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3"/>
  </p:sldMasterIdLst>
  <p:notesMasterIdLst>
    <p:notesMasterId r:id="rId36"/>
  </p:notesMasterIdLst>
  <p:handoutMasterIdLst>
    <p:handoutMasterId r:id="rId37"/>
  </p:handoutMasterIdLst>
  <p:sldIdLst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79" r:id="rId27"/>
    <p:sldId id="280" r:id="rId28"/>
    <p:sldId id="281" r:id="rId29"/>
    <p:sldId id="282" r:id="rId30"/>
    <p:sldId id="283" r:id="rId31"/>
    <p:sldId id="284" r:id="rId32"/>
    <p:sldId id="285" r:id="rId33"/>
    <p:sldId id="286" r:id="rId34"/>
    <p:sldId id="287" r:id="rId3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1"/>
    <p:restoredTop sz="94628"/>
  </p:normalViewPr>
  <p:slideViewPr>
    <p:cSldViewPr>
      <p:cViewPr varScale="1">
        <p:scale>
          <a:sx n="98" d="100"/>
          <a:sy n="98" d="100"/>
        </p:scale>
        <p:origin x="1304" y="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viewProps" Target="viewProps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7" Type="http://schemas.openxmlformats.org/officeDocument/2006/relationships/slide" Target="slides/slide4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handoutMaster" Target="handoutMasters/handoutMaster1.xml"/><Relationship Id="rId40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1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06F6F2-C313-6F44-B464-0E3ADC713A70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846C1A-FA1B-E448-9E9D-5CC5C5F256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27111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09/03/2026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996952"/>
            <a:ext cx="7992888" cy="1470025"/>
          </a:xfrm>
        </p:spPr>
        <p:txBody>
          <a:bodyPr>
            <a:normAutofit/>
          </a:bodyPr>
          <a:lstStyle/>
          <a:p>
            <a:r>
              <a:rPr lang="en-US" i="1">
                <a:solidFill>
                  <a:schemeClr val="bg1"/>
                </a:solidFill>
              </a:rPr>
              <a:t>Exercise </a:t>
            </a:r>
            <a:r>
              <a:rPr lang="en-US" i="1" dirty="0">
                <a:solidFill>
                  <a:schemeClr val="bg1"/>
                </a:solidFill>
              </a:rPr>
              <a:t>Physiology</a:t>
            </a:r>
            <a:br>
              <a:rPr lang="en-US" i="1" dirty="0">
                <a:solidFill>
                  <a:schemeClr val="bg1"/>
                </a:solidFill>
              </a:rPr>
            </a:br>
            <a:r>
              <a:rPr lang="en-US" i="1" dirty="0">
                <a:solidFill>
                  <a:schemeClr val="bg1"/>
                </a:solidFill>
              </a:rPr>
              <a:t>Conducting a Needs Analysis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dirty="0"/>
              <a:t>What is a needs 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6752" y="1988840"/>
            <a:ext cx="7550496" cy="1756791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A process of determining what qualities are necessary for an athlete/client to participate in a sport/activity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Provides information on:</a:t>
            </a:r>
          </a:p>
          <a:p>
            <a:pPr lvl="1"/>
            <a:r>
              <a:rPr lang="en-US" dirty="0"/>
              <a:t>The demands of the sport/activity</a:t>
            </a:r>
          </a:p>
          <a:p>
            <a:pPr lvl="1"/>
            <a:r>
              <a:rPr lang="en-US" dirty="0"/>
              <a:t>The current profile of the athlete/client</a:t>
            </a:r>
          </a:p>
          <a:p>
            <a:pPr lvl="1"/>
            <a:r>
              <a:rPr lang="en-US" dirty="0"/>
              <a:t>What the athlete/client needs to be successful in their chosen sport/activity.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1412AA-8FC3-274F-A0DA-B5CEF8F6F3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D1942B-2FEB-A347-B9D6-5BA24C9518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Reduce chance of injury</a:t>
            </a:r>
          </a:p>
          <a:p>
            <a:r>
              <a:rPr lang="en-US" dirty="0"/>
              <a:t>Enhance performance/health</a:t>
            </a:r>
          </a:p>
        </p:txBody>
      </p:sp>
    </p:spTree>
    <p:extLst>
      <p:ext uri="{BB962C8B-B14F-4D97-AF65-F5344CB8AC3E}">
        <p14:creationId xmlns:p14="http://schemas.microsoft.com/office/powerpoint/2010/main" val="37971851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07562C-40EE-704F-90F6-AC0096A843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Involves 3 stages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C5A707-97BB-F846-A8A4-8CB6A0065A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US" dirty="0"/>
              <a:t>Sport/activity-orientated needs analysis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Profiling the athlete/client 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Comparative analysis</a:t>
            </a:r>
          </a:p>
        </p:txBody>
      </p:sp>
    </p:spTree>
    <p:extLst>
      <p:ext uri="{BB962C8B-B14F-4D97-AF65-F5344CB8AC3E}">
        <p14:creationId xmlns:p14="http://schemas.microsoft.com/office/powerpoint/2010/main" val="17046240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1894E5-BE87-114F-ACE7-70C91983D0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1. Sport/activity-orientated needs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666CB2-C1CA-ED4D-B339-41E15D3225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507288" cy="3917032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Physiological requirements of sport/activity:</a:t>
            </a:r>
          </a:p>
          <a:p>
            <a:pPr lvl="1"/>
            <a:r>
              <a:rPr lang="en-US" dirty="0"/>
              <a:t>Aerobic – average HR, VO2, VO2max, distance covered</a:t>
            </a:r>
          </a:p>
          <a:p>
            <a:pPr lvl="1"/>
            <a:r>
              <a:rPr lang="en-US" dirty="0"/>
              <a:t>Anaerobic – anaerobic capacity, anaerobic power, number of high intensity efforts, jumps, changes of direction</a:t>
            </a:r>
          </a:p>
          <a:p>
            <a:pPr lvl="1"/>
            <a:r>
              <a:rPr lang="en-US" dirty="0"/>
              <a:t>Muscular fitness – strength, power, </a:t>
            </a:r>
            <a:r>
              <a:rPr lang="en-US" dirty="0" err="1"/>
              <a:t>musc</a:t>
            </a:r>
            <a:r>
              <a:rPr lang="en-US" dirty="0"/>
              <a:t> endurance</a:t>
            </a:r>
          </a:p>
          <a:p>
            <a:r>
              <a:rPr lang="en-US" dirty="0"/>
              <a:t>Injury analysis – common injuries/health conditions</a:t>
            </a:r>
          </a:p>
        </p:txBody>
      </p:sp>
    </p:spTree>
    <p:extLst>
      <p:ext uri="{BB962C8B-B14F-4D97-AF65-F5344CB8AC3E}">
        <p14:creationId xmlns:p14="http://schemas.microsoft.com/office/powerpoint/2010/main" val="23916364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1A3F84-A4D1-DF42-BE14-EC0FBF107B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Example from Basketball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9A8CFF4E-08AE-9742-B89D-A4907CB8B05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1815" y="1202493"/>
            <a:ext cx="7360370" cy="42101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5728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2353F6-05AC-6542-903C-684FE2C5B9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2. Athlete/client profile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9733CE-C5CD-8B40-A5A4-3DF58215A6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495321" cy="3917032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Outlining the background of the athlete:</a:t>
            </a:r>
          </a:p>
          <a:p>
            <a:pPr lvl="1"/>
            <a:r>
              <a:rPr lang="en-US" dirty="0"/>
              <a:t>Sport/activity (</a:t>
            </a:r>
            <a:r>
              <a:rPr lang="en-US" dirty="0" err="1"/>
              <a:t>incl</a:t>
            </a:r>
            <a:r>
              <a:rPr lang="en-US" dirty="0"/>
              <a:t> competitive level), training history, age, gender, height, weight, injury history, etc.</a:t>
            </a:r>
          </a:p>
          <a:p>
            <a:r>
              <a:rPr lang="en-US" dirty="0"/>
              <a:t>Identifying their current capabilities in all relevant measures, e.g.:</a:t>
            </a:r>
          </a:p>
          <a:p>
            <a:pPr lvl="1"/>
            <a:r>
              <a:rPr lang="en-US" dirty="0"/>
              <a:t>Body composition, aerobic capacity, anaerobic capacity, strength, power, muscular endurance, etc.</a:t>
            </a:r>
          </a:p>
          <a:p>
            <a:r>
              <a:rPr lang="en-US" dirty="0"/>
              <a:t>Identify goals/objectives of athlete/client </a:t>
            </a:r>
          </a:p>
        </p:txBody>
      </p:sp>
    </p:spTree>
    <p:extLst>
      <p:ext uri="{BB962C8B-B14F-4D97-AF65-F5344CB8AC3E}">
        <p14:creationId xmlns:p14="http://schemas.microsoft.com/office/powerpoint/2010/main" val="31221033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A91D4A-5141-E24D-867A-50522FFBBC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3. Comparative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C73A16-9746-214E-93EA-3A735208C6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3917032"/>
          </a:xfrm>
        </p:spPr>
        <p:txBody>
          <a:bodyPr>
            <a:normAutofit lnSpcReduction="10000"/>
          </a:bodyPr>
          <a:lstStyle/>
          <a:p>
            <a:r>
              <a:rPr lang="en-US" dirty="0"/>
              <a:t>Compare the client/athlete against a common profile of athletes/clients in that sport/activity</a:t>
            </a:r>
          </a:p>
          <a:p>
            <a:r>
              <a:rPr lang="en-US" dirty="0"/>
              <a:t>Sport Example – compare a student footballer to elite level footballers</a:t>
            </a:r>
          </a:p>
          <a:p>
            <a:r>
              <a:rPr lang="en-US" dirty="0"/>
              <a:t>Client example – compare health-related variables to normative data for a similar population group (gender, age, etc)</a:t>
            </a:r>
          </a:p>
        </p:txBody>
      </p:sp>
    </p:spTree>
    <p:extLst>
      <p:ext uri="{BB962C8B-B14F-4D97-AF65-F5344CB8AC3E}">
        <p14:creationId xmlns:p14="http://schemas.microsoft.com/office/powerpoint/2010/main" val="3967143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A4FE98-6E7D-864C-82DA-21D5275DFF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Example from Basketball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87FC26C5-A7A4-B547-9D61-9800FA88857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522" y="1184564"/>
            <a:ext cx="7183296" cy="43955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64305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462B5C-E338-EA42-9B09-9141E77FE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FA54E0-EF31-0E4F-AB1C-19F7F0A7D7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Based on the comparison, recommendations for training can be made, including suggestions as to most appropriate training methods to achieve the goals.</a:t>
            </a:r>
          </a:p>
        </p:txBody>
      </p:sp>
    </p:spTree>
    <p:extLst>
      <p:ext uri="{BB962C8B-B14F-4D97-AF65-F5344CB8AC3E}">
        <p14:creationId xmlns:p14="http://schemas.microsoft.com/office/powerpoint/2010/main" val="6350684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7A1ECD-0F3B-5348-89BD-896AB9C98E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Case Study Example – Female Football (Turner et al, 2013)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73373D-DAEB-E847-8EB9-25DDB75F5C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Physiological demands of female football:</a:t>
            </a:r>
          </a:p>
          <a:p>
            <a:pPr lvl="1"/>
            <a:r>
              <a:rPr lang="en-US" dirty="0"/>
              <a:t>Average HR 84-86% HRMax</a:t>
            </a:r>
          </a:p>
          <a:p>
            <a:pPr lvl="1"/>
            <a:r>
              <a:rPr lang="en-US" dirty="0"/>
              <a:t>9.1 – 11.9km running per match</a:t>
            </a:r>
          </a:p>
          <a:p>
            <a:pPr lvl="1"/>
            <a:r>
              <a:rPr lang="en-US" dirty="0"/>
              <a:t>Athletes display good aerobic conditioning (46-57 ml/kg/min VO2 max)</a:t>
            </a:r>
          </a:p>
          <a:p>
            <a:pPr lvl="1"/>
            <a:r>
              <a:rPr lang="en-US" dirty="0"/>
              <a:t>Aerobic conditioning is important in order to allow recovery between multiple high-intensity efforts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16043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D3E70A-4249-C94D-B58F-B63EF3E406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82A739-3080-674C-A836-6E929E8D1C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93824"/>
            <a:ext cx="8229600" cy="3917032"/>
          </a:xfrm>
        </p:spPr>
        <p:txBody>
          <a:bodyPr>
            <a:normAutofit lnSpcReduction="10000"/>
          </a:bodyPr>
          <a:lstStyle/>
          <a:p>
            <a:r>
              <a:rPr lang="en-US" dirty="0"/>
              <a:t>Key outcomes during match rely on performing anaerobic activities such as sprinting and jumping</a:t>
            </a:r>
          </a:p>
          <a:p>
            <a:r>
              <a:rPr lang="en-US" dirty="0"/>
              <a:t>Match consists of:</a:t>
            </a:r>
          </a:p>
          <a:p>
            <a:pPr lvl="1"/>
            <a:r>
              <a:rPr lang="en-US" dirty="0"/>
              <a:t>250 brief intense anaerobic actions per player</a:t>
            </a:r>
          </a:p>
          <a:p>
            <a:pPr lvl="1"/>
            <a:r>
              <a:rPr lang="en-US" dirty="0"/>
              <a:t>39 repeated sprints</a:t>
            </a:r>
          </a:p>
          <a:p>
            <a:pPr lvl="1"/>
            <a:r>
              <a:rPr lang="en-US" dirty="0"/>
              <a:t>Sprints of 2-4 s every 90s</a:t>
            </a:r>
          </a:p>
          <a:p>
            <a:pPr lvl="1"/>
            <a:r>
              <a:rPr lang="en-US" dirty="0"/>
              <a:t>Sprinting speed is a key performance indicator</a:t>
            </a:r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19144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08195-3100-0347-A256-4F650943B8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701D80-82E8-F248-89CA-EE6EB5B1F4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Sprinting contributes 1.4-3% of total game time, covering up to 1km in total.</a:t>
            </a:r>
          </a:p>
          <a:p>
            <a:r>
              <a:rPr lang="en-US" dirty="0"/>
              <a:t>111 on the ball activities</a:t>
            </a:r>
          </a:p>
          <a:p>
            <a:r>
              <a:rPr lang="en-US" dirty="0"/>
              <a:t>Jumping and change of direction 90-100 times at 90-180 degree angles</a:t>
            </a:r>
          </a:p>
          <a:p>
            <a:r>
              <a:rPr lang="en-US" dirty="0"/>
              <a:t>Near maximal levels of muscular strength and power are required for these decisive movements</a:t>
            </a:r>
          </a:p>
        </p:txBody>
      </p:sp>
    </p:spTree>
    <p:extLst>
      <p:ext uri="{BB962C8B-B14F-4D97-AF65-F5344CB8AC3E}">
        <p14:creationId xmlns:p14="http://schemas.microsoft.com/office/powerpoint/2010/main" val="126421690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2130D1-94D2-5A49-9812-EBFA66E887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Injury Risks in Female football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C3C95F-075C-F04F-AC36-A286918F7A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ACL Injury rate 0.33 per 1000 hours compared to 0.11 in male football players.</a:t>
            </a:r>
          </a:p>
          <a:p>
            <a:r>
              <a:rPr lang="en-US" dirty="0"/>
              <a:t>Females are shown to have reduced neuromuscular control and increased knee </a:t>
            </a:r>
            <a:r>
              <a:rPr lang="en-US" dirty="0" err="1"/>
              <a:t>valgus</a:t>
            </a:r>
            <a:r>
              <a:rPr lang="en-US" dirty="0"/>
              <a:t> compared to men, and decreased hamstring strength</a:t>
            </a:r>
          </a:p>
          <a:p>
            <a:r>
              <a:rPr lang="en-US" dirty="0"/>
              <a:t>ACL injuries associated with increased </a:t>
            </a:r>
            <a:r>
              <a:rPr lang="en-US" dirty="0" err="1"/>
              <a:t>valgus</a:t>
            </a:r>
            <a:r>
              <a:rPr lang="en-US" dirty="0"/>
              <a:t> movement and anterior-tibial shear forces during rapid decelerations</a:t>
            </a:r>
          </a:p>
        </p:txBody>
      </p:sp>
    </p:spTree>
    <p:extLst>
      <p:ext uri="{BB962C8B-B14F-4D97-AF65-F5344CB8AC3E}">
        <p14:creationId xmlns:p14="http://schemas.microsoft.com/office/powerpoint/2010/main" val="134475646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7B0523-117B-7641-B292-ED33679767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Injury risks..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AE8C0F-2848-3042-821B-2857DAF5AB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Females have lower relative strength and power compared to males</a:t>
            </a:r>
          </a:p>
          <a:p>
            <a:r>
              <a:rPr lang="en-US" dirty="0"/>
              <a:t>Other biomechanical factors, increased hip and knee flexion during landing make females more prone to ACL injury</a:t>
            </a:r>
          </a:p>
        </p:txBody>
      </p:sp>
    </p:spTree>
    <p:extLst>
      <p:ext uri="{BB962C8B-B14F-4D97-AF65-F5344CB8AC3E}">
        <p14:creationId xmlns:p14="http://schemas.microsoft.com/office/powerpoint/2010/main" val="381566917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827946-DEB2-F941-A814-796999D769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Anaerobic Qualities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8609EF-23F5-DC4A-AE98-E866475135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Greater relative lower body strength results in greater acceleration, and ability to accept decelerative forces and therefore reduce injury rates</a:t>
            </a:r>
          </a:p>
          <a:p>
            <a:r>
              <a:rPr lang="en-US" dirty="0"/>
              <a:t>Peak ground reaction force is strongly linked with sprinting speed</a:t>
            </a:r>
          </a:p>
        </p:txBody>
      </p:sp>
    </p:spTree>
    <p:extLst>
      <p:ext uri="{BB962C8B-B14F-4D97-AF65-F5344CB8AC3E}">
        <p14:creationId xmlns:p14="http://schemas.microsoft.com/office/powerpoint/2010/main" val="415781642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237CEE-F0C4-EF4F-8C07-9352A3868B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5DCBF096-2B51-E241-BC3A-F38F147B604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451" y="274638"/>
            <a:ext cx="8590147" cy="42858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980435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0FE4E4-CBE5-7A48-8B14-CF938896E4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82131CD4-7E7D-7E4A-B5D1-D9066A98BEF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5645" y="846138"/>
            <a:ext cx="8501264" cy="45011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857800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DC153B-B5C1-8B4F-B098-BDE775789E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9E4462E7-ABBA-5B40-A581-1F97FFDADBA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9612" y="584200"/>
            <a:ext cx="8414933" cy="4759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604644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1836EA-8B2C-9548-9EF6-2045970126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Aerobic Capacity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8CF791-846A-9B46-8E20-5150A4EF41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Female players have well developed (46-57 ml/kg/min VO2 max) but not as high as male players (58-63 ml/kg/min)</a:t>
            </a:r>
          </a:p>
          <a:p>
            <a:r>
              <a:rPr lang="en-US" dirty="0"/>
              <a:t>Greater aerobic capacity is likely to result in greater distance travelled and ability to perform high intensity decisive actions throughout the 90 mins</a:t>
            </a:r>
          </a:p>
        </p:txBody>
      </p:sp>
    </p:spTree>
    <p:extLst>
      <p:ext uri="{BB962C8B-B14F-4D97-AF65-F5344CB8AC3E}">
        <p14:creationId xmlns:p14="http://schemas.microsoft.com/office/powerpoint/2010/main" val="345072278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92B2EF-7F8A-5F4C-BB81-98BA57C3ED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D204D309-384F-3545-9115-660DF0EE378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0200" y="891265"/>
            <a:ext cx="8683162" cy="34036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079929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286543-07CE-724A-A7D4-DB89571CDC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Match Performance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B9C63D-1F3B-CC41-A5FF-EB4A37D67E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3917032"/>
          </a:xfrm>
        </p:spPr>
        <p:txBody>
          <a:bodyPr>
            <a:normAutofit fontScale="85000" lnSpcReduction="10000"/>
          </a:bodyPr>
          <a:lstStyle/>
          <a:p>
            <a:r>
              <a:rPr lang="en-US" dirty="0"/>
              <a:t>Higher standard players cover greater high intensity distance, sprint distance and number of sprints compared to lower standard players.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Top 5 </a:t>
            </a:r>
            <a:r>
              <a:rPr lang="en-US" dirty="0" err="1"/>
              <a:t>Serie</a:t>
            </a:r>
            <a:r>
              <a:rPr lang="en-US" dirty="0"/>
              <a:t> A teams had significantly higher:</a:t>
            </a:r>
          </a:p>
          <a:p>
            <a:pPr lvl="1"/>
            <a:r>
              <a:rPr lang="en-US" dirty="0"/>
              <a:t>Total distance</a:t>
            </a:r>
          </a:p>
          <a:p>
            <a:pPr lvl="1"/>
            <a:r>
              <a:rPr lang="en-US" dirty="0"/>
              <a:t>High intensity distance</a:t>
            </a:r>
          </a:p>
          <a:p>
            <a:pPr lvl="1"/>
            <a:r>
              <a:rPr lang="en-US" dirty="0"/>
              <a:t>Ball involvements</a:t>
            </a:r>
          </a:p>
          <a:p>
            <a:pPr lvl="1"/>
            <a:r>
              <a:rPr lang="en-US" dirty="0"/>
              <a:t>Successful passes and tackles and shots</a:t>
            </a:r>
          </a:p>
        </p:txBody>
      </p:sp>
    </p:spTree>
    <p:extLst>
      <p:ext uri="{BB962C8B-B14F-4D97-AF65-F5344CB8AC3E}">
        <p14:creationId xmlns:p14="http://schemas.microsoft.com/office/powerpoint/2010/main" val="284890485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CF91F8-EF80-1944-9017-17F5C6CD90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8C4321-2894-CC42-9677-16EED7A1FA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Top team in Norway had significantly higher average VO2max than bottom team (67 vs 59).</a:t>
            </a:r>
          </a:p>
          <a:p>
            <a:r>
              <a:rPr lang="en-US" dirty="0"/>
              <a:t>Highly developed aerobic system required to recovery between bouts, and highly developed anaerobic systems required to perform key actions.</a:t>
            </a:r>
          </a:p>
        </p:txBody>
      </p:sp>
    </p:spTree>
    <p:extLst>
      <p:ext uri="{BB962C8B-B14F-4D97-AF65-F5344CB8AC3E}">
        <p14:creationId xmlns:p14="http://schemas.microsoft.com/office/powerpoint/2010/main" val="122280651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E17492-458D-5C41-8D77-215CF1E91F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9C666F9F-844B-924E-857B-0F9CC1DDA14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3818" y="119792"/>
            <a:ext cx="5741224" cy="56854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375034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D39455-B1A3-3A42-80EC-ACAF1C027F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D5DD34-8F90-5446-A5DD-8B2F32505A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Female football players should focus on:</a:t>
            </a:r>
          </a:p>
          <a:p>
            <a:pPr lvl="1"/>
            <a:r>
              <a:rPr lang="en-US" dirty="0"/>
              <a:t>Relative strength</a:t>
            </a:r>
          </a:p>
          <a:p>
            <a:pPr lvl="1"/>
            <a:r>
              <a:rPr lang="en-US" dirty="0"/>
              <a:t>Power </a:t>
            </a:r>
          </a:p>
          <a:p>
            <a:pPr lvl="1"/>
            <a:r>
              <a:rPr lang="en-US" dirty="0"/>
              <a:t>Speed</a:t>
            </a:r>
          </a:p>
          <a:p>
            <a:pPr lvl="1"/>
            <a:r>
              <a:rPr lang="en-US" dirty="0"/>
              <a:t>Agility</a:t>
            </a:r>
          </a:p>
          <a:p>
            <a:pPr lvl="1"/>
            <a:r>
              <a:rPr lang="en-US" dirty="0"/>
              <a:t>Aerobic conditioning</a:t>
            </a:r>
          </a:p>
        </p:txBody>
      </p:sp>
    </p:spTree>
    <p:extLst>
      <p:ext uri="{BB962C8B-B14F-4D97-AF65-F5344CB8AC3E}">
        <p14:creationId xmlns:p14="http://schemas.microsoft.com/office/powerpoint/2010/main" val="50186233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1E7CCB-2831-8A4F-86F7-5522760744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Example of female football training </a:t>
            </a:r>
            <a:r>
              <a:rPr lang="en-US" dirty="0" err="1"/>
              <a:t>programme</a:t>
            </a:r>
            <a:r>
              <a:rPr lang="en-US" dirty="0"/>
              <a:t> (Turner et al, 2013b)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C99E17-DD66-E74C-8BDA-8D88D93D49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038946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5D8DE8-8B09-1D4A-A97F-46381C3B7A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B3594D90-8EAD-2948-8251-46CA6072CBE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6298" y="942109"/>
            <a:ext cx="7951403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786840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2B590E-34EA-704F-93DB-9109DECB48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5035AFEA-AEC3-F148-AA55-3C3A9FDF610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6382" y="1185606"/>
            <a:ext cx="8229600" cy="33831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012505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6850DE-F69B-C24D-92CC-2F11D9BCAA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E83B2456-7831-AB4B-BE38-2CD132FEE32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688109"/>
            <a:ext cx="8398164" cy="45883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55133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699985-B3CE-3F48-AA01-CDB000A4EF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D8F20F0F-6CC0-2245-A9C1-CC3BFF01CDC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4837" y="846138"/>
            <a:ext cx="8582890" cy="38736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317530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88A5F4-1634-F248-B415-B72F553A2D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B9770929-A9AF-4443-A866-67E3BB51342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018" y="846137"/>
            <a:ext cx="8590638" cy="39567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182201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8039966a2f44929d0bef3cb2e66d0a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0a3236c5ed4f32c16b2580252137c093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18201FB3-9FE8-43FF-91C2-36F66CFA5A09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303dbf9b-b85b-46a0-94f1-894078c07ecd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http://www.w3.org/2000/xmlns/"/>
    <ds:schemaRef ds:uri="303dbf9b-b85b-46a0-94f1-894078c07ecd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65</TotalTime>
  <Words>752</Words>
  <Application>Microsoft Macintosh PowerPoint</Application>
  <PresentationFormat>On-screen Show (4:3)</PresentationFormat>
  <Paragraphs>85</Paragraphs>
  <Slides>32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6" baseType="lpstr">
      <vt:lpstr>Arial</vt:lpstr>
      <vt:lpstr>Calibri</vt:lpstr>
      <vt:lpstr>Myriad Pro</vt:lpstr>
      <vt:lpstr>20140311PresentationUWTSDTemplate</vt:lpstr>
      <vt:lpstr>Exercise Physiology Conducting a Needs Analysis</vt:lpstr>
      <vt:lpstr>What is a needs analysis</vt:lpstr>
      <vt:lpstr>Why?</vt:lpstr>
      <vt:lpstr>Why?</vt:lpstr>
      <vt:lpstr>Involves 3 stages</vt:lpstr>
      <vt:lpstr>1. Sport/activity-orientated needs analysis</vt:lpstr>
      <vt:lpstr>Example from Basketball</vt:lpstr>
      <vt:lpstr>2. Athlete/client profile</vt:lpstr>
      <vt:lpstr>3. Comparative Analysis</vt:lpstr>
      <vt:lpstr>Example from Basketball</vt:lpstr>
      <vt:lpstr>Recommendations</vt:lpstr>
      <vt:lpstr>Case Study Example – Female Football (Turner et al, 2013)</vt:lpstr>
      <vt:lpstr>Cont….</vt:lpstr>
      <vt:lpstr>Cont…</vt:lpstr>
      <vt:lpstr>Injury Risks in Female football</vt:lpstr>
      <vt:lpstr>Injury risks..</vt:lpstr>
      <vt:lpstr>Anaerobic Qualities</vt:lpstr>
      <vt:lpstr>PowerPoint Presentation</vt:lpstr>
      <vt:lpstr>PowerPoint Presentation</vt:lpstr>
      <vt:lpstr>PowerPoint Presentation</vt:lpstr>
      <vt:lpstr>Aerobic Capacity</vt:lpstr>
      <vt:lpstr>PowerPoint Presentation</vt:lpstr>
      <vt:lpstr>Match Performance</vt:lpstr>
      <vt:lpstr>Cont…</vt:lpstr>
      <vt:lpstr>PowerPoint Presentation</vt:lpstr>
      <vt:lpstr>Conclusions</vt:lpstr>
      <vt:lpstr>Example of female football training programme (Turner et al, 2013b)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Geraint Forster</cp:lastModifiedBy>
  <cp:revision>9</cp:revision>
  <dcterms:created xsi:type="dcterms:W3CDTF">2015-04-14T15:21:28Z</dcterms:created>
  <dcterms:modified xsi:type="dcterms:W3CDTF">2026-03-09T20:49:06Z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