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5" r:id="rId2"/>
    <p:sldId id="276" r:id="rId3"/>
    <p:sldId id="262" r:id="rId4"/>
    <p:sldId id="277" r:id="rId5"/>
    <p:sldId id="278" r:id="rId6"/>
    <p:sldId id="260" r:id="rId7"/>
    <p:sldId id="272" r:id="rId8"/>
    <p:sldId id="265" r:id="rId9"/>
    <p:sldId id="264" r:id="rId10"/>
    <p:sldId id="273" r:id="rId11"/>
    <p:sldId id="274" r:id="rId12"/>
    <p:sldId id="256" r:id="rId13"/>
    <p:sldId id="258" r:id="rId14"/>
    <p:sldId id="257" r:id="rId15"/>
    <p:sldId id="261" r:id="rId16"/>
    <p:sldId id="280" r:id="rId17"/>
    <p:sldId id="259"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92597-F888-BC86-24B0-E196A77D7A33}" v="4" dt="2026-02-12T23:33:48.025"/>
    <p1510:client id="{8ED2D72B-4D7C-4F19-C8B7-CFB71D1CA8B1}" v="2706" dt="2026-02-12T23:11:06.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8645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2219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080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72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6198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2522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8878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6087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936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4511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0980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41968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3614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13028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39154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4633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4148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2/12/2026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887961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openxmlformats.org/officeDocument/2006/relationships/hyperlink" Target="https://eur01.safelinks.protection.outlook.com/?url=https%3A%2F%2Fpubmed.ncbi.nlm.nih.gov%2F27686916%2F&amp;data=05%7C02%7C2525291%40student.uwtsd.ac.uk%7Ce2cfb025442e4c4f617808de6430b1fd%7C4e0f11f9046e45059cb8db2152311e21%7C0%7C0%7C639058357602408637%7CUnknown%7CTWFpbGZsb3d8eyJFbXB0eU1hcGkiOnRydWUsIlYiOiIwLjAuMDAwMCIsIlAiOiJXaW4zMiIsIkFOIjoiTWFpbCIsIldUIjoyfQ%3D%3D%7C60000%7C%7C%7C&amp;sdata=eBo62ZpKRuGIaftghkiQJnKvpursPty%2F8uArFkU4Hy4%3D&amp;reserved=0" TargetMode="External"/><Relationship Id="rId3" Type="http://schemas.openxmlformats.org/officeDocument/2006/relationships/hyperlink" Target="https://eur01.safelinks.protection.outlook.com/?url=https%3A%2F%2Fdigital.nhs.uk%2F&amp;data=05%7C02%7C2525291%40student.uwtsd.ac.uk%7Ce2cfb025442e4c4f617808de6430b1fd%7C4e0f11f9046e45059cb8db2152311e21%7C0%7C0%7C639058357602449153%7CUnknown%7CTWFpbGZsb3d8eyJFbXB0eU1hcGkiOnRydWUsIlYiOiIwLjAuMDAwMCIsIlAiOiJXaW4zMiIsIkFOIjoiTWFpbCIsIldUIjoyfQ%3D%3D%7C60000%7C%7C%7C&amp;sdata=zSdcDFv%2BDHVrHdSERzbo%2B7ujKIR8tplu6ECVMoVzaXg%3D&amp;reserved=0" TargetMode="External"/><Relationship Id="rId7" Type="http://schemas.openxmlformats.org/officeDocument/2006/relationships/hyperlink" Target="https://eur01.safelinks.protection.outlook.com/?url=https%3A%2F%2Fpubmed.ncbi.nlm.nih.gov%2F10711163%2F&amp;data=05%7C02%7C2525291%40student.uwtsd.ac.uk%7Ce2cfb025442e4c4f617808de6430b1fd%7C4e0f11f9046e45059cb8db2152311e21%7C0%7C0%7C639058357602375171%7CUnknown%7CTWFpbGZsb3d8eyJFbXB0eU1hcGkiOnRydWUsIlYiOiIwLjAuMDAwMCIsIlAiOiJXaW4zMiIsIkFOIjoiTWFpbCIsIldUIjoyfQ%3D%3D%7C60000%7C%7C%7C&amp;sdata=vzvmVUDVU31HkoSQi8AKek%2F%2FzFhLzmYSZKkkjBZDTXA%3D&amp;reserved=0" TargetMode="External"/><Relationship Id="rId2" Type="http://schemas.openxmlformats.org/officeDocument/2006/relationships/hyperlink" Target="https://pubmed.ncbi.nlm.nih.gov/27686916/&#65533;" TargetMode="External"/><Relationship Id="rId1" Type="http://schemas.openxmlformats.org/officeDocument/2006/relationships/slideLayout" Target="../slideLayouts/slideLayout1.xml"/><Relationship Id="rId6" Type="http://schemas.openxmlformats.org/officeDocument/2006/relationships/hyperlink" Target="https://digital.nhs.uk/&#65533;" TargetMode="External"/><Relationship Id="rId5" Type="http://schemas.openxmlformats.org/officeDocument/2006/relationships/hyperlink" Target="https://www.microsoft.com/en-gb/microsoft-365/excel&#65533;" TargetMode="External"/><Relationship Id="rId4" Type="http://schemas.openxmlformats.org/officeDocument/2006/relationships/hyperlink" Target="https://pubmed.ncbi.nlm.nih.gov/10711163/&#65533;"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ico.org.uk/for-organisations/uk-gdpr-guidance-and-resources/data-protection-principles/transparency-in-health-and-social-care/?utm_source=chatgpt.com" TargetMode="External"/><Relationship Id="rId2" Type="http://schemas.openxmlformats.org/officeDocument/2006/relationships/hyperlink" Target="https://www.cqc.org.uk/guidance-regulation/providers/regulations-service-providers-and-managers/health-social-care-act/regulation-9?utm_source=chatgpt.com" TargetMode="External"/><Relationship Id="rId1" Type="http://schemas.openxmlformats.org/officeDocument/2006/relationships/slideLayout" Target="../slideLayouts/slideLayout4.xml"/><Relationship Id="rId5" Type="http://schemas.openxmlformats.org/officeDocument/2006/relationships/hyperlink" Target="https://www.england.nhs.uk/publication/spoken-communication-and-patient-safety-in-the-nhs/" TargetMode="External"/><Relationship Id="rId4" Type="http://schemas.openxmlformats.org/officeDocument/2006/relationships/hyperlink" Target="https://www.microsoft.com/en-gb/microsoft-teams/security?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crosoft.com/en-gb/security/business/security-101/what-is-data-protection?utm" TargetMode="External"/><Relationship Id="rId2" Type="http://schemas.openxmlformats.org/officeDocument/2006/relationships/hyperlink" Target="https://ico.org.uk/for-organisations/guide-to-data-protection/guide-to-the-general-data-protection-regulation-uk-gdpr/" TargetMode="External"/><Relationship Id="rId1" Type="http://schemas.openxmlformats.org/officeDocument/2006/relationships/slideLayout" Target="../slideLayouts/slideLayout1.xml"/><Relationship Id="rId6" Type="http://schemas.openxmlformats.org/officeDocument/2006/relationships/hyperlink" Target="https://support.microsoft.com/" TargetMode="External"/><Relationship Id="rId5" Type="http://schemas.openxmlformats.org/officeDocument/2006/relationships/hyperlink" Target="https://learn.microsoft.com/" TargetMode="External"/><Relationship Id="rId4" Type="http://schemas.openxmlformats.org/officeDocument/2006/relationships/hyperlink" Target="https://www.microsoft.com/en-gb/security/business/security-101/what-is-data-security?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475827"/>
            <a:ext cx="9144000" cy="2387600"/>
          </a:xfrm>
        </p:spPr>
        <p:txBody>
          <a:bodyPr>
            <a:normAutofit fontScale="90000"/>
          </a:bodyPr>
          <a:lstStyle/>
          <a:p>
            <a:pPr algn="ctr">
              <a:spcBef>
                <a:spcPts val="1000"/>
              </a:spcBef>
            </a:pPr>
            <a:r>
              <a:rPr lang="en-GB" sz="2400" dirty="0">
                <a:solidFill>
                  <a:schemeClr val="bg1"/>
                </a:solidFill>
                <a:latin typeface="Arial"/>
                <a:cs typeface="Arial"/>
              </a:rPr>
              <a:t>Digital safety action plan for greenfield home care agency.</a:t>
            </a:r>
            <a:br>
              <a:rPr lang="en-GB" sz="2400" dirty="0">
                <a:latin typeface="Arial"/>
              </a:rPr>
            </a:br>
            <a:br>
              <a:rPr lang="en-GB" sz="2400" dirty="0">
                <a:latin typeface="Arial"/>
              </a:rPr>
            </a:br>
            <a:r>
              <a:rPr lang="en-GB" sz="2400" dirty="0">
                <a:solidFill>
                  <a:schemeClr val="bg1"/>
                </a:solidFill>
                <a:latin typeface="Arial"/>
                <a:cs typeface="Arial"/>
              </a:rPr>
              <a:t>Module code: lchs4007</a:t>
            </a:r>
            <a:br>
              <a:rPr lang="en-GB" sz="2400" dirty="0">
                <a:latin typeface="Arial"/>
              </a:rPr>
            </a:br>
            <a:br>
              <a:rPr lang="en-GB" sz="2400" dirty="0">
                <a:latin typeface="Arial"/>
              </a:rPr>
            </a:br>
            <a:r>
              <a:rPr lang="en-GB" sz="2400" dirty="0">
                <a:solidFill>
                  <a:schemeClr val="bg1"/>
                </a:solidFill>
                <a:latin typeface="Arial"/>
                <a:cs typeface="Arial"/>
              </a:rPr>
              <a:t>title: digital skills and research methods</a:t>
            </a:r>
            <a:br>
              <a:rPr lang="en-GB" sz="2400" dirty="0">
                <a:latin typeface="Arial"/>
              </a:rPr>
            </a:br>
            <a:br>
              <a:rPr lang="en-GB" sz="2400" dirty="0">
                <a:latin typeface="Arial"/>
              </a:rPr>
            </a:br>
            <a:r>
              <a:rPr lang="en-GB" sz="2400" dirty="0">
                <a:solidFill>
                  <a:schemeClr val="bg1"/>
                </a:solidFill>
                <a:latin typeface="Arial"/>
                <a:cs typeface="Arial"/>
              </a:rPr>
              <a:t>group member names and student numbers:</a:t>
            </a:r>
            <a:br>
              <a:rPr lang="en-GB" sz="2400" dirty="0">
                <a:latin typeface="Arial"/>
              </a:rPr>
            </a:br>
            <a:r>
              <a:rPr lang="en-GB" sz="2400" err="1">
                <a:solidFill>
                  <a:schemeClr val="bg1"/>
                </a:solidFill>
                <a:latin typeface="Arial"/>
                <a:cs typeface="Arial"/>
              </a:rPr>
              <a:t>shazia</a:t>
            </a:r>
            <a:r>
              <a:rPr lang="en-GB" sz="2400" dirty="0">
                <a:solidFill>
                  <a:schemeClr val="bg1"/>
                </a:solidFill>
                <a:latin typeface="Arial"/>
                <a:cs typeface="Arial"/>
              </a:rPr>
              <a:t> d:2525291 (group member 1)</a:t>
            </a:r>
            <a:br>
              <a:rPr lang="en-GB" sz="2400" dirty="0">
                <a:latin typeface="Arial"/>
              </a:rPr>
            </a:br>
            <a:r>
              <a:rPr lang="en-GB" sz="2400" err="1">
                <a:solidFill>
                  <a:schemeClr val="bg1"/>
                </a:solidFill>
                <a:latin typeface="Arial"/>
                <a:cs typeface="Arial"/>
              </a:rPr>
              <a:t>shazea</a:t>
            </a:r>
            <a:r>
              <a:rPr lang="en-GB" sz="2400" dirty="0">
                <a:solidFill>
                  <a:schemeClr val="bg1"/>
                </a:solidFill>
                <a:latin typeface="Arial"/>
                <a:cs typeface="Arial"/>
              </a:rPr>
              <a:t> p: 2325347</a:t>
            </a:r>
            <a:br>
              <a:rPr lang="en-GB" sz="2400" dirty="0">
                <a:latin typeface="Arial"/>
              </a:rPr>
            </a:br>
            <a:r>
              <a:rPr lang="en-GB" sz="2400" err="1">
                <a:solidFill>
                  <a:schemeClr val="bg1"/>
                </a:solidFill>
                <a:latin typeface="Arial"/>
                <a:cs typeface="Arial"/>
              </a:rPr>
              <a:t>shazia</a:t>
            </a:r>
            <a:r>
              <a:rPr lang="en-GB" sz="2400" dirty="0">
                <a:solidFill>
                  <a:schemeClr val="bg1"/>
                </a:solidFill>
                <a:latin typeface="Arial"/>
                <a:cs typeface="Arial"/>
              </a:rPr>
              <a:t> p: 2323635</a:t>
            </a:r>
            <a:br>
              <a:rPr lang="en-GB" sz="2400" dirty="0">
                <a:latin typeface="Arial"/>
              </a:rPr>
            </a:br>
            <a:br>
              <a:rPr lang="en-GB" sz="2400" dirty="0">
                <a:latin typeface="Arial"/>
              </a:rPr>
            </a:br>
            <a:r>
              <a:rPr lang="en-GB" sz="2400" dirty="0">
                <a:solidFill>
                  <a:schemeClr val="bg1"/>
                </a:solidFill>
                <a:latin typeface="Arial"/>
                <a:cs typeface="Arial"/>
              </a:rPr>
              <a:t>lecturer's name: </a:t>
            </a:r>
            <a:r>
              <a:rPr lang="en-GB" sz="2400" err="1">
                <a:solidFill>
                  <a:schemeClr val="bg1"/>
                </a:solidFill>
                <a:latin typeface="Arial"/>
                <a:cs typeface="Arial"/>
              </a:rPr>
              <a:t>bianca</a:t>
            </a:r>
            <a:r>
              <a:rPr lang="en-GB" sz="2400" dirty="0">
                <a:solidFill>
                  <a:schemeClr val="bg1"/>
                </a:solidFill>
                <a:latin typeface="Arial"/>
                <a:cs typeface="Arial"/>
              </a:rPr>
              <a:t> </a:t>
            </a:r>
            <a:r>
              <a:rPr lang="en-GB" sz="2400" err="1">
                <a:solidFill>
                  <a:schemeClr val="bg1"/>
                </a:solidFill>
                <a:latin typeface="Arial"/>
                <a:cs typeface="Arial"/>
              </a:rPr>
              <a:t>dodgen</a:t>
            </a:r>
            <a:br>
              <a:rPr lang="en-GB" sz="2400" dirty="0">
                <a:latin typeface="Aptos"/>
              </a:rPr>
            </a:br>
            <a:endParaRPr lang="en-GB" sz="2400">
              <a:solidFill>
                <a:schemeClr val="bg1"/>
              </a:solidFill>
              <a:latin typeface="Aptos"/>
            </a:endParaRPr>
          </a:p>
          <a:p>
            <a:pPr>
              <a:spcBef>
                <a:spcPts val="1000"/>
              </a:spcBef>
            </a:pPr>
            <a:endParaRPr lang="en-GB" sz="2400">
              <a:solidFill>
                <a:schemeClr val="bg1"/>
              </a:solidFill>
              <a:latin typeface="Aptos"/>
            </a:endParaRPr>
          </a:p>
          <a:p>
            <a:endParaRPr lang="en-GB"/>
          </a:p>
        </p:txBody>
      </p:sp>
    </p:spTree>
    <p:extLst>
      <p:ext uri="{BB962C8B-B14F-4D97-AF65-F5344CB8AC3E}">
        <p14:creationId xmlns:p14="http://schemas.microsoft.com/office/powerpoint/2010/main" val="168035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110D878-CBF5-495B-1418-090742E4F053}"/>
              </a:ext>
            </a:extLst>
          </p:cNvPr>
          <p:cNvSpPr>
            <a:spLocks noGrp="1"/>
          </p:cNvSpPr>
          <p:nvPr>
            <p:ph type="subTitle" idx="1"/>
          </p:nvPr>
        </p:nvSpPr>
        <p:spPr>
          <a:xfrm>
            <a:off x="896087" y="623808"/>
            <a:ext cx="9787943" cy="6226001"/>
          </a:xfrm>
        </p:spPr>
        <p:txBody>
          <a:bodyPr vert="horz" lIns="91440" tIns="45720" rIns="91440" bIns="45720" rtlCol="0" anchor="t">
            <a:noAutofit/>
          </a:bodyPr>
          <a:lstStyle/>
          <a:p>
            <a:r>
              <a:rPr lang="en-GB" sz="2800" b="1" dirty="0">
                <a:latin typeface="Arial"/>
                <a:cs typeface="Arial"/>
              </a:rPr>
              <a:t>INTRODUCTION</a:t>
            </a:r>
            <a:endParaRPr lang="en-US" sz="2800">
              <a:latin typeface="Arial"/>
              <a:cs typeface="Arial"/>
            </a:endParaRPr>
          </a:p>
          <a:p>
            <a:pPr marL="342900" indent="-342900">
              <a:buClr>
                <a:srgbClr val="FFFFFF"/>
              </a:buClr>
              <a:buFont typeface="Arial" panose="05040102010807070707" pitchFamily="18" charset="2"/>
              <a:buChar char="•"/>
            </a:pPr>
            <a:r>
              <a:rPr lang="en-GB" sz="2000" dirty="0">
                <a:latin typeface="Arial"/>
                <a:cs typeface="Arial"/>
              </a:rPr>
              <a:t>Good afternoon, my name is Shazia Dad I am Group Member 1</a:t>
            </a:r>
            <a:endParaRPr lang="en-US" sz="2000">
              <a:latin typeface="Arial"/>
              <a:cs typeface="Arial"/>
            </a:endParaRPr>
          </a:p>
          <a:p>
            <a:pPr marL="342900" indent="-342900">
              <a:buClr>
                <a:srgbClr val="FFFFFF"/>
              </a:buClr>
              <a:buFont typeface="Arial" panose="05040102010807070707" pitchFamily="18" charset="2"/>
              <a:buChar char="•"/>
            </a:pPr>
            <a:r>
              <a:rPr lang="en-GB" sz="2000" dirty="0">
                <a:latin typeface="Arial"/>
                <a:cs typeface="Arial"/>
              </a:rPr>
              <a:t>I will be discussing Microsoft Excel</a:t>
            </a:r>
          </a:p>
          <a:p>
            <a:pPr marL="342900" indent="-342900">
              <a:buClr>
                <a:srgbClr val="FFFFFF"/>
              </a:buClr>
              <a:buFont typeface="Arial" panose="05040102010807070707" pitchFamily="18" charset="2"/>
              <a:buChar char="•"/>
            </a:pPr>
            <a:r>
              <a:rPr lang="en-GB" sz="2000" dirty="0">
                <a:latin typeface="Arial"/>
                <a:cs typeface="Arial"/>
              </a:rPr>
              <a:t>I will explain excel how can I improve efficiency at Greenfield Home Care Agency </a:t>
            </a:r>
          </a:p>
          <a:p>
            <a:pPr>
              <a:buClr>
                <a:srgbClr val="FFFFFF"/>
              </a:buClr>
            </a:pPr>
            <a:r>
              <a:rPr lang="en-GB" sz="2800" b="1" dirty="0">
                <a:latin typeface="Arial"/>
                <a:cs typeface="Arial"/>
              </a:rPr>
              <a:t>About Greenfield Home Care Agency </a:t>
            </a:r>
          </a:p>
          <a:p>
            <a:pPr marL="342900" indent="-342900">
              <a:buClr>
                <a:srgbClr val="FFFFFF"/>
              </a:buClr>
              <a:buFont typeface="Arial" panose="05040102010807070707" pitchFamily="18" charset="2"/>
              <a:buChar char="•"/>
            </a:pPr>
            <a:r>
              <a:rPr lang="en-GB" sz="2000" dirty="0">
                <a:latin typeface="Arial"/>
                <a:cs typeface="Arial"/>
              </a:rPr>
              <a:t>Provides care to older adults living independently in the community </a:t>
            </a:r>
          </a:p>
          <a:p>
            <a:pPr marL="342900" indent="-342900">
              <a:buClr>
                <a:srgbClr val="FFFFFF"/>
              </a:buClr>
              <a:buFont typeface="Arial" panose="05040102010807070707" pitchFamily="18" charset="2"/>
              <a:buChar char="•"/>
            </a:pPr>
            <a:r>
              <a:rPr lang="en-GB" sz="2000" dirty="0">
                <a:latin typeface="Arial"/>
                <a:cs typeface="Arial"/>
              </a:rPr>
              <a:t>Staff manages schedules, client records and daily task</a:t>
            </a:r>
          </a:p>
          <a:p>
            <a:pPr>
              <a:buClr>
                <a:srgbClr val="FFFFFF"/>
              </a:buClr>
            </a:pPr>
            <a:r>
              <a:rPr lang="en-GB" sz="2800" b="1" dirty="0">
                <a:latin typeface="Arial"/>
                <a:cs typeface="Arial"/>
              </a:rPr>
              <a:t>How Excel Helps Staff</a:t>
            </a:r>
          </a:p>
          <a:p>
            <a:pPr marL="342900" indent="-342900">
              <a:buClr>
                <a:srgbClr val="FFFFFF"/>
              </a:buClr>
              <a:buFont typeface="Arial" panose="05040102010807070707" pitchFamily="18" charset="2"/>
              <a:buChar char="•"/>
            </a:pPr>
            <a:r>
              <a:rPr lang="en-GB" sz="2000" dirty="0">
                <a:latin typeface="Arial"/>
                <a:cs typeface="Arial"/>
              </a:rPr>
              <a:t>Organise information clearly and accurately</a:t>
            </a:r>
          </a:p>
          <a:p>
            <a:pPr marL="342900" indent="-342900">
              <a:buClr>
                <a:srgbClr val="FFFFFF"/>
              </a:buClr>
              <a:buFont typeface="Arial" panose="05040102010807070707" pitchFamily="18" charset="2"/>
              <a:buChar char="•"/>
            </a:pPr>
            <a:r>
              <a:rPr lang="en-GB" sz="2000" dirty="0">
                <a:latin typeface="Arial"/>
                <a:cs typeface="Arial"/>
              </a:rPr>
              <a:t>Tracks schedules, task and client details in one place</a:t>
            </a:r>
          </a:p>
          <a:p>
            <a:pPr marL="342900" indent="-342900">
              <a:buClr>
                <a:srgbClr val="FFFFFF"/>
              </a:buClr>
              <a:buFont typeface="Arial" panose="05040102010807070707" pitchFamily="18" charset="2"/>
              <a:buChar char="•"/>
            </a:pPr>
            <a:r>
              <a:rPr lang="en-GB" sz="2000" dirty="0">
                <a:latin typeface="Arial"/>
                <a:cs typeface="Arial"/>
              </a:rPr>
              <a:t>Uses formulas and templates to reduce errors</a:t>
            </a:r>
          </a:p>
          <a:p>
            <a:pPr marL="342900" indent="-342900">
              <a:buClr>
                <a:srgbClr val="FFFFFF"/>
              </a:buClr>
              <a:buFont typeface="Arial" panose="05040102010807070707" pitchFamily="18" charset="2"/>
              <a:buChar char="•"/>
            </a:pPr>
            <a:r>
              <a:rPr lang="en-GB" sz="2000" dirty="0">
                <a:latin typeface="Arial"/>
                <a:cs typeface="Arial"/>
              </a:rPr>
              <a:t>Makes data easy to update and share</a:t>
            </a:r>
          </a:p>
          <a:p>
            <a:pPr>
              <a:buClr>
                <a:srgbClr val="FFFFFF"/>
              </a:buClr>
            </a:pPr>
            <a:r>
              <a:rPr lang="en-GB" sz="2000" dirty="0">
                <a:latin typeface="Arial"/>
                <a:cs typeface="Arial"/>
              </a:rPr>
              <a:t>(Microsoft, 2023)</a:t>
            </a:r>
          </a:p>
          <a:p>
            <a:pPr marL="342900" indent="-342900">
              <a:buClr>
                <a:srgbClr val="FFFFFF"/>
              </a:buClr>
              <a:buFont typeface="Arial" panose="05040102010807070707" pitchFamily="18" charset="2"/>
              <a:buChar char="•"/>
            </a:pPr>
            <a:endParaRPr lang="en-GB" sz="1600" dirty="0">
              <a:latin typeface="Century Gothic" panose="020B0502020202020204"/>
              <a:cs typeface="Arial"/>
            </a:endParaRPr>
          </a:p>
          <a:p>
            <a:pPr marL="342900" indent="-342900">
              <a:buClr>
                <a:srgbClr val="FFFFFF"/>
              </a:buClr>
              <a:buFont typeface="Arial" panose="05040102010807070707" pitchFamily="18" charset="2"/>
              <a:buChar char="•"/>
            </a:pPr>
            <a:endParaRPr lang="en-GB" sz="1600" dirty="0">
              <a:latin typeface="Century Gothic" panose="020B0502020202020204"/>
              <a:cs typeface="Arial"/>
            </a:endParaRPr>
          </a:p>
          <a:p>
            <a:pPr marL="342900" indent="-342900">
              <a:buClr>
                <a:srgbClr val="FFFFFF"/>
              </a:buClr>
              <a:buFont typeface="Arial" panose="05040102010807070707" pitchFamily="18" charset="2"/>
              <a:buChar char="•"/>
            </a:pPr>
            <a:endParaRPr lang="en-GB" sz="1600" dirty="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a:buClr>
                <a:srgbClr val="FFFFFF"/>
              </a:buClr>
            </a:pPr>
            <a:endParaRPr lang="en-GB" sz="1600" b="1">
              <a:latin typeface="Century Gothic" panose="020B0502020202020204"/>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p:txBody>
      </p:sp>
      <p:pic>
        <p:nvPicPr>
          <p:cNvPr id="2" name="Picture 1" descr="Tips for running a successful care home - CareDocs Care Management">
            <a:extLst>
              <a:ext uri="{FF2B5EF4-FFF2-40B4-BE49-F238E27FC236}">
                <a16:creationId xmlns:a16="http://schemas.microsoft.com/office/drawing/2014/main" id="{08BB1E5D-2FD3-51B4-EC77-4474D53E5E4E}"/>
              </a:ext>
            </a:extLst>
          </p:cNvPr>
          <p:cNvPicPr>
            <a:picLocks noChangeAspect="1"/>
          </p:cNvPicPr>
          <p:nvPr/>
        </p:nvPicPr>
        <p:blipFill>
          <a:blip r:embed="rId2"/>
          <a:stretch>
            <a:fillRect/>
          </a:stretch>
        </p:blipFill>
        <p:spPr>
          <a:xfrm>
            <a:off x="8449087" y="4502667"/>
            <a:ext cx="3245556" cy="1901613"/>
          </a:xfrm>
          <a:prstGeom prst="rect">
            <a:avLst/>
          </a:prstGeom>
        </p:spPr>
      </p:pic>
      <p:sp>
        <p:nvSpPr>
          <p:cNvPr id="4" name="TextBox 3">
            <a:extLst>
              <a:ext uri="{FF2B5EF4-FFF2-40B4-BE49-F238E27FC236}">
                <a16:creationId xmlns:a16="http://schemas.microsoft.com/office/drawing/2014/main" id="{405F9297-73BC-ABD3-06D0-C969D86BE6F2}"/>
              </a:ext>
            </a:extLst>
          </p:cNvPr>
          <p:cNvSpPr txBox="1"/>
          <p:nvPr/>
        </p:nvSpPr>
        <p:spPr>
          <a:xfrm>
            <a:off x="8281618" y="6404147"/>
            <a:ext cx="2796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err="1"/>
              <a:t>microsoft</a:t>
            </a:r>
            <a:r>
              <a:rPr lang="en-GB"/>
              <a:t>, n.d.)</a:t>
            </a:r>
          </a:p>
        </p:txBody>
      </p:sp>
      <p:sp>
        <p:nvSpPr>
          <p:cNvPr id="5" name="TextBox 4">
            <a:extLst>
              <a:ext uri="{FF2B5EF4-FFF2-40B4-BE49-F238E27FC236}">
                <a16:creationId xmlns:a16="http://schemas.microsoft.com/office/drawing/2014/main" id="{AAF9934A-75E1-0A47-BDE8-DCA21EA6700E}"/>
              </a:ext>
            </a:extLst>
          </p:cNvPr>
          <p:cNvSpPr txBox="1"/>
          <p:nvPr/>
        </p:nvSpPr>
        <p:spPr>
          <a:xfrm>
            <a:off x="6894290" y="3543051"/>
            <a:ext cx="2268148" cy="369332"/>
          </a:xfrm>
          <a:prstGeom prst="rect">
            <a:avLst/>
          </a:prstGeom>
          <a:noFill/>
          <a:ln>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(NHS 2023</a:t>
            </a:r>
            <a:r>
              <a:rPr lang="en-GB" dirty="0"/>
              <a:t>)</a:t>
            </a:r>
          </a:p>
        </p:txBody>
      </p:sp>
    </p:spTree>
    <p:extLst>
      <p:ext uri="{BB962C8B-B14F-4D97-AF65-F5344CB8AC3E}">
        <p14:creationId xmlns:p14="http://schemas.microsoft.com/office/powerpoint/2010/main" val="1106771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48ABE-FA19-6689-6FB3-9B1AA1A74BF2}"/>
              </a:ext>
            </a:extLst>
          </p:cNvPr>
          <p:cNvSpPr>
            <a:spLocks noGrp="1"/>
          </p:cNvSpPr>
          <p:nvPr>
            <p:ph type="title"/>
          </p:nvPr>
        </p:nvSpPr>
        <p:spPr>
          <a:xfrm>
            <a:off x="684213" y="685800"/>
            <a:ext cx="10058400" cy="626534"/>
          </a:xfrm>
        </p:spPr>
        <p:txBody>
          <a:bodyPr/>
          <a:lstStyle/>
          <a:p>
            <a:r>
              <a:rPr lang="en-GB" b="1" dirty="0">
                <a:solidFill>
                  <a:schemeClr val="bg1"/>
                </a:solidFill>
              </a:rPr>
              <a:t>Benefits of using excel </a:t>
            </a:r>
          </a:p>
        </p:txBody>
      </p:sp>
      <p:sp>
        <p:nvSpPr>
          <p:cNvPr id="3" name="Text Placeholder 2">
            <a:extLst>
              <a:ext uri="{FF2B5EF4-FFF2-40B4-BE49-F238E27FC236}">
                <a16:creationId xmlns:a16="http://schemas.microsoft.com/office/drawing/2014/main" id="{004C2BA3-FB5F-C900-8208-E2008CB994C7}"/>
              </a:ext>
            </a:extLst>
          </p:cNvPr>
          <p:cNvSpPr>
            <a:spLocks noGrp="1"/>
          </p:cNvSpPr>
          <p:nvPr>
            <p:ph type="body" idx="1"/>
          </p:nvPr>
        </p:nvSpPr>
        <p:spPr>
          <a:xfrm>
            <a:off x="684212" y="1717068"/>
            <a:ext cx="6602766" cy="4758035"/>
          </a:xfrm>
        </p:spPr>
        <p:txBody>
          <a:bodyPr vert="horz" lIns="91440" tIns="45720" rIns="91440" bIns="45720" rtlCol="0" anchor="ctr">
            <a:noAutofit/>
          </a:bodyPr>
          <a:lstStyle/>
          <a:p>
            <a:pPr marL="285750" indent="-285750">
              <a:buClr>
                <a:prstClr val="white"/>
              </a:buClr>
              <a:buFont typeface="Arial" panose="05040102010807070707" pitchFamily="18" charset="2"/>
              <a:buChar char="•"/>
            </a:pPr>
            <a:r>
              <a:rPr lang="en-GB" sz="1800" dirty="0"/>
              <a:t>Everyone can access up to date information </a:t>
            </a:r>
            <a:endParaRPr lang="en-GB" sz="1800">
              <a:solidFill>
                <a:srgbClr val="0F496F"/>
              </a:solidFill>
            </a:endParaRPr>
          </a:p>
          <a:p>
            <a:pPr marL="342900" indent="-342900">
              <a:buClr>
                <a:srgbClr val="FFFFFF"/>
              </a:buClr>
              <a:buFont typeface="Arial"/>
              <a:buChar char="•"/>
            </a:pPr>
            <a:r>
              <a:rPr lang="en-GB" sz="1800" dirty="0"/>
              <a:t>Helps identify workload patterns and staffing needs</a:t>
            </a:r>
            <a:endParaRPr lang="en-US" sz="1800">
              <a:solidFill>
                <a:srgbClr val="FFFFFF"/>
              </a:solidFill>
            </a:endParaRPr>
          </a:p>
          <a:p>
            <a:pPr marL="342900" indent="-342900">
              <a:buClr>
                <a:srgbClr val="FFFFFF"/>
              </a:buClr>
              <a:buFont typeface="Arial"/>
              <a:buChar char="•"/>
            </a:pPr>
            <a:r>
              <a:rPr lang="en-GB" sz="1800" dirty="0"/>
              <a:t>More reliable and accurate scheduling</a:t>
            </a:r>
          </a:p>
          <a:p>
            <a:pPr marL="342900" indent="-342900">
              <a:buClr>
                <a:srgbClr val="FFFFFF"/>
              </a:buClr>
              <a:buFont typeface="Arial"/>
              <a:buChar char="•"/>
            </a:pPr>
            <a:r>
              <a:rPr lang="en-GB" sz="1800" dirty="0"/>
              <a:t>Reduces staff workload and saves time</a:t>
            </a:r>
            <a:endParaRPr lang="en-US" sz="1800">
              <a:solidFill>
                <a:srgbClr val="FFFFFF"/>
              </a:solidFill>
            </a:endParaRPr>
          </a:p>
          <a:p>
            <a:pPr marL="342900" indent="-342900">
              <a:buClr>
                <a:srgbClr val="FFFFFF"/>
              </a:buClr>
              <a:buFont typeface="Arial"/>
              <a:buChar char="•"/>
            </a:pPr>
            <a:r>
              <a:rPr lang="en-GB" sz="1800" dirty="0"/>
              <a:t>Strengthens overall quality of care with the agency </a:t>
            </a:r>
            <a:endParaRPr lang="en-US" sz="1800">
              <a:solidFill>
                <a:srgbClr val="FFFFFF"/>
              </a:solidFill>
            </a:endParaRPr>
          </a:p>
          <a:p>
            <a:pPr marL="342900" indent="-342900">
              <a:buClr>
                <a:srgbClr val="FFFFFF"/>
              </a:buClr>
              <a:buFont typeface="Arial"/>
              <a:buChar char="•"/>
            </a:pPr>
            <a:r>
              <a:rPr lang="en-GB" sz="1800" dirty="0">
                <a:solidFill>
                  <a:srgbClr val="0F496F"/>
                </a:solidFill>
                <a:latin typeface="Century Gothic"/>
                <a:cs typeface="Arial"/>
              </a:rPr>
              <a:t>Fewer mistakes in scheduling and record keeping</a:t>
            </a:r>
          </a:p>
          <a:p>
            <a:pPr marL="342900" indent="-342900">
              <a:buClr>
                <a:srgbClr val="FFFFFF"/>
              </a:buClr>
              <a:buFont typeface="Arial"/>
              <a:buChar char="•"/>
            </a:pPr>
            <a:r>
              <a:rPr lang="en-GB" sz="1800" dirty="0">
                <a:solidFill>
                  <a:srgbClr val="0F496F"/>
                </a:solidFill>
                <a:latin typeface="Century Gothic"/>
                <a:cs typeface="Arial"/>
              </a:rPr>
              <a:t>Quick updates when client's needs change</a:t>
            </a:r>
          </a:p>
          <a:p>
            <a:pPr marL="342900" indent="-342900">
              <a:buClr>
                <a:srgbClr val="FFFFFF"/>
              </a:buClr>
              <a:buFont typeface="Arial"/>
              <a:buChar char="•"/>
            </a:pPr>
            <a:r>
              <a:rPr lang="en-GB" sz="1800" dirty="0">
                <a:solidFill>
                  <a:srgbClr val="0F496F"/>
                </a:solidFill>
                <a:latin typeface="Century Gothic"/>
                <a:cs typeface="Arial"/>
              </a:rPr>
              <a:t>Faster data entry and automated calculations </a:t>
            </a:r>
          </a:p>
          <a:p>
            <a:pPr marL="342900" indent="-342900">
              <a:buClr>
                <a:srgbClr val="FFFFFF"/>
              </a:buClr>
              <a:buFont typeface="Arial"/>
              <a:buChar char="•"/>
            </a:pPr>
            <a:r>
              <a:rPr lang="en-GB" sz="1800" dirty="0">
                <a:solidFill>
                  <a:srgbClr val="0F496F"/>
                </a:solidFill>
                <a:latin typeface="Century Gothic"/>
                <a:cs typeface="Arial"/>
              </a:rPr>
              <a:t>Better record keeping supports consistent care  ​</a:t>
            </a:r>
            <a:endParaRPr lang="en-GB" sz="1800">
              <a:cs typeface="Arial"/>
            </a:endParaRPr>
          </a:p>
          <a:p>
            <a:pPr marL="342900" indent="-342900">
              <a:buClr>
                <a:srgbClr val="FFFFFF"/>
              </a:buClr>
              <a:buFont typeface="Arial"/>
              <a:buChar char="•"/>
            </a:pPr>
            <a:endParaRPr lang="en-GB" sz="1800" dirty="0">
              <a:solidFill>
                <a:srgbClr val="0F496F"/>
              </a:solidFill>
              <a:latin typeface="Century Gothic"/>
              <a:cs typeface="Arial"/>
            </a:endParaRPr>
          </a:p>
          <a:p>
            <a:pPr>
              <a:buClr>
                <a:srgbClr val="FFFFFF"/>
              </a:buClr>
            </a:pPr>
            <a:r>
              <a:rPr lang="en-GB" sz="1800" dirty="0">
                <a:solidFill>
                  <a:srgbClr val="0F496F"/>
                </a:solidFill>
                <a:latin typeface="Century Gothic"/>
                <a:cs typeface="Arial"/>
              </a:rPr>
              <a:t>(Microsoft 2024)</a:t>
            </a:r>
          </a:p>
          <a:p>
            <a:pPr marL="342900" indent="-342900">
              <a:buClr>
                <a:srgbClr val="FFFFFF"/>
              </a:buClr>
              <a:buFont typeface="Arial"/>
              <a:buChar char="•"/>
            </a:pPr>
            <a:endParaRPr lang="en-GB" sz="1800" dirty="0">
              <a:solidFill>
                <a:srgbClr val="FFFFFF"/>
              </a:solidFill>
              <a:latin typeface="Arial"/>
              <a:cs typeface="Arial"/>
            </a:endParaRPr>
          </a:p>
          <a:p>
            <a:endParaRPr lang="en-GB"/>
          </a:p>
        </p:txBody>
      </p:sp>
    </p:spTree>
    <p:extLst>
      <p:ext uri="{BB962C8B-B14F-4D97-AF65-F5344CB8AC3E}">
        <p14:creationId xmlns:p14="http://schemas.microsoft.com/office/powerpoint/2010/main" val="222275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3B370-30EE-DD6B-8E0F-8EBB8B048D9E}"/>
              </a:ext>
            </a:extLst>
          </p:cNvPr>
          <p:cNvSpPr>
            <a:spLocks noGrp="1"/>
          </p:cNvSpPr>
          <p:nvPr>
            <p:ph type="ctrTitle"/>
          </p:nvPr>
        </p:nvSpPr>
        <p:spPr>
          <a:xfrm>
            <a:off x="1989115" y="-23361"/>
            <a:ext cx="9144000" cy="1689911"/>
          </a:xfrm>
        </p:spPr>
        <p:txBody>
          <a:bodyPr>
            <a:normAutofit/>
          </a:bodyPr>
          <a:lstStyle/>
          <a:p>
            <a:r>
              <a:rPr lang="en-GB" sz="2400" dirty="0"/>
              <a:t>What is Microsoft Excel?</a:t>
            </a:r>
            <a:br>
              <a:rPr lang="en-GB" sz="2400" dirty="0"/>
            </a:br>
            <a:br>
              <a:rPr lang="en-GB" sz="2400" dirty="0"/>
            </a:br>
            <a:endParaRPr lang="en-GB" sz="2400" dirty="0"/>
          </a:p>
        </p:txBody>
      </p:sp>
      <p:sp>
        <p:nvSpPr>
          <p:cNvPr id="3" name="Subtitle 2">
            <a:extLst>
              <a:ext uri="{FF2B5EF4-FFF2-40B4-BE49-F238E27FC236}">
                <a16:creationId xmlns:a16="http://schemas.microsoft.com/office/drawing/2014/main" id="{84FCE1A5-8D6E-A5F4-A7CB-9A25B85E49A7}"/>
              </a:ext>
            </a:extLst>
          </p:cNvPr>
          <p:cNvSpPr>
            <a:spLocks noGrp="1"/>
          </p:cNvSpPr>
          <p:nvPr>
            <p:ph type="subTitle" idx="1"/>
          </p:nvPr>
        </p:nvSpPr>
        <p:spPr>
          <a:xfrm>
            <a:off x="1524000" y="1427583"/>
            <a:ext cx="9443012" cy="5111376"/>
          </a:xfrm>
        </p:spPr>
        <p:txBody>
          <a:bodyPr vert="horz" lIns="91440" tIns="45720" rIns="91440" bIns="45720" rtlCol="0" anchor="t">
            <a:normAutofit fontScale="25000" lnSpcReduction="20000"/>
          </a:bodyPr>
          <a:lstStyle/>
          <a:p>
            <a:pPr marL="285750" indent="-285750">
              <a:buFont typeface="Arial" panose="05040102010807070707" pitchFamily="18" charset="2"/>
              <a:buChar char="•"/>
            </a:pPr>
            <a:r>
              <a:rPr lang="en-GB" sz="6600" dirty="0">
                <a:latin typeface="Arial"/>
                <a:cs typeface="Arial"/>
              </a:rPr>
              <a:t>Spreadsheet  based applications used to organise, store and analyse data</a:t>
            </a:r>
            <a:endParaRPr lang="en-US" sz="6600">
              <a:latin typeface="Arial"/>
              <a:cs typeface="Arial"/>
            </a:endParaRPr>
          </a:p>
          <a:p>
            <a:pPr marL="342900" indent="-342900">
              <a:buFont typeface="Arial" panose="05040102010807070707" pitchFamily="18" charset="2"/>
              <a:buChar char="•"/>
            </a:pPr>
            <a:r>
              <a:rPr lang="en-GB" sz="6600" dirty="0">
                <a:latin typeface="Arial"/>
                <a:cs typeface="Arial"/>
              </a:rPr>
              <a:t>Part of Microsoft 365 suite of productivity tools</a:t>
            </a:r>
          </a:p>
          <a:p>
            <a:pPr marL="342900" indent="-342900">
              <a:buFont typeface="Arial" panose="05040102010807070707" pitchFamily="18" charset="2"/>
              <a:buChar char="•"/>
            </a:pPr>
            <a:r>
              <a:rPr lang="en-GB" sz="6600" dirty="0">
                <a:latin typeface="Arial"/>
                <a:cs typeface="Arial"/>
              </a:rPr>
              <a:t>Allows user to create tables, apply formula's and use sort filter function's </a:t>
            </a:r>
          </a:p>
          <a:p>
            <a:pPr marL="342900" indent="-342900">
              <a:buFont typeface="Arial" panose="05040102010807070707" pitchFamily="18" charset="2"/>
              <a:buChar char="•"/>
            </a:pPr>
            <a:r>
              <a:rPr lang="en-GB" sz="6600" dirty="0">
                <a:latin typeface="Arial"/>
                <a:cs typeface="Arial"/>
              </a:rPr>
              <a:t>Automatic calculations and updates information continuously</a:t>
            </a:r>
          </a:p>
          <a:p>
            <a:pPr marL="342900" indent="-342900">
              <a:buClr>
                <a:srgbClr val="FFFFFF"/>
              </a:buClr>
              <a:buFont typeface="Arial" panose="05040102010807070707" pitchFamily="18" charset="2"/>
              <a:buChar char="•"/>
            </a:pPr>
            <a:endParaRPr lang="en-GB" sz="6600" dirty="0">
              <a:latin typeface="Arial"/>
              <a:cs typeface="Arial"/>
            </a:endParaRPr>
          </a:p>
          <a:p>
            <a:pPr>
              <a:buClr>
                <a:srgbClr val="FFFFFF"/>
              </a:buClr>
            </a:pPr>
            <a:r>
              <a:rPr lang="en-GB" sz="7200" b="1" dirty="0">
                <a:latin typeface="Arial"/>
                <a:cs typeface="Arial"/>
              </a:rPr>
              <a:t>key functions</a:t>
            </a:r>
            <a:r>
              <a:rPr lang="en-GB" sz="4800" b="1" dirty="0">
                <a:latin typeface="Arial"/>
                <a:cs typeface="Arial"/>
              </a:rPr>
              <a:t> </a:t>
            </a:r>
            <a:endParaRPr lang="en-US" sz="4800" b="1">
              <a:solidFill>
                <a:srgbClr val="FFFFFF"/>
              </a:solidFill>
              <a:latin typeface="Arial"/>
              <a:cs typeface="Arial"/>
            </a:endParaRPr>
          </a:p>
          <a:p>
            <a:pPr marL="285750" indent="-285750">
              <a:buClr>
                <a:srgbClr val="FFFFFF"/>
              </a:buClr>
              <a:buFont typeface="Arial" panose="05040102010807070707" pitchFamily="18" charset="2"/>
              <a:buChar char="•"/>
            </a:pPr>
            <a:r>
              <a:rPr lang="en-GB" sz="6600" dirty="0">
                <a:latin typeface="Arial"/>
                <a:cs typeface="Arial"/>
              </a:rPr>
              <a:t>Creates structured tables for managing information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dirty="0">
                <a:latin typeface="Arial"/>
                <a:cs typeface="Arial"/>
              </a:rPr>
              <a:t>Uses formula's  to calculate totals average and other data automatically updated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dirty="0">
                <a:latin typeface="Arial"/>
                <a:cs typeface="Arial"/>
              </a:rPr>
              <a:t>Sorts and filers data to make information easier to understands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dirty="0">
                <a:latin typeface="Arial"/>
                <a:cs typeface="Arial"/>
              </a:rPr>
              <a:t>Generates charts and graphs for visual analysis</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dirty="0">
                <a:latin typeface="Arial"/>
                <a:cs typeface="Arial"/>
              </a:rPr>
              <a:t>Supports templates for schedules, budgeting and reports </a:t>
            </a:r>
            <a:endParaRPr lang="en-US" sz="6600">
              <a:solidFill>
                <a:srgbClr val="FFFFFF"/>
              </a:solidFill>
              <a:latin typeface="Arial"/>
              <a:cs typeface="Arial"/>
            </a:endParaRPr>
          </a:p>
          <a:p>
            <a:pPr marL="342900" indent="-342900">
              <a:buClr>
                <a:srgbClr val="FFFFFF"/>
              </a:buClr>
              <a:buFont typeface="Arial" panose="05040102010807070707" pitchFamily="18" charset="2"/>
              <a:buChar char="•"/>
            </a:pPr>
            <a:endParaRPr lang="en-GB" sz="4400" dirty="0">
              <a:latin typeface="Arial"/>
              <a:cs typeface="Arial"/>
            </a:endParaRPr>
          </a:p>
          <a:p>
            <a:endParaRPr lang="en-GB" sz="2200" dirty="0">
              <a:latin typeface="Arial"/>
              <a:cs typeface="Arial"/>
            </a:endParaRPr>
          </a:p>
          <a:p>
            <a:endParaRPr lang="en-GB" sz="2200" dirty="0">
              <a:latin typeface="Arial"/>
              <a:cs typeface="Arial"/>
            </a:endParaRPr>
          </a:p>
          <a:p>
            <a:endParaRPr lang="en-GB" sz="2200" dirty="0">
              <a:latin typeface="Arial"/>
              <a:cs typeface="Arial"/>
            </a:endParaRPr>
          </a:p>
          <a:p>
            <a:r>
              <a:rPr lang="en-GB" sz="2200" dirty="0">
                <a:latin typeface="Arial"/>
                <a:cs typeface="Arial"/>
              </a:rPr>
              <a:t>(</a:t>
            </a:r>
            <a:r>
              <a:rPr lang="en-GB" sz="4000" dirty="0">
                <a:latin typeface="Arial"/>
                <a:cs typeface="Arial"/>
              </a:rPr>
              <a:t>(Microsoft, 2023)</a:t>
            </a:r>
            <a:endParaRPr lang="en-US" sz="4000" dirty="0"/>
          </a:p>
        </p:txBody>
      </p:sp>
      <p:sp>
        <p:nvSpPr>
          <p:cNvPr id="4" name="TextBox 3">
            <a:extLst>
              <a:ext uri="{FF2B5EF4-FFF2-40B4-BE49-F238E27FC236}">
                <a16:creationId xmlns:a16="http://schemas.microsoft.com/office/drawing/2014/main" id="{A522511A-DC79-0C7E-DE84-9A9B146BE8A8}"/>
              </a:ext>
            </a:extLst>
          </p:cNvPr>
          <p:cNvSpPr txBox="1"/>
          <p:nvPr/>
        </p:nvSpPr>
        <p:spPr>
          <a:xfrm>
            <a:off x="3048000" y="3429000"/>
            <a:ext cx="609600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endParaRPr lang="en-GB" sz="2400">
              <a:latin typeface="Aptos"/>
              <a:ea typeface="Segoe UI"/>
              <a:cs typeface="Segoe UI"/>
            </a:endParaRPr>
          </a:p>
          <a:p>
            <a:pPr algn="ctr" rtl="0"/>
            <a:r>
              <a:rPr lang="en-GB" sz="2400">
                <a:latin typeface="Aptos"/>
                <a:ea typeface="Segoe UI"/>
                <a:cs typeface="Segoe UI"/>
              </a:rPr>
              <a:t>​</a:t>
            </a:r>
          </a:p>
          <a:p>
            <a:pPr algn="ctr"/>
            <a:endParaRPr lang="en-GB"/>
          </a:p>
        </p:txBody>
      </p:sp>
      <p:pic>
        <p:nvPicPr>
          <p:cNvPr id="5" name="Picture 4" descr="File:Microsoft Office Excel (2019–2025 ...">
            <a:extLst>
              <a:ext uri="{FF2B5EF4-FFF2-40B4-BE49-F238E27FC236}">
                <a16:creationId xmlns:a16="http://schemas.microsoft.com/office/drawing/2014/main" id="{40876175-EA69-31E4-B264-B243B6FC69D7}"/>
              </a:ext>
            </a:extLst>
          </p:cNvPr>
          <p:cNvPicPr>
            <a:picLocks noChangeAspect="1"/>
          </p:cNvPicPr>
          <p:nvPr/>
        </p:nvPicPr>
        <p:blipFill>
          <a:blip r:embed="rId2"/>
          <a:stretch>
            <a:fillRect/>
          </a:stretch>
        </p:blipFill>
        <p:spPr>
          <a:xfrm>
            <a:off x="428449" y="208315"/>
            <a:ext cx="1273881" cy="1234370"/>
          </a:xfrm>
          <a:prstGeom prst="rect">
            <a:avLst/>
          </a:prstGeom>
        </p:spPr>
      </p:pic>
      <p:pic>
        <p:nvPicPr>
          <p:cNvPr id="7" name="Picture 6" descr="File:Microsoft Office Excel (2019–2025 ...">
            <a:extLst>
              <a:ext uri="{FF2B5EF4-FFF2-40B4-BE49-F238E27FC236}">
                <a16:creationId xmlns:a16="http://schemas.microsoft.com/office/drawing/2014/main" id="{80E661C7-DEBF-3221-248B-E7DC4B9919A6}"/>
              </a:ext>
            </a:extLst>
          </p:cNvPr>
          <p:cNvPicPr>
            <a:picLocks noChangeAspect="1"/>
          </p:cNvPicPr>
          <p:nvPr/>
        </p:nvPicPr>
        <p:blipFill>
          <a:blip r:embed="rId2"/>
          <a:stretch>
            <a:fillRect/>
          </a:stretch>
        </p:blipFill>
        <p:spPr>
          <a:xfrm>
            <a:off x="10489671" y="208315"/>
            <a:ext cx="1273881" cy="1234370"/>
          </a:xfrm>
          <a:prstGeom prst="rect">
            <a:avLst/>
          </a:prstGeom>
        </p:spPr>
      </p:pic>
    </p:spTree>
    <p:extLst>
      <p:ext uri="{BB962C8B-B14F-4D97-AF65-F5344CB8AC3E}">
        <p14:creationId xmlns:p14="http://schemas.microsoft.com/office/powerpoint/2010/main" val="1144340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64AF4-CD82-4A7C-C782-E318C29DD368}"/>
              </a:ext>
            </a:extLst>
          </p:cNvPr>
          <p:cNvSpPr>
            <a:spLocks noGrp="1"/>
          </p:cNvSpPr>
          <p:nvPr>
            <p:ph type="title"/>
          </p:nvPr>
        </p:nvSpPr>
        <p:spPr>
          <a:xfrm>
            <a:off x="684213" y="336030"/>
            <a:ext cx="10058400" cy="1098909"/>
          </a:xfrm>
        </p:spPr>
        <p:txBody>
          <a:bodyPr>
            <a:normAutofit/>
          </a:bodyPr>
          <a:lstStyle/>
          <a:p>
            <a:r>
              <a:rPr lang="en-GB" dirty="0"/>
              <a:t>Limitations and conclusion</a:t>
            </a:r>
            <a:endParaRPr lang="en-US" dirty="0">
              <a:solidFill>
                <a:srgbClr val="000000"/>
              </a:solidFill>
            </a:endParaRPr>
          </a:p>
          <a:p>
            <a:endParaRPr lang="en-US" dirty="0"/>
          </a:p>
        </p:txBody>
      </p:sp>
      <p:sp>
        <p:nvSpPr>
          <p:cNvPr id="3" name="Text Placeholder 2">
            <a:extLst>
              <a:ext uri="{FF2B5EF4-FFF2-40B4-BE49-F238E27FC236}">
                <a16:creationId xmlns:a16="http://schemas.microsoft.com/office/drawing/2014/main" id="{D0206B70-163E-F216-8FA5-03D29A13043F}"/>
              </a:ext>
            </a:extLst>
          </p:cNvPr>
          <p:cNvSpPr>
            <a:spLocks noGrp="1"/>
          </p:cNvSpPr>
          <p:nvPr>
            <p:ph type="body" idx="1"/>
          </p:nvPr>
        </p:nvSpPr>
        <p:spPr>
          <a:xfrm>
            <a:off x="684212" y="1416571"/>
            <a:ext cx="8535988" cy="4577829"/>
          </a:xfrm>
        </p:spPr>
        <p:txBody>
          <a:bodyPr>
            <a:normAutofit fontScale="92500" lnSpcReduction="20000"/>
          </a:bodyPr>
          <a:lstStyle/>
          <a:p>
            <a:pPr marL="342900" indent="-342900">
              <a:buClr>
                <a:srgbClr val="FFFFFF"/>
              </a:buClr>
              <a:buFont typeface="Arial,Sans-Serif"/>
              <a:buChar char="•"/>
            </a:pPr>
            <a:r>
              <a:rPr lang="en-GB" sz="1800" dirty="0">
                <a:latin typeface="Arial"/>
                <a:cs typeface="Arial"/>
              </a:rPr>
              <a:t>Staff may require training  to use Excel confidently </a:t>
            </a:r>
            <a:endParaRPr lang="en-US" sz="1800">
              <a:solidFill>
                <a:srgbClr val="FFFFFF"/>
              </a:solidFill>
              <a:latin typeface="Arial"/>
              <a:cs typeface="Arial"/>
            </a:endParaRPr>
          </a:p>
          <a:p>
            <a:pPr marL="342900" indent="-342900">
              <a:buClr>
                <a:srgbClr val="FFFFFF"/>
              </a:buClr>
              <a:buFont typeface="Arial,Sans-Serif"/>
              <a:buChar char="•"/>
            </a:pPr>
            <a:r>
              <a:rPr lang="en-GB" sz="1800" dirty="0">
                <a:latin typeface="Arial"/>
                <a:cs typeface="Arial"/>
              </a:rPr>
              <a:t>Excel cannot automatically correct incorrect data entries</a:t>
            </a:r>
            <a:endParaRPr lang="en-US" sz="1800">
              <a:solidFill>
                <a:srgbClr val="FFFFFF"/>
              </a:solidFill>
              <a:latin typeface="Arial"/>
              <a:cs typeface="Arial"/>
            </a:endParaRPr>
          </a:p>
          <a:p>
            <a:pPr marL="342900" indent="-342900">
              <a:buClr>
                <a:srgbClr val="FFFFFF"/>
              </a:buClr>
              <a:buFont typeface="Arial,Sans-Serif"/>
              <a:buChar char="•"/>
            </a:pPr>
            <a:r>
              <a:rPr lang="en-GB" sz="1800" dirty="0">
                <a:latin typeface="Arial"/>
                <a:cs typeface="Arial"/>
              </a:rPr>
              <a:t>It functions as graphical and statistical tool, not a full database system</a:t>
            </a:r>
            <a:endParaRPr lang="en-US" sz="1800">
              <a:solidFill>
                <a:srgbClr val="FFFFFF"/>
              </a:solidFill>
              <a:latin typeface="Arial"/>
              <a:cs typeface="Arial"/>
            </a:endParaRPr>
          </a:p>
          <a:p>
            <a:pPr marL="342900" indent="-342900">
              <a:buClr>
                <a:srgbClr val="FFFFFF"/>
              </a:buClr>
              <a:buFont typeface="Arial,Sans-Serif"/>
              <a:buChar char="•"/>
            </a:pPr>
            <a:r>
              <a:rPr lang="en-GB" sz="1800" dirty="0">
                <a:latin typeface="Arial"/>
                <a:cs typeface="Arial"/>
              </a:rPr>
              <a:t>Excel in not suitable for conducting qualitive research</a:t>
            </a:r>
            <a:endParaRPr lang="en-US" sz="1800">
              <a:solidFill>
                <a:srgbClr val="FFFFFF"/>
              </a:solidFill>
              <a:latin typeface="Arial"/>
              <a:cs typeface="Arial"/>
            </a:endParaRPr>
          </a:p>
          <a:p>
            <a:pPr marL="342900" indent="-342900">
              <a:buClr>
                <a:srgbClr val="FFFFFF"/>
              </a:buClr>
              <a:buFont typeface="Arial,Sans-Serif"/>
              <a:buChar char="•"/>
            </a:pPr>
            <a:endParaRPr lang="en-GB" sz="1700" dirty="0">
              <a:solidFill>
                <a:srgbClr val="FFFFFF"/>
              </a:solidFill>
              <a:latin typeface="Arial"/>
              <a:cs typeface="Arial"/>
            </a:endParaRPr>
          </a:p>
          <a:p>
            <a:r>
              <a:rPr lang="en-GB" sz="2400" b="1" dirty="0">
                <a:latin typeface="Arial"/>
                <a:cs typeface="Arial"/>
              </a:rPr>
              <a:t>How These Limitations Can Be Addressed </a:t>
            </a:r>
            <a:endParaRPr lang="en-US" sz="2400">
              <a:solidFill>
                <a:srgbClr val="FFFFFF"/>
              </a:solidFill>
              <a:latin typeface="Arial"/>
              <a:cs typeface="Arial"/>
            </a:endParaRPr>
          </a:p>
          <a:p>
            <a:pPr marL="342900" indent="-342900">
              <a:buClr>
                <a:srgbClr val="FFFFFF"/>
              </a:buClr>
              <a:buFont typeface="Arial,Sans-Serif"/>
              <a:buChar char="•"/>
            </a:pPr>
            <a:r>
              <a:rPr lang="en-GB" dirty="0">
                <a:latin typeface="Arial"/>
                <a:cs typeface="Arial"/>
              </a:rPr>
              <a:t>Provides staff with short training  sessions on Excel</a:t>
            </a:r>
            <a:endParaRPr lang="en-US">
              <a:solidFill>
                <a:srgbClr val="FFFFFF"/>
              </a:solidFill>
              <a:latin typeface="Arial"/>
              <a:cs typeface="Arial"/>
            </a:endParaRPr>
          </a:p>
          <a:p>
            <a:pPr marL="342900" indent="-342900">
              <a:buClr>
                <a:srgbClr val="FFFFFF"/>
              </a:buClr>
              <a:buFont typeface="Arial,Sans-Serif"/>
              <a:buChar char="•"/>
            </a:pPr>
            <a:r>
              <a:rPr lang="en-GB" dirty="0">
                <a:latin typeface="Arial"/>
                <a:cs typeface="Arial"/>
              </a:rPr>
              <a:t>Ensure proper checking and validation of data before entry</a:t>
            </a:r>
            <a:endParaRPr lang="en-US">
              <a:solidFill>
                <a:srgbClr val="FFFFFF"/>
              </a:solidFill>
              <a:latin typeface="Arial"/>
              <a:cs typeface="Arial"/>
            </a:endParaRPr>
          </a:p>
          <a:p>
            <a:pPr marL="342900" indent="-342900">
              <a:buClr>
                <a:srgbClr val="FFFFFF"/>
              </a:buClr>
              <a:buFont typeface="Arial,Sans-Serif"/>
              <a:buChar char="•"/>
            </a:pPr>
            <a:r>
              <a:rPr lang="en-GB" dirty="0">
                <a:latin typeface="Arial"/>
                <a:cs typeface="Arial"/>
              </a:rPr>
              <a:t>Use excel alongside other tools when qualitative data is required</a:t>
            </a:r>
            <a:endParaRPr lang="en-US">
              <a:solidFill>
                <a:srgbClr val="FFFFFF"/>
              </a:solidFill>
              <a:latin typeface="Arial"/>
              <a:cs typeface="Arial"/>
            </a:endParaRPr>
          </a:p>
          <a:p>
            <a:pPr marL="342900" indent="-342900">
              <a:buClr>
                <a:srgbClr val="FFFFFF"/>
              </a:buClr>
              <a:buFont typeface="Arial,Sans-Serif"/>
              <a:buChar char="•"/>
            </a:pPr>
            <a:endParaRPr lang="en-GB" dirty="0">
              <a:solidFill>
                <a:srgbClr val="FFFFFF"/>
              </a:solidFill>
              <a:latin typeface="Arial"/>
              <a:cs typeface="Arial"/>
            </a:endParaRPr>
          </a:p>
          <a:p>
            <a:pPr marL="342900" indent="-342900">
              <a:buClr>
                <a:srgbClr val="FFFFFF"/>
              </a:buClr>
              <a:buFont typeface="Arial,Sans-Serif"/>
              <a:buChar char="•"/>
            </a:pPr>
            <a:r>
              <a:rPr lang="en-GB" dirty="0">
                <a:latin typeface="Arial"/>
                <a:cs typeface="Arial"/>
              </a:rPr>
              <a:t>Conclusion</a:t>
            </a:r>
            <a:endParaRPr lang="en-US">
              <a:solidFill>
                <a:srgbClr val="FFFFFF"/>
              </a:solidFill>
              <a:latin typeface="Arial"/>
              <a:cs typeface="Arial"/>
            </a:endParaRPr>
          </a:p>
          <a:p>
            <a:pPr marL="342900" indent="-342900">
              <a:buClr>
                <a:srgbClr val="FFFFFF"/>
              </a:buClr>
              <a:buFont typeface="Arial,Sans-Serif"/>
              <a:buChar char="•"/>
            </a:pPr>
            <a:r>
              <a:rPr lang="en-GB" dirty="0">
                <a:latin typeface="Arial"/>
                <a:cs typeface="Arial"/>
              </a:rPr>
              <a:t>Despite its limitations, excel remains a reliable tool for managing data</a:t>
            </a:r>
            <a:r>
              <a:rPr lang="en-GB" sz="1700" dirty="0">
                <a:latin typeface="Arial"/>
                <a:cs typeface="Arial"/>
              </a:rPr>
              <a:t> ( NHS Digital 2023) </a:t>
            </a:r>
            <a:endParaRPr lang="en-US" sz="1700" dirty="0">
              <a:solidFill>
                <a:srgbClr val="FFFFFF"/>
              </a:solidFill>
              <a:latin typeface="Arial"/>
              <a:cs typeface="Arial"/>
            </a:endParaRPr>
          </a:p>
          <a:p>
            <a:endParaRPr lang="en-GB" sz="1700" dirty="0">
              <a:solidFill>
                <a:srgbClr val="FFFFFF"/>
              </a:solidFill>
            </a:endParaRPr>
          </a:p>
          <a:p>
            <a:endParaRPr lang="en-GB" dirty="0"/>
          </a:p>
        </p:txBody>
      </p:sp>
    </p:spTree>
    <p:extLst>
      <p:ext uri="{BB962C8B-B14F-4D97-AF65-F5344CB8AC3E}">
        <p14:creationId xmlns:p14="http://schemas.microsoft.com/office/powerpoint/2010/main" val="51342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092E-526C-35D5-A7F3-BE9CAE8CA47B}"/>
              </a:ext>
            </a:extLst>
          </p:cNvPr>
          <p:cNvSpPr>
            <a:spLocks noGrp="1"/>
          </p:cNvSpPr>
          <p:nvPr>
            <p:ph type="ctrTitle"/>
          </p:nvPr>
        </p:nvSpPr>
        <p:spPr>
          <a:xfrm>
            <a:off x="1046328" y="-583606"/>
            <a:ext cx="9144000" cy="1614227"/>
          </a:xfrm>
        </p:spPr>
        <p:txBody>
          <a:bodyPr/>
          <a:lstStyle/>
          <a:p>
            <a:r>
              <a:rPr lang="en-GB"/>
              <a:t>References</a:t>
            </a:r>
          </a:p>
        </p:txBody>
      </p:sp>
      <p:sp>
        <p:nvSpPr>
          <p:cNvPr id="3" name="Subtitle 2">
            <a:extLst>
              <a:ext uri="{FF2B5EF4-FFF2-40B4-BE49-F238E27FC236}">
                <a16:creationId xmlns:a16="http://schemas.microsoft.com/office/drawing/2014/main" id="{77269AB6-B046-F02E-9319-085C0C6CFA0C}"/>
              </a:ext>
            </a:extLst>
          </p:cNvPr>
          <p:cNvSpPr>
            <a:spLocks noGrp="1"/>
          </p:cNvSpPr>
          <p:nvPr>
            <p:ph type="subTitle" idx="1"/>
          </p:nvPr>
        </p:nvSpPr>
        <p:spPr>
          <a:xfrm>
            <a:off x="1285164" y="998049"/>
            <a:ext cx="8666329" cy="5821028"/>
          </a:xfrm>
        </p:spPr>
        <p:txBody>
          <a:bodyPr vert="horz" lIns="91440" tIns="45720" rIns="91440" bIns="45720" rtlCol="0" anchor="t">
            <a:noAutofit/>
          </a:bodyPr>
          <a:lstStyle/>
          <a:p>
            <a:r>
              <a:rPr lang="en-GB" sz="1100">
                <a:solidFill>
                  <a:srgbClr val="242424"/>
                </a:solidFill>
                <a:highlight>
                  <a:srgbClr val="FFFFFF"/>
                </a:highlight>
                <a:latin typeface="Segoe UI"/>
                <a:ea typeface="+mn-lt"/>
                <a:cs typeface="Segoe UI"/>
              </a:rPr>
              <a:t>I</a:t>
            </a:r>
          </a:p>
          <a:p>
            <a:endParaRPr lang="en-GB" sz="1100">
              <a:solidFill>
                <a:srgbClr val="242424"/>
              </a:solidFill>
              <a:highlight>
                <a:srgbClr val="FFFFFF"/>
              </a:highlight>
              <a:latin typeface="Segoe UI"/>
              <a:ea typeface="+mn-lt"/>
              <a:cs typeface="Segoe UI"/>
            </a:endParaRPr>
          </a:p>
        </p:txBody>
      </p:sp>
      <p:sp>
        <p:nvSpPr>
          <p:cNvPr id="4" name="TextBox 3">
            <a:extLst>
              <a:ext uri="{FF2B5EF4-FFF2-40B4-BE49-F238E27FC236}">
                <a16:creationId xmlns:a16="http://schemas.microsoft.com/office/drawing/2014/main" id="{07690164-A003-D295-FB56-C0C909D84D26}"/>
              </a:ext>
            </a:extLst>
          </p:cNvPr>
          <p:cNvSpPr txBox="1"/>
          <p:nvPr/>
        </p:nvSpPr>
        <p:spPr>
          <a:xfrm>
            <a:off x="224119" y="1210235"/>
            <a:ext cx="11284321"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42424"/>
                </a:solidFill>
                <a:latin typeface="Segoe UI"/>
                <a:ea typeface="Segoe UI"/>
                <a:cs typeface="Segoe UI"/>
              </a:rPr>
              <a:t>A real-time Excel-based scheduling solution for nursing staff reallocation. Nursing Management, 23(6).</a:t>
            </a:r>
          </a:p>
          <a:p>
            <a:r>
              <a:rPr lang="en-US" dirty="0">
                <a:solidFill>
                  <a:srgbClr val="242424"/>
                </a:solidFill>
                <a:latin typeface="Segoe UI"/>
                <a:ea typeface="Segoe UI"/>
                <a:cs typeface="Segoe UI"/>
                <a:hlinkClick r:id="rId2"/>
              </a:rPr>
              <a:t>https://pubmed.ncbi.nlm.nih.gov/27686916/�</a:t>
            </a:r>
          </a:p>
          <a:p>
            <a:r>
              <a:rPr lang="en-US" dirty="0">
                <a:solidFill>
                  <a:srgbClr val="242424"/>
                </a:solidFill>
                <a:latin typeface="Segoe UI"/>
                <a:cs typeface="Segoe UI"/>
              </a:rPr>
              <a:t>Digital transformation in health and social care.</a:t>
            </a:r>
            <a:endParaRPr lang="en-US" dirty="0"/>
          </a:p>
          <a:p>
            <a:r>
              <a:rPr lang="en-US" dirty="0">
                <a:solidFill>
                  <a:srgbClr val="242424"/>
                </a:solidFill>
                <a:latin typeface="Segoe UI"/>
                <a:cs typeface="Segoe UI"/>
                <a:hlinkClick r:id="rId3"/>
              </a:rPr>
              <a:t>https://digital.nhs.uk/</a:t>
            </a:r>
            <a:r>
              <a:rPr lang="en-US" dirty="0">
                <a:solidFill>
                  <a:srgbClr val="242424"/>
                </a:solidFill>
                <a:latin typeface="Segoe UI"/>
                <a:cs typeface="Segoe UI"/>
              </a:rPr>
              <a:t>�</a:t>
            </a:r>
            <a:endParaRPr lang="en-US" dirty="0"/>
          </a:p>
          <a:p>
            <a:r>
              <a:rPr lang="en-US" dirty="0">
                <a:solidFill>
                  <a:srgbClr val="242424"/>
                </a:solidFill>
                <a:latin typeface="Segoe UI"/>
                <a:cs typeface="Segoe UI"/>
              </a:rPr>
              <a:t>Irvin, S. A., &amp; Brown, H. N. (1999).</a:t>
            </a:r>
            <a:endParaRPr lang="en-US" dirty="0"/>
          </a:p>
          <a:p>
            <a:r>
              <a:rPr lang="en-US" dirty="0">
                <a:solidFill>
                  <a:srgbClr val="242424"/>
                </a:solidFill>
                <a:latin typeface="Segoe UI"/>
                <a:cs typeface="Segoe UI"/>
              </a:rPr>
              <a:t>Self-scheduling with Microsoft Excel. Nursing Economics, 17(4), 201–206.</a:t>
            </a:r>
            <a:endParaRPr lang="en-US" dirty="0"/>
          </a:p>
          <a:p>
            <a:r>
              <a:rPr lang="en-US" dirty="0">
                <a:solidFill>
                  <a:srgbClr val="242424"/>
                </a:solidFill>
                <a:latin typeface="Segoe UI"/>
                <a:cs typeface="Segoe UI"/>
                <a:hlinkClick r:id="rId4"/>
              </a:rPr>
              <a:t>https://pubmed.ncbi.nlm.nih.gov/10711163/�</a:t>
            </a:r>
            <a:endParaRPr lang="en-US" dirty="0"/>
          </a:p>
          <a:p>
            <a:r>
              <a:rPr lang="en-US" dirty="0">
                <a:solidFill>
                  <a:srgbClr val="242424"/>
                </a:solidFill>
                <a:latin typeface="Segoe UI"/>
                <a:cs typeface="Segoe UI"/>
              </a:rPr>
              <a:t>Microsoft. (2024).</a:t>
            </a:r>
            <a:endParaRPr lang="en-US" dirty="0"/>
          </a:p>
          <a:p>
            <a:r>
              <a:rPr lang="en-US" dirty="0">
                <a:solidFill>
                  <a:srgbClr val="242424"/>
                </a:solidFill>
                <a:latin typeface="Segoe UI"/>
                <a:cs typeface="Segoe UI"/>
              </a:rPr>
              <a:t>What is Microsoft Excel?</a:t>
            </a:r>
            <a:endParaRPr lang="en-US" dirty="0"/>
          </a:p>
          <a:p>
            <a:r>
              <a:rPr lang="en-US" dirty="0">
                <a:solidFill>
                  <a:srgbClr val="242424"/>
                </a:solidFill>
                <a:latin typeface="Segoe UI"/>
                <a:cs typeface="Segoe UI"/>
                <a:hlinkClick r:id="rId5"/>
              </a:rPr>
              <a:t>https://www.microsoft.com/en-gb/microsoft-365/excel�</a:t>
            </a:r>
            <a:endParaRPr lang="en-US" dirty="0"/>
          </a:p>
          <a:p>
            <a:r>
              <a:rPr lang="en-US" dirty="0">
                <a:solidFill>
                  <a:srgbClr val="242424"/>
                </a:solidFill>
                <a:latin typeface="Segoe UI"/>
                <a:cs typeface="Segoe UI"/>
              </a:rPr>
              <a:t>NHS Digital. (2023).</a:t>
            </a:r>
            <a:endParaRPr lang="en-US" dirty="0"/>
          </a:p>
          <a:p>
            <a:r>
              <a:rPr lang="en-US" dirty="0">
                <a:solidFill>
                  <a:srgbClr val="242424"/>
                </a:solidFill>
                <a:latin typeface="Segoe UI"/>
                <a:cs typeface="Segoe UI"/>
              </a:rPr>
              <a:t>Digital transformation in health and social care.</a:t>
            </a:r>
            <a:endParaRPr lang="en-US" dirty="0"/>
          </a:p>
          <a:p>
            <a:r>
              <a:rPr lang="en-US" dirty="0">
                <a:solidFill>
                  <a:srgbClr val="242424"/>
                </a:solidFill>
                <a:latin typeface="Segoe UI"/>
                <a:cs typeface="Segoe UI"/>
                <a:hlinkClick r:id="rId6"/>
              </a:rPr>
              <a:t>https://digital.nhs.uk/�</a:t>
            </a:r>
            <a:endParaRPr lang="en-US" dirty="0"/>
          </a:p>
          <a:p>
            <a:r>
              <a:rPr lang="en-US" dirty="0">
                <a:solidFill>
                  <a:srgbClr val="242424"/>
                </a:solidFill>
                <a:latin typeface="Segoe UI"/>
                <a:cs typeface="Segoe UI"/>
              </a:rPr>
              <a:t>Self-scheduling with Microsoft Excel. Nursing Economics, 17(4), 201–206.</a:t>
            </a:r>
            <a:endParaRPr lang="en-US" dirty="0"/>
          </a:p>
          <a:p>
            <a:r>
              <a:rPr lang="en-US" dirty="0">
                <a:solidFill>
                  <a:srgbClr val="242424"/>
                </a:solidFill>
                <a:latin typeface="Segoe UI"/>
                <a:cs typeface="Segoe UI"/>
                <a:hlinkClick r:id="rId7"/>
              </a:rPr>
              <a:t>https://pubmed.ncbi.nlm.nih.gov/10711163/</a:t>
            </a:r>
            <a:r>
              <a:rPr lang="en-US" dirty="0">
                <a:solidFill>
                  <a:srgbClr val="242424"/>
                </a:solidFill>
                <a:latin typeface="Segoe UI"/>
                <a:cs typeface="Segoe UI"/>
              </a:rPr>
              <a:t>�</a:t>
            </a:r>
            <a:endParaRPr lang="en-US" dirty="0"/>
          </a:p>
          <a:p>
            <a:r>
              <a:rPr lang="en-US" dirty="0">
                <a:solidFill>
                  <a:srgbClr val="242424"/>
                </a:solidFill>
                <a:latin typeface="Segoe UI"/>
                <a:cs typeface="Segoe UI"/>
              </a:rPr>
              <a:t>Tuominen, O. A., Lundgren-Laine, H., Kauppila, W., </a:t>
            </a:r>
            <a:r>
              <a:rPr lang="en-US" dirty="0" err="1">
                <a:solidFill>
                  <a:srgbClr val="242424"/>
                </a:solidFill>
                <a:latin typeface="Segoe UI"/>
                <a:cs typeface="Segoe UI"/>
              </a:rPr>
              <a:t>Hupli</a:t>
            </a:r>
            <a:r>
              <a:rPr lang="en-US" dirty="0">
                <a:solidFill>
                  <a:srgbClr val="242424"/>
                </a:solidFill>
                <a:latin typeface="Segoe UI"/>
                <a:cs typeface="Segoe UI"/>
              </a:rPr>
              <a:t>, M., &amp; </a:t>
            </a:r>
            <a:r>
              <a:rPr lang="en-US" dirty="0" err="1">
                <a:solidFill>
                  <a:srgbClr val="242424"/>
                </a:solidFill>
                <a:latin typeface="Segoe UI"/>
                <a:cs typeface="Segoe UI"/>
              </a:rPr>
              <a:t>Salanterä</a:t>
            </a:r>
            <a:r>
              <a:rPr lang="en-US" dirty="0">
                <a:solidFill>
                  <a:srgbClr val="242424"/>
                </a:solidFill>
                <a:latin typeface="Segoe UI"/>
                <a:cs typeface="Segoe UI"/>
              </a:rPr>
              <a:t>, S. (2016).</a:t>
            </a:r>
            <a:endParaRPr lang="en-US" dirty="0"/>
          </a:p>
          <a:p>
            <a:r>
              <a:rPr lang="en-US" dirty="0">
                <a:solidFill>
                  <a:srgbClr val="242424"/>
                </a:solidFill>
                <a:latin typeface="Segoe UI"/>
                <a:cs typeface="Segoe UI"/>
              </a:rPr>
              <a:t>A real-time Excel-based scheduling solution for nursing staff reallocation. Nursing Management, 23(6).</a:t>
            </a:r>
            <a:endParaRPr lang="en-US" dirty="0"/>
          </a:p>
          <a:p>
            <a:r>
              <a:rPr lang="en-US" dirty="0">
                <a:solidFill>
                  <a:srgbClr val="242424"/>
                </a:solidFill>
                <a:latin typeface="Segoe UI"/>
                <a:cs typeface="Segoe UI"/>
                <a:hlinkClick r:id="rId8"/>
              </a:rPr>
              <a:t>https://pubmed.ncbi.nlm.nih.gov/27686916/</a:t>
            </a:r>
            <a:r>
              <a:rPr lang="en-US" dirty="0">
                <a:solidFill>
                  <a:srgbClr val="242424"/>
                </a:solidFill>
                <a:latin typeface="Segoe UI"/>
                <a:cs typeface="Segoe UI"/>
              </a:rPr>
              <a:t>�</a:t>
            </a:r>
            <a:endParaRPr lang="en-US" dirty="0"/>
          </a:p>
          <a:p>
            <a:endParaRPr lang="en-US">
              <a:solidFill>
                <a:srgbClr val="242424"/>
              </a:solidFill>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endParaRPr lang="en-US" sz="1000">
              <a:solidFill>
                <a:srgbClr val="242424"/>
              </a:solidFill>
              <a:highlight>
                <a:srgbClr val="FFFFFF"/>
              </a:highlight>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pPr algn="ctr"/>
            <a:endParaRPr lang="en-GB"/>
          </a:p>
        </p:txBody>
      </p:sp>
    </p:spTree>
    <p:extLst>
      <p:ext uri="{BB962C8B-B14F-4D97-AF65-F5344CB8AC3E}">
        <p14:creationId xmlns:p14="http://schemas.microsoft.com/office/powerpoint/2010/main" val="1619224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C7E6-633A-ADCD-7807-BB409144924D}"/>
              </a:ext>
            </a:extLst>
          </p:cNvPr>
          <p:cNvSpPr>
            <a:spLocks noGrp="1"/>
          </p:cNvSpPr>
          <p:nvPr>
            <p:ph type="ctrTitle"/>
          </p:nvPr>
        </p:nvSpPr>
        <p:spPr>
          <a:xfrm>
            <a:off x="1524000" y="2999755"/>
            <a:ext cx="9144000" cy="2387600"/>
          </a:xfrm>
        </p:spPr>
        <p:txBody>
          <a:bodyPr>
            <a:normAutofit fontScale="90000"/>
          </a:bodyPr>
          <a:lstStyle/>
          <a:p>
            <a:br>
              <a:rPr lang="en-GB" sz="2000" b="1" u="sng" dirty="0"/>
            </a:br>
            <a:r>
              <a:rPr lang="en-GB" sz="2700" b="1" u="sng" dirty="0">
                <a:latin typeface="Calibri"/>
                <a:ea typeface="Calibri"/>
                <a:cs typeface="Calibri"/>
              </a:rPr>
              <a:t>Digital Skills and Research Methods</a:t>
            </a:r>
            <a:br>
              <a:rPr lang="en-GB" sz="2700" b="1" u="sng" dirty="0">
                <a:latin typeface="Calibri"/>
              </a:rPr>
            </a:br>
            <a:r>
              <a:rPr lang="en-GB" sz="2700" b="1" u="sng" dirty="0">
                <a:latin typeface="Calibri"/>
                <a:ea typeface="Calibri"/>
                <a:cs typeface="Calibri"/>
              </a:rPr>
              <a:t>Module Code: LCHS4007 </a:t>
            </a:r>
            <a:br>
              <a:rPr lang="en-GB" sz="2700" b="1" u="sng" dirty="0">
                <a:latin typeface="Calibri"/>
                <a:ea typeface="Calibri"/>
                <a:cs typeface="Calibri"/>
              </a:rPr>
            </a:br>
            <a:br>
              <a:rPr lang="en-GB" sz="2000" b="1" u="sng" dirty="0"/>
            </a:br>
            <a:r>
              <a:rPr lang="en-GB" sz="2400" b="1" u="sng" dirty="0"/>
              <a:t>Group: </a:t>
            </a:r>
            <a:br>
              <a:rPr lang="en-GB" sz="2400" b="1" u="sng" dirty="0"/>
            </a:br>
            <a:r>
              <a:rPr lang="en-GB" sz="2400" dirty="0"/>
              <a:t>Shazia Dad (2525291, Task 1) </a:t>
            </a:r>
            <a:br>
              <a:rPr lang="en-GB" sz="2400" dirty="0"/>
            </a:br>
            <a:r>
              <a:rPr lang="en-GB" sz="2400" dirty="0" err="1"/>
              <a:t>Shazea</a:t>
            </a:r>
            <a:r>
              <a:rPr lang="en-GB" sz="2400" dirty="0"/>
              <a:t> Perween (2325347, Task 2)</a:t>
            </a:r>
            <a:br>
              <a:rPr lang="en-GB" sz="2400" dirty="0"/>
            </a:br>
            <a:r>
              <a:rPr lang="en-GB" sz="2400" dirty="0"/>
              <a:t>Shazia Parveen (2323635, Task 3)</a:t>
            </a:r>
            <a:br>
              <a:rPr lang="en-GB" sz="2400" dirty="0"/>
            </a:br>
            <a:br>
              <a:rPr lang="en-GB" sz="2000" dirty="0"/>
            </a:br>
            <a:endParaRPr lang="en-GB" sz="2000"/>
          </a:p>
          <a:p>
            <a:endParaRPr lang="en-GB"/>
          </a:p>
        </p:txBody>
      </p:sp>
    </p:spTree>
    <p:extLst>
      <p:ext uri="{BB962C8B-B14F-4D97-AF65-F5344CB8AC3E}">
        <p14:creationId xmlns:p14="http://schemas.microsoft.com/office/powerpoint/2010/main" val="3645341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992D51-FB7A-185F-8AF6-4D93B5D7AAD8}"/>
              </a:ext>
            </a:extLst>
          </p:cNvPr>
          <p:cNvSpPr>
            <a:spLocks noGrp="1"/>
          </p:cNvSpPr>
          <p:nvPr>
            <p:ph type="subTitle" idx="1"/>
          </p:nvPr>
        </p:nvSpPr>
        <p:spPr>
          <a:xfrm>
            <a:off x="2411260" y="559563"/>
            <a:ext cx="9144000" cy="5398525"/>
          </a:xfrm>
        </p:spPr>
        <p:txBody>
          <a:bodyPr vert="horz" lIns="91440" tIns="45720" rIns="91440" bIns="45720" rtlCol="0" anchor="t">
            <a:noAutofit/>
          </a:bodyPr>
          <a:lstStyle/>
          <a:p>
            <a:pPr algn="l"/>
            <a:endParaRPr lang="en-GB" sz="1800" dirty="0">
              <a:latin typeface="Arial"/>
              <a:ea typeface="Calibri"/>
              <a:cs typeface="Calibri"/>
            </a:endParaRPr>
          </a:p>
          <a:p>
            <a:pPr marL="342900" indent="-342900" algn="l">
              <a:buFont typeface="Arial"/>
              <a:buChar char="•"/>
            </a:pPr>
            <a:r>
              <a:rPr lang="en-GB" sz="1600" dirty="0">
                <a:latin typeface="Arial"/>
                <a:ea typeface="Calibri"/>
                <a:cs typeface="Calibri"/>
              </a:rPr>
              <a:t>Communicating digitally means sharing information clearly and effectively.</a:t>
            </a:r>
          </a:p>
          <a:p>
            <a:pPr marL="342900" indent="-342900" algn="l">
              <a:buFont typeface="Arial" panose="020B0604020202020204" pitchFamily="34" charset="0"/>
              <a:buChar char="•"/>
            </a:pPr>
            <a:r>
              <a:rPr lang="en-GB" sz="1600" dirty="0">
                <a:latin typeface="Arial"/>
                <a:ea typeface="Calibri"/>
                <a:cs typeface="Calibri"/>
              </a:rPr>
              <a:t>Common tools include:</a:t>
            </a:r>
          </a:p>
          <a:p>
            <a:pPr marL="800100" lvl="1" indent="-342900" algn="l">
              <a:buFont typeface="Arial" panose="020B0604020202020204" pitchFamily="34" charset="0"/>
              <a:buChar char="•"/>
            </a:pPr>
            <a:r>
              <a:rPr lang="en-GB" sz="1600" dirty="0">
                <a:latin typeface="Arial"/>
                <a:ea typeface="Calibri"/>
                <a:cs typeface="Calibri"/>
              </a:rPr>
              <a:t>Email</a:t>
            </a:r>
          </a:p>
          <a:p>
            <a:pPr marL="800100" lvl="1" indent="-342900" algn="l">
              <a:buFont typeface="Arial" panose="020B0604020202020204" pitchFamily="34" charset="0"/>
              <a:buChar char="•"/>
            </a:pPr>
            <a:r>
              <a:rPr lang="en-GB" sz="1600" dirty="0">
                <a:latin typeface="Arial"/>
                <a:ea typeface="Calibri"/>
                <a:cs typeface="Calibri"/>
              </a:rPr>
              <a:t>Chat and messaging</a:t>
            </a:r>
          </a:p>
          <a:p>
            <a:pPr marL="800100" lvl="1" indent="-342900" algn="l">
              <a:buFont typeface="Arial" panose="020B0604020202020204" pitchFamily="34" charset="0"/>
              <a:buChar char="•"/>
            </a:pPr>
            <a:r>
              <a:rPr lang="en-GB" sz="1600" dirty="0">
                <a:latin typeface="Arial"/>
                <a:ea typeface="Calibri"/>
                <a:cs typeface="Calibri"/>
              </a:rPr>
              <a:t>Video calls </a:t>
            </a:r>
          </a:p>
          <a:p>
            <a:pPr marL="342900" indent="-342900" algn="l">
              <a:buFont typeface="Arial" panose="020B0604020202020204" pitchFamily="34" charset="0"/>
              <a:buChar char="•"/>
            </a:pPr>
            <a:r>
              <a:rPr lang="en-GB" sz="1600" dirty="0">
                <a:latin typeface="Arial"/>
                <a:ea typeface="Calibri"/>
                <a:cs typeface="Calibri"/>
              </a:rPr>
              <a:t>Collaboration involves working with others remotely using shared digital platforms.</a:t>
            </a:r>
          </a:p>
          <a:p>
            <a:pPr marL="342900" indent="-342900" algn="l">
              <a:buFont typeface="Arial" panose="020B0604020202020204" pitchFamily="34" charset="0"/>
              <a:buChar char="•"/>
            </a:pPr>
            <a:r>
              <a:rPr lang="en-GB" sz="1600" dirty="0">
                <a:latin typeface="Arial"/>
                <a:ea typeface="Calibri"/>
                <a:cs typeface="Calibri"/>
              </a:rPr>
              <a:t>These tools allow people to:</a:t>
            </a:r>
          </a:p>
          <a:p>
            <a:pPr marL="800100" lvl="1" indent="-342900" algn="l">
              <a:buFont typeface="Arial" panose="020B0604020202020204" pitchFamily="34" charset="0"/>
              <a:buChar char="•"/>
            </a:pPr>
            <a:r>
              <a:rPr lang="en-GB" sz="1600" dirty="0">
                <a:latin typeface="Arial"/>
                <a:ea typeface="Calibri"/>
                <a:cs typeface="Calibri"/>
              </a:rPr>
              <a:t>Share documents online</a:t>
            </a:r>
          </a:p>
          <a:p>
            <a:pPr marL="800100" lvl="1" indent="-342900" algn="l">
              <a:buFont typeface="Arial" panose="020B0604020202020204" pitchFamily="34" charset="0"/>
              <a:buChar char="•"/>
            </a:pPr>
            <a:r>
              <a:rPr lang="en-GB" sz="1600" dirty="0">
                <a:latin typeface="Arial"/>
                <a:ea typeface="Calibri"/>
                <a:cs typeface="Calibri"/>
              </a:rPr>
              <a:t>Work together in real time</a:t>
            </a:r>
          </a:p>
          <a:p>
            <a:pPr marL="800100" lvl="1" indent="-342900" algn="l">
              <a:buFont typeface="Arial" panose="020B0604020202020204" pitchFamily="34" charset="0"/>
              <a:buChar char="•"/>
            </a:pPr>
            <a:r>
              <a:rPr lang="en-GB" sz="1600" dirty="0">
                <a:latin typeface="Arial"/>
                <a:ea typeface="Calibri"/>
                <a:cs typeface="Calibri"/>
              </a:rPr>
              <a:t>Stay connected from different locations</a:t>
            </a:r>
          </a:p>
          <a:p>
            <a:pPr marL="342900" indent="-342900" algn="l">
              <a:buFont typeface="Arial" panose="020B0604020202020204" pitchFamily="34" charset="0"/>
              <a:buChar char="•"/>
            </a:pPr>
            <a:r>
              <a:rPr lang="en-GB" sz="1600" dirty="0">
                <a:latin typeface="Arial"/>
                <a:ea typeface="Calibri"/>
                <a:cs typeface="Calibri"/>
              </a:rPr>
              <a:t>Types of communications:</a:t>
            </a:r>
          </a:p>
          <a:p>
            <a:pPr marL="800100" lvl="1" indent="-342900" algn="l">
              <a:buFont typeface="Arial" panose="020B0604020202020204" pitchFamily="34" charset="0"/>
              <a:buChar char="•"/>
            </a:pPr>
            <a:r>
              <a:rPr lang="en-GB" sz="1600" dirty="0">
                <a:latin typeface="Arial"/>
                <a:ea typeface="Calibri"/>
                <a:cs typeface="Calibri"/>
              </a:rPr>
              <a:t>Non-verbal</a:t>
            </a:r>
          </a:p>
          <a:p>
            <a:pPr marL="800100" lvl="1" indent="-342900" algn="l">
              <a:buChar char="•"/>
            </a:pPr>
            <a:r>
              <a:rPr lang="en-GB" sz="1600" dirty="0">
                <a:latin typeface="Arial"/>
                <a:ea typeface="Calibri"/>
                <a:cs typeface="Calibri"/>
              </a:rPr>
              <a:t>Verbal</a:t>
            </a:r>
          </a:p>
          <a:p>
            <a:pPr marL="800100" lvl="1" indent="-342900" algn="l">
              <a:buChar char="•"/>
            </a:pPr>
            <a:r>
              <a:rPr lang="en-GB" sz="1600" dirty="0">
                <a:latin typeface="Arial"/>
                <a:ea typeface="Calibri"/>
                <a:cs typeface="Calibri"/>
              </a:rPr>
              <a:t>Written</a:t>
            </a:r>
          </a:p>
          <a:p>
            <a:pPr marL="342900" indent="-342900" algn="l">
              <a:buChar char="•"/>
            </a:pPr>
            <a:r>
              <a:rPr lang="en-GB" sz="1600" dirty="0">
                <a:latin typeface="Arial"/>
                <a:ea typeface="Calibri"/>
                <a:cs typeface="Calibri"/>
              </a:rPr>
              <a:t>Source: (Microsoft, 2023)</a:t>
            </a:r>
          </a:p>
          <a:p>
            <a:pPr marL="800100" lvl="1" indent="-342900" algn="l">
              <a:buChar char="•"/>
            </a:pPr>
            <a:endParaRPr lang="en-GB" dirty="0"/>
          </a:p>
          <a:p>
            <a:pPr marL="342900" indent="-342900">
              <a:buChar char="•"/>
            </a:pPr>
            <a:endParaRPr lang="en-GB" dirty="0"/>
          </a:p>
          <a:p>
            <a:pPr marL="342900" indent="-342900">
              <a:buChar char="•"/>
            </a:pPr>
            <a:endParaRPr lang="en-GB" dirty="0"/>
          </a:p>
          <a:p>
            <a:endParaRPr lang="en-GB" dirty="0"/>
          </a:p>
        </p:txBody>
      </p:sp>
      <p:sp>
        <p:nvSpPr>
          <p:cNvPr id="5" name="Title 1">
            <a:extLst>
              <a:ext uri="{FF2B5EF4-FFF2-40B4-BE49-F238E27FC236}">
                <a16:creationId xmlns:a16="http://schemas.microsoft.com/office/drawing/2014/main" id="{A9C409FE-71BC-69CB-2524-18DA8FAF465E}"/>
              </a:ext>
            </a:extLst>
          </p:cNvPr>
          <p:cNvSpPr txBox="1">
            <a:spLocks/>
          </p:cNvSpPr>
          <p:nvPr/>
        </p:nvSpPr>
        <p:spPr>
          <a:xfrm>
            <a:off x="1143922" y="3155"/>
            <a:ext cx="9895562" cy="78132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400" b="1" dirty="0">
                <a:latin typeface="Calibri"/>
                <a:ea typeface="Calibri"/>
                <a:cs typeface="Calibri"/>
              </a:rPr>
              <a:t>Microsoft  365 Communication/Collaboration Tool</a:t>
            </a:r>
            <a:endParaRPr lang="en-US" sz="2400" b="1" dirty="0"/>
          </a:p>
        </p:txBody>
      </p:sp>
    </p:spTree>
    <p:extLst>
      <p:ext uri="{BB962C8B-B14F-4D97-AF65-F5344CB8AC3E}">
        <p14:creationId xmlns:p14="http://schemas.microsoft.com/office/powerpoint/2010/main" val="1678663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26F50-72E9-8FB4-2FCA-BCA60C970358}"/>
              </a:ext>
            </a:extLst>
          </p:cNvPr>
          <p:cNvSpPr>
            <a:spLocks noGrp="1"/>
          </p:cNvSpPr>
          <p:nvPr>
            <p:ph type="ctrTitle"/>
          </p:nvPr>
        </p:nvSpPr>
        <p:spPr>
          <a:xfrm>
            <a:off x="1352689" y="117977"/>
            <a:ext cx="9895562" cy="781323"/>
          </a:xfrm>
        </p:spPr>
        <p:txBody>
          <a:bodyPr>
            <a:noAutofit/>
          </a:bodyPr>
          <a:lstStyle/>
          <a:p>
            <a:r>
              <a:rPr lang="en-GB" sz="1800" b="1" dirty="0">
                <a:latin typeface="Arial"/>
                <a:ea typeface="Calibri"/>
                <a:cs typeface="Arial"/>
              </a:rPr>
              <a:t>Microsoft Teams for Communication at Greenfield</a:t>
            </a:r>
            <a:r>
              <a:rPr lang="en-GB" sz="1800" b="1" dirty="0">
                <a:latin typeface="Arial"/>
                <a:ea typeface="Calibri"/>
                <a:cs typeface="Calibri"/>
              </a:rPr>
              <a:t> </a:t>
            </a:r>
            <a:r>
              <a:rPr lang="en-GB" sz="1800" b="1" dirty="0">
                <a:latin typeface="Arial"/>
                <a:ea typeface="Calibri"/>
                <a:cs typeface="Arial"/>
              </a:rPr>
              <a:t>Home</a:t>
            </a:r>
            <a:r>
              <a:rPr lang="en-GB" sz="1800" b="1" dirty="0">
                <a:latin typeface="Arial"/>
                <a:ea typeface="Calibri"/>
                <a:cs typeface="Calibri"/>
              </a:rPr>
              <a:t> </a:t>
            </a:r>
            <a:r>
              <a:rPr lang="en-GB" sz="1800" b="1" dirty="0">
                <a:latin typeface="Arial"/>
                <a:ea typeface="Calibri"/>
                <a:cs typeface="Arial"/>
              </a:rPr>
              <a:t>Care Agency</a:t>
            </a:r>
          </a:p>
        </p:txBody>
      </p:sp>
      <p:sp>
        <p:nvSpPr>
          <p:cNvPr id="6" name="TextBox 5">
            <a:extLst>
              <a:ext uri="{FF2B5EF4-FFF2-40B4-BE49-F238E27FC236}">
                <a16:creationId xmlns:a16="http://schemas.microsoft.com/office/drawing/2014/main" id="{E376D2EB-3871-E5C9-A15A-CCB7CBD9E80E}"/>
              </a:ext>
            </a:extLst>
          </p:cNvPr>
          <p:cNvSpPr txBox="1"/>
          <p:nvPr/>
        </p:nvSpPr>
        <p:spPr>
          <a:xfrm>
            <a:off x="2220914" y="509944"/>
            <a:ext cx="816279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cs typeface="Segoe UI"/>
            </a:endParaRPr>
          </a:p>
          <a:p>
            <a:endParaRPr lang="en-GB" dirty="0">
              <a:latin typeface="Arial"/>
              <a:cs typeface="Segoe UI"/>
            </a:endParaRPr>
          </a:p>
          <a:p>
            <a:pPr marL="285750" indent="-285750">
              <a:buFont typeface="Arial"/>
              <a:buChar char="•"/>
            </a:pPr>
            <a:r>
              <a:rPr lang="en-GB" dirty="0">
                <a:latin typeface="Arial"/>
                <a:ea typeface="Calibri"/>
                <a:cs typeface="Segoe UI"/>
              </a:rPr>
              <a:t>Microsoft teams supports effective communication within Greenfield Home Care Agency.</a:t>
            </a:r>
          </a:p>
          <a:p>
            <a:pPr marL="285750" indent="-285750">
              <a:buFont typeface="Arial"/>
              <a:buChar char="•"/>
            </a:pPr>
            <a:r>
              <a:rPr lang="en-GB" dirty="0">
                <a:latin typeface="Arial"/>
                <a:ea typeface="Calibri"/>
                <a:cs typeface="Segoe UI"/>
              </a:rPr>
              <a:t>Different  types of communication are used in a business setting, and Teams is a strong tool for this.</a:t>
            </a:r>
          </a:p>
          <a:p>
            <a:pPr marL="285750" indent="-285750">
              <a:buFont typeface="Arial"/>
              <a:buChar char="•"/>
            </a:pPr>
            <a:r>
              <a:rPr lang="en-GB" dirty="0">
                <a:latin typeface="Arial"/>
                <a:ea typeface="Calibri"/>
                <a:cs typeface="Segoe UI"/>
              </a:rPr>
              <a:t>If a patient has a wound, a nurse can use Teams chat to explain details to the patient.</a:t>
            </a:r>
          </a:p>
          <a:p>
            <a:pPr marL="285750" indent="-285750">
              <a:buFont typeface="Arial"/>
              <a:buChar char="•"/>
            </a:pPr>
            <a:r>
              <a:rPr lang="en-GB" dirty="0">
                <a:latin typeface="Arial"/>
                <a:ea typeface="Calibri"/>
                <a:cs typeface="Segoe UI"/>
              </a:rPr>
              <a:t>Clear communication can help patients feel safe and build trust with staff.</a:t>
            </a:r>
          </a:p>
          <a:p>
            <a:pPr marL="285750" indent="-285750">
              <a:buFont typeface="Arial"/>
              <a:buChar char="•"/>
            </a:pPr>
            <a:r>
              <a:rPr lang="en-GB" dirty="0">
                <a:latin typeface="Arial"/>
                <a:ea typeface="Calibri"/>
                <a:cs typeface="Segoe UI"/>
              </a:rPr>
              <a:t>Source: </a:t>
            </a:r>
            <a:r>
              <a:rPr lang="en-GB" dirty="0">
                <a:latin typeface="Arial"/>
                <a:ea typeface="Calibri"/>
                <a:cs typeface="Arial"/>
              </a:rPr>
              <a:t>(NHS, 2022. CQC, 2021)</a:t>
            </a:r>
          </a:p>
          <a:p>
            <a:pPr marL="285750" indent="-285750">
              <a:buFont typeface="Arial"/>
              <a:buChar char="•"/>
            </a:pPr>
            <a:r>
              <a:rPr lang="en-GB" dirty="0">
                <a:latin typeface="Arial"/>
                <a:ea typeface="Calibri"/>
                <a:cs typeface="Segoe UI"/>
              </a:rPr>
              <a:t>Microsoft Teams is an online tool that allows sat to:</a:t>
            </a:r>
          </a:p>
          <a:p>
            <a:pPr marL="742950" lvl="1" indent="-285750">
              <a:buFont typeface="Courier New"/>
              <a:buChar char="o"/>
            </a:pPr>
            <a:r>
              <a:rPr lang="en-GB" dirty="0">
                <a:latin typeface="Arial"/>
                <a:ea typeface="Calibri"/>
                <a:cs typeface="Segoe UI"/>
              </a:rPr>
              <a:t>Send emails</a:t>
            </a:r>
          </a:p>
          <a:p>
            <a:pPr marL="742950" lvl="1" indent="-285750">
              <a:buFont typeface="Courier New"/>
              <a:buChar char="o"/>
            </a:pPr>
            <a:r>
              <a:rPr lang="en-GB" dirty="0">
                <a:latin typeface="Arial"/>
                <a:ea typeface="Calibri"/>
                <a:cs typeface="Segoe UI"/>
              </a:rPr>
              <a:t>Share files in one place</a:t>
            </a:r>
          </a:p>
          <a:p>
            <a:pPr marL="742950" lvl="1" indent="-285750">
              <a:buFont typeface="Courier New"/>
              <a:buChar char="o"/>
            </a:pPr>
            <a:r>
              <a:rPr lang="en-GB" dirty="0">
                <a:latin typeface="Arial"/>
                <a:ea typeface="Calibri"/>
                <a:cs typeface="Segoe UI"/>
              </a:rPr>
              <a:t>Make calls </a:t>
            </a:r>
          </a:p>
          <a:p>
            <a:pPr marL="285750" indent="-285750">
              <a:buFont typeface="Arial,Sans-Serif"/>
              <a:buChar char="•"/>
            </a:pPr>
            <a:r>
              <a:rPr lang="en-GB" dirty="0">
                <a:latin typeface="Arial"/>
                <a:ea typeface="Calibri"/>
                <a:cs typeface="Arial"/>
              </a:rPr>
              <a:t>Teams provides instant messaging to improve communication  between employees.</a:t>
            </a:r>
          </a:p>
          <a:p>
            <a:pPr marL="285750" indent="-285750">
              <a:buFont typeface="Arial,Sans-Serif"/>
              <a:buChar char="•"/>
            </a:pPr>
            <a:r>
              <a:rPr lang="en-GB" dirty="0">
                <a:latin typeface="Arial"/>
                <a:ea typeface="Calibri"/>
                <a:cs typeface="Arial"/>
              </a:rPr>
              <a:t>Better communication supports high-quality care within the home.</a:t>
            </a:r>
          </a:p>
          <a:p>
            <a:pPr marL="285750" indent="-285750">
              <a:buFont typeface="Arial,Sans-Serif"/>
              <a:buChar char="•"/>
            </a:pPr>
            <a:r>
              <a:rPr lang="en-GB" dirty="0">
                <a:latin typeface="Arial"/>
                <a:ea typeface="Calibri"/>
                <a:cs typeface="Arial"/>
              </a:rPr>
              <a:t>Staff meetings can be held online, allowing participation even if someone cannot attend in person</a:t>
            </a:r>
          </a:p>
          <a:p>
            <a:pPr marL="285750" indent="-285750">
              <a:buFont typeface="Arial,Sans-Serif"/>
              <a:buChar char="•"/>
            </a:pPr>
            <a:r>
              <a:rPr lang="en-GB" dirty="0">
                <a:latin typeface="Arial"/>
                <a:ea typeface="Calibri"/>
                <a:cs typeface="Arial"/>
              </a:rPr>
              <a:t>Source: (Microsoft, 2023)</a:t>
            </a:r>
          </a:p>
          <a:p>
            <a:pPr marL="742950" lvl="1" indent="-285750">
              <a:buFont typeface="Courier New"/>
              <a:buChar char="o"/>
            </a:pPr>
            <a:endParaRPr lang="en-GB" dirty="0">
              <a:latin typeface="Arial"/>
              <a:cs typeface="Segoe UI"/>
            </a:endParaRPr>
          </a:p>
          <a:p>
            <a:pPr marL="742950" lvl="1" indent="-285750">
              <a:buFont typeface="Courier New"/>
              <a:buChar char="o"/>
            </a:pPr>
            <a:endParaRPr lang="en-GB" dirty="0">
              <a:latin typeface="Arial"/>
              <a:cs typeface="Segoe UI"/>
            </a:endParaRPr>
          </a:p>
        </p:txBody>
      </p:sp>
    </p:spTree>
    <p:extLst>
      <p:ext uri="{BB962C8B-B14F-4D97-AF65-F5344CB8AC3E}">
        <p14:creationId xmlns:p14="http://schemas.microsoft.com/office/powerpoint/2010/main" val="316229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CDBDB-6A41-F156-CFA3-F5FF99212ED9}"/>
              </a:ext>
            </a:extLst>
          </p:cNvPr>
          <p:cNvSpPr>
            <a:spLocks noGrp="1"/>
          </p:cNvSpPr>
          <p:nvPr>
            <p:ph type="ctrTitle"/>
          </p:nvPr>
        </p:nvSpPr>
        <p:spPr>
          <a:xfrm>
            <a:off x="1524000" y="201485"/>
            <a:ext cx="9144000" cy="650689"/>
          </a:xfrm>
        </p:spPr>
        <p:txBody>
          <a:bodyPr>
            <a:noAutofit/>
          </a:bodyPr>
          <a:lstStyle/>
          <a:p>
            <a:r>
              <a:rPr lang="en-GB" sz="1800" b="1" dirty="0">
                <a:latin typeface="Arial"/>
                <a:ea typeface="Calibri"/>
                <a:cs typeface="Calibri"/>
              </a:rPr>
              <a:t>Advantages and Challenges of Having Communication Digital Skills</a:t>
            </a:r>
            <a:endParaRPr lang="en-GB" sz="1800" dirty="0">
              <a:latin typeface="Arial"/>
              <a:cs typeface="Arial"/>
            </a:endParaRPr>
          </a:p>
        </p:txBody>
      </p:sp>
      <p:sp>
        <p:nvSpPr>
          <p:cNvPr id="5" name="TextBox 4">
            <a:extLst>
              <a:ext uri="{FF2B5EF4-FFF2-40B4-BE49-F238E27FC236}">
                <a16:creationId xmlns:a16="http://schemas.microsoft.com/office/drawing/2014/main" id="{379BA7E4-3D20-58AB-AB4C-EA6BE4974B01}"/>
              </a:ext>
            </a:extLst>
          </p:cNvPr>
          <p:cNvSpPr txBox="1"/>
          <p:nvPr/>
        </p:nvSpPr>
        <p:spPr>
          <a:xfrm>
            <a:off x="382536" y="1082365"/>
            <a:ext cx="5820766"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Segoe UI"/>
              </a:rPr>
              <a:t>Advantages</a:t>
            </a:r>
            <a:endParaRPr lang="en-US" sz="1600" b="1"/>
          </a:p>
          <a:p>
            <a:pPr marL="285750" indent="-285750">
              <a:buFont typeface="Arial"/>
              <a:buChar char="•"/>
            </a:pPr>
            <a:r>
              <a:rPr lang="en-GB" sz="1600" dirty="0">
                <a:latin typeface="Arial"/>
                <a:ea typeface="Calibri"/>
                <a:cs typeface="Segoe UI"/>
              </a:rPr>
              <a:t>Staff can communicate faster and easier without needing to be in the office.</a:t>
            </a:r>
          </a:p>
          <a:p>
            <a:pPr marL="285750" indent="-285750">
              <a:buFont typeface="Arial"/>
              <a:buChar char="•"/>
            </a:pPr>
            <a:r>
              <a:rPr lang="en-GB" sz="1600" dirty="0">
                <a:latin typeface="Arial"/>
                <a:ea typeface="Calibri"/>
                <a:cs typeface="Segoe UI"/>
              </a:rPr>
              <a:t>Meetings can be done online through live video, saving time and helping work run smoothly.</a:t>
            </a:r>
          </a:p>
          <a:p>
            <a:pPr marL="285750" indent="-285750">
              <a:buFont typeface="Arial"/>
              <a:buChar char="•"/>
            </a:pPr>
            <a:r>
              <a:rPr lang="en-GB" sz="1600" dirty="0">
                <a:latin typeface="Arial"/>
                <a:ea typeface="Calibri"/>
                <a:cs typeface="Segoe UI"/>
              </a:rPr>
              <a:t>Better communication helps keep patients safe because staff can respond quickly.</a:t>
            </a:r>
          </a:p>
          <a:p>
            <a:pPr marL="285750" indent="-285750">
              <a:buFont typeface="Arial"/>
              <a:buChar char="•"/>
            </a:pPr>
            <a:r>
              <a:rPr lang="en-GB" sz="1600" dirty="0">
                <a:latin typeface="Arial"/>
                <a:ea typeface="Calibri"/>
                <a:cs typeface="Segoe UI"/>
              </a:rPr>
              <a:t>Messages and calls are stored securely, helping protect patient information.</a:t>
            </a:r>
          </a:p>
          <a:p>
            <a:pPr marL="285750" indent="-285750">
              <a:buFont typeface="Arial"/>
              <a:buChar char="•"/>
            </a:pPr>
            <a:r>
              <a:rPr lang="en-GB" sz="1600" dirty="0">
                <a:latin typeface="Arial"/>
                <a:ea typeface="Calibri"/>
                <a:cs typeface="Segoe UI"/>
              </a:rPr>
              <a:t>Microsoft Teams has a strong security to protect personal data and login details.</a:t>
            </a:r>
          </a:p>
          <a:p>
            <a:pPr marL="285750" indent="-285750">
              <a:buFont typeface="Arial"/>
              <a:buChar char="•"/>
            </a:pPr>
            <a:r>
              <a:rPr lang="en-GB" sz="1600" dirty="0">
                <a:latin typeface="Arial"/>
                <a:ea typeface="Calibri"/>
                <a:cs typeface="Segoe UI"/>
              </a:rPr>
              <a:t>Staff can share documents instantly instead of printing or travelling.</a:t>
            </a:r>
          </a:p>
          <a:p>
            <a:pPr marL="285750" indent="-285750">
              <a:buFont typeface="Arial"/>
              <a:buChar char="•"/>
            </a:pPr>
            <a:r>
              <a:rPr lang="en-GB" sz="1600" dirty="0">
                <a:latin typeface="Arial"/>
                <a:ea typeface="Calibri"/>
                <a:cs typeface="Segoe UI"/>
              </a:rPr>
              <a:t>Helps teamwork because everyone can see updates at the same time.</a:t>
            </a:r>
          </a:p>
          <a:p>
            <a:pPr marL="285750" indent="-285750">
              <a:buFont typeface="Arial"/>
              <a:buChar char="•"/>
            </a:pPr>
            <a:r>
              <a:rPr lang="en-GB" sz="1600" dirty="0">
                <a:latin typeface="Arial"/>
                <a:ea typeface="Calibri"/>
                <a:cs typeface="Segoe UI"/>
              </a:rPr>
              <a:t>Reduces travels costs and time for staff.</a:t>
            </a:r>
            <a:endParaRPr lang="en-GB"/>
          </a:p>
          <a:p>
            <a:pPr marL="285750" indent="-285750">
              <a:buFont typeface="Arial"/>
              <a:buChar char="•"/>
            </a:pPr>
            <a:r>
              <a:rPr lang="en-GB" sz="1600" dirty="0">
                <a:latin typeface="Arial"/>
                <a:ea typeface="Calibri"/>
                <a:cs typeface="Segoe UI"/>
              </a:rPr>
              <a:t>Makes it easier to contact staff who work in the community or different locations.</a:t>
            </a:r>
            <a:endParaRPr lang="en-GB"/>
          </a:p>
          <a:p>
            <a:pPr marL="285750" indent="-285750">
              <a:buFont typeface="Arial"/>
              <a:buChar char="•"/>
            </a:pPr>
            <a:r>
              <a:rPr lang="en-GB" sz="1600" dirty="0">
                <a:latin typeface="Arial"/>
                <a:ea typeface="Calibri"/>
                <a:cs typeface="Segoe UI"/>
              </a:rPr>
              <a:t>Allows quick training sessions or updates through video calls.</a:t>
            </a:r>
            <a:endParaRPr lang="en-GB"/>
          </a:p>
          <a:p>
            <a:pPr marL="285750" indent="-285750">
              <a:buFont typeface="Arial"/>
              <a:buChar char="•"/>
            </a:pPr>
            <a:r>
              <a:rPr lang="en-GB" sz="1600" dirty="0">
                <a:latin typeface="Arial"/>
                <a:ea typeface="Calibri"/>
                <a:cs typeface="Segoe UI"/>
              </a:rPr>
              <a:t>Helps keeps a clear record of conversation which reduces misunderstandings.</a:t>
            </a:r>
            <a:endParaRPr lang="en-GB"/>
          </a:p>
          <a:p>
            <a:endParaRPr lang="en-GB" dirty="0">
              <a:latin typeface="Arial"/>
              <a:ea typeface="Calibri"/>
              <a:cs typeface="Segoe UI"/>
            </a:endParaRPr>
          </a:p>
          <a:p>
            <a:pPr marL="285750" indent="-285750">
              <a:buFont typeface="Arial"/>
              <a:buChar char="•"/>
            </a:pPr>
            <a:endParaRPr lang="en-GB" dirty="0">
              <a:latin typeface="Calibri"/>
              <a:ea typeface="Calibri"/>
              <a:cs typeface="Arial"/>
            </a:endParaRPr>
          </a:p>
          <a:p>
            <a:pPr marL="742950" lvl="1" indent="-285750">
              <a:buFont typeface="Courier New"/>
              <a:buChar char="o"/>
            </a:pPr>
            <a:endParaRPr lang="en-GB" dirty="0">
              <a:latin typeface="Arial"/>
              <a:cs typeface="Segoe UI"/>
            </a:endParaRPr>
          </a:p>
          <a:p>
            <a:pPr marL="742950" lvl="1" indent="-285750">
              <a:buFont typeface="Courier New"/>
              <a:buChar char="o"/>
            </a:pPr>
            <a:endParaRPr lang="en-GB" dirty="0">
              <a:latin typeface="Arial"/>
              <a:cs typeface="Segoe UI"/>
            </a:endParaRPr>
          </a:p>
        </p:txBody>
      </p:sp>
      <p:sp>
        <p:nvSpPr>
          <p:cNvPr id="8" name="TextBox 7">
            <a:extLst>
              <a:ext uri="{FF2B5EF4-FFF2-40B4-BE49-F238E27FC236}">
                <a16:creationId xmlns:a16="http://schemas.microsoft.com/office/drawing/2014/main" id="{4EBFD75A-82FC-49DD-98E6-62015B06C961}"/>
              </a:ext>
            </a:extLst>
          </p:cNvPr>
          <p:cNvSpPr txBox="1"/>
          <p:nvPr/>
        </p:nvSpPr>
        <p:spPr>
          <a:xfrm>
            <a:off x="6665044" y="1328586"/>
            <a:ext cx="539494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cs typeface="Segoe UI"/>
              </a:rPr>
              <a:t>Challenges </a:t>
            </a:r>
            <a:endParaRPr lang="en-US" sz="1600" b="1" dirty="0"/>
          </a:p>
          <a:p>
            <a:pPr marL="285750" indent="-285750">
              <a:buFont typeface="Arial"/>
              <a:buChar char="•"/>
            </a:pPr>
            <a:r>
              <a:rPr lang="en-GB" sz="1600" dirty="0">
                <a:latin typeface="Arial"/>
                <a:ea typeface="Calibri"/>
                <a:cs typeface="Segoe UI"/>
              </a:rPr>
              <a:t>If staff are not trained properly, they may share patient information incorrectly.</a:t>
            </a:r>
          </a:p>
          <a:p>
            <a:pPr marL="285750" indent="-285750">
              <a:buFont typeface="Arial"/>
              <a:buChar char="•"/>
            </a:pPr>
            <a:r>
              <a:rPr lang="en-GB" sz="1600" dirty="0">
                <a:latin typeface="Arial"/>
                <a:ea typeface="Calibri"/>
                <a:cs typeface="Segoe UI"/>
              </a:rPr>
              <a:t>Mistakes can lead to loss of patient trust and poor care outcomes.</a:t>
            </a:r>
          </a:p>
          <a:p>
            <a:pPr marL="285750" indent="-285750">
              <a:buFont typeface="Arial"/>
              <a:buChar char="•"/>
            </a:pPr>
            <a:r>
              <a:rPr lang="en-GB" sz="1600" dirty="0">
                <a:latin typeface="Arial"/>
                <a:ea typeface="Calibri"/>
                <a:cs typeface="Segoe UI"/>
              </a:rPr>
              <a:t>Staff need regular training to prevent accidents or data breaches.</a:t>
            </a:r>
          </a:p>
          <a:p>
            <a:pPr marL="285750" indent="-285750">
              <a:buFont typeface="Arial"/>
              <a:buChar char="•"/>
            </a:pPr>
            <a:r>
              <a:rPr lang="en-GB" sz="1600" dirty="0">
                <a:latin typeface="Arial"/>
                <a:ea typeface="Calibri"/>
                <a:cs typeface="Segoe UI"/>
              </a:rPr>
              <a:t>Poor internet connected can interrupt meetings or delay communication.</a:t>
            </a:r>
          </a:p>
          <a:p>
            <a:pPr marL="285750" indent="-285750">
              <a:buFont typeface="Arial"/>
              <a:buChar char="•"/>
            </a:pPr>
            <a:r>
              <a:rPr lang="en-GB" sz="1600" dirty="0">
                <a:latin typeface="Arial"/>
                <a:ea typeface="Calibri"/>
                <a:cs typeface="Segoe UI"/>
              </a:rPr>
              <a:t>Some staff may struggle with technology or feel stressed using new systems.</a:t>
            </a:r>
          </a:p>
          <a:p>
            <a:pPr marL="285750" indent="-285750">
              <a:buFont typeface="Arial"/>
              <a:buChar char="•"/>
            </a:pPr>
            <a:r>
              <a:rPr lang="en-GB" sz="1600" dirty="0">
                <a:latin typeface="Arial"/>
                <a:ea typeface="Calibri"/>
                <a:cs typeface="Segoe UI"/>
              </a:rPr>
              <a:t>Devices (phones, laptops) can break or run out of battery.</a:t>
            </a:r>
          </a:p>
          <a:p>
            <a:pPr marL="285750" indent="-285750">
              <a:buFont typeface="Arial"/>
              <a:buChar char="•"/>
            </a:pPr>
            <a:r>
              <a:rPr lang="en-GB" sz="1600" dirty="0">
                <a:latin typeface="Arial"/>
                <a:ea typeface="Calibri"/>
                <a:cs typeface="Segoe UI"/>
              </a:rPr>
              <a:t>Security risks can happen if staff use weak passwords or share devices.</a:t>
            </a:r>
          </a:p>
          <a:p>
            <a:pPr marL="285750" indent="-285750">
              <a:buFont typeface="Arial"/>
              <a:buChar char="•"/>
            </a:pPr>
            <a:r>
              <a:rPr lang="en-GB" sz="1600" dirty="0">
                <a:latin typeface="Arial"/>
                <a:ea typeface="Calibri"/>
                <a:cs typeface="Segoe UI"/>
              </a:rPr>
              <a:t>Older staff or new employees may need extra time to learn the system.</a:t>
            </a:r>
          </a:p>
          <a:p>
            <a:pPr marL="285750" indent="-285750">
              <a:buFont typeface="Arial"/>
              <a:buChar char="•"/>
            </a:pPr>
            <a:r>
              <a:rPr lang="en-GB" sz="1600" dirty="0">
                <a:latin typeface="Arial"/>
                <a:ea typeface="Calibri"/>
                <a:cs typeface="Segoe UI"/>
              </a:rPr>
              <a:t>If the system crashes, communication can stop completely.</a:t>
            </a:r>
          </a:p>
          <a:p>
            <a:pPr marL="285750" indent="-285750">
              <a:buFont typeface="Arial"/>
              <a:buChar char="•"/>
            </a:pPr>
            <a:r>
              <a:rPr lang="en-GB" sz="1600" dirty="0">
                <a:latin typeface="Arial"/>
                <a:ea typeface="Calibri"/>
                <a:cs typeface="Segoe UI"/>
              </a:rPr>
              <a:t>Source: (Microsoft, 2023)</a:t>
            </a:r>
          </a:p>
          <a:p>
            <a:endParaRPr lang="en-GB" dirty="0">
              <a:latin typeface="Arial"/>
              <a:ea typeface="Calibri"/>
              <a:cs typeface="Segoe UI"/>
            </a:endParaRPr>
          </a:p>
          <a:p>
            <a:pPr marL="285750" indent="-285750">
              <a:buFont typeface="Arial"/>
              <a:buChar char="•"/>
            </a:pPr>
            <a:endParaRPr lang="en-GB" dirty="0">
              <a:latin typeface="Calibri"/>
              <a:ea typeface="Calibri"/>
              <a:cs typeface="Arial"/>
            </a:endParaRPr>
          </a:p>
          <a:p>
            <a:pPr marL="742950" lvl="1" indent="-285750">
              <a:buFont typeface="Courier New"/>
              <a:buChar char="o"/>
            </a:pPr>
            <a:endParaRPr lang="en-GB" dirty="0">
              <a:latin typeface="Arial"/>
              <a:cs typeface="Segoe UI"/>
            </a:endParaRPr>
          </a:p>
          <a:p>
            <a:pPr marL="742950" lvl="1" indent="-285750">
              <a:buFont typeface="Courier New"/>
              <a:buChar char="o"/>
            </a:pPr>
            <a:endParaRPr lang="en-GB" dirty="0">
              <a:latin typeface="Arial"/>
              <a:cs typeface="Segoe UI"/>
            </a:endParaRPr>
          </a:p>
        </p:txBody>
      </p:sp>
    </p:spTree>
    <p:extLst>
      <p:ext uri="{BB962C8B-B14F-4D97-AF65-F5344CB8AC3E}">
        <p14:creationId xmlns:p14="http://schemas.microsoft.com/office/powerpoint/2010/main" val="864490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5F0C-B1ED-1AE3-6C93-722ACDCD9FCF}"/>
              </a:ext>
            </a:extLst>
          </p:cNvPr>
          <p:cNvSpPr>
            <a:spLocks noGrp="1"/>
          </p:cNvSpPr>
          <p:nvPr>
            <p:ph type="title"/>
          </p:nvPr>
        </p:nvSpPr>
        <p:spPr>
          <a:xfrm>
            <a:off x="838200" y="-38287"/>
            <a:ext cx="10515600" cy="1325563"/>
          </a:xfrm>
        </p:spPr>
        <p:txBody>
          <a:bodyPr>
            <a:normAutofit/>
          </a:bodyPr>
          <a:lstStyle/>
          <a:p>
            <a:r>
              <a:rPr lang="en-GB" sz="2400" dirty="0">
                <a:latin typeface="Arial"/>
                <a:cs typeface="Arial"/>
              </a:rPr>
              <a:t>                                                   </a:t>
            </a:r>
            <a:r>
              <a:rPr lang="en-GB" sz="2400" b="1" dirty="0">
                <a:latin typeface="Arial"/>
                <a:ea typeface="Calibri"/>
                <a:cs typeface="Arial"/>
              </a:rPr>
              <a:t>References</a:t>
            </a:r>
          </a:p>
        </p:txBody>
      </p:sp>
      <p:sp>
        <p:nvSpPr>
          <p:cNvPr id="5" name="TextBox 4">
            <a:extLst>
              <a:ext uri="{FF2B5EF4-FFF2-40B4-BE49-F238E27FC236}">
                <a16:creationId xmlns:a16="http://schemas.microsoft.com/office/drawing/2014/main" id="{46DDBFD2-C18A-C744-E2AB-9311D5DBD6C2}"/>
              </a:ext>
            </a:extLst>
          </p:cNvPr>
          <p:cNvSpPr txBox="1"/>
          <p:nvPr/>
        </p:nvSpPr>
        <p:spPr>
          <a:xfrm>
            <a:off x="659752" y="1137910"/>
            <a:ext cx="1087536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Care Quality Commission (CQC, 2021) Regulation 9: Person-centred care. </a:t>
            </a:r>
            <a:endParaRPr lang="en-US">
              <a:latin typeface="Arial"/>
              <a:ea typeface="Calibri"/>
              <a:cs typeface="Calibri"/>
            </a:endParaRPr>
          </a:p>
          <a:p>
            <a:r>
              <a:rPr lang="en-GB" dirty="0">
                <a:latin typeface="Arial"/>
                <a:ea typeface="+mn-lt"/>
                <a:cs typeface="+mn-lt"/>
                <a:hlinkClick r:id="rId2"/>
              </a:rPr>
              <a:t>https://www.cqc.org.uk/guidance-regulation/providers/regulations-service-providers-and-managers/health-social-care-act/regulation-9?</a:t>
            </a:r>
            <a:r>
              <a:rPr lang="en-GB" dirty="0">
                <a:latin typeface="Arial"/>
                <a:ea typeface="+mn-lt"/>
                <a:cs typeface="Arial"/>
              </a:rPr>
              <a:t> </a:t>
            </a:r>
            <a:endParaRPr lang="en-GB">
              <a:latin typeface="Arial"/>
              <a:ea typeface="Calibri"/>
              <a:cs typeface="Arial"/>
            </a:endParaRPr>
          </a:p>
          <a:p>
            <a:endParaRPr lang="en-GB" dirty="0">
              <a:latin typeface="Arial"/>
              <a:ea typeface="Calibri"/>
              <a:cs typeface="Arial"/>
            </a:endParaRPr>
          </a:p>
          <a:p>
            <a:endParaRPr lang="en-GB" dirty="0">
              <a:latin typeface="Arial"/>
              <a:ea typeface="Calibri"/>
              <a:cs typeface="Arial"/>
            </a:endParaRPr>
          </a:p>
          <a:p>
            <a:r>
              <a:rPr lang="en-GB" dirty="0">
                <a:latin typeface="Arial"/>
                <a:ea typeface="Calibri"/>
                <a:cs typeface="Arial"/>
              </a:rPr>
              <a:t>Information Commissioner's Office (ICO, 2021). </a:t>
            </a:r>
            <a:r>
              <a:rPr lang="en-GB" i="1" dirty="0">
                <a:latin typeface="Arial"/>
                <a:ea typeface="Calibri"/>
                <a:cs typeface="Arial"/>
              </a:rPr>
              <a:t>Data protection in health and social care.</a:t>
            </a:r>
            <a:r>
              <a:rPr lang="en-GB" dirty="0">
                <a:latin typeface="Arial"/>
                <a:ea typeface="Calibri"/>
                <a:cs typeface="Arial"/>
              </a:rPr>
              <a:t> Wilmslow: Information Commissioner's Office. </a:t>
            </a:r>
          </a:p>
          <a:p>
            <a:r>
              <a:rPr lang="en-GB" dirty="0">
                <a:latin typeface="Arial"/>
                <a:ea typeface="+mn-lt"/>
                <a:cs typeface="+mn-lt"/>
                <a:hlinkClick r:id="rId3"/>
              </a:rPr>
              <a:t>https://ico.org.uk/for-organisations/uk-gdpr-guidance-and-resources/data-protection-principles/transparency-in-health-and-social-care/</a:t>
            </a:r>
            <a:r>
              <a:rPr lang="en-GB" dirty="0">
                <a:latin typeface="Arial"/>
                <a:ea typeface="+mn-lt"/>
                <a:cs typeface="+mn-lt"/>
              </a:rPr>
              <a:t> </a:t>
            </a:r>
            <a:endParaRPr lang="en-GB">
              <a:latin typeface="Arial"/>
              <a:ea typeface="Calibri"/>
              <a:cs typeface="Calibri"/>
            </a:endParaRPr>
          </a:p>
          <a:p>
            <a:endParaRPr lang="en-GB" dirty="0">
              <a:latin typeface="Arial"/>
              <a:ea typeface="Calibri"/>
              <a:cs typeface="Arial"/>
            </a:endParaRPr>
          </a:p>
          <a:p>
            <a:endParaRPr lang="en-GB" dirty="0">
              <a:latin typeface="Arial"/>
              <a:ea typeface="Calibri"/>
              <a:cs typeface="Arial"/>
            </a:endParaRPr>
          </a:p>
          <a:p>
            <a:r>
              <a:rPr lang="en-GB" dirty="0">
                <a:latin typeface="Arial"/>
                <a:ea typeface="Calibri"/>
                <a:cs typeface="Arial"/>
              </a:rPr>
              <a:t>Microsoft (2023) Microsoft Teams: </a:t>
            </a:r>
            <a:r>
              <a:rPr lang="en-GB" i="1" dirty="0">
                <a:latin typeface="Arial"/>
                <a:ea typeface="Calibri"/>
                <a:cs typeface="Arial"/>
              </a:rPr>
              <a:t>Security, compliance and collaboration.</a:t>
            </a:r>
            <a:r>
              <a:rPr lang="en-GB" dirty="0">
                <a:latin typeface="Arial"/>
                <a:ea typeface="Calibri"/>
                <a:cs typeface="Arial"/>
              </a:rPr>
              <a:t> Redmond, WA: Microsoft Corporation. </a:t>
            </a:r>
          </a:p>
          <a:p>
            <a:r>
              <a:rPr lang="en-GB" dirty="0">
                <a:latin typeface="Arial"/>
                <a:ea typeface="+mn-lt"/>
                <a:cs typeface="+mn-lt"/>
                <a:hlinkClick r:id="rId4"/>
              </a:rPr>
              <a:t>https://www.microsoft.com/en-gb/microsoft-teams/security?</a:t>
            </a:r>
            <a:r>
              <a:rPr lang="en-GB" dirty="0">
                <a:latin typeface="Arial"/>
                <a:ea typeface="+mn-lt"/>
                <a:cs typeface="+mn-lt"/>
              </a:rPr>
              <a:t> </a:t>
            </a:r>
            <a:endParaRPr lang="en-GB">
              <a:latin typeface="Arial"/>
              <a:ea typeface="Calibri"/>
              <a:cs typeface="Arial"/>
            </a:endParaRPr>
          </a:p>
          <a:p>
            <a:endParaRPr lang="en-GB" dirty="0">
              <a:latin typeface="Arial"/>
              <a:ea typeface="Calibri"/>
              <a:cs typeface="Arial"/>
            </a:endParaRPr>
          </a:p>
          <a:p>
            <a:endParaRPr lang="en-GB" dirty="0">
              <a:latin typeface="Arial"/>
              <a:ea typeface="Calibri"/>
              <a:cs typeface="Arial"/>
            </a:endParaRPr>
          </a:p>
          <a:p>
            <a:r>
              <a:rPr lang="en-GB" dirty="0">
                <a:latin typeface="Arial"/>
                <a:ea typeface="Calibri"/>
                <a:cs typeface="Arial"/>
              </a:rPr>
              <a:t>NHS (2022)</a:t>
            </a:r>
            <a:r>
              <a:rPr lang="en-GB" i="1" dirty="0">
                <a:latin typeface="Arial"/>
                <a:ea typeface="Calibri"/>
                <a:cs typeface="Arial"/>
              </a:rPr>
              <a:t> Effective communication in health and social care</a:t>
            </a:r>
            <a:r>
              <a:rPr lang="en-GB" dirty="0">
                <a:latin typeface="Arial"/>
                <a:ea typeface="Calibri"/>
                <a:cs typeface="Arial"/>
              </a:rPr>
              <a:t>. London: National Health Service.</a:t>
            </a:r>
          </a:p>
          <a:p>
            <a:r>
              <a:rPr lang="en-GB" dirty="0">
                <a:latin typeface="Arial"/>
                <a:ea typeface="+mn-lt"/>
                <a:cs typeface="+mn-lt"/>
                <a:hlinkClick r:id="rId5"/>
              </a:rPr>
              <a:t>https://www.england.nhs.uk/publication/spoken-communication-and-patient-safety-in-the-nhs/</a:t>
            </a:r>
            <a:r>
              <a:rPr lang="en-GB" dirty="0">
                <a:latin typeface="Arial"/>
                <a:ea typeface="+mn-lt"/>
                <a:cs typeface="+mn-lt"/>
              </a:rPr>
              <a:t> </a:t>
            </a:r>
            <a:endParaRPr lang="en-GB" dirty="0">
              <a:latin typeface="Arial"/>
              <a:cs typeface="Arial"/>
            </a:endParaRPr>
          </a:p>
        </p:txBody>
      </p:sp>
    </p:spTree>
    <p:extLst>
      <p:ext uri="{BB962C8B-B14F-4D97-AF65-F5344CB8AC3E}">
        <p14:creationId xmlns:p14="http://schemas.microsoft.com/office/powerpoint/2010/main" val="4188780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07541"/>
            <a:ext cx="8768220" cy="446067"/>
          </a:xfrm>
        </p:spPr>
        <p:txBody>
          <a:bodyPr vert="horz" lIns="91440" tIns="45720" rIns="91440" bIns="45720" rtlCol="0" anchor="b">
            <a:noAutofit/>
          </a:bodyPr>
          <a:lstStyle/>
          <a:p>
            <a:pPr algn="ctr"/>
            <a:r>
              <a:rPr lang="en-GB" sz="2400" u="sng">
                <a:latin typeface="Arial"/>
                <a:cs typeface="Arial"/>
              </a:rPr>
              <a:t>Digital safety Action Plan for </a:t>
            </a:r>
            <a:br>
              <a:rPr lang="en-GB" sz="2400" u="sng" dirty="0">
                <a:latin typeface="Arial"/>
                <a:cs typeface="Arial"/>
              </a:rPr>
            </a:br>
            <a:r>
              <a:rPr lang="en-GB" sz="2400" u="sng">
                <a:latin typeface="Arial"/>
                <a:cs typeface="Arial"/>
              </a:rPr>
              <a:t>Greenfield Home Care Agency</a:t>
            </a:r>
            <a:endParaRPr lang="en-US"/>
          </a:p>
        </p:txBody>
      </p:sp>
      <p:sp>
        <p:nvSpPr>
          <p:cNvPr id="3" name="Subtitle 2"/>
          <p:cNvSpPr>
            <a:spLocks noGrp="1"/>
          </p:cNvSpPr>
          <p:nvPr>
            <p:ph type="subTitle" idx="1"/>
          </p:nvPr>
        </p:nvSpPr>
        <p:spPr>
          <a:xfrm>
            <a:off x="1524000" y="1712696"/>
            <a:ext cx="9144000" cy="4348857"/>
          </a:xfrm>
        </p:spPr>
        <p:txBody>
          <a:bodyPr vert="horz" lIns="91440" tIns="45720" rIns="91440" bIns="45720" rtlCol="0" anchor="t">
            <a:normAutofit lnSpcReduction="10000"/>
          </a:bodyPr>
          <a:lstStyle/>
          <a:p>
            <a:pPr algn="ctr"/>
            <a:r>
              <a:rPr lang="en-GB" sz="2000" b="1" u="sng">
                <a:latin typeface="Arial"/>
                <a:cs typeface="Arial"/>
              </a:rPr>
              <a:t>Module code</a:t>
            </a:r>
            <a:r>
              <a:rPr lang="en-GB" sz="2000">
                <a:latin typeface="Arial"/>
                <a:cs typeface="Arial"/>
              </a:rPr>
              <a:t>: LCHS4007 </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Title:</a:t>
            </a:r>
            <a:r>
              <a:rPr lang="en-GB" sz="2000">
                <a:latin typeface="Arial"/>
                <a:cs typeface="Arial"/>
              </a:rPr>
              <a:t> Digital skills and Research Methods </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Group member names and student numbers:</a:t>
            </a:r>
            <a:r>
              <a:rPr lang="en-GB" sz="2000" dirty="0">
                <a:latin typeface="Arial"/>
                <a:cs typeface="Arial"/>
              </a:rPr>
              <a:t> </a:t>
            </a:r>
            <a:endParaRPr lang="en-GB" dirty="0">
              <a:latin typeface="Aptos" panose="020B0004020202020204"/>
              <a:cs typeface="Arial"/>
            </a:endParaRPr>
          </a:p>
          <a:p>
            <a:pPr algn="ctr"/>
            <a:r>
              <a:rPr lang="en-GB" sz="2000">
                <a:latin typeface="Arial"/>
                <a:cs typeface="Arial"/>
              </a:rPr>
              <a:t>Shazia D: 2525291 (Group member 1)</a:t>
            </a:r>
            <a:endParaRPr lang="en-GB">
              <a:latin typeface="Aptos" panose="020B0004020202020204"/>
              <a:cs typeface="Arial"/>
            </a:endParaRPr>
          </a:p>
          <a:p>
            <a:pPr algn="ctr"/>
            <a:r>
              <a:rPr lang="en-GB" sz="2000" dirty="0">
                <a:latin typeface="Arial"/>
                <a:cs typeface="Arial"/>
              </a:rPr>
              <a:t>  </a:t>
            </a:r>
            <a:r>
              <a:rPr lang="en-GB" sz="2000" err="1">
                <a:latin typeface="Arial"/>
                <a:cs typeface="Arial"/>
              </a:rPr>
              <a:t>Shazea</a:t>
            </a:r>
            <a:r>
              <a:rPr lang="en-GB" sz="2000">
                <a:latin typeface="Arial"/>
                <a:cs typeface="Arial"/>
              </a:rPr>
              <a:t> P: 2325347 (Group member 2) </a:t>
            </a:r>
            <a:endParaRPr lang="en-GB">
              <a:latin typeface="Aptos" panose="020B0004020202020204"/>
              <a:cs typeface="Arial"/>
            </a:endParaRPr>
          </a:p>
          <a:p>
            <a:pPr algn="ctr"/>
            <a:r>
              <a:rPr lang="en-GB" sz="2000">
                <a:latin typeface="Arial"/>
                <a:cs typeface="Arial"/>
              </a:rPr>
              <a:t>Shazia P: 2323635 (Group member 3)</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 Lecturer's name:</a:t>
            </a:r>
            <a:r>
              <a:rPr lang="en-GB" sz="2000">
                <a:latin typeface="Arial"/>
                <a:cs typeface="Arial"/>
              </a:rPr>
              <a:t> Bianca Dodgen</a:t>
            </a:r>
            <a:endParaRPr lang="en-GB"/>
          </a:p>
        </p:txBody>
      </p:sp>
    </p:spTree>
    <p:extLst>
      <p:ext uri="{BB962C8B-B14F-4D97-AF65-F5344CB8AC3E}">
        <p14:creationId xmlns:p14="http://schemas.microsoft.com/office/powerpoint/2010/main" val="109857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CF19580-5F17-63A5-3681-EACD675F9184}"/>
              </a:ext>
            </a:extLst>
          </p:cNvPr>
          <p:cNvSpPr>
            <a:spLocks noGrp="1"/>
          </p:cNvSpPr>
          <p:nvPr>
            <p:ph type="title"/>
          </p:nvPr>
        </p:nvSpPr>
        <p:spPr>
          <a:xfrm>
            <a:off x="1654979" y="-230805"/>
            <a:ext cx="8534400" cy="1507067"/>
          </a:xfrm>
        </p:spPr>
        <p:txBody>
          <a:bodyPr>
            <a:normAutofit/>
          </a:bodyPr>
          <a:lstStyle/>
          <a:p>
            <a:pPr algn="ctr"/>
            <a:r>
              <a:rPr lang="en-GB" sz="2000" u="sng" dirty="0">
                <a:latin typeface="Arial"/>
                <a:cs typeface="Arial"/>
              </a:rPr>
              <a:t>What is digital safety and why does it matter?</a:t>
            </a:r>
            <a:endParaRPr lang="en-US"/>
          </a:p>
        </p:txBody>
      </p:sp>
      <p:sp>
        <p:nvSpPr>
          <p:cNvPr id="2" name="TextBox 1">
            <a:extLst>
              <a:ext uri="{FF2B5EF4-FFF2-40B4-BE49-F238E27FC236}">
                <a16:creationId xmlns:a16="http://schemas.microsoft.com/office/drawing/2014/main" id="{59217D75-A3F5-3019-E94D-556A45D20307}"/>
              </a:ext>
            </a:extLst>
          </p:cNvPr>
          <p:cNvSpPr txBox="1"/>
          <p:nvPr/>
        </p:nvSpPr>
        <p:spPr>
          <a:xfrm>
            <a:off x="952061" y="1799992"/>
            <a:ext cx="1032392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200">
              <a:latin typeface="Arial"/>
              <a:cs typeface="Arial"/>
            </a:endParaRPr>
          </a:p>
        </p:txBody>
      </p:sp>
      <p:sp>
        <p:nvSpPr>
          <p:cNvPr id="3" name="TextBox 2">
            <a:extLst>
              <a:ext uri="{FF2B5EF4-FFF2-40B4-BE49-F238E27FC236}">
                <a16:creationId xmlns:a16="http://schemas.microsoft.com/office/drawing/2014/main" id="{548D91EA-650C-8E6D-1254-F1396784E598}"/>
              </a:ext>
            </a:extLst>
          </p:cNvPr>
          <p:cNvSpPr txBox="1"/>
          <p:nvPr/>
        </p:nvSpPr>
        <p:spPr>
          <a:xfrm>
            <a:off x="1049134" y="831598"/>
            <a:ext cx="1023793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dirty="0">
                <a:latin typeface="Arial"/>
                <a:cs typeface="Arial"/>
              </a:rPr>
              <a:t>Digital Safety is about protecting patients and their confidential information. </a:t>
            </a:r>
            <a:endParaRPr lang="en-US" dirty="0">
              <a:latin typeface="Century Gothic" panose="020B0502020202020204"/>
              <a:cs typeface="Arial"/>
            </a:endParaRPr>
          </a:p>
          <a:p>
            <a:pPr marL="285750" indent="-285750" algn="ctr">
              <a:buFont typeface="Arial"/>
              <a:buChar char="•"/>
            </a:pPr>
            <a:r>
              <a:rPr lang="en-GB" dirty="0">
                <a:latin typeface="Arial"/>
                <a:cs typeface="Arial"/>
              </a:rPr>
              <a:t>Staff at Greenfield Home Care Agency should be well trained and be responsible in handling data, such as patients health records, and be safe and secure online, prevent any misuse of sensitive information being leaked, risks of data breaches and cyber-attacks. </a:t>
            </a:r>
            <a:endParaRPr lang="en-US">
              <a:latin typeface="Century Gothic" panose="020B0502020202020204"/>
              <a:cs typeface="Arial"/>
            </a:endParaRPr>
          </a:p>
          <a:p>
            <a:pPr algn="ctr"/>
            <a:endParaRPr lang="en-GB" dirty="0">
              <a:latin typeface="Arial"/>
              <a:cs typeface="Arial"/>
            </a:endParaRPr>
          </a:p>
          <a:p>
            <a:pPr marL="285750" indent="-285750" algn="ctr">
              <a:buFont typeface="Arial"/>
              <a:buChar char="•"/>
            </a:pPr>
            <a:r>
              <a:rPr lang="en-GB" dirty="0">
                <a:latin typeface="Arial"/>
                <a:cs typeface="Arial"/>
              </a:rPr>
              <a:t>  Currently, staff at Greenfield Home Care Agency are struggling to adapt to scheduling and documentation on Microsoft 365 so it is very important that they have up to date training and are taught the importance of digital safety. </a:t>
            </a:r>
            <a:endParaRPr lang="en-US" dirty="0">
              <a:latin typeface="Century Gothic" panose="020B0502020202020204"/>
              <a:cs typeface="Arial"/>
            </a:endParaRPr>
          </a:p>
          <a:p>
            <a:pPr marL="285750" indent="-285750" algn="ctr">
              <a:buFont typeface="Arial"/>
              <a:buChar char="•"/>
            </a:pPr>
            <a:endParaRPr lang="en-GB" dirty="0">
              <a:latin typeface="Arial"/>
              <a:cs typeface="Arial"/>
            </a:endParaRPr>
          </a:p>
          <a:p>
            <a:pPr marL="285750" indent="-285750" algn="ctr">
              <a:buFont typeface="Arial"/>
              <a:buChar char="•"/>
            </a:pPr>
            <a:r>
              <a:rPr lang="en-GB" dirty="0">
                <a:latin typeface="Arial"/>
                <a:cs typeface="Arial"/>
              </a:rPr>
              <a:t>Digital safety will help them monitor who is coming in and out of the agency and it will not allow any unauthorised members to have access to the building, devices etc. It will help them make sure only authorised staff members have access to digital systems, devices, and sensitive information. </a:t>
            </a:r>
            <a:endParaRPr lang="en-US">
              <a:latin typeface="Century Gothic" panose="020B0502020202020204"/>
              <a:cs typeface="Arial"/>
            </a:endParaRPr>
          </a:p>
          <a:p>
            <a:pPr marL="285750" indent="-285750" algn="ctr">
              <a:buFont typeface="Arial"/>
              <a:buChar char="•"/>
            </a:pPr>
            <a:endParaRPr lang="en-GB" sz="1600" dirty="0">
              <a:latin typeface="Arial"/>
              <a:cs typeface="Arial"/>
            </a:endParaRPr>
          </a:p>
          <a:p>
            <a:pPr marL="285750" indent="-285750" algn="ctr">
              <a:buFont typeface="Arial"/>
              <a:buChar char="•"/>
            </a:pPr>
            <a:r>
              <a:rPr lang="en-GB" dirty="0">
                <a:latin typeface="Arial"/>
                <a:cs typeface="Arial"/>
              </a:rPr>
              <a:t>Staff members could work across different care homes, offices and could do remote work so digital safety here is very important as staff need to ensure that their training in digital safety is up to date as they are handling patient's records. This will protect and help build confidentiality and trust between patients and employees. Staff will need to know how to use the devices safely, how to create strong passwords, make sure Data is protected by encryption and automatic backups, use OneDrive and SharePoint to store care records securely (Microsoft, 2023. ICO 2022)</a:t>
            </a:r>
            <a:endParaRPr lang="en-US"/>
          </a:p>
        </p:txBody>
      </p:sp>
    </p:spTree>
    <p:extLst>
      <p:ext uri="{BB962C8B-B14F-4D97-AF65-F5344CB8AC3E}">
        <p14:creationId xmlns:p14="http://schemas.microsoft.com/office/powerpoint/2010/main" val="2702286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6CEEB-58AD-0073-1F67-452D60FDD1F0}"/>
              </a:ext>
            </a:extLst>
          </p:cNvPr>
          <p:cNvSpPr>
            <a:spLocks noGrp="1"/>
          </p:cNvSpPr>
          <p:nvPr>
            <p:ph type="title"/>
          </p:nvPr>
        </p:nvSpPr>
        <p:spPr>
          <a:xfrm>
            <a:off x="566804" y="104166"/>
            <a:ext cx="10922695" cy="1012412"/>
          </a:xfrm>
        </p:spPr>
        <p:txBody>
          <a:bodyPr>
            <a:normAutofit/>
          </a:bodyPr>
          <a:lstStyle/>
          <a:p>
            <a:pPr algn="ctr"/>
            <a:r>
              <a:rPr lang="en-GB" sz="2000" b="1" u="sng" dirty="0">
                <a:latin typeface="Arial"/>
                <a:cs typeface="Arial"/>
              </a:rPr>
              <a:t>How can Microsoft 365 promote digital safety and improve data security and data protection?</a:t>
            </a:r>
            <a:endParaRPr lang="en-US" sz="2000" b="1"/>
          </a:p>
        </p:txBody>
      </p:sp>
      <p:sp>
        <p:nvSpPr>
          <p:cNvPr id="3" name="Content Placeholder 2">
            <a:extLst>
              <a:ext uri="{FF2B5EF4-FFF2-40B4-BE49-F238E27FC236}">
                <a16:creationId xmlns:a16="http://schemas.microsoft.com/office/drawing/2014/main" id="{2D72FD9C-2740-DA17-2E38-F6DFC6E02002}"/>
              </a:ext>
            </a:extLst>
          </p:cNvPr>
          <p:cNvSpPr>
            <a:spLocks noGrp="1"/>
          </p:cNvSpPr>
          <p:nvPr>
            <p:ph idx="1"/>
          </p:nvPr>
        </p:nvSpPr>
        <p:spPr>
          <a:xfrm>
            <a:off x="838200" y="865297"/>
            <a:ext cx="10515600" cy="4351338"/>
          </a:xfrm>
        </p:spPr>
        <p:txBody>
          <a:bodyPr vert="horz" lIns="91440" tIns="45720" rIns="91440" bIns="45720" rtlCol="0" anchor="t">
            <a:noAutofit/>
          </a:bodyPr>
          <a:lstStyle/>
          <a:p>
            <a:pPr marL="0" indent="0">
              <a:lnSpc>
                <a:spcPct val="100000"/>
              </a:lnSpc>
              <a:spcBef>
                <a:spcPts val="0"/>
              </a:spcBef>
              <a:buNone/>
            </a:pPr>
            <a:r>
              <a:rPr lang="en-GB" sz="1600" dirty="0">
                <a:solidFill>
                  <a:schemeClr val="tx1"/>
                </a:solidFill>
                <a:latin typeface="Arial"/>
                <a:cs typeface="Arial"/>
              </a:rPr>
              <a:t>There are four main goals when it comes to promoting digital safety, improving data security and data protection. These are secure access, email awareness, data management and confidentiality and compliance.</a:t>
            </a:r>
            <a:endParaRPr lang="en-US" dirty="0">
              <a:solidFill>
                <a:schemeClr val="tx1"/>
              </a:solidFill>
            </a:endParaRPr>
          </a:p>
          <a:p>
            <a:pPr>
              <a:spcBef>
                <a:spcPts val="0"/>
              </a:spcBef>
            </a:pPr>
            <a:r>
              <a:rPr lang="en-GB" sz="1600" dirty="0">
                <a:solidFill>
                  <a:schemeClr val="tx1"/>
                </a:solidFill>
                <a:latin typeface="Arial"/>
                <a:cs typeface="Arial"/>
              </a:rPr>
              <a:t>Secure access is a key goal to ensure the safety of patients. This can be done through creating accounts and strong passwords for authorised staff members only, secure storage through OneDrive and SharePoint which will ensure that information isn't saved on personal devices. Microsoft 365 has a built-in security system which allows authorise staff only to access confidential information (Microsoft Learn, 2025)</a:t>
            </a:r>
          </a:p>
          <a:p>
            <a:pPr>
              <a:spcBef>
                <a:spcPts val="0"/>
              </a:spcBef>
            </a:pPr>
            <a:r>
              <a:rPr lang="en-GB" sz="1600" dirty="0">
                <a:solidFill>
                  <a:schemeClr val="tx1"/>
                </a:solidFill>
                <a:latin typeface="Arial"/>
                <a:cs typeface="Arial"/>
              </a:rPr>
              <a:t>Email Awareness will help promote digital safety at Greenfield as staff will receive emails containing personal and confidential information regularly, clicking on a scam links can be very dangerous as data could be leaked and this will lead to legal consequences under GDPR  so staff need to always think before clicking, take their time and assess and if they're not sure then asks a manager or IT support team member immediately (Microsoft, n.d.)</a:t>
            </a:r>
            <a:endParaRPr lang="en-US" sz="1600" dirty="0">
              <a:solidFill>
                <a:schemeClr val="tx1"/>
              </a:solidFill>
              <a:latin typeface="Arial"/>
              <a:cs typeface="Arial"/>
            </a:endParaRPr>
          </a:p>
          <a:p>
            <a:pPr>
              <a:spcBef>
                <a:spcPts val="0"/>
              </a:spcBef>
            </a:pPr>
            <a:r>
              <a:rPr lang="en-GB" sz="1600" dirty="0">
                <a:solidFill>
                  <a:schemeClr val="tx1"/>
                </a:solidFill>
                <a:latin typeface="Arial"/>
                <a:cs typeface="Arial"/>
              </a:rPr>
              <a:t>Data management can also help promote digital safety by preventing unauthorised individuals from viewing confidential information. It stores previous versions of files so if a mistake is made, it's easy to find and recover these files. It can also help staff with making sure they are sending and sharing files to authorised members only as it will flag up and alert them if the person isn't recognised. Microsoft 365 has automatic backup systems which help staff to make sure that data will not be deleted.</a:t>
            </a:r>
          </a:p>
          <a:p>
            <a:pPr>
              <a:spcBef>
                <a:spcPts val="0"/>
              </a:spcBef>
            </a:pPr>
            <a:r>
              <a:rPr lang="en-GB" sz="1600" dirty="0">
                <a:solidFill>
                  <a:schemeClr val="tx1"/>
                </a:solidFill>
                <a:latin typeface="Arial"/>
                <a:cs typeface="Arial"/>
              </a:rPr>
              <a:t>Confidentiality and compliance can promote digital safety and improve data security and data protection by having data encryption. Personal and sensitive data will always be encrypted which will make sure that these files won't be accessed by unauthorised people. Microsoft 365 has compliance with (General Data Protection Regulation) GDPR which helps with confidentiality. This is important as it protects the vulnerable patient's data and makes sure that everything Is done in a legal and responsible manner (Microsoft Learn, 2025)</a:t>
            </a:r>
          </a:p>
          <a:p>
            <a:pPr>
              <a:lnSpc>
                <a:spcPct val="100000"/>
              </a:lnSpc>
              <a:spcBef>
                <a:spcPts val="0"/>
              </a:spcBef>
            </a:pPr>
            <a:endParaRPr lang="en-GB" sz="1800" dirty="0">
              <a:latin typeface="Arial"/>
              <a:cs typeface="Arial"/>
            </a:endParaRPr>
          </a:p>
        </p:txBody>
      </p:sp>
    </p:spTree>
    <p:extLst>
      <p:ext uri="{BB962C8B-B14F-4D97-AF65-F5344CB8AC3E}">
        <p14:creationId xmlns:p14="http://schemas.microsoft.com/office/powerpoint/2010/main" val="1975031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AA2F8F9-E6CE-3B98-440B-4F161D75A78B}"/>
              </a:ext>
            </a:extLst>
          </p:cNvPr>
          <p:cNvGraphicFramePr>
            <a:graphicFrameLocks noGrp="1"/>
          </p:cNvGraphicFramePr>
          <p:nvPr>
            <p:ph idx="1"/>
            <p:extLst>
              <p:ext uri="{D42A27DB-BD31-4B8C-83A1-F6EECF244321}">
                <p14:modId xmlns:p14="http://schemas.microsoft.com/office/powerpoint/2010/main" val="2069143222"/>
              </p:ext>
            </p:extLst>
          </p:nvPr>
        </p:nvGraphicFramePr>
        <p:xfrm>
          <a:off x="313151" y="146136"/>
          <a:ext cx="11586621" cy="6305650"/>
        </p:xfrm>
        <a:graphic>
          <a:graphicData uri="http://schemas.openxmlformats.org/drawingml/2006/table">
            <a:tbl>
              <a:tblPr firstRow="1" bandRow="1">
                <a:tableStyleId>{7E9639D4-E3E2-4D34-9284-5A2195B3D0D7}</a:tableStyleId>
              </a:tblPr>
              <a:tblGrid>
                <a:gridCol w="2316886">
                  <a:extLst>
                    <a:ext uri="{9D8B030D-6E8A-4147-A177-3AD203B41FA5}">
                      <a16:colId xmlns:a16="http://schemas.microsoft.com/office/drawing/2014/main" val="3031740434"/>
                    </a:ext>
                  </a:extLst>
                </a:gridCol>
                <a:gridCol w="9269735">
                  <a:extLst>
                    <a:ext uri="{9D8B030D-6E8A-4147-A177-3AD203B41FA5}">
                      <a16:colId xmlns:a16="http://schemas.microsoft.com/office/drawing/2014/main" val="1500258906"/>
                    </a:ext>
                  </a:extLst>
                </a:gridCol>
              </a:tblGrid>
              <a:tr h="403442">
                <a:tc>
                  <a:txBody>
                    <a:bodyPr/>
                    <a:lstStyle/>
                    <a:p>
                      <a:endParaRPr lang="en-GB" dirty="0">
                        <a:latin typeface="Arial"/>
                      </a:endParaRPr>
                    </a:p>
                  </a:txBody>
                  <a:tcPr>
                    <a:solidFill>
                      <a:schemeClr val="bg1"/>
                    </a:solidFill>
                  </a:tcPr>
                </a:tc>
                <a:tc>
                  <a:txBody>
                    <a:bodyPr/>
                    <a:lstStyle/>
                    <a:p>
                      <a:r>
                        <a:rPr lang="en-GB" dirty="0">
                          <a:solidFill>
                            <a:schemeClr val="bg2"/>
                          </a:solidFill>
                          <a:latin typeface="Arial"/>
                        </a:rPr>
                        <a:t>How to achieve these goals?</a:t>
                      </a:r>
                      <a:endParaRPr lang="en-GB">
                        <a:solidFill>
                          <a:schemeClr val="bg2"/>
                        </a:solidFill>
                        <a:latin typeface="Arial"/>
                      </a:endParaRPr>
                    </a:p>
                  </a:txBody>
                  <a:tcPr>
                    <a:solidFill>
                      <a:schemeClr val="bg1"/>
                    </a:solidFill>
                  </a:tcPr>
                </a:tc>
                <a:extLst>
                  <a:ext uri="{0D108BD9-81ED-4DB2-BD59-A6C34878D82A}">
                    <a16:rowId xmlns:a16="http://schemas.microsoft.com/office/drawing/2014/main" val="451073572"/>
                  </a:ext>
                </a:extLst>
              </a:tr>
              <a:tr h="1299980">
                <a:tc>
                  <a:txBody>
                    <a:bodyPr/>
                    <a:lstStyle/>
                    <a:p>
                      <a:pPr lvl="0">
                        <a:buNone/>
                      </a:pPr>
                      <a:r>
                        <a:rPr lang="en-GB" dirty="0">
                          <a:latin typeface="Arial"/>
                        </a:rPr>
                        <a:t>Secure login</a:t>
                      </a:r>
                      <a:endParaRPr lang="en-US">
                        <a:latin typeface="Arial"/>
                      </a:endParaRPr>
                    </a:p>
                  </a:txBody>
                  <a:tcPr/>
                </a:tc>
                <a:tc>
                  <a:txBody>
                    <a:bodyPr/>
                    <a:lstStyle/>
                    <a:p>
                      <a:pPr marL="285750" indent="-285750">
                        <a:buFont typeface="Arial"/>
                        <a:buChar char="•"/>
                      </a:pPr>
                      <a:r>
                        <a:rPr lang="en-GB" dirty="0">
                          <a:solidFill>
                            <a:schemeClr val="tx1"/>
                          </a:solidFill>
                          <a:latin typeface="Arial"/>
                        </a:rPr>
                        <a:t>Using a strong password (NCSC, 2023)</a:t>
                      </a:r>
                      <a:endParaRPr lang="en-US" dirty="0">
                        <a:solidFill>
                          <a:schemeClr val="tx1"/>
                        </a:solidFill>
                      </a:endParaRPr>
                    </a:p>
                    <a:p>
                      <a:pPr marL="285750" lvl="0" indent="-285750">
                        <a:buFont typeface="Arial"/>
                        <a:buChar char="•"/>
                      </a:pPr>
                      <a:r>
                        <a:rPr lang="en-GB" dirty="0">
                          <a:solidFill>
                            <a:schemeClr val="tx1"/>
                          </a:solidFill>
                          <a:latin typeface="Arial"/>
                        </a:rPr>
                        <a:t>Never share passwords with anyone  </a:t>
                      </a:r>
                    </a:p>
                    <a:p>
                      <a:pPr marL="285750" lvl="0" indent="-285750">
                        <a:buFont typeface="Arial"/>
                        <a:buChar char="•"/>
                      </a:pPr>
                      <a:r>
                        <a:rPr lang="en-GB" dirty="0">
                          <a:solidFill>
                            <a:schemeClr val="tx1"/>
                          </a:solidFill>
                          <a:latin typeface="Arial"/>
                        </a:rPr>
                        <a:t>Use a password manager </a:t>
                      </a:r>
                    </a:p>
                    <a:p>
                      <a:pPr marL="285750" lvl="0" indent="-285750">
                        <a:buFont typeface="Arial"/>
                        <a:buChar char="•"/>
                      </a:pPr>
                      <a:r>
                        <a:rPr lang="en-GB" dirty="0">
                          <a:solidFill>
                            <a:schemeClr val="tx1"/>
                          </a:solidFill>
                          <a:latin typeface="Arial"/>
                        </a:rPr>
                        <a:t> (MFA) Multi-Factor Authentication (Microsoft, 2023)</a:t>
                      </a:r>
                    </a:p>
                  </a:txBody>
                  <a:tcPr/>
                </a:tc>
                <a:extLst>
                  <a:ext uri="{0D108BD9-81ED-4DB2-BD59-A6C34878D82A}">
                    <a16:rowId xmlns:a16="http://schemas.microsoft.com/office/drawing/2014/main" val="4132048726"/>
                  </a:ext>
                </a:extLst>
              </a:tr>
              <a:tr h="1299980">
                <a:tc>
                  <a:txBody>
                    <a:bodyPr/>
                    <a:lstStyle/>
                    <a:p>
                      <a:r>
                        <a:rPr lang="en-GB" dirty="0">
                          <a:latin typeface="Arial"/>
                        </a:rPr>
                        <a:t>Access control</a:t>
                      </a:r>
                    </a:p>
                  </a:txBody>
                  <a:tcPr/>
                </a:tc>
                <a:tc>
                  <a:txBody>
                    <a:bodyPr/>
                    <a:lstStyle/>
                    <a:p>
                      <a:pPr marL="285750" indent="-285750">
                        <a:buFont typeface="Arial"/>
                        <a:buChar char="•"/>
                      </a:pPr>
                      <a:r>
                        <a:rPr lang="en-GB" dirty="0">
                          <a:solidFill>
                            <a:schemeClr val="tx1"/>
                          </a:solidFill>
                          <a:latin typeface="Arial"/>
                        </a:rPr>
                        <a:t>Staff only access needed data (ICO,2023)</a:t>
                      </a:r>
                      <a:endParaRPr lang="en-US" dirty="0">
                        <a:solidFill>
                          <a:schemeClr val="tx1"/>
                        </a:solidFill>
                      </a:endParaRPr>
                    </a:p>
                    <a:p>
                      <a:pPr marL="285750" lvl="0" indent="-285750">
                        <a:buFont typeface="Arial"/>
                        <a:buChar char="•"/>
                      </a:pPr>
                      <a:r>
                        <a:rPr lang="en-GB" dirty="0">
                          <a:solidFill>
                            <a:schemeClr val="tx1"/>
                          </a:solidFill>
                          <a:latin typeface="Arial"/>
                        </a:rPr>
                        <a:t> only authorised staff access certain data</a:t>
                      </a:r>
                    </a:p>
                    <a:p>
                      <a:pPr marL="285750" lvl="0" indent="-285750">
                        <a:buFont typeface="Arial"/>
                        <a:buChar char="•"/>
                      </a:pPr>
                      <a:r>
                        <a:rPr lang="en-GB" dirty="0">
                          <a:solidFill>
                            <a:schemeClr val="tx1"/>
                          </a:solidFill>
                          <a:latin typeface="Arial"/>
                        </a:rPr>
                        <a:t>Lock all screens immediately when away from it </a:t>
                      </a:r>
                    </a:p>
                    <a:p>
                      <a:pPr marL="285750" lvl="0" indent="-285750">
                        <a:buFont typeface="Arial"/>
                        <a:buChar char="•"/>
                      </a:pPr>
                      <a:r>
                        <a:rPr lang="en-GB" dirty="0">
                          <a:solidFill>
                            <a:schemeClr val="tx1"/>
                          </a:solidFill>
                          <a:latin typeface="Arial"/>
                        </a:rPr>
                        <a:t>When devices are not in use log out instantly (NCSC, 2023)</a:t>
                      </a:r>
                    </a:p>
                  </a:txBody>
                  <a:tcPr/>
                </a:tc>
                <a:extLst>
                  <a:ext uri="{0D108BD9-81ED-4DB2-BD59-A6C34878D82A}">
                    <a16:rowId xmlns:a16="http://schemas.microsoft.com/office/drawing/2014/main" val="3046056619"/>
                  </a:ext>
                </a:extLst>
              </a:tr>
              <a:tr h="1299980">
                <a:tc>
                  <a:txBody>
                    <a:bodyPr/>
                    <a:lstStyle/>
                    <a:p>
                      <a:r>
                        <a:rPr lang="en-GB" dirty="0">
                          <a:latin typeface="Arial"/>
                        </a:rPr>
                        <a:t>Email safety</a:t>
                      </a:r>
                    </a:p>
                  </a:txBody>
                  <a:tcPr/>
                </a:tc>
                <a:tc>
                  <a:txBody>
                    <a:bodyPr/>
                    <a:lstStyle/>
                    <a:p>
                      <a:pPr marL="285750" indent="-285750">
                        <a:buFont typeface="Arial"/>
                        <a:buChar char="•"/>
                      </a:pPr>
                      <a:r>
                        <a:rPr lang="en-GB" dirty="0">
                          <a:solidFill>
                            <a:schemeClr val="tx1"/>
                          </a:solidFill>
                          <a:latin typeface="Arial"/>
                        </a:rPr>
                        <a:t>Avoid phishing (NCSC, 2023)</a:t>
                      </a:r>
                      <a:endParaRPr lang="en-US" dirty="0">
                        <a:solidFill>
                          <a:schemeClr val="tx1"/>
                        </a:solidFill>
                      </a:endParaRPr>
                    </a:p>
                    <a:p>
                      <a:pPr marL="285750" lvl="0" indent="-285750">
                        <a:buFont typeface="Arial"/>
                        <a:buChar char="•"/>
                      </a:pPr>
                      <a:r>
                        <a:rPr lang="en-GB" dirty="0">
                          <a:solidFill>
                            <a:schemeClr val="tx1"/>
                          </a:solidFill>
                          <a:latin typeface="Arial"/>
                        </a:rPr>
                        <a:t>Delete suspicious emails.</a:t>
                      </a:r>
                      <a:endParaRPr lang="en-US">
                        <a:solidFill>
                          <a:schemeClr val="tx1"/>
                        </a:solidFill>
                      </a:endParaRPr>
                    </a:p>
                    <a:p>
                      <a:pPr marL="285750" lvl="0" indent="-285750">
                        <a:buFont typeface="Arial"/>
                        <a:buChar char="•"/>
                      </a:pPr>
                      <a:r>
                        <a:rPr lang="en-GB" dirty="0">
                          <a:solidFill>
                            <a:schemeClr val="tx1"/>
                          </a:solidFill>
                          <a:latin typeface="Arial"/>
                        </a:rPr>
                        <a:t> Make sure you check the recipient (ICO, 2023)</a:t>
                      </a:r>
                    </a:p>
                    <a:p>
                      <a:pPr marL="285750" lvl="0" indent="-285750">
                        <a:buFont typeface="Arial"/>
                        <a:buChar char="•"/>
                      </a:pPr>
                      <a:r>
                        <a:rPr lang="en-GB" dirty="0">
                          <a:solidFill>
                            <a:schemeClr val="tx1"/>
                          </a:solidFill>
                          <a:latin typeface="Arial"/>
                        </a:rPr>
                        <a:t>Verify links before clicking</a:t>
                      </a:r>
                    </a:p>
                  </a:txBody>
                  <a:tcPr/>
                </a:tc>
                <a:extLst>
                  <a:ext uri="{0D108BD9-81ED-4DB2-BD59-A6C34878D82A}">
                    <a16:rowId xmlns:a16="http://schemas.microsoft.com/office/drawing/2014/main" val="3298788888"/>
                  </a:ext>
                </a:extLst>
              </a:tr>
              <a:tr h="1001134">
                <a:tc>
                  <a:txBody>
                    <a:bodyPr/>
                    <a:lstStyle/>
                    <a:p>
                      <a:r>
                        <a:rPr lang="en-GB" dirty="0">
                          <a:latin typeface="Arial"/>
                        </a:rPr>
                        <a:t>Data storage</a:t>
                      </a:r>
                    </a:p>
                  </a:txBody>
                  <a:tcPr/>
                </a:tc>
                <a:tc>
                  <a:txBody>
                    <a:bodyPr/>
                    <a:lstStyle/>
                    <a:p>
                      <a:pPr marL="285750" indent="-285750">
                        <a:buFont typeface="Arial"/>
                        <a:buChar char="•"/>
                      </a:pPr>
                      <a:r>
                        <a:rPr lang="en-GB" dirty="0">
                          <a:solidFill>
                            <a:schemeClr val="tx1"/>
                          </a:solidFill>
                          <a:latin typeface="Arial"/>
                        </a:rPr>
                        <a:t>Store files in one drive/share point (Microsoft, 2023)</a:t>
                      </a:r>
                      <a:endParaRPr lang="en-US" dirty="0">
                        <a:solidFill>
                          <a:schemeClr val="tx1"/>
                        </a:solidFill>
                      </a:endParaRPr>
                    </a:p>
                    <a:p>
                      <a:pPr marL="285750" lvl="0" indent="-285750">
                        <a:buFont typeface="Arial"/>
                        <a:buChar char="•"/>
                      </a:pPr>
                      <a:r>
                        <a:rPr lang="en-GB" dirty="0">
                          <a:solidFill>
                            <a:schemeClr val="tx1"/>
                          </a:solidFill>
                          <a:latin typeface="Arial"/>
                        </a:rPr>
                        <a:t> check that autosave is on</a:t>
                      </a:r>
                    </a:p>
                    <a:p>
                      <a:pPr marL="285750" lvl="0" indent="-285750">
                        <a:buFont typeface="Arial"/>
                        <a:buChar char="•"/>
                      </a:pPr>
                      <a:r>
                        <a:rPr lang="en-GB" dirty="0">
                          <a:solidFill>
                            <a:schemeClr val="tx1"/>
                          </a:solidFill>
                          <a:latin typeface="Arial"/>
                        </a:rPr>
                        <a:t>Make sure you are using cloud storage that is secure (NCSC, 2023)</a:t>
                      </a:r>
                    </a:p>
                  </a:txBody>
                  <a:tcPr/>
                </a:tc>
                <a:extLst>
                  <a:ext uri="{0D108BD9-81ED-4DB2-BD59-A6C34878D82A}">
                    <a16:rowId xmlns:a16="http://schemas.microsoft.com/office/drawing/2014/main" val="2350187370"/>
                  </a:ext>
                </a:extLst>
              </a:tr>
              <a:tr h="1001134">
                <a:tc>
                  <a:txBody>
                    <a:bodyPr/>
                    <a:lstStyle/>
                    <a:p>
                      <a:r>
                        <a:rPr lang="en-GB" dirty="0">
                          <a:solidFill>
                            <a:schemeClr val="tx1"/>
                          </a:solidFill>
                          <a:latin typeface="Arial"/>
                        </a:rPr>
                        <a:t>Backups</a:t>
                      </a:r>
                    </a:p>
                  </a:txBody>
                  <a:tcPr/>
                </a:tc>
                <a:tc>
                  <a:txBody>
                    <a:bodyPr/>
                    <a:lstStyle/>
                    <a:p>
                      <a:pPr marL="285750" indent="-285750">
                        <a:buFont typeface="Arial"/>
                        <a:buChar char="•"/>
                      </a:pPr>
                      <a:r>
                        <a:rPr lang="en-GB" dirty="0">
                          <a:solidFill>
                            <a:schemeClr val="tx1"/>
                          </a:solidFill>
                          <a:latin typeface="Arial"/>
                        </a:rPr>
                        <a:t>Check backups are working and data is automatically saved (NCSC, 2023)</a:t>
                      </a:r>
                      <a:endParaRPr lang="en-US" dirty="0">
                        <a:solidFill>
                          <a:schemeClr val="tx1"/>
                        </a:solidFill>
                      </a:endParaRPr>
                    </a:p>
                    <a:p>
                      <a:pPr marL="285750" lvl="0" indent="-285750">
                        <a:buFont typeface="Arial"/>
                        <a:buChar char="•"/>
                      </a:pPr>
                      <a:r>
                        <a:rPr lang="en-GB" dirty="0">
                          <a:solidFill>
                            <a:schemeClr val="tx1"/>
                          </a:solidFill>
                          <a:latin typeface="Arial"/>
                        </a:rPr>
                        <a:t>Use Microsoft 365 as it  has a built-in encryption (Microsoft, 2023)</a:t>
                      </a:r>
                    </a:p>
                    <a:p>
                      <a:pPr marL="285750" lvl="0" indent="-285750">
                        <a:buFont typeface="Arial"/>
                        <a:buChar char="•"/>
                      </a:pPr>
                      <a:r>
                        <a:rPr lang="en-GB" dirty="0">
                          <a:solidFill>
                            <a:schemeClr val="tx1"/>
                          </a:solidFill>
                          <a:latin typeface="Arial"/>
                        </a:rPr>
                        <a:t>Regularly test files to monitor if they are recovered</a:t>
                      </a:r>
                    </a:p>
                  </a:txBody>
                  <a:tcPr/>
                </a:tc>
                <a:extLst>
                  <a:ext uri="{0D108BD9-81ED-4DB2-BD59-A6C34878D82A}">
                    <a16:rowId xmlns:a16="http://schemas.microsoft.com/office/drawing/2014/main" val="2710983656"/>
                  </a:ext>
                </a:extLst>
              </a:tr>
            </a:tbl>
          </a:graphicData>
        </a:graphic>
      </p:graphicFrame>
      <p:sp>
        <p:nvSpPr>
          <p:cNvPr id="2" name="TextBox 1">
            <a:extLst>
              <a:ext uri="{FF2B5EF4-FFF2-40B4-BE49-F238E27FC236}">
                <a16:creationId xmlns:a16="http://schemas.microsoft.com/office/drawing/2014/main" id="{2CBE9E4F-4250-8075-244B-A6B4A5B841EE}"/>
              </a:ext>
            </a:extLst>
          </p:cNvPr>
          <p:cNvSpPr txBox="1"/>
          <p:nvPr/>
        </p:nvSpPr>
        <p:spPr>
          <a:xfrm>
            <a:off x="314948" y="146572"/>
            <a:ext cx="176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bg2"/>
                </a:solidFill>
              </a:rPr>
              <a:t>Goal:</a:t>
            </a:r>
          </a:p>
        </p:txBody>
      </p:sp>
      <p:cxnSp>
        <p:nvCxnSpPr>
          <p:cNvPr id="4" name="Straight Arrow Connector 3">
            <a:extLst>
              <a:ext uri="{FF2B5EF4-FFF2-40B4-BE49-F238E27FC236}">
                <a16:creationId xmlns:a16="http://schemas.microsoft.com/office/drawing/2014/main" id="{C9770C3C-EC61-EE61-41FD-2E9F7440DD0C}"/>
              </a:ext>
            </a:extLst>
          </p:cNvPr>
          <p:cNvCxnSpPr/>
          <p:nvPr/>
        </p:nvCxnSpPr>
        <p:spPr>
          <a:xfrm flipH="1">
            <a:off x="3104743" y="512720"/>
            <a:ext cx="17308" cy="4719055"/>
          </a:xfrm>
          <a:prstGeom prst="straightConnector1">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461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0012FB5-4B99-BC0F-E474-378D5211C4DC}"/>
              </a:ext>
            </a:extLst>
          </p:cNvPr>
          <p:cNvGraphicFramePr>
            <a:graphicFrameLocks noGrp="1"/>
          </p:cNvGraphicFramePr>
          <p:nvPr>
            <p:extLst>
              <p:ext uri="{D42A27DB-BD31-4B8C-83A1-F6EECF244321}">
                <p14:modId xmlns:p14="http://schemas.microsoft.com/office/powerpoint/2010/main" val="1419460004"/>
              </p:ext>
            </p:extLst>
          </p:nvPr>
        </p:nvGraphicFramePr>
        <p:xfrm>
          <a:off x="313123" y="362571"/>
          <a:ext cx="11586627" cy="3806869"/>
        </p:xfrm>
        <a:graphic>
          <a:graphicData uri="http://schemas.openxmlformats.org/drawingml/2006/table">
            <a:tbl>
              <a:tblPr bandRow="1">
                <a:tableStyleId>{5C22544A-7EE6-4342-B048-85BDC9FD1C3A}</a:tableStyleId>
              </a:tblPr>
              <a:tblGrid>
                <a:gridCol w="2213161">
                  <a:extLst>
                    <a:ext uri="{9D8B030D-6E8A-4147-A177-3AD203B41FA5}">
                      <a16:colId xmlns:a16="http://schemas.microsoft.com/office/drawing/2014/main" val="1775761464"/>
                    </a:ext>
                  </a:extLst>
                </a:gridCol>
                <a:gridCol w="9373466">
                  <a:extLst>
                    <a:ext uri="{9D8B030D-6E8A-4147-A177-3AD203B41FA5}">
                      <a16:colId xmlns:a16="http://schemas.microsoft.com/office/drawing/2014/main" val="3865981875"/>
                    </a:ext>
                  </a:extLst>
                </a:gridCol>
              </a:tblGrid>
              <a:tr h="756397">
                <a:tc>
                  <a:txBody>
                    <a:bodyPr/>
                    <a:lstStyle/>
                    <a:p>
                      <a:pPr lvl="0">
                        <a:lnSpc>
                          <a:spcPts val="1500"/>
                        </a:lnSpc>
                        <a:buNone/>
                      </a:pPr>
                      <a:r>
                        <a:rPr lang="en-GB" sz="1800" b="0" i="0" u="none" strike="noStrike" noProof="0" dirty="0">
                          <a:solidFill>
                            <a:schemeClr val="tx1"/>
                          </a:solidFill>
                          <a:effectLst/>
                          <a:latin typeface="Arial"/>
                        </a:rPr>
                        <a:t>Confidentiality</a:t>
                      </a:r>
                      <a:endParaRPr lang="en-US"/>
                    </a:p>
                  </a:txBody>
                  <a:tcPr marL="62179" marR="62179" marT="31090" marB="31090">
                    <a:lnL w="9525" cap="flat" cmpd="sng" algn="ctr">
                      <a:solidFill>
                        <a:srgbClr val="B0D39E"/>
                      </a:solidFill>
                      <a:prstDash val="solid"/>
                      <a:round/>
                      <a:headEnd type="none" w="med" len="med"/>
                      <a:tailEnd type="none" w="med" len="med"/>
                    </a:lnL>
                    <a:lnR w="12700" cap="flat" cmpd="sng" algn="ctr">
                      <a:solidFill>
                        <a:srgbClr val="A0F69E"/>
                      </a:solidFill>
                      <a:prstDash val="solid"/>
                      <a:round/>
                      <a:headEnd type="none" w="med" len="med"/>
                      <a:tailEnd type="none" w="med" len="med"/>
                    </a:lnR>
                    <a:lnT w="9525" cap="flat" cmpd="sng" algn="ctr">
                      <a:solidFill>
                        <a:srgbClr val="B0D39E"/>
                      </a:solidFill>
                      <a:prstDash val="solid"/>
                      <a:round/>
                      <a:headEnd type="none" w="med" len="med"/>
                      <a:tailEnd type="none" w="med" len="med"/>
                    </a:lnT>
                    <a:lnB w="9525" cap="flat" cmpd="sng" algn="ctr">
                      <a:solidFill>
                        <a:srgbClr val="10D29E"/>
                      </a:solidFill>
                      <a:prstDash val="solid"/>
                      <a:round/>
                      <a:headEnd type="none" w="med" len="med"/>
                      <a:tailEnd type="none" w="med" len="med"/>
                    </a:lnB>
                    <a:noFill/>
                  </a:tcPr>
                </a:tc>
                <a:tc>
                  <a:txBody>
                    <a:bodyPr/>
                    <a:lstStyle/>
                    <a:p>
                      <a:pPr marL="342900" lvl="0" indent="-342900">
                        <a:lnSpc>
                          <a:spcPts val="1500"/>
                        </a:lnSpc>
                        <a:buClr>
                          <a:srgbClr val="000000"/>
                        </a:buClr>
                        <a:buFont typeface="Arial,Sans-Serif"/>
                        <a:buChar char="•"/>
                      </a:pPr>
                      <a:r>
                        <a:rPr lang="en-GB" sz="1800" b="0" i="0" u="none" strike="noStrike" noProof="0" dirty="0">
                          <a:solidFill>
                            <a:schemeClr val="tx1"/>
                          </a:solidFill>
                          <a:latin typeface="Arial"/>
                        </a:rPr>
                        <a:t>Keep client's data private by not discussing information with everyone</a:t>
                      </a:r>
                      <a:endParaRPr lang="en-GB" sz="1800" b="0" i="0" u="none" strike="noStrike" noProof="0" dirty="0">
                        <a:solidFill>
                          <a:srgbClr val="000000"/>
                        </a:solidFill>
                        <a:latin typeface="Arial"/>
                      </a:endParaRPr>
                    </a:p>
                    <a:p>
                      <a:pPr marL="342900" lvl="0" indent="-342900">
                        <a:lnSpc>
                          <a:spcPts val="1500"/>
                        </a:lnSpc>
                        <a:buClr>
                          <a:srgbClr val="000000"/>
                        </a:buClr>
                        <a:buFont typeface="Arial,Sans-Serif"/>
                        <a:buChar char="•"/>
                      </a:pPr>
                      <a:r>
                        <a:rPr lang="en-GB" sz="1800" b="0" i="0" u="none" strike="noStrike" noProof="0" dirty="0">
                          <a:solidFill>
                            <a:schemeClr val="tx1"/>
                          </a:solidFill>
                          <a:latin typeface="Arial"/>
                        </a:rPr>
                        <a:t> only share information with authorised staff and family members if needed</a:t>
                      </a:r>
                    </a:p>
                    <a:p>
                      <a:pPr marL="342900" lvl="0" indent="-342900">
                        <a:lnSpc>
                          <a:spcPts val="1500"/>
                        </a:lnSpc>
                        <a:buClr>
                          <a:srgbClr val="000000"/>
                        </a:buClr>
                        <a:buFont typeface="Arial,Sans-Serif"/>
                        <a:buChar char="•"/>
                      </a:pPr>
                      <a:r>
                        <a:rPr lang="en-GB" sz="1800" b="0" i="0" u="none" strike="noStrike" noProof="0" dirty="0">
                          <a:solidFill>
                            <a:schemeClr val="tx1"/>
                          </a:solidFill>
                          <a:latin typeface="Arial"/>
                        </a:rPr>
                        <a:t>Clear desks of confidential documents and log off devices immediately (ICO,2023)</a:t>
                      </a:r>
                    </a:p>
                  </a:txBody>
                  <a:tcPr marL="62179" marR="62179" marT="31090" marB="31090">
                    <a:lnL w="12700" cap="flat" cmpd="sng" algn="ctr">
                      <a:solidFill>
                        <a:srgbClr val="A0F69E"/>
                      </a:solidFill>
                      <a:prstDash val="solid"/>
                      <a:round/>
                      <a:headEnd type="none" w="med" len="med"/>
                      <a:tailEnd type="none" w="med" len="med"/>
                    </a:lnL>
                    <a:lnR w="9525" cap="flat" cmpd="sng" algn="ctr">
                      <a:solidFill>
                        <a:srgbClr val="A0F69E"/>
                      </a:solidFill>
                      <a:prstDash val="solid"/>
                      <a:round/>
                      <a:headEnd type="none" w="med" len="med"/>
                      <a:tailEnd type="none" w="med" len="med"/>
                    </a:lnR>
                    <a:lnT w="9525" cap="flat" cmpd="sng" algn="ctr">
                      <a:solidFill>
                        <a:srgbClr val="A0F69E"/>
                      </a:solidFill>
                      <a:prstDash val="solid"/>
                      <a:round/>
                      <a:headEnd type="none" w="med" len="med"/>
                      <a:tailEnd type="none" w="med" len="med"/>
                    </a:lnT>
                    <a:lnB w="9525" cap="flat" cmpd="sng" algn="ctr">
                      <a:solidFill>
                        <a:srgbClr val="20F09E"/>
                      </a:solidFill>
                      <a:prstDash val="solid"/>
                      <a:round/>
                      <a:headEnd type="none" w="med" len="med"/>
                      <a:tailEnd type="none" w="med" len="med"/>
                    </a:lnB>
                    <a:noFill/>
                  </a:tcPr>
                </a:tc>
                <a:extLst>
                  <a:ext uri="{0D108BD9-81ED-4DB2-BD59-A6C34878D82A}">
                    <a16:rowId xmlns:a16="http://schemas.microsoft.com/office/drawing/2014/main" val="2790426791"/>
                  </a:ext>
                </a:extLst>
              </a:tr>
              <a:tr h="669152">
                <a:tc>
                  <a:txBody>
                    <a:bodyPr/>
                    <a:lstStyle/>
                    <a:p>
                      <a:pPr lvl="0">
                        <a:lnSpc>
                          <a:spcPts val="1500"/>
                        </a:lnSpc>
                        <a:buNone/>
                      </a:pPr>
                      <a:r>
                        <a:rPr lang="en-GB" sz="1800" b="0" i="0" u="none" strike="noStrike" noProof="0" dirty="0">
                          <a:solidFill>
                            <a:srgbClr val="FFFFFF"/>
                          </a:solidFill>
                          <a:effectLst/>
                          <a:latin typeface="Arial"/>
                        </a:rPr>
                        <a:t>Legal</a:t>
                      </a:r>
                    </a:p>
                  </a:txBody>
                  <a:tcPr marL="62179" marR="62179" marT="31090" marB="31090">
                    <a:lnL w="9525" cap="flat" cmpd="sng" algn="ctr">
                      <a:solidFill>
                        <a:srgbClr val="10D29E"/>
                      </a:solidFill>
                      <a:prstDash val="solid"/>
                      <a:round/>
                      <a:headEnd type="none" w="med" len="med"/>
                      <a:tailEnd type="none" w="med" len="med"/>
                    </a:lnL>
                    <a:lnR w="12700" cap="flat" cmpd="sng" algn="ctr">
                      <a:solidFill>
                        <a:srgbClr val="20F09E"/>
                      </a:solidFill>
                      <a:prstDash val="solid"/>
                      <a:round/>
                      <a:headEnd type="none" w="med" len="med"/>
                      <a:tailEnd type="none" w="med" len="med"/>
                    </a:lnR>
                    <a:lnT w="9525" cap="flat" cmpd="sng" algn="ctr">
                      <a:solidFill>
                        <a:srgbClr val="10D29E"/>
                      </a:solidFill>
                      <a:prstDash val="solid"/>
                      <a:round/>
                      <a:headEnd type="none" w="med" len="med"/>
                      <a:tailEnd type="none" w="med" len="med"/>
                    </a:lnT>
                    <a:lnB w="9525" cap="flat" cmpd="sng" algn="ctr">
                      <a:solidFill>
                        <a:srgbClr val="10D29E"/>
                      </a:solidFill>
                      <a:prstDash val="solid"/>
                      <a:round/>
                      <a:headEnd type="none" w="med" len="med"/>
                      <a:tailEnd type="none" w="med" len="med"/>
                    </a:lnB>
                    <a:noFill/>
                  </a:tcPr>
                </a:tc>
                <a:tc>
                  <a:txBody>
                    <a:bodyPr/>
                    <a:lstStyle/>
                    <a:p>
                      <a:pPr marL="285750" lvl="0" indent="-285750">
                        <a:lnSpc>
                          <a:spcPts val="1500"/>
                        </a:lnSpc>
                        <a:buFont typeface="Arial"/>
                        <a:buChar char="•"/>
                      </a:pPr>
                      <a:r>
                        <a:rPr lang="en-GB" sz="1800" b="0" i="0" u="none" strike="noStrike" noProof="0" dirty="0">
                          <a:solidFill>
                            <a:srgbClr val="FFFFFF"/>
                          </a:solidFill>
                          <a:effectLst/>
                          <a:latin typeface="Arial"/>
                        </a:rPr>
                        <a:t>Follow (GDPR) General Data Protection Regulation (GOV.UK,2023)</a:t>
                      </a:r>
                      <a:endParaRPr lang="en-US" dirty="0">
                        <a:solidFill>
                          <a:srgbClr val="FFFFFF"/>
                        </a:solidFill>
                        <a:latin typeface="Arial"/>
                      </a:endParaRPr>
                    </a:p>
                    <a:p>
                      <a:pPr marL="285750" lvl="0" indent="-285750">
                        <a:lnSpc>
                          <a:spcPts val="1500"/>
                        </a:lnSpc>
                        <a:buFont typeface="Arial"/>
                        <a:buChar char="•"/>
                      </a:pPr>
                      <a:r>
                        <a:rPr lang="en-US" dirty="0">
                          <a:solidFill>
                            <a:srgbClr val="FFFFFF"/>
                          </a:solidFill>
                          <a:latin typeface="Arial"/>
                        </a:rPr>
                        <a:t>Follow company data policy</a:t>
                      </a:r>
                    </a:p>
                    <a:p>
                      <a:pPr marL="285750" lvl="0" indent="-285750">
                        <a:lnSpc>
                          <a:spcPts val="1500"/>
                        </a:lnSpc>
                        <a:buFont typeface="Arial"/>
                        <a:buChar char="•"/>
                      </a:pPr>
                      <a:r>
                        <a:rPr lang="en-US" dirty="0">
                          <a:solidFill>
                            <a:srgbClr val="FFFFFF"/>
                          </a:solidFill>
                          <a:latin typeface="Arial"/>
                        </a:rPr>
                        <a:t>Only collect necessary information</a:t>
                      </a:r>
                    </a:p>
                    <a:p>
                      <a:pPr marL="0" lvl="0" indent="0">
                        <a:lnSpc>
                          <a:spcPts val="1500"/>
                        </a:lnSpc>
                        <a:buNone/>
                      </a:pPr>
                      <a:endParaRPr lang="en-GB" sz="1800" dirty="0">
                        <a:solidFill>
                          <a:schemeClr val="bg1">
                            <a:lumMod val="95000"/>
                          </a:schemeClr>
                        </a:solidFill>
                        <a:effectLst/>
                        <a:latin typeface="Arial"/>
                      </a:endParaRPr>
                    </a:p>
                  </a:txBody>
                  <a:tcPr marL="62179" marR="62179" marT="31090" marB="31090">
                    <a:lnL w="12700" cap="flat" cmpd="sng" algn="ctr">
                      <a:solidFill>
                        <a:srgbClr val="20F09E"/>
                      </a:solidFill>
                      <a:prstDash val="solid"/>
                      <a:round/>
                      <a:headEnd type="none" w="med" len="med"/>
                      <a:tailEnd type="none" w="med" len="med"/>
                    </a:lnL>
                    <a:lnR w="9525" cap="flat" cmpd="sng" algn="ctr">
                      <a:solidFill>
                        <a:srgbClr val="20F09E"/>
                      </a:solidFill>
                      <a:prstDash val="solid"/>
                      <a:round/>
                      <a:headEnd type="none" w="med" len="med"/>
                      <a:tailEnd type="none" w="med" len="med"/>
                    </a:lnR>
                    <a:lnT w="9525" cap="flat" cmpd="sng" algn="ctr">
                      <a:solidFill>
                        <a:srgbClr val="20F09E"/>
                      </a:solidFill>
                      <a:prstDash val="solid"/>
                      <a:round/>
                      <a:headEnd type="none" w="med" len="med"/>
                      <a:tailEnd type="none" w="med" len="med"/>
                    </a:lnT>
                    <a:lnB w="9525" cap="flat" cmpd="sng" algn="ctr">
                      <a:solidFill>
                        <a:srgbClr val="20F09E"/>
                      </a:solidFill>
                      <a:prstDash val="solid"/>
                      <a:round/>
                      <a:headEnd type="none" w="med" len="med"/>
                      <a:tailEnd type="none" w="med" len="med"/>
                    </a:lnB>
                    <a:noFill/>
                  </a:tcPr>
                </a:tc>
                <a:extLst>
                  <a:ext uri="{0D108BD9-81ED-4DB2-BD59-A6C34878D82A}">
                    <a16:rowId xmlns:a16="http://schemas.microsoft.com/office/drawing/2014/main" val="3463917963"/>
                  </a:ext>
                </a:extLst>
              </a:tr>
              <a:tr h="669152">
                <a:tc>
                  <a:txBody>
                    <a:bodyPr/>
                    <a:lstStyle/>
                    <a:p>
                      <a:pPr lvl="0">
                        <a:lnSpc>
                          <a:spcPts val="1500"/>
                        </a:lnSpc>
                        <a:buNone/>
                      </a:pPr>
                      <a:r>
                        <a:rPr lang="en-GB" sz="1800" b="0" i="0" u="none" strike="noStrike" noProof="0" dirty="0">
                          <a:solidFill>
                            <a:srgbClr val="FFFFFF"/>
                          </a:solidFill>
                          <a:effectLst/>
                          <a:latin typeface="Arial"/>
                        </a:rPr>
                        <a:t>Staff training</a:t>
                      </a:r>
                      <a:endParaRPr lang="en-US" dirty="0"/>
                    </a:p>
                  </a:txBody>
                  <a:tcPr marL="62179" marR="62179" marT="31090" marB="31090">
                    <a:lnL w="9524">
                      <a:solidFill>
                        <a:srgbClr val="10D29E"/>
                      </a:solidFill>
                    </a:lnL>
                    <a:lnR w="12700">
                      <a:solidFill>
                        <a:srgbClr val="20F09E"/>
                      </a:solidFill>
                    </a:lnR>
                    <a:lnT w="9525" cap="flat" cmpd="sng" algn="ctr">
                      <a:solidFill>
                        <a:srgbClr val="10D29E"/>
                      </a:solidFill>
                      <a:prstDash val="solid"/>
                      <a:round/>
                      <a:headEnd type="none" w="med" len="med"/>
                      <a:tailEnd type="none" w="med" len="med"/>
                    </a:lnT>
                    <a:lnB w="9524">
                      <a:solidFill>
                        <a:srgbClr val="10D29E"/>
                      </a:solidFill>
                    </a:lnB>
                    <a:noFill/>
                  </a:tcPr>
                </a:tc>
                <a:tc>
                  <a:txBody>
                    <a:bodyPr/>
                    <a:lstStyle/>
                    <a:p>
                      <a:pPr marL="285750" lvl="0" indent="-285750">
                        <a:lnSpc>
                          <a:spcPts val="1500"/>
                        </a:lnSpc>
                        <a:buFont typeface="Arial"/>
                        <a:buChar char="•"/>
                      </a:pPr>
                      <a:r>
                        <a:rPr lang="en-GB" sz="1800" dirty="0">
                          <a:solidFill>
                            <a:srgbClr val="FFFFFF"/>
                          </a:solidFill>
                          <a:effectLst/>
                          <a:latin typeface="Arial"/>
                        </a:rPr>
                        <a:t>Regular digital safety training up to date </a:t>
                      </a:r>
                    </a:p>
                    <a:p>
                      <a:pPr marL="285750" lvl="0" indent="-285750">
                        <a:lnSpc>
                          <a:spcPts val="1500"/>
                        </a:lnSpc>
                        <a:buFont typeface="Arial"/>
                        <a:buChar char="•"/>
                      </a:pPr>
                      <a:r>
                        <a:rPr lang="en-GB" sz="1800" dirty="0">
                          <a:solidFill>
                            <a:srgbClr val="FFFFFF"/>
                          </a:solidFill>
                          <a:effectLst/>
                          <a:latin typeface="Arial"/>
                        </a:rPr>
                        <a:t>Follow new rules and regulations</a:t>
                      </a:r>
                    </a:p>
                    <a:p>
                      <a:pPr marL="285750" lvl="0" indent="-285750">
                        <a:lnSpc>
                          <a:spcPts val="1500"/>
                        </a:lnSpc>
                        <a:buFont typeface="Arial"/>
                        <a:buChar char="•"/>
                      </a:pPr>
                      <a:r>
                        <a:rPr lang="en-GB" sz="1800" dirty="0">
                          <a:solidFill>
                            <a:srgbClr val="FFFFFF"/>
                          </a:solidFill>
                          <a:effectLst/>
                          <a:latin typeface="Arial"/>
                        </a:rPr>
                        <a:t>Only collect necessary information</a:t>
                      </a:r>
                    </a:p>
                    <a:p>
                      <a:pPr marL="285750" lvl="0" indent="-285750">
                        <a:lnSpc>
                          <a:spcPts val="1500"/>
                        </a:lnSpc>
                        <a:buFont typeface="Arial"/>
                        <a:buChar char="•"/>
                      </a:pPr>
                      <a:r>
                        <a:rPr lang="en-GB" sz="1800" dirty="0">
                          <a:solidFill>
                            <a:srgbClr val="FFFFFF"/>
                          </a:solidFill>
                          <a:effectLst/>
                          <a:latin typeface="Arial"/>
                        </a:rPr>
                        <a:t>Follow company procedures</a:t>
                      </a:r>
                    </a:p>
                  </a:txBody>
                  <a:tcPr marL="62179" marR="62179" marT="31090" marB="31090">
                    <a:lnL w="12700">
                      <a:solidFill>
                        <a:srgbClr val="20F09E"/>
                      </a:solidFill>
                    </a:lnL>
                    <a:lnR w="9524">
                      <a:solidFill>
                        <a:srgbClr val="20F09E"/>
                      </a:solidFill>
                    </a:lnR>
                    <a:lnT w="9525" cap="flat" cmpd="sng" algn="ctr">
                      <a:solidFill>
                        <a:srgbClr val="20F09E"/>
                      </a:solidFill>
                      <a:prstDash val="solid"/>
                      <a:round/>
                      <a:headEnd type="none" w="med" len="med"/>
                      <a:tailEnd type="none" w="med" len="med"/>
                    </a:lnT>
                    <a:lnB w="9524">
                      <a:solidFill>
                        <a:srgbClr val="20F09E"/>
                      </a:solidFill>
                    </a:lnB>
                    <a:noFill/>
                  </a:tcPr>
                </a:tc>
                <a:extLst>
                  <a:ext uri="{0D108BD9-81ED-4DB2-BD59-A6C34878D82A}">
                    <a16:rowId xmlns:a16="http://schemas.microsoft.com/office/drawing/2014/main" val="3071071917"/>
                  </a:ext>
                </a:extLst>
              </a:tr>
              <a:tr h="564597">
                <a:tc>
                  <a:txBody>
                    <a:bodyPr/>
                    <a:lstStyle/>
                    <a:p>
                      <a:pPr lvl="0">
                        <a:lnSpc>
                          <a:spcPts val="1500"/>
                        </a:lnSpc>
                        <a:buNone/>
                      </a:pPr>
                      <a:r>
                        <a:rPr lang="en-GB" sz="1800" b="0" i="0" u="none" strike="noStrike" noProof="0" dirty="0">
                          <a:solidFill>
                            <a:srgbClr val="FFFFFF"/>
                          </a:solidFill>
                          <a:effectLst/>
                          <a:latin typeface="Arial"/>
                        </a:rPr>
                        <a:t>Incident reporting</a:t>
                      </a:r>
                      <a:endParaRPr lang="en-US" dirty="0"/>
                    </a:p>
                  </a:txBody>
                  <a:tcPr marL="62179" marR="62179" marT="31090" marB="31090">
                    <a:lnL w="9524">
                      <a:solidFill>
                        <a:srgbClr val="10D29E"/>
                      </a:solidFill>
                    </a:lnL>
                    <a:lnR w="12700">
                      <a:solidFill>
                        <a:srgbClr val="20F09E"/>
                      </a:solidFill>
                    </a:lnR>
                    <a:lnT w="9524">
                      <a:solidFill>
                        <a:srgbClr val="10D29E"/>
                      </a:solidFill>
                    </a:lnT>
                    <a:lnB w="9524">
                      <a:solidFill>
                        <a:srgbClr val="10D29E"/>
                      </a:solidFill>
                    </a:lnB>
                    <a:noFill/>
                  </a:tcPr>
                </a:tc>
                <a:tc>
                  <a:txBody>
                    <a:bodyPr/>
                    <a:lstStyle/>
                    <a:p>
                      <a:pPr marL="285750" lvl="0" indent="-285750">
                        <a:lnSpc>
                          <a:spcPts val="1500"/>
                        </a:lnSpc>
                        <a:buFont typeface="Arial"/>
                        <a:buChar char="•"/>
                      </a:pPr>
                      <a:r>
                        <a:rPr lang="en-GB" sz="1800" b="0" i="0" u="none" strike="noStrike" noProof="0" dirty="0">
                          <a:solidFill>
                            <a:srgbClr val="FFFFFF"/>
                          </a:solidFill>
                          <a:effectLst/>
                          <a:latin typeface="Arial"/>
                        </a:rPr>
                        <a:t>Report any data breaches quickly to a manager and log it</a:t>
                      </a:r>
                    </a:p>
                    <a:p>
                      <a:pPr marL="285750" lvl="0" indent="-285750">
                        <a:lnSpc>
                          <a:spcPts val="1500"/>
                        </a:lnSpc>
                        <a:buFont typeface="Arial"/>
                        <a:buChar char="•"/>
                      </a:pPr>
                      <a:r>
                        <a:rPr lang="en-GB" sz="1800" b="0" i="0" u="none" strike="noStrike" noProof="0" dirty="0">
                          <a:solidFill>
                            <a:srgbClr val="FFFFFF"/>
                          </a:solidFill>
                          <a:effectLst/>
                          <a:latin typeface="Arial"/>
                        </a:rPr>
                        <a:t>Report any lost or stolen devices</a:t>
                      </a:r>
                    </a:p>
                    <a:p>
                      <a:pPr marL="285750" lvl="0" indent="-285750">
                        <a:lnSpc>
                          <a:spcPts val="1500"/>
                        </a:lnSpc>
                        <a:buFont typeface="Arial"/>
                        <a:buChar char="•"/>
                      </a:pPr>
                      <a:r>
                        <a:rPr lang="en-GB" sz="1800" b="0" i="0" u="none" strike="noStrike" noProof="0" dirty="0">
                          <a:solidFill>
                            <a:srgbClr val="FFFFFF"/>
                          </a:solidFill>
                          <a:effectLst/>
                          <a:latin typeface="Arial"/>
                        </a:rPr>
                        <a:t>Inform management of any suspicious activity (ICO,2023)</a:t>
                      </a:r>
                    </a:p>
                    <a:p>
                      <a:pPr marL="285750" lvl="0" indent="-285750">
                        <a:lnSpc>
                          <a:spcPts val="1500"/>
                        </a:lnSpc>
                        <a:buFont typeface="Arial"/>
                        <a:buChar char="•"/>
                      </a:pPr>
                      <a:endParaRPr lang="en-GB" sz="1800" b="0" i="0" u="none" strike="noStrike" noProof="0" dirty="0">
                        <a:solidFill>
                          <a:srgbClr val="FFFFFF"/>
                        </a:solidFill>
                        <a:effectLst/>
                        <a:latin typeface="Arial"/>
                      </a:endParaRPr>
                    </a:p>
                  </a:txBody>
                  <a:tcPr marL="62179" marR="62179" marT="31090" marB="31090">
                    <a:lnL w="12700">
                      <a:solidFill>
                        <a:srgbClr val="20F09E"/>
                      </a:solidFill>
                    </a:lnL>
                    <a:lnR w="9524">
                      <a:solidFill>
                        <a:srgbClr val="20F09E"/>
                      </a:solidFill>
                    </a:lnR>
                    <a:lnT w="9524">
                      <a:solidFill>
                        <a:srgbClr val="20F09E"/>
                      </a:solidFill>
                    </a:lnT>
                    <a:lnB w="9524">
                      <a:solidFill>
                        <a:srgbClr val="20F09E"/>
                      </a:solidFill>
                    </a:lnB>
                    <a:noFill/>
                  </a:tcPr>
                </a:tc>
                <a:extLst>
                  <a:ext uri="{0D108BD9-81ED-4DB2-BD59-A6C34878D82A}">
                    <a16:rowId xmlns:a16="http://schemas.microsoft.com/office/drawing/2014/main" val="4239871058"/>
                  </a:ext>
                </a:extLst>
              </a:tr>
              <a:tr h="564597">
                <a:tc>
                  <a:txBody>
                    <a:bodyPr/>
                    <a:lstStyle/>
                    <a:p>
                      <a:pPr lvl="0">
                        <a:lnSpc>
                          <a:spcPts val="1500"/>
                        </a:lnSpc>
                        <a:buNone/>
                      </a:pPr>
                      <a:endParaRPr lang="en-GB" sz="1800" dirty="0">
                        <a:solidFill>
                          <a:srgbClr val="FFFFFF"/>
                        </a:solidFill>
                        <a:effectLst/>
                        <a:latin typeface="Arial"/>
                      </a:endParaRPr>
                    </a:p>
                  </a:txBody>
                  <a:tcPr marL="62179" marR="62179" marT="31090" marB="31090">
                    <a:lnL w="9524">
                      <a:solidFill>
                        <a:srgbClr val="10D29E"/>
                      </a:solidFill>
                    </a:lnL>
                    <a:lnR w="12700">
                      <a:solidFill>
                        <a:srgbClr val="20F09E"/>
                      </a:solidFill>
                    </a:lnR>
                    <a:lnT w="9524">
                      <a:solidFill>
                        <a:srgbClr val="10D29E"/>
                      </a:solidFill>
                    </a:lnT>
                    <a:lnB w="9524">
                      <a:solidFill>
                        <a:srgbClr val="10D29E"/>
                      </a:solidFill>
                    </a:lnB>
                    <a:noFill/>
                  </a:tcPr>
                </a:tc>
                <a:tc>
                  <a:txBody>
                    <a:bodyPr/>
                    <a:lstStyle/>
                    <a:p>
                      <a:pPr marL="0" lvl="0" indent="0">
                        <a:lnSpc>
                          <a:spcPts val="1500"/>
                        </a:lnSpc>
                        <a:buNone/>
                      </a:pPr>
                      <a:endParaRPr lang="en-GB" sz="1800" dirty="0">
                        <a:solidFill>
                          <a:srgbClr val="FFFFFF"/>
                        </a:solidFill>
                        <a:effectLst/>
                        <a:latin typeface="Arial"/>
                      </a:endParaRPr>
                    </a:p>
                  </a:txBody>
                  <a:tcPr marL="62179" marR="62179" marT="31090" marB="31090">
                    <a:lnL w="12700">
                      <a:solidFill>
                        <a:srgbClr val="20F09E"/>
                      </a:solidFill>
                    </a:lnL>
                    <a:lnR w="9524">
                      <a:solidFill>
                        <a:srgbClr val="20F09E"/>
                      </a:solidFill>
                    </a:lnR>
                    <a:lnT w="9524">
                      <a:solidFill>
                        <a:srgbClr val="20F09E"/>
                      </a:solidFill>
                    </a:lnT>
                    <a:lnB w="9524">
                      <a:solidFill>
                        <a:srgbClr val="20F09E"/>
                      </a:solidFill>
                    </a:lnB>
                    <a:noFill/>
                  </a:tcPr>
                </a:tc>
                <a:extLst>
                  <a:ext uri="{0D108BD9-81ED-4DB2-BD59-A6C34878D82A}">
                    <a16:rowId xmlns:a16="http://schemas.microsoft.com/office/drawing/2014/main" val="109682919"/>
                  </a:ext>
                </a:extLst>
              </a:tr>
            </a:tbl>
          </a:graphicData>
        </a:graphic>
      </p:graphicFrame>
      <p:sp>
        <p:nvSpPr>
          <p:cNvPr id="2" name="TextBox 1">
            <a:extLst>
              <a:ext uri="{FF2B5EF4-FFF2-40B4-BE49-F238E27FC236}">
                <a16:creationId xmlns:a16="http://schemas.microsoft.com/office/drawing/2014/main" id="{821CA21B-10CF-6ACA-FAA7-EB2DF891CD8C}"/>
              </a:ext>
            </a:extLst>
          </p:cNvPr>
          <p:cNvSpPr txBox="1"/>
          <p:nvPr/>
        </p:nvSpPr>
        <p:spPr>
          <a:xfrm>
            <a:off x="1200412" y="4034425"/>
            <a:ext cx="9791177"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600">
                <a:solidFill>
                  <a:srgbClr val="FFFFFF"/>
                </a:solidFill>
                <a:latin typeface="Arial"/>
                <a:ea typeface="Segoe UI"/>
                <a:cs typeface="Segoe UI"/>
              </a:rPr>
              <a:t>​</a:t>
            </a:r>
          </a:p>
          <a:p>
            <a:pPr algn="ctr" rtl="0"/>
            <a:r>
              <a:rPr lang="en-GB" sz="2400" b="1" baseline="0">
                <a:solidFill>
                  <a:srgbClr val="FFFFFF"/>
                </a:solidFill>
                <a:latin typeface="Arial"/>
                <a:ea typeface="Segoe UI"/>
                <a:cs typeface="Segoe UI"/>
              </a:rPr>
              <a:t>Conclusion</a:t>
            </a:r>
            <a:r>
              <a:rPr lang="en-GB" sz="2400">
                <a:solidFill>
                  <a:srgbClr val="FFFFFF"/>
                </a:solidFill>
                <a:latin typeface="Arial"/>
                <a:ea typeface="Segoe UI"/>
                <a:cs typeface="Segoe UI"/>
              </a:rPr>
              <a:t>​</a:t>
            </a:r>
          </a:p>
          <a:p>
            <a:pPr algn="ctr" rtl="0"/>
            <a:r>
              <a:rPr lang="en-GB" sz="2400">
                <a:solidFill>
                  <a:srgbClr val="FFFFFF"/>
                </a:solidFill>
                <a:latin typeface="Arial"/>
                <a:ea typeface="Segoe UI"/>
                <a:cs typeface="Segoe UI"/>
              </a:rPr>
              <a:t>​</a:t>
            </a:r>
          </a:p>
          <a:p>
            <a:pPr rtl="0"/>
            <a:r>
              <a:rPr lang="en-GB" sz="1600" baseline="0">
                <a:solidFill>
                  <a:srgbClr val="FFFFFF"/>
                </a:solidFill>
                <a:latin typeface="Arial"/>
                <a:ea typeface="Segoe UI"/>
                <a:cs typeface="Segoe UI"/>
              </a:rPr>
              <a:t>This table summarises a digital safety action plan for Greenfield Home Care Agency. Each area highlights a key risk, the action required and how Microsoft 365 supports safe working practices. This table will also help staff to protect client confidentiality, improve data security, help reduce cyber security risks and will encourage staff to use Microsoft365 in a confident and safe manner.</a:t>
            </a:r>
            <a:r>
              <a:rPr lang="en-GB" sz="1600">
                <a:solidFill>
                  <a:srgbClr val="FFFFFF"/>
                </a:solidFill>
                <a:latin typeface="Arial"/>
                <a:ea typeface="Segoe UI"/>
                <a:cs typeface="Segoe UI"/>
              </a:rPr>
              <a:t>​</a:t>
            </a:r>
          </a:p>
          <a:p>
            <a:pPr algn="ctr"/>
            <a:endParaRPr lang="en-GB"/>
          </a:p>
        </p:txBody>
      </p:sp>
    </p:spTree>
    <p:extLst>
      <p:ext uri="{BB962C8B-B14F-4D97-AF65-F5344CB8AC3E}">
        <p14:creationId xmlns:p14="http://schemas.microsoft.com/office/powerpoint/2010/main" val="2807021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F5ED33-AEB5-D88B-8A36-CDDA32D7EC65}"/>
              </a:ext>
            </a:extLst>
          </p:cNvPr>
          <p:cNvSpPr txBox="1"/>
          <p:nvPr/>
        </p:nvSpPr>
        <p:spPr>
          <a:xfrm>
            <a:off x="744910" y="332721"/>
            <a:ext cx="1070760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latin typeface="Arial"/>
                <a:cs typeface="Arial"/>
              </a:rPr>
              <a:t>References-</a:t>
            </a:r>
            <a:endParaRPr lang="en-US" sz="2000">
              <a:latin typeface="Arial"/>
              <a:cs typeface="Arial"/>
            </a:endParaRPr>
          </a:p>
        </p:txBody>
      </p:sp>
      <p:sp>
        <p:nvSpPr>
          <p:cNvPr id="3" name="TextBox 2">
            <a:extLst>
              <a:ext uri="{FF2B5EF4-FFF2-40B4-BE49-F238E27FC236}">
                <a16:creationId xmlns:a16="http://schemas.microsoft.com/office/drawing/2014/main" id="{F08C7BBA-E92D-BDD5-E2E9-71CD332779D2}"/>
              </a:ext>
            </a:extLst>
          </p:cNvPr>
          <p:cNvSpPr txBox="1"/>
          <p:nvPr/>
        </p:nvSpPr>
        <p:spPr>
          <a:xfrm>
            <a:off x="474819" y="729624"/>
            <a:ext cx="1123928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Arial"/>
                <a:cs typeface="Arial"/>
              </a:rPr>
              <a:t>Information Commissioners Office (ICO, 2023)</a:t>
            </a:r>
            <a:endParaRPr lang="en-US" sz="1600">
              <a:latin typeface="Arial"/>
              <a:cs typeface="Arial"/>
            </a:endParaRPr>
          </a:p>
          <a:p>
            <a:pPr algn="ctr"/>
            <a:r>
              <a:rPr lang="en-GB" sz="1600" dirty="0">
                <a:latin typeface="Arial"/>
                <a:cs typeface="Arial"/>
              </a:rPr>
              <a:t>Guide to the UK general data protection regulation.</a:t>
            </a:r>
          </a:p>
          <a:p>
            <a:pPr algn="ctr"/>
            <a:r>
              <a:rPr lang="en-GB" sz="1600" dirty="0">
                <a:ea typeface="+mn-lt"/>
                <a:cs typeface="+mn-lt"/>
                <a:hlinkClick r:id="rId2"/>
              </a:rPr>
              <a:t>https://ico.org.uk/for-organisations/guide-to-data-protection/guide-to-the-general-data-protection-regulation-uk-gdpr/</a:t>
            </a:r>
            <a:r>
              <a:rPr lang="en-GB" sz="1600" dirty="0">
                <a:ea typeface="+mn-lt"/>
                <a:cs typeface="+mn-lt"/>
              </a:rPr>
              <a:t> </a:t>
            </a:r>
            <a:endParaRPr lang="en-GB" sz="1600"/>
          </a:p>
          <a:p>
            <a:pPr algn="ctr"/>
            <a:endParaRPr lang="en-GB" sz="1600" dirty="0">
              <a:latin typeface="Arial"/>
              <a:cs typeface="Arial"/>
            </a:endParaRPr>
          </a:p>
          <a:p>
            <a:pPr algn="ctr"/>
            <a:r>
              <a:rPr lang="en-GB" sz="1600" dirty="0">
                <a:latin typeface="Arial"/>
                <a:cs typeface="Arial"/>
              </a:rPr>
              <a:t>Microsoft (n.d.)</a:t>
            </a:r>
            <a:endParaRPr lang="en-US" sz="1600">
              <a:latin typeface="Arial"/>
              <a:cs typeface="Arial"/>
            </a:endParaRPr>
          </a:p>
          <a:p>
            <a:pPr algn="ctr"/>
            <a:r>
              <a:rPr lang="en-GB" sz="1600" dirty="0">
                <a:latin typeface="Arial"/>
                <a:cs typeface="Arial"/>
              </a:rPr>
              <a:t> What is data protection?</a:t>
            </a:r>
          </a:p>
          <a:p>
            <a:pPr algn="ctr"/>
            <a:r>
              <a:rPr lang="en-GB" sz="1600" dirty="0">
                <a:ea typeface="+mn-lt"/>
                <a:cs typeface="+mn-lt"/>
                <a:hlinkClick r:id="rId3"/>
              </a:rPr>
              <a:t>https://www.microsoft.com/en-gb/security/business/security-101/what-is-data-protection?utm</a:t>
            </a:r>
            <a:r>
              <a:rPr lang="en-GB" sz="1600" dirty="0">
                <a:ea typeface="+mn-lt"/>
                <a:cs typeface="+mn-lt"/>
              </a:rPr>
              <a:t> </a:t>
            </a:r>
            <a:endParaRPr lang="en-GB" sz="1600"/>
          </a:p>
          <a:p>
            <a:pPr algn="ctr"/>
            <a:endParaRPr lang="en-GB" sz="1600" dirty="0">
              <a:latin typeface="Arial"/>
              <a:cs typeface="Arial"/>
            </a:endParaRPr>
          </a:p>
          <a:p>
            <a:pPr algn="ctr"/>
            <a:r>
              <a:rPr lang="en-GB" sz="1600" dirty="0">
                <a:latin typeface="Arial"/>
                <a:cs typeface="Arial"/>
              </a:rPr>
              <a:t>Microsoft (n.d.)</a:t>
            </a:r>
          </a:p>
          <a:p>
            <a:pPr algn="ctr"/>
            <a:r>
              <a:rPr lang="en-GB" sz="1600" dirty="0">
                <a:latin typeface="Arial"/>
                <a:cs typeface="Arial"/>
              </a:rPr>
              <a:t>What is data security?</a:t>
            </a:r>
          </a:p>
          <a:p>
            <a:pPr algn="ctr"/>
            <a:r>
              <a:rPr lang="en-GB" sz="1600" dirty="0">
                <a:ea typeface="+mn-lt"/>
                <a:cs typeface="+mn-lt"/>
                <a:hlinkClick r:id="rId4"/>
              </a:rPr>
              <a:t>https://www.microsoft.com/en-gb/security/business/security-101/what-is-data-security?utm</a:t>
            </a:r>
            <a:r>
              <a:rPr lang="en-GB" sz="1600" dirty="0">
                <a:ea typeface="+mn-lt"/>
                <a:cs typeface="+mn-lt"/>
              </a:rPr>
              <a:t> </a:t>
            </a:r>
            <a:endParaRPr lang="en-GB" sz="1600"/>
          </a:p>
          <a:p>
            <a:pPr algn="ctr"/>
            <a:endParaRPr lang="en-GB" sz="1600" dirty="0">
              <a:latin typeface="Arial"/>
              <a:cs typeface="Arial"/>
            </a:endParaRPr>
          </a:p>
          <a:p>
            <a:pPr algn="ctr"/>
            <a:r>
              <a:rPr lang="en-GB" sz="1600" dirty="0">
                <a:latin typeface="Arial"/>
                <a:cs typeface="Arial"/>
              </a:rPr>
              <a:t>Microsoft Learn (2025)</a:t>
            </a:r>
          </a:p>
          <a:p>
            <a:pPr algn="ctr"/>
            <a:r>
              <a:rPr lang="en-GB" sz="1600" dirty="0">
                <a:latin typeface="Arial"/>
                <a:cs typeface="Arial"/>
              </a:rPr>
              <a:t>Encryption for Microsoft 365 services.</a:t>
            </a:r>
          </a:p>
          <a:p>
            <a:pPr algn="ctr"/>
            <a:r>
              <a:rPr lang="en-GB" sz="1600" dirty="0">
                <a:ea typeface="+mn-lt"/>
                <a:cs typeface="+mn-lt"/>
                <a:hlinkClick r:id="rId5"/>
              </a:rPr>
              <a:t>https://learn.microsoft.com/</a:t>
            </a:r>
            <a:r>
              <a:rPr lang="en-GB" sz="1600" dirty="0">
                <a:ea typeface="+mn-lt"/>
                <a:cs typeface="+mn-lt"/>
              </a:rPr>
              <a:t> </a:t>
            </a:r>
            <a:endParaRPr lang="en-GB" sz="1600"/>
          </a:p>
          <a:p>
            <a:pPr algn="ctr"/>
            <a:endParaRPr lang="en-GB" sz="1600" dirty="0">
              <a:latin typeface="Arial"/>
              <a:cs typeface="Arial"/>
            </a:endParaRPr>
          </a:p>
          <a:p>
            <a:pPr algn="ctr"/>
            <a:r>
              <a:rPr lang="en-GB" sz="1600" dirty="0">
                <a:latin typeface="Arial"/>
                <a:cs typeface="Arial"/>
              </a:rPr>
              <a:t>Microsoft Learn (2025)</a:t>
            </a:r>
          </a:p>
          <a:p>
            <a:pPr algn="ctr"/>
            <a:r>
              <a:rPr lang="en-GB" sz="1600" dirty="0">
                <a:latin typeface="Arial"/>
                <a:cs typeface="Arial"/>
              </a:rPr>
              <a:t>Privacy, security and compliance in OneDrive.</a:t>
            </a:r>
          </a:p>
          <a:p>
            <a:pPr algn="ctr"/>
            <a:r>
              <a:rPr lang="en-GB" sz="1600" dirty="0">
                <a:ea typeface="+mn-lt"/>
                <a:cs typeface="+mn-lt"/>
                <a:hlinkClick r:id="rId5"/>
              </a:rPr>
              <a:t>https://learn.microsoft.com/</a:t>
            </a:r>
            <a:r>
              <a:rPr lang="en-GB" sz="1600" dirty="0">
                <a:ea typeface="+mn-lt"/>
                <a:cs typeface="+mn-lt"/>
              </a:rPr>
              <a:t> </a:t>
            </a:r>
            <a:endParaRPr lang="en-GB"/>
          </a:p>
          <a:p>
            <a:pPr algn="ctr"/>
            <a:endParaRPr lang="en-GB" sz="1600" dirty="0">
              <a:latin typeface="Arial"/>
              <a:cs typeface="Arial"/>
            </a:endParaRPr>
          </a:p>
          <a:p>
            <a:pPr algn="ctr"/>
            <a:r>
              <a:rPr lang="en-GB" sz="1600" dirty="0">
                <a:latin typeface="Arial"/>
                <a:cs typeface="Arial"/>
              </a:rPr>
              <a:t>Microsoft support (n.d.) </a:t>
            </a:r>
          </a:p>
          <a:p>
            <a:pPr algn="ctr"/>
            <a:r>
              <a:rPr lang="en-GB" sz="1600" dirty="0">
                <a:latin typeface="Arial"/>
                <a:cs typeface="Arial"/>
              </a:rPr>
              <a:t>Keep your data safe in OneDrive.</a:t>
            </a:r>
          </a:p>
          <a:p>
            <a:pPr algn="ctr"/>
            <a:r>
              <a:rPr lang="en-GB" sz="1600" dirty="0">
                <a:ea typeface="+mn-lt"/>
                <a:cs typeface="+mn-lt"/>
                <a:hlinkClick r:id="rId6"/>
              </a:rPr>
              <a:t>https://support.microsoft.com/</a:t>
            </a:r>
            <a:r>
              <a:rPr lang="en-GB" sz="1600" dirty="0">
                <a:ea typeface="+mn-lt"/>
                <a:cs typeface="+mn-lt"/>
              </a:rPr>
              <a:t> </a:t>
            </a:r>
            <a:endParaRPr lang="en-GB"/>
          </a:p>
          <a:p>
            <a:pPr algn="ctr"/>
            <a:endParaRPr lang="en-GB" dirty="0">
              <a:latin typeface="Arial"/>
              <a:cs typeface="Arial"/>
            </a:endParaRPr>
          </a:p>
          <a:p>
            <a:pPr algn="ctr"/>
            <a:endParaRPr lang="en-GB" dirty="0">
              <a:latin typeface="Arial"/>
              <a:cs typeface="Arial"/>
            </a:endParaRPr>
          </a:p>
        </p:txBody>
      </p:sp>
    </p:spTree>
    <p:extLst>
      <p:ext uri="{BB962C8B-B14F-4D97-AF65-F5344CB8AC3E}">
        <p14:creationId xmlns:p14="http://schemas.microsoft.com/office/powerpoint/2010/main" val="56040975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Slice</vt:lpstr>
      <vt:lpstr>Digital safety action plan for greenfield home care agency.  Module code: lchs4007  title: digital skills and research methods  group member names and student numbers: shazia d:2525291 (group member 1) shazea p: 2325347 shazia p: 2323635  lecturer's name: bianca dodgen   </vt:lpstr>
      <vt:lpstr>PowerPoint Presentation</vt:lpstr>
      <vt:lpstr>Benefits of using excel </vt:lpstr>
      <vt:lpstr>What is Microsoft Excel?  </vt:lpstr>
      <vt:lpstr>Limitations and conclusion </vt:lpstr>
      <vt:lpstr>References</vt:lpstr>
      <vt:lpstr> Digital Skills and Research Methods Module Code: LCHS4007   Group:  Shazia Dad (2525291, Task 1)  Shazea Perween (2325347, Task 2) Shazia Parveen (2323635, Task 3)   </vt:lpstr>
      <vt:lpstr>PowerPoint Presentation</vt:lpstr>
      <vt:lpstr>Microsoft Teams for Communication at Greenfield Home Care Agency</vt:lpstr>
      <vt:lpstr>Advantages and Challenges of Having Communication Digital Skills</vt:lpstr>
      <vt:lpstr>                                                   References</vt:lpstr>
      <vt:lpstr>Digital safety Action Plan for  Greenfield Home Care Agency</vt:lpstr>
      <vt:lpstr>What is digital safety and why does it matter?</vt:lpstr>
      <vt:lpstr>How can Microsoft 365 promote digital safety and improve data security and data protection?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1332</cp:revision>
  <dcterms:created xsi:type="dcterms:W3CDTF">2026-01-21T17:06:30Z</dcterms:created>
  <dcterms:modified xsi:type="dcterms:W3CDTF">2026-02-12T23:36:56Z</dcterms:modified>
</cp:coreProperties>
</file>