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40"/>
  </p:notesMasterIdLst>
  <p:handoutMasterIdLst>
    <p:handoutMasterId r:id="rId41"/>
  </p:handoutMasterIdLst>
  <p:sldIdLst>
    <p:sldId id="277" r:id="rId2"/>
    <p:sldId id="374" r:id="rId3"/>
    <p:sldId id="375" r:id="rId4"/>
    <p:sldId id="377" r:id="rId5"/>
    <p:sldId id="376" r:id="rId6"/>
    <p:sldId id="378" r:id="rId7"/>
    <p:sldId id="381" r:id="rId8"/>
    <p:sldId id="383" r:id="rId9"/>
    <p:sldId id="386" r:id="rId10"/>
    <p:sldId id="388" r:id="rId11"/>
    <p:sldId id="390" r:id="rId12"/>
    <p:sldId id="391" r:id="rId13"/>
    <p:sldId id="392" r:id="rId14"/>
    <p:sldId id="393" r:id="rId15"/>
    <p:sldId id="394" r:id="rId16"/>
    <p:sldId id="395" r:id="rId17"/>
    <p:sldId id="396" r:id="rId18"/>
    <p:sldId id="397" r:id="rId19"/>
    <p:sldId id="398" r:id="rId20"/>
    <p:sldId id="399" r:id="rId21"/>
    <p:sldId id="400" r:id="rId22"/>
    <p:sldId id="401" r:id="rId23"/>
    <p:sldId id="402" r:id="rId24"/>
    <p:sldId id="403" r:id="rId25"/>
    <p:sldId id="404" r:id="rId26"/>
    <p:sldId id="405" r:id="rId27"/>
    <p:sldId id="406" r:id="rId28"/>
    <p:sldId id="407" r:id="rId29"/>
    <p:sldId id="408" r:id="rId30"/>
    <p:sldId id="409" r:id="rId31"/>
    <p:sldId id="410" r:id="rId32"/>
    <p:sldId id="411" r:id="rId33"/>
    <p:sldId id="412" r:id="rId34"/>
    <p:sldId id="413" r:id="rId35"/>
    <p:sldId id="414" r:id="rId36"/>
    <p:sldId id="415" r:id="rId37"/>
    <p:sldId id="416" r:id="rId38"/>
    <p:sldId id="417" r:id="rId39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7500" autoAdjust="0"/>
    <p:restoredTop sz="94576" autoAdjust="0"/>
  </p:normalViewPr>
  <p:slideViewPr>
    <p:cSldViewPr>
      <p:cViewPr varScale="1">
        <p:scale>
          <a:sx n="74" d="100"/>
          <a:sy n="74" d="100"/>
        </p:scale>
        <p:origin x="-118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6594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xmlns="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xmlns="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xmlns="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xmlns="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709703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xmlns="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xmlns="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xmlns="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xmlns="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xmlns="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562388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09/06/2020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09/06/2020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09/06/2020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09/06/2020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09/06/2020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xmlns="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09/06/2020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09/06/2020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xmlns="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09/06/2020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09/06/2020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09/06/2020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09/06/2020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09600"/>
            <a:ext cx="73787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809625" y="2214563"/>
            <a:ext cx="3902075" cy="3881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Online Image Placeholder 3"/>
          <p:cNvSpPr>
            <a:spLocks noGrp="1"/>
          </p:cNvSpPr>
          <p:nvPr>
            <p:ph type="clipArt" sz="half" idx="2"/>
          </p:nvPr>
        </p:nvSpPr>
        <p:spPr>
          <a:xfrm>
            <a:off x="4864100" y="2214563"/>
            <a:ext cx="3903663" cy="3881437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5" name="Rectangle 10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9"/>
          <p:cNvSpPr>
            <a:spLocks noGrp="1" noChangeArrowheads="1"/>
          </p:cNvSpPr>
          <p:nvPr>
            <p:ph type="ftr" sz="quarter" idx="11"/>
          </p:nvPr>
        </p:nvSpPr>
        <p:spPr>
          <a:xfrm>
            <a:off x="3132138" y="6376988"/>
            <a:ext cx="30861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1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2FF9A6-926E-492A-BD86-81C2A9DB455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082782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09600"/>
            <a:ext cx="73787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809625" y="2214563"/>
            <a:ext cx="7958138" cy="3881437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4" name="Rectangle 10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109"/>
          <p:cNvSpPr>
            <a:spLocks noGrp="1" noChangeArrowheads="1"/>
          </p:cNvSpPr>
          <p:nvPr>
            <p:ph type="ftr" sz="quarter" idx="11"/>
          </p:nvPr>
        </p:nvSpPr>
        <p:spPr>
          <a:xfrm>
            <a:off x="3132138" y="6376988"/>
            <a:ext cx="30861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E671C6-3353-4AA9-8BAB-BCF8A67D35B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57784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09/06/2020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788" r:id="rId12"/>
    <p:sldLayoutId id="2147483789" r:id="rId13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opac.library.csupomona.edu/search/cHF5549.5.T7+G543+2002/chf+5549.5+t7+g543+2002/-5,-1,,E/browse" TargetMode="External"/><Relationship Id="rId2" Type="http://schemas.openxmlformats.org/officeDocument/2006/relationships/hyperlink" Target="http://opac.library.csupomona.edu/search/cHF5549+.A866+2002/chf+5549+a866+2002/-5,-1,,E/browse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opac.library.csupomona.edu/search/cTX911.3.P4+R55+1996/ctx++911.3+p4+r55+1996/-5,-1,,E/browse" TargetMode="External"/><Relationship Id="rId4" Type="http://schemas.openxmlformats.org/officeDocument/2006/relationships/hyperlink" Target="http://opac.library.csupomona.edu/search/aRiley,+Michael/ariley+michael/-5,-1,0,E/2brows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684213" y="908050"/>
            <a:ext cx="7772400" cy="1512888"/>
          </a:xfrm>
        </p:spPr>
        <p:txBody>
          <a:bodyPr/>
          <a:lstStyle/>
          <a:p>
            <a:pPr eaLnBrk="1" hangingPunct="1"/>
            <a:r>
              <a:rPr lang="en-GB" altLang="en-US" dirty="0" smtClean="0"/>
              <a:t>Module Code: BMSK 5002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179512" y="2133600"/>
            <a:ext cx="8795146" cy="3815680"/>
          </a:xfrm>
        </p:spPr>
        <p:txBody>
          <a:bodyPr/>
          <a:lstStyle/>
          <a:p>
            <a:pPr eaLnBrk="1" hangingPunct="1"/>
            <a:endParaRPr lang="en-GB" altLang="en-US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en-GB" altLang="en-US" dirty="0" smtClean="0">
                <a:solidFill>
                  <a:schemeClr val="tx1"/>
                </a:solidFill>
              </a:rPr>
              <a:t>Developing Relationships and Workplace Achievement</a:t>
            </a:r>
          </a:p>
          <a:p>
            <a:pPr eaLnBrk="1" hangingPunct="1"/>
            <a:endParaRPr lang="en-GB" altLang="en-US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en-US" altLang="en-US" dirty="0" smtClean="0"/>
              <a:t>Training </a:t>
            </a:r>
            <a:r>
              <a:rPr lang="en-US" altLang="en-US" dirty="0"/>
              <a:t>&amp; </a:t>
            </a:r>
            <a:r>
              <a:rPr lang="en-US" altLang="en-US" dirty="0" err="1" smtClean="0"/>
              <a:t>Developmen</a:t>
            </a:r>
            <a:endParaRPr lang="en-GB" altLang="en-US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en-GB" altLang="en-US" dirty="0" smtClean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244408" y="6453336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 smtClean="0">
              <a:solidFill>
                <a:srgbClr val="89898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Training &amp; Development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The lectures broadly covers two key areas: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US" altLang="en-US" dirty="0" smtClean="0">
                <a:cs typeface="Times New Roman" panose="02020603050405020304" pitchFamily="18" charset="0"/>
              </a:rPr>
              <a:t>1) Training </a:t>
            </a:r>
            <a:r>
              <a:rPr lang="en-US" altLang="en-US" dirty="0">
                <a:cs typeface="Times New Roman" panose="02020603050405020304" pitchFamily="18" charset="0"/>
              </a:rPr>
              <a:t>as a management </a:t>
            </a:r>
            <a:r>
              <a:rPr lang="en-US" altLang="en-US" dirty="0" smtClean="0">
                <a:cs typeface="Times New Roman" panose="02020603050405020304" pitchFamily="18" charset="0"/>
              </a:rPr>
              <a:t>skill.</a:t>
            </a:r>
          </a:p>
          <a:p>
            <a:r>
              <a:rPr lang="en-US" altLang="en-US" dirty="0" smtClean="0">
                <a:cs typeface="Times New Roman" panose="02020603050405020304" pitchFamily="18" charset="0"/>
              </a:rPr>
              <a:t>2) Training </a:t>
            </a:r>
            <a:r>
              <a:rPr lang="en-US" altLang="en-US" dirty="0">
                <a:cs typeface="Times New Roman" panose="02020603050405020304" pitchFamily="18" charset="0"/>
              </a:rPr>
              <a:t>and developing your </a:t>
            </a:r>
            <a:r>
              <a:rPr lang="en-US" altLang="en-US" dirty="0" smtClean="0">
                <a:cs typeface="Times New Roman" panose="02020603050405020304" pitchFamily="18" charset="0"/>
              </a:rPr>
              <a:t>staff.</a:t>
            </a:r>
            <a:endParaRPr lang="en-US" altLang="en-US" dirty="0">
              <a:latin typeface="Courier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09/06/2020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44081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solidFill>
                  <a:srgbClr val="800000"/>
                </a:solidFill>
                <a:latin typeface="Times New Roman"/>
              </a:rPr>
              <a:t>Topics Covered.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hangingPunct="1">
              <a:buClr>
                <a:srgbClr val="003366"/>
              </a:buClr>
              <a:buFont typeface="Wingdings" panose="05000000000000000000" pitchFamily="2" charset="2"/>
              <a:buChar char="w"/>
            </a:pPr>
            <a:r>
              <a:rPr lang="en-US" altLang="en-US" dirty="0">
                <a:solidFill>
                  <a:srgbClr val="003366"/>
                </a:solidFill>
                <a:latin typeface="Times New Roman"/>
              </a:rPr>
              <a:t>Why do we Need Training?</a:t>
            </a:r>
          </a:p>
          <a:p>
            <a:pPr lvl="0" eaLnBrk="1" hangingPunct="1">
              <a:buClr>
                <a:srgbClr val="003366"/>
              </a:buClr>
              <a:buFont typeface="Wingdings" panose="05000000000000000000" pitchFamily="2" charset="2"/>
              <a:buChar char="w"/>
            </a:pPr>
            <a:r>
              <a:rPr lang="en-US" altLang="en-US" dirty="0">
                <a:solidFill>
                  <a:srgbClr val="003366"/>
                </a:solidFill>
                <a:latin typeface="Times New Roman"/>
              </a:rPr>
              <a:t>What is Training &amp; Training Principles?</a:t>
            </a:r>
          </a:p>
          <a:p>
            <a:pPr lvl="0" eaLnBrk="1" hangingPunct="1">
              <a:buClr>
                <a:srgbClr val="003366"/>
              </a:buClr>
              <a:buFont typeface="Wingdings" panose="05000000000000000000" pitchFamily="2" charset="2"/>
              <a:buChar char="w"/>
            </a:pPr>
            <a:r>
              <a:rPr lang="en-US" altLang="en-US" dirty="0">
                <a:solidFill>
                  <a:srgbClr val="003366"/>
                </a:solidFill>
                <a:latin typeface="Times New Roman"/>
              </a:rPr>
              <a:t>A Systematic Approach to Training</a:t>
            </a:r>
          </a:p>
          <a:p>
            <a:pPr lvl="0" eaLnBrk="1" hangingPunct="1">
              <a:buClr>
                <a:srgbClr val="003366"/>
              </a:buClr>
              <a:buFont typeface="Wingdings" panose="05000000000000000000" pitchFamily="2" charset="2"/>
              <a:buChar char="w"/>
            </a:pPr>
            <a:r>
              <a:rPr lang="en-US" altLang="en-US" dirty="0">
                <a:solidFill>
                  <a:srgbClr val="003366"/>
                </a:solidFill>
                <a:latin typeface="Times New Roman"/>
              </a:rPr>
              <a:t>A Training Lesson Plan</a:t>
            </a:r>
          </a:p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09/06/2020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070389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Take a piece of paper, choose any specific organisation and write down some of the circumstances and the reasons why we may need training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09/06/2020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279483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>
                <a:ea typeface="新細明體" pitchFamily="18" charset="-120"/>
              </a:rPr>
              <a:t>Learning Objectives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600201"/>
            <a:ext cx="8928992" cy="3917032"/>
          </a:xfrm>
        </p:spPr>
        <p:txBody>
          <a:bodyPr/>
          <a:lstStyle/>
          <a:p>
            <a:pPr marL="609600" lvl="0" indent="-609600" eaLnBrk="1" hangingPunct="1">
              <a:lnSpc>
                <a:spcPct val="90000"/>
              </a:lnSpc>
              <a:buClr>
                <a:srgbClr val="003366"/>
              </a:buClr>
              <a:buNone/>
            </a:pPr>
            <a:r>
              <a:rPr lang="en-US" altLang="en-US" sz="2800" dirty="0">
                <a:solidFill>
                  <a:srgbClr val="003366"/>
                </a:solidFill>
                <a:latin typeface="Times New Roman"/>
              </a:rPr>
              <a:t>Following this </a:t>
            </a:r>
            <a:r>
              <a:rPr lang="en-US" altLang="en-US" sz="2800" dirty="0" smtClean="0">
                <a:solidFill>
                  <a:srgbClr val="003366"/>
                </a:solidFill>
                <a:latin typeface="Times New Roman"/>
              </a:rPr>
              <a:t>lecture, </a:t>
            </a:r>
            <a:r>
              <a:rPr lang="en-US" altLang="en-US" sz="2800" dirty="0">
                <a:solidFill>
                  <a:srgbClr val="003366"/>
                </a:solidFill>
                <a:latin typeface="Times New Roman"/>
              </a:rPr>
              <a:t>you should be able to complete the following objectives:</a:t>
            </a:r>
          </a:p>
          <a:p>
            <a:pPr marL="609600" lvl="0" indent="-609600" eaLnBrk="1" hangingPunct="1">
              <a:lnSpc>
                <a:spcPct val="90000"/>
              </a:lnSpc>
              <a:buClr>
                <a:srgbClr val="003366"/>
              </a:buClr>
              <a:buFont typeface="Wingdings" panose="05000000000000000000" pitchFamily="2" charset="2"/>
              <a:buAutoNum type="arabicPeriod"/>
            </a:pPr>
            <a:r>
              <a:rPr lang="en-US" altLang="en-US" sz="2400" b="1" dirty="0">
                <a:solidFill>
                  <a:srgbClr val="003366"/>
                </a:solidFill>
                <a:latin typeface="Times New Roman"/>
              </a:rPr>
              <a:t>Describe why training is important and distinguish amongst training, education and development</a:t>
            </a:r>
          </a:p>
          <a:p>
            <a:pPr marL="609600" lvl="0" indent="-609600" eaLnBrk="1" hangingPunct="1">
              <a:lnSpc>
                <a:spcPct val="90000"/>
              </a:lnSpc>
              <a:buClr>
                <a:srgbClr val="003366"/>
              </a:buClr>
              <a:buFont typeface="Wingdings" panose="05000000000000000000" pitchFamily="2" charset="2"/>
              <a:buAutoNum type="arabicPeriod"/>
            </a:pPr>
            <a:r>
              <a:rPr lang="en-US" altLang="en-US" sz="2400" b="1" dirty="0">
                <a:solidFill>
                  <a:srgbClr val="003366"/>
                </a:solidFill>
                <a:latin typeface="Times New Roman"/>
              </a:rPr>
              <a:t>Define the ASK concept, and comment upon the relative difficulty in developing people’s attitudes, skills and knowledge</a:t>
            </a:r>
          </a:p>
          <a:p>
            <a:pPr marL="609600" lvl="0" indent="-609600" eaLnBrk="1" hangingPunct="1">
              <a:lnSpc>
                <a:spcPct val="90000"/>
              </a:lnSpc>
              <a:buClr>
                <a:srgbClr val="003366"/>
              </a:buClr>
              <a:buFont typeface="Wingdings" panose="05000000000000000000" pitchFamily="2" charset="2"/>
              <a:buAutoNum type="arabicPeriod"/>
            </a:pPr>
            <a:r>
              <a:rPr lang="en-US" altLang="en-US" sz="2400" b="1" dirty="0">
                <a:solidFill>
                  <a:srgbClr val="003366"/>
                </a:solidFill>
                <a:latin typeface="Times New Roman"/>
              </a:rPr>
              <a:t>List the nine steps in the training process and be able to explain each step with reference to hospitality examples</a:t>
            </a:r>
          </a:p>
          <a:p>
            <a:pPr marL="609600" lvl="0" indent="-609600" eaLnBrk="1" hangingPunct="1">
              <a:lnSpc>
                <a:spcPct val="90000"/>
              </a:lnSpc>
              <a:buClr>
                <a:srgbClr val="003366"/>
              </a:buClr>
              <a:buFont typeface="Wingdings" panose="05000000000000000000" pitchFamily="2" charset="2"/>
              <a:buAutoNum type="arabicPeriod"/>
            </a:pPr>
            <a:r>
              <a:rPr lang="en-US" altLang="en-US" sz="2400" b="1" dirty="0">
                <a:solidFill>
                  <a:srgbClr val="003366"/>
                </a:solidFill>
                <a:latin typeface="Times New Roman"/>
              </a:rPr>
              <a:t>Develop an appropriate training lesson plan</a:t>
            </a:r>
            <a:r>
              <a:rPr lang="en-US" altLang="en-US" sz="2800" b="1" dirty="0">
                <a:solidFill>
                  <a:srgbClr val="003366"/>
                </a:solidFill>
                <a:latin typeface="Times New Roman"/>
              </a:rPr>
              <a:t>.</a:t>
            </a:r>
            <a:r>
              <a:rPr lang="en-US" altLang="en-US" sz="2800" dirty="0">
                <a:solidFill>
                  <a:srgbClr val="003366"/>
                </a:solidFill>
                <a:latin typeface="Times New Roman"/>
              </a:rPr>
              <a:t> </a:t>
            </a:r>
          </a:p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09/06/2020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189984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Do Organizations Need </a:t>
            </a:r>
            <a:r>
              <a:rPr lang="en-US" altLang="en-US" dirty="0" smtClean="0"/>
              <a:t>Training?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09/06/2020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6</a:t>
            </a:fld>
            <a:endParaRPr lang="en-GB" altLang="en-US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809625" y="2214563"/>
            <a:ext cx="4448175" cy="3881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w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58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5000"/>
              <a:buFont typeface="Wingdings" panose="05000000000000000000" pitchFamily="2" charset="2"/>
              <a:buChar char="l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287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anose="05000000000000000000" pitchFamily="2" charset="2"/>
              <a:buChar char="w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71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§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en-US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The answer is </a:t>
            </a:r>
            <a:r>
              <a:rPr kumimoji="0" lang="en-US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“YES”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en-US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However, we must know the </a:t>
            </a:r>
            <a:r>
              <a:rPr kumimoji="0" lang="en-US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purpose</a:t>
            </a:r>
            <a:r>
              <a:rPr kumimoji="0" lang="en-US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 and </a:t>
            </a:r>
            <a:r>
              <a:rPr kumimoji="0" lang="en-US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functions</a:t>
            </a:r>
            <a:r>
              <a:rPr kumimoji="0" lang="en-US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 of training before we can use it.</a:t>
            </a:r>
            <a:endParaRPr kumimoji="0" lang="en-US" altLang="en-US" sz="3200" b="0" i="0" u="none" strike="noStrike" kern="1200" cap="none" spc="0" normalizeH="0" baseline="0" noProof="0" dirty="0" smtClean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pic>
        <p:nvPicPr>
          <p:cNvPr id="8" name="Content Placeholder 7" descr="C:\Program Files\Common Files\Microsoft Shared\Clipart\cagcat50\BD05296_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08104" y="1923476"/>
            <a:ext cx="3312368" cy="326981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0721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6589713" y="6376988"/>
            <a:ext cx="2193925" cy="457200"/>
          </a:xfrm>
          <a:prstGeom prst="rect">
            <a:avLst/>
          </a:prstGeom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22D8B835-9A63-4EB8-B68B-505B88CAEB5E}" type="slidenum">
              <a:rPr lang="en-US" altLang="en-US" sz="1400">
                <a:solidFill>
                  <a:schemeClr val="folHlink"/>
                </a:solidFill>
              </a:rPr>
              <a:pPr/>
              <a:t>7</a:t>
            </a:fld>
            <a:endParaRPr lang="en-US" altLang="en-US" sz="1400">
              <a:solidFill>
                <a:schemeClr val="folHlink"/>
              </a:solidFill>
            </a:endParaRP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The Gap Concept</a:t>
            </a:r>
          </a:p>
        </p:txBody>
      </p:sp>
      <p:sp>
        <p:nvSpPr>
          <p:cNvPr id="10244" name="Line 4"/>
          <p:cNvSpPr>
            <a:spLocks noChangeShapeType="1"/>
          </p:cNvSpPr>
          <p:nvPr/>
        </p:nvSpPr>
        <p:spPr bwMode="auto">
          <a:xfrm>
            <a:off x="2743200" y="2209800"/>
            <a:ext cx="0" cy="2667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10245" name="Line 5"/>
          <p:cNvSpPr>
            <a:spLocks noChangeShapeType="1"/>
          </p:cNvSpPr>
          <p:nvPr/>
        </p:nvSpPr>
        <p:spPr bwMode="auto">
          <a:xfrm>
            <a:off x="2743200" y="4876800"/>
            <a:ext cx="5105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1143000" y="3733800"/>
            <a:ext cx="1600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000"/>
              <a:t>Performance/Results</a:t>
            </a:r>
          </a:p>
        </p:txBody>
      </p:sp>
      <p:sp>
        <p:nvSpPr>
          <p:cNvPr id="10247" name="Text Box 8"/>
          <p:cNvSpPr txBox="1">
            <a:spLocks noChangeArrowheads="1"/>
          </p:cNvSpPr>
          <p:nvPr/>
        </p:nvSpPr>
        <p:spPr bwMode="auto">
          <a:xfrm>
            <a:off x="4724400" y="4953000"/>
            <a:ext cx="1676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000"/>
              <a:t>Time</a:t>
            </a:r>
          </a:p>
        </p:txBody>
      </p:sp>
      <p:sp>
        <p:nvSpPr>
          <p:cNvPr id="10248" name="Arc 13"/>
          <p:cNvSpPr>
            <a:spLocks/>
          </p:cNvSpPr>
          <p:nvPr/>
        </p:nvSpPr>
        <p:spPr bwMode="auto">
          <a:xfrm flipV="1">
            <a:off x="3048000" y="2362200"/>
            <a:ext cx="3429000" cy="1828800"/>
          </a:xfrm>
          <a:custGeom>
            <a:avLst/>
            <a:gdLst>
              <a:gd name="T0" fmla="*/ 0 w 21600"/>
              <a:gd name="T1" fmla="*/ 0 h 21600"/>
              <a:gd name="T2" fmla="*/ 3429000 w 21600"/>
              <a:gd name="T3" fmla="*/ 1828800 h 21600"/>
              <a:gd name="T4" fmla="*/ 0 w 21600"/>
              <a:gd name="T5" fmla="*/ 1828800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5715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249" name="Arc 14"/>
          <p:cNvSpPr>
            <a:spLocks/>
          </p:cNvSpPr>
          <p:nvPr/>
        </p:nvSpPr>
        <p:spPr bwMode="auto">
          <a:xfrm flipV="1">
            <a:off x="3505200" y="3200400"/>
            <a:ext cx="4114800" cy="1143000"/>
          </a:xfrm>
          <a:custGeom>
            <a:avLst/>
            <a:gdLst>
              <a:gd name="T0" fmla="*/ 0 w 21600"/>
              <a:gd name="T1" fmla="*/ 0 h 21600"/>
              <a:gd name="T2" fmla="*/ 4114800 w 21600"/>
              <a:gd name="T3" fmla="*/ 1143000 h 21600"/>
              <a:gd name="T4" fmla="*/ 0 w 21600"/>
              <a:gd name="T5" fmla="*/ 1143000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250" name="Text Box 15"/>
          <p:cNvSpPr txBox="1">
            <a:spLocks noChangeArrowheads="1"/>
          </p:cNvSpPr>
          <p:nvPr/>
        </p:nvSpPr>
        <p:spPr bwMode="auto">
          <a:xfrm>
            <a:off x="4495800" y="2514600"/>
            <a:ext cx="2286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000">
                <a:solidFill>
                  <a:schemeClr val="folHlink"/>
                </a:solidFill>
              </a:rPr>
              <a:t>Expected Curve</a:t>
            </a:r>
          </a:p>
        </p:txBody>
      </p:sp>
      <p:sp>
        <p:nvSpPr>
          <p:cNvPr id="10251" name="Text Box 16"/>
          <p:cNvSpPr txBox="1">
            <a:spLocks noChangeArrowheads="1"/>
          </p:cNvSpPr>
          <p:nvPr/>
        </p:nvSpPr>
        <p:spPr bwMode="auto">
          <a:xfrm>
            <a:off x="6781800" y="3810000"/>
            <a:ext cx="1752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000"/>
              <a:t>Actual Curve</a:t>
            </a:r>
          </a:p>
        </p:txBody>
      </p:sp>
      <p:sp>
        <p:nvSpPr>
          <p:cNvPr id="10252" name="Text Box 17"/>
          <p:cNvSpPr txBox="1">
            <a:spLocks noChangeArrowheads="1"/>
          </p:cNvSpPr>
          <p:nvPr/>
        </p:nvSpPr>
        <p:spPr bwMode="auto">
          <a:xfrm>
            <a:off x="6096000" y="2743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sp>
        <p:nvSpPr>
          <p:cNvPr id="10253" name="Text Box 18"/>
          <p:cNvSpPr txBox="1">
            <a:spLocks noChangeArrowheads="1"/>
          </p:cNvSpPr>
          <p:nvPr/>
        </p:nvSpPr>
        <p:spPr bwMode="auto">
          <a:xfrm>
            <a:off x="6172200" y="2971800"/>
            <a:ext cx="1295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3600" b="1">
                <a:solidFill>
                  <a:schemeClr val="folHlink"/>
                </a:solidFill>
              </a:rPr>
              <a:t>Gap</a:t>
            </a:r>
          </a:p>
        </p:txBody>
      </p:sp>
      <p:sp>
        <p:nvSpPr>
          <p:cNvPr id="10254" name="Text Box 19"/>
          <p:cNvSpPr txBox="1">
            <a:spLocks noChangeArrowheads="1"/>
          </p:cNvSpPr>
          <p:nvPr/>
        </p:nvSpPr>
        <p:spPr bwMode="auto">
          <a:xfrm>
            <a:off x="179512" y="5257800"/>
            <a:ext cx="8712967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3200" dirty="0"/>
              <a:t>In training terms this means we need to develop programs to fill the Gap</a:t>
            </a:r>
          </a:p>
        </p:txBody>
      </p:sp>
      <p:sp>
        <p:nvSpPr>
          <p:cNvPr id="8215" name="Text Box 23"/>
          <p:cNvSpPr txBox="1">
            <a:spLocks noChangeArrowheads="1"/>
          </p:cNvSpPr>
          <p:nvPr/>
        </p:nvSpPr>
        <p:spPr bwMode="auto">
          <a:xfrm>
            <a:off x="4038600" y="3200400"/>
            <a:ext cx="1676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b="1">
                <a:solidFill>
                  <a:schemeClr val="folHlink"/>
                </a:solidFill>
              </a:rPr>
              <a:t>1,000 Cars</a:t>
            </a:r>
          </a:p>
        </p:txBody>
      </p:sp>
      <p:sp>
        <p:nvSpPr>
          <p:cNvPr id="8216" name="Text Box 24"/>
          <p:cNvSpPr txBox="1">
            <a:spLocks noChangeArrowheads="1"/>
          </p:cNvSpPr>
          <p:nvPr/>
        </p:nvSpPr>
        <p:spPr bwMode="auto">
          <a:xfrm>
            <a:off x="6781800" y="4191000"/>
            <a:ext cx="1676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b="1"/>
              <a:t>800 Cars</a:t>
            </a:r>
          </a:p>
        </p:txBody>
      </p:sp>
      <p:sp>
        <p:nvSpPr>
          <p:cNvPr id="8217" name="Text Box 25"/>
          <p:cNvSpPr txBox="1">
            <a:spLocks noChangeArrowheads="1"/>
          </p:cNvSpPr>
          <p:nvPr/>
        </p:nvSpPr>
        <p:spPr bwMode="auto">
          <a:xfrm>
            <a:off x="5410200" y="3581400"/>
            <a:ext cx="1600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b="1">
                <a:solidFill>
                  <a:schemeClr val="folHlink"/>
                </a:solidFill>
              </a:rPr>
              <a:t>200 Cars</a:t>
            </a:r>
          </a:p>
        </p:txBody>
      </p:sp>
    </p:spTree>
    <p:extLst>
      <p:ext uri="{BB962C8B-B14F-4D97-AF65-F5344CB8AC3E}">
        <p14:creationId xmlns:p14="http://schemas.microsoft.com/office/powerpoint/2010/main" val="369708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5" grpId="0" autoUpdateAnimBg="0"/>
      <p:bldP spid="8216" grpId="0" autoUpdateAnimBg="0"/>
      <p:bldP spid="8217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新細明體" pitchFamily="18" charset="-120"/>
              </a:rPr>
              <a:t>Question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600201"/>
            <a:ext cx="8928992" cy="3917032"/>
          </a:xfrm>
        </p:spPr>
        <p:txBody>
          <a:bodyPr/>
          <a:lstStyle/>
          <a:p>
            <a:pPr marL="609600" lvl="0" indent="-609600" eaLnBrk="1" hangingPunct="1">
              <a:lnSpc>
                <a:spcPct val="90000"/>
              </a:lnSpc>
              <a:buClr>
                <a:srgbClr val="003366"/>
              </a:buClr>
              <a:buNone/>
            </a:pPr>
            <a:r>
              <a:rPr lang="en-US" altLang="en-US" sz="5400" dirty="0" smtClean="0">
                <a:solidFill>
                  <a:srgbClr val="003366"/>
                </a:solidFill>
                <a:latin typeface="Times New Roman"/>
              </a:rPr>
              <a:t>As a manager, what will you do when there is a Gap?</a:t>
            </a:r>
            <a:endParaRPr lang="en-US" altLang="en-US" sz="5400" dirty="0">
              <a:solidFill>
                <a:srgbClr val="003366"/>
              </a:solidFill>
              <a:latin typeface="Times New Roman"/>
            </a:endParaRPr>
          </a:p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09/06/2020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27783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897E5257-A883-4FA5-AA27-ACFA59B410E9}" type="slidenum">
              <a:rPr lang="en-US" altLang="en-US" sz="1400">
                <a:solidFill>
                  <a:schemeClr val="folHlink"/>
                </a:solidFill>
              </a:rPr>
              <a:pPr/>
              <a:t>9</a:t>
            </a:fld>
            <a:endParaRPr lang="en-US" altLang="en-US" sz="1400">
              <a:solidFill>
                <a:schemeClr val="folHlink"/>
              </a:solidFill>
            </a:endParaRPr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Exercise 1</a:t>
            </a:r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dirty="0" smtClean="0"/>
              <a:t>Imagine you are the managing director of a full service restaurant. One day you receive a complaint letter from a guest reporting s/he was not satisfied with the follow up regarding the fact that they were overcharged in one of your restaurants.</a:t>
            </a:r>
            <a:endParaRPr lang="en-US" altLang="en-US" dirty="0" smtClean="0">
              <a:solidFill>
                <a:srgbClr val="003366"/>
              </a:solidFill>
              <a:latin typeface="Courier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en-US" b="1" dirty="0" smtClean="0">
                <a:solidFill>
                  <a:schemeClr val="folHlink"/>
                </a:solidFill>
                <a:latin typeface="Courier" charset="0"/>
                <a:cs typeface="Times New Roman" panose="02020603050405020304" pitchFamily="18" charset="0"/>
              </a:rPr>
              <a:t>Why was the complaint made?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b="1" dirty="0" smtClean="0">
                <a:solidFill>
                  <a:schemeClr val="folHlink"/>
                </a:solidFill>
                <a:latin typeface="Courier" charset="0"/>
                <a:cs typeface="Times New Roman" panose="02020603050405020304" pitchFamily="18" charset="0"/>
              </a:rPr>
              <a:t>Is there a training need?</a:t>
            </a:r>
          </a:p>
        </p:txBody>
      </p:sp>
    </p:spTree>
    <p:extLst>
      <p:ext uri="{BB962C8B-B14F-4D97-AF65-F5344CB8AC3E}">
        <p14:creationId xmlns:p14="http://schemas.microsoft.com/office/powerpoint/2010/main" val="11306118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D27DF741-6069-4987-88C6-2B47E3705C90}" type="slidenum">
              <a:rPr lang="en-US" altLang="en-US" sz="1400">
                <a:solidFill>
                  <a:schemeClr val="folHlink"/>
                </a:solidFill>
              </a:rPr>
              <a:pPr/>
              <a:t>10</a:t>
            </a:fld>
            <a:endParaRPr lang="en-US" altLang="en-US" sz="1400">
              <a:solidFill>
                <a:schemeClr val="folHlink"/>
              </a:solidFill>
            </a:endParaRPr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188640"/>
            <a:ext cx="8892480" cy="1563960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Reasons to Consider Conducting </a:t>
            </a:r>
            <a:br>
              <a:rPr lang="en-US" altLang="en-US" dirty="0" smtClean="0"/>
            </a:br>
            <a:r>
              <a:rPr lang="en-US" altLang="en-US" dirty="0" smtClean="0"/>
              <a:t>an Internal Needs Analysis</a:t>
            </a:r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buFont typeface="Wingdings" panose="05000000000000000000" pitchFamily="2" charset="2"/>
              <a:buAutoNum type="arabicPeriod"/>
            </a:pPr>
            <a:r>
              <a:rPr lang="en-US" altLang="en-US" smtClean="0"/>
              <a:t>Employee obsolescence/out-dated – </a:t>
            </a:r>
          </a:p>
          <a:p>
            <a:pPr marL="990600" lvl="1" indent="-533400" eaLnBrk="1" hangingPunct="1"/>
            <a:r>
              <a:rPr lang="en-US" altLang="en-US" smtClean="0"/>
              <a:t>Technical advancements, cultural changes, new systems, computerization</a:t>
            </a:r>
          </a:p>
          <a:p>
            <a:pPr marL="609600" indent="-609600" eaLnBrk="1" hangingPunct="1">
              <a:buFont typeface="Wingdings" panose="05000000000000000000" pitchFamily="2" charset="2"/>
              <a:buAutoNum type="arabicPeriod"/>
            </a:pPr>
            <a:r>
              <a:rPr lang="en-US" altLang="en-US" smtClean="0"/>
              <a:t>Career plateaus</a:t>
            </a:r>
          </a:p>
          <a:p>
            <a:pPr marL="990600" lvl="1" indent="-533400" eaLnBrk="1" hangingPunct="1"/>
            <a:r>
              <a:rPr lang="en-US" altLang="en-US" smtClean="0"/>
              <a:t>Need for education and training programs</a:t>
            </a:r>
          </a:p>
          <a:p>
            <a:pPr marL="609600" indent="-609600" eaLnBrk="1" hangingPunct="1">
              <a:buFont typeface="Wingdings" panose="05000000000000000000" pitchFamily="2" charset="2"/>
              <a:buAutoNum type="arabicPeriod"/>
            </a:pPr>
            <a:r>
              <a:rPr lang="en-US" altLang="en-US" smtClean="0"/>
              <a:t>Employee Turnover</a:t>
            </a:r>
          </a:p>
          <a:p>
            <a:pPr marL="990600" lvl="1" indent="-533400" eaLnBrk="1" hangingPunct="1"/>
            <a:r>
              <a:rPr lang="en-US" altLang="en-US" smtClean="0"/>
              <a:t>Development plan for new employees</a:t>
            </a:r>
          </a:p>
          <a:p>
            <a:pPr marL="990600" lvl="1" indent="-533400" eaLnBrk="1" hangingPunct="1">
              <a:buFont typeface="Wingdings" panose="05000000000000000000" pitchFamily="2" charset="2"/>
              <a:buNone/>
            </a:pPr>
            <a:endParaRPr lang="en-US" altLang="en-US" smtClean="0"/>
          </a:p>
          <a:p>
            <a:pPr marL="990600" lvl="1" indent="-533400" eaLnBrk="1" hangingPunct="1">
              <a:buFont typeface="Wingdings" panose="05000000000000000000" pitchFamily="2" charset="2"/>
              <a:buNone/>
            </a:pP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2248320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C97CE3DF-5659-4956-9EF0-ABB98DBEC2D7}" type="slidenum">
              <a:rPr lang="en-US" altLang="en-US" sz="1400">
                <a:solidFill>
                  <a:schemeClr val="folHlink"/>
                </a:solidFill>
              </a:rPr>
              <a:pPr/>
              <a:t>11</a:t>
            </a:fld>
            <a:endParaRPr lang="en-US" altLang="en-US" sz="1400">
              <a:solidFill>
                <a:schemeClr val="folHlink"/>
              </a:solidFill>
            </a:endParaRPr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624"/>
            <a:ext cx="8229600" cy="1080120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Importance of Training</a:t>
            </a:r>
          </a:p>
        </p:txBody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908721"/>
            <a:ext cx="8153400" cy="564448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600" dirty="0" smtClean="0"/>
              <a:t>Maintains qualified products / services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600" dirty="0" smtClean="0"/>
              <a:t>Achieves high service standards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600" dirty="0" smtClean="0"/>
              <a:t>Provides information for new comers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600" dirty="0" smtClean="0"/>
              <a:t>Refreshes memory of old employees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600" dirty="0" smtClean="0"/>
              <a:t>Achieves learning about new things; technology, products / service delivery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600" dirty="0" smtClean="0"/>
              <a:t>Reduces mistakes - minimizing costs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600" dirty="0" smtClean="0"/>
              <a:t>Opportunity for staff to feedback / suggest improvements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600" dirty="0" smtClean="0"/>
              <a:t>Improves communication &amp; relationships - better teamwork</a:t>
            </a:r>
          </a:p>
        </p:txBody>
      </p:sp>
    </p:spTree>
    <p:extLst>
      <p:ext uri="{BB962C8B-B14F-4D97-AF65-F5344CB8AC3E}">
        <p14:creationId xmlns:p14="http://schemas.microsoft.com/office/powerpoint/2010/main" val="41919814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BF146613-BF68-4D87-8927-A706C971044B}" type="slidenum">
              <a:rPr lang="en-US" altLang="en-US" sz="1400">
                <a:solidFill>
                  <a:schemeClr val="folHlink"/>
                </a:solidFill>
              </a:rPr>
              <a:pPr/>
              <a:t>12</a:t>
            </a:fld>
            <a:endParaRPr lang="en-US" altLang="en-US" sz="1400">
              <a:solidFill>
                <a:schemeClr val="folHlink"/>
              </a:solidFill>
            </a:endParaRPr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Benefits of Training</a:t>
            </a:r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Most training is targeted to ensure trainees “learn” something they apply to their job.</a:t>
            </a:r>
          </a:p>
        </p:txBody>
      </p:sp>
      <p:pic>
        <p:nvPicPr>
          <p:cNvPr id="15365" name="Picture 7" descr="C:\Program Files\Microsoft Office\Clipart\standard\stddir1\BD05452_.WMF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29213" y="2214563"/>
            <a:ext cx="3373437" cy="38814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04480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322E2A05-1247-4DD7-B389-AD9DD9B7D2D8}" type="slidenum">
              <a:rPr lang="en-US" altLang="en-US" sz="1400">
                <a:solidFill>
                  <a:schemeClr val="folHlink"/>
                </a:solidFill>
              </a:rPr>
              <a:pPr/>
              <a:t>13</a:t>
            </a:fld>
            <a:endParaRPr lang="en-US" altLang="en-US" sz="1400">
              <a:solidFill>
                <a:schemeClr val="folHlink"/>
              </a:solidFill>
            </a:endParaRP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What is Training?</a:t>
            </a:r>
          </a:p>
        </p:txBody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09625" y="1417638"/>
            <a:ext cx="7958138" cy="4602162"/>
          </a:xfrm>
          <a:solidFill>
            <a:schemeClr val="accent1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altLang="en-US" dirty="0" smtClean="0"/>
          </a:p>
          <a:p>
            <a:pPr eaLnBrk="1" hangingPunct="1"/>
            <a:r>
              <a:rPr lang="en-US" altLang="en-US" dirty="0" smtClean="0"/>
              <a:t>Training is a </a:t>
            </a:r>
            <a:r>
              <a:rPr lang="en-US" altLang="en-US" u="sng" dirty="0" smtClean="0"/>
              <a:t>systematic process</a:t>
            </a:r>
            <a:r>
              <a:rPr lang="en-US" altLang="en-US" dirty="0" smtClean="0"/>
              <a:t> through which an organization’s </a:t>
            </a:r>
            <a:r>
              <a:rPr lang="en-US" altLang="en-US" u="sng" dirty="0" smtClean="0"/>
              <a:t>human resources</a:t>
            </a:r>
            <a:r>
              <a:rPr lang="en-US" altLang="en-US" dirty="0" smtClean="0"/>
              <a:t>  </a:t>
            </a:r>
            <a:r>
              <a:rPr lang="en-US" altLang="en-US" u="sng" dirty="0" smtClean="0"/>
              <a:t>gain knowledge</a:t>
            </a:r>
            <a:r>
              <a:rPr lang="en-US" altLang="en-US" dirty="0" smtClean="0"/>
              <a:t> and </a:t>
            </a:r>
            <a:r>
              <a:rPr lang="en-US" altLang="en-US" u="sng" dirty="0" smtClean="0"/>
              <a:t>develop skills</a:t>
            </a:r>
            <a:r>
              <a:rPr lang="en-US" altLang="en-US" dirty="0" smtClean="0"/>
              <a:t> by </a:t>
            </a:r>
            <a:r>
              <a:rPr lang="en-US" altLang="en-US" u="sng" dirty="0" smtClean="0"/>
              <a:t>instruction and practical</a:t>
            </a:r>
            <a:r>
              <a:rPr lang="en-US" altLang="en-US" dirty="0" smtClean="0"/>
              <a:t> activities that result in </a:t>
            </a:r>
            <a:r>
              <a:rPr lang="en-US" altLang="en-US" u="sng" dirty="0" smtClean="0"/>
              <a:t>improved corporate performance</a:t>
            </a:r>
            <a:r>
              <a:rPr lang="en-US" altLang="en-US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635104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B77D9319-11C5-408E-84FB-682EB598B066}" type="slidenum">
              <a:rPr lang="en-US" altLang="en-US" sz="1400">
                <a:solidFill>
                  <a:schemeClr val="folHlink"/>
                </a:solidFill>
              </a:rPr>
              <a:pPr/>
              <a:t>14</a:t>
            </a:fld>
            <a:endParaRPr lang="en-US" altLang="en-US" sz="1400">
              <a:solidFill>
                <a:schemeClr val="folHlink"/>
              </a:solidFill>
            </a:endParaRPr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Differences between Training, Education &amp; Development</a:t>
            </a:r>
          </a:p>
        </p:txBody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09625" y="1628800"/>
            <a:ext cx="7958138" cy="4924400"/>
          </a:xfrm>
        </p:spPr>
        <p:txBody>
          <a:bodyPr/>
          <a:lstStyle/>
          <a:p>
            <a:pPr eaLnBrk="1" hangingPunct="1"/>
            <a:r>
              <a:rPr lang="en-US" altLang="en-US" sz="2800" b="1" dirty="0" smtClean="0">
                <a:solidFill>
                  <a:schemeClr val="folHlink"/>
                </a:solidFill>
              </a:rPr>
              <a:t>Training</a:t>
            </a:r>
            <a:r>
              <a:rPr lang="en-US" altLang="en-US" sz="2800" dirty="0" smtClean="0"/>
              <a:t> is short term, task oriented and targeted on achieving a change of attitude, skills and knowledge in a specific area. It is usually job related.</a:t>
            </a:r>
          </a:p>
          <a:p>
            <a:pPr eaLnBrk="1" hangingPunct="1"/>
            <a:r>
              <a:rPr lang="en-US" altLang="en-US" sz="2800" b="1" dirty="0" smtClean="0">
                <a:solidFill>
                  <a:schemeClr val="folHlink"/>
                </a:solidFill>
              </a:rPr>
              <a:t>Education</a:t>
            </a:r>
            <a:r>
              <a:rPr lang="en-US" altLang="en-US" sz="2800" dirty="0" smtClean="0"/>
              <a:t> is a lifetime investment. It tends to be initiated by a person  in the area of his/her interest </a:t>
            </a:r>
          </a:p>
          <a:p>
            <a:pPr eaLnBrk="1" hangingPunct="1"/>
            <a:r>
              <a:rPr lang="en-US" altLang="en-US" sz="2800" b="1" dirty="0" smtClean="0">
                <a:solidFill>
                  <a:schemeClr val="folHlink"/>
                </a:solidFill>
              </a:rPr>
              <a:t>Development </a:t>
            </a:r>
            <a:r>
              <a:rPr lang="en-US" altLang="en-US" sz="2800" dirty="0" smtClean="0"/>
              <a:t>is a long term investment in human resources.</a:t>
            </a:r>
          </a:p>
        </p:txBody>
      </p:sp>
    </p:spTree>
    <p:extLst>
      <p:ext uri="{BB962C8B-B14F-4D97-AF65-F5344CB8AC3E}">
        <p14:creationId xmlns:p14="http://schemas.microsoft.com/office/powerpoint/2010/main" val="2596010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0FFD1B08-84C4-4318-BC9B-9FF5B7CE2CD2}" type="slidenum">
              <a:rPr lang="en-US" altLang="en-US" sz="1400">
                <a:solidFill>
                  <a:schemeClr val="folHlink"/>
                </a:solidFill>
              </a:rPr>
              <a:pPr/>
              <a:t>15</a:t>
            </a:fld>
            <a:endParaRPr lang="en-US" altLang="en-US" sz="1400">
              <a:solidFill>
                <a:schemeClr val="folHlink"/>
              </a:solidFill>
            </a:endParaRPr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The ASK Concept</a:t>
            </a:r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752"/>
            <a:ext cx="8229600" cy="4320481"/>
          </a:xfrm>
        </p:spPr>
        <p:txBody>
          <a:bodyPr/>
          <a:lstStyle/>
          <a:p>
            <a:pPr marL="609600" indent="-609600" eaLnBrk="1" hangingPunct="1"/>
            <a:r>
              <a:rPr lang="en-US" altLang="en-US" sz="2800" dirty="0" smtClean="0"/>
              <a:t>If we follow the GAP concept, training is simply a means to use activities to fill the gaps of performance between the actual results and the expected results.</a:t>
            </a:r>
          </a:p>
          <a:p>
            <a:pPr marL="609600" indent="-609600" eaLnBrk="1" hangingPunct="1"/>
            <a:r>
              <a:rPr lang="en-US" altLang="en-US" sz="2800" dirty="0" smtClean="0"/>
              <a:t>This GAP can be separated into 3 main themes</a:t>
            </a:r>
          </a:p>
          <a:p>
            <a:pPr marL="1885950" lvl="4" indent="-342900" eaLnBrk="1" hangingPunct="1">
              <a:buFont typeface="Wingdings" panose="05000000000000000000" pitchFamily="2" charset="2"/>
              <a:buAutoNum type="arabicPeriod"/>
            </a:pPr>
            <a:r>
              <a:rPr lang="en-US" altLang="en-US" sz="2800" b="1" dirty="0" smtClean="0">
                <a:solidFill>
                  <a:schemeClr val="folHlink"/>
                </a:solidFill>
              </a:rPr>
              <a:t>A</a:t>
            </a:r>
            <a:r>
              <a:rPr lang="en-US" altLang="en-US" sz="2800" b="1" dirty="0" smtClean="0"/>
              <a:t>ttitude</a:t>
            </a:r>
          </a:p>
          <a:p>
            <a:pPr marL="1885950" lvl="4" indent="-342900" eaLnBrk="1" hangingPunct="1">
              <a:buSzTx/>
              <a:buFont typeface="Wingdings" panose="05000000000000000000" pitchFamily="2" charset="2"/>
              <a:buAutoNum type="arabicPeriod"/>
            </a:pPr>
            <a:r>
              <a:rPr lang="en-US" altLang="en-US" sz="2800" b="1" dirty="0" smtClean="0">
                <a:solidFill>
                  <a:schemeClr val="folHlink"/>
                </a:solidFill>
              </a:rPr>
              <a:t>S</a:t>
            </a:r>
            <a:r>
              <a:rPr lang="en-US" altLang="en-US" sz="2800" b="1" dirty="0" smtClean="0"/>
              <a:t>kills</a:t>
            </a:r>
          </a:p>
          <a:p>
            <a:pPr marL="1885950" lvl="4" indent="-342900" eaLnBrk="1" hangingPunct="1">
              <a:buSzTx/>
              <a:buFont typeface="Wingdings" panose="05000000000000000000" pitchFamily="2" charset="2"/>
              <a:buAutoNum type="arabicPeriod"/>
            </a:pPr>
            <a:r>
              <a:rPr lang="en-US" altLang="en-US" sz="2800" b="1" dirty="0" smtClean="0">
                <a:solidFill>
                  <a:schemeClr val="folHlink"/>
                </a:solidFill>
              </a:rPr>
              <a:t>K</a:t>
            </a:r>
            <a:r>
              <a:rPr lang="en-US" altLang="en-US" sz="2800" b="1" dirty="0" smtClean="0"/>
              <a:t>nowledge</a:t>
            </a:r>
          </a:p>
        </p:txBody>
      </p:sp>
      <p:sp>
        <p:nvSpPr>
          <p:cNvPr id="18437" name="Text Box 4"/>
          <p:cNvSpPr txBox="1">
            <a:spLocks noChangeArrowheads="1"/>
          </p:cNvSpPr>
          <p:nvPr/>
        </p:nvSpPr>
        <p:spPr bwMode="auto">
          <a:xfrm>
            <a:off x="4343400" y="4800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339080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584E2F54-82E7-4D7F-8845-3E25D2081396}" type="slidenum">
              <a:rPr lang="en-US" altLang="en-US" sz="1400">
                <a:solidFill>
                  <a:schemeClr val="folHlink"/>
                </a:solidFill>
              </a:rPr>
              <a:pPr/>
              <a:t>16</a:t>
            </a:fld>
            <a:endParaRPr lang="en-US" altLang="en-US" sz="1400">
              <a:solidFill>
                <a:schemeClr val="folHlink"/>
              </a:solidFill>
            </a:endParaRPr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Exercise 2</a:t>
            </a:r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dirty="0" smtClean="0"/>
              <a:t>Rank </a:t>
            </a:r>
            <a:r>
              <a:rPr lang="en-US" altLang="en-US" dirty="0" smtClean="0">
                <a:solidFill>
                  <a:schemeClr val="folHlink"/>
                </a:solidFill>
              </a:rPr>
              <a:t>ASK</a:t>
            </a:r>
            <a:r>
              <a:rPr lang="en-US" altLang="en-US" dirty="0" smtClean="0"/>
              <a:t> by difficulty to develop in people</a:t>
            </a:r>
          </a:p>
          <a:p>
            <a:pPr eaLnBrk="1" hangingPunct="1"/>
            <a:endParaRPr lang="en-US" altLang="en-US" dirty="0" smtClean="0"/>
          </a:p>
          <a:p>
            <a:pPr eaLnBrk="1" hangingPunct="1"/>
            <a:r>
              <a:rPr lang="en-US" altLang="en-US" dirty="0" smtClean="0">
                <a:solidFill>
                  <a:schemeClr val="folHlink"/>
                </a:solidFill>
              </a:rPr>
              <a:t>A</a:t>
            </a:r>
            <a:r>
              <a:rPr lang="en-US" altLang="en-US" dirty="0" smtClean="0"/>
              <a:t>ttitude</a:t>
            </a:r>
          </a:p>
          <a:p>
            <a:pPr eaLnBrk="1" hangingPunct="1"/>
            <a:r>
              <a:rPr lang="en-US" altLang="en-US" dirty="0" smtClean="0">
                <a:solidFill>
                  <a:schemeClr val="folHlink"/>
                </a:solidFill>
              </a:rPr>
              <a:t>S</a:t>
            </a:r>
            <a:r>
              <a:rPr lang="en-US" altLang="en-US" dirty="0" smtClean="0"/>
              <a:t>kills</a:t>
            </a:r>
          </a:p>
          <a:p>
            <a:pPr eaLnBrk="1" hangingPunct="1"/>
            <a:r>
              <a:rPr lang="en-US" altLang="en-US" dirty="0" smtClean="0">
                <a:solidFill>
                  <a:schemeClr val="folHlink"/>
                </a:solidFill>
              </a:rPr>
              <a:t>K</a:t>
            </a:r>
            <a:r>
              <a:rPr lang="en-US" altLang="en-US" dirty="0" smtClean="0"/>
              <a:t>nowledge</a:t>
            </a:r>
          </a:p>
          <a:p>
            <a:pPr eaLnBrk="1" hangingPunct="1"/>
            <a:endParaRPr lang="en-US" altLang="en-US" dirty="0" smtClean="0"/>
          </a:p>
        </p:txBody>
      </p:sp>
      <p:sp>
        <p:nvSpPr>
          <p:cNvPr id="19461" name="Text Box 4"/>
          <p:cNvSpPr txBox="1">
            <a:spLocks noChangeArrowheads="1"/>
          </p:cNvSpPr>
          <p:nvPr/>
        </p:nvSpPr>
        <p:spPr bwMode="auto">
          <a:xfrm>
            <a:off x="4419600" y="3200400"/>
            <a:ext cx="3657600" cy="3506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en-US" sz="3200" dirty="0">
                <a:solidFill>
                  <a:schemeClr val="folHlink"/>
                </a:solidFill>
              </a:rPr>
              <a:t>Easy 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en-US" sz="3200" dirty="0">
                <a:solidFill>
                  <a:schemeClr val="folHlink"/>
                </a:solidFill>
              </a:rPr>
              <a:t>Moderately difficult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en-US" sz="3200" dirty="0">
                <a:solidFill>
                  <a:schemeClr val="folHlink"/>
                </a:solidFill>
              </a:rPr>
              <a:t>Most difficult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endParaRPr lang="en-US" altLang="en-US" sz="3200" dirty="0">
              <a:solidFill>
                <a:schemeClr val="folHlink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lang="en-US" altLang="en-US" sz="3200" dirty="0"/>
          </a:p>
        </p:txBody>
      </p:sp>
      <p:sp>
        <p:nvSpPr>
          <p:cNvPr id="27654" name="Line 6"/>
          <p:cNvSpPr>
            <a:spLocks noChangeShapeType="1"/>
          </p:cNvSpPr>
          <p:nvPr/>
        </p:nvSpPr>
        <p:spPr bwMode="auto">
          <a:xfrm>
            <a:off x="2590800" y="3733800"/>
            <a:ext cx="1905000" cy="1143000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27655" name="Line 7"/>
          <p:cNvSpPr>
            <a:spLocks noChangeShapeType="1"/>
          </p:cNvSpPr>
          <p:nvPr/>
        </p:nvSpPr>
        <p:spPr bwMode="auto">
          <a:xfrm>
            <a:off x="2286000" y="4267200"/>
            <a:ext cx="2209800" cy="0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27656" name="Line 8"/>
          <p:cNvSpPr>
            <a:spLocks noChangeShapeType="1"/>
          </p:cNvSpPr>
          <p:nvPr/>
        </p:nvSpPr>
        <p:spPr bwMode="auto">
          <a:xfrm flipV="1">
            <a:off x="3200400" y="3505200"/>
            <a:ext cx="1371600" cy="1371600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6531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4" grpId="0" animBg="1"/>
      <p:bldP spid="27655" grpId="0" animBg="1"/>
      <p:bldP spid="2765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8D98BE74-640D-45AE-9958-6E253C9CF699}" type="slidenum">
              <a:rPr lang="en-US" altLang="en-US" sz="1400">
                <a:solidFill>
                  <a:schemeClr val="folHlink"/>
                </a:solidFill>
              </a:rPr>
              <a:pPr/>
              <a:t>17</a:t>
            </a:fld>
            <a:endParaRPr lang="en-US" altLang="en-US" sz="1400">
              <a:solidFill>
                <a:schemeClr val="folHlink"/>
              </a:solidFill>
            </a:endParaRPr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Five Principles of Learning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1124745"/>
            <a:ext cx="8964488" cy="4248471"/>
          </a:xfrm>
        </p:spPr>
        <p:txBody>
          <a:bodyPr/>
          <a:lstStyle/>
          <a:p>
            <a:pPr eaLnBrk="1" hangingPunct="1"/>
            <a:r>
              <a:rPr lang="en-US" altLang="en-US" u="sng" dirty="0" smtClean="0"/>
              <a:t>Participation</a:t>
            </a:r>
            <a:r>
              <a:rPr lang="en-US" altLang="en-US" dirty="0" smtClean="0"/>
              <a:t>: involve trainees, learn by doing</a:t>
            </a:r>
          </a:p>
          <a:p>
            <a:pPr eaLnBrk="1" hangingPunct="1"/>
            <a:r>
              <a:rPr lang="en-US" altLang="en-US" u="sng" dirty="0" smtClean="0"/>
              <a:t>Repetition</a:t>
            </a:r>
            <a:r>
              <a:rPr lang="en-US" altLang="en-US" dirty="0" smtClean="0"/>
              <a:t>:     repeat ideas &amp; concepts to help		        people learn</a:t>
            </a:r>
          </a:p>
          <a:p>
            <a:pPr eaLnBrk="1" hangingPunct="1"/>
            <a:r>
              <a:rPr lang="en-US" altLang="en-US" u="sng" dirty="0" smtClean="0"/>
              <a:t>Relevance</a:t>
            </a:r>
            <a:r>
              <a:rPr lang="en-US" altLang="en-US" dirty="0" smtClean="0"/>
              <a:t>:     learn better when material is 		        meaningful and related</a:t>
            </a:r>
          </a:p>
          <a:p>
            <a:pPr eaLnBrk="1" hangingPunct="1"/>
            <a:r>
              <a:rPr lang="en-US" altLang="en-US" u="sng" dirty="0" smtClean="0"/>
              <a:t>Transference</a:t>
            </a:r>
            <a:r>
              <a:rPr lang="en-US" altLang="en-US" dirty="0" smtClean="0"/>
              <a:t>: to real world using simulations</a:t>
            </a:r>
          </a:p>
          <a:p>
            <a:pPr eaLnBrk="1" hangingPunct="1"/>
            <a:r>
              <a:rPr lang="en-US" altLang="en-US" u="sng" dirty="0" smtClean="0"/>
              <a:t>Feedback</a:t>
            </a:r>
            <a:r>
              <a:rPr lang="en-US" altLang="en-US" dirty="0" smtClean="0"/>
              <a:t>:       ask for it and adjust training			         methods to audience.</a:t>
            </a:r>
          </a:p>
        </p:txBody>
      </p:sp>
    </p:spTree>
    <p:extLst>
      <p:ext uri="{BB962C8B-B14F-4D97-AF65-F5344CB8AC3E}">
        <p14:creationId xmlns:p14="http://schemas.microsoft.com/office/powerpoint/2010/main" val="1351442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C23357BF-4B0D-4136-87AE-3D2E4301F469}" type="slidenum">
              <a:rPr lang="en-US" altLang="en-US" sz="1400">
                <a:solidFill>
                  <a:schemeClr val="folHlink"/>
                </a:solidFill>
              </a:rPr>
              <a:pPr/>
              <a:t>18</a:t>
            </a:fld>
            <a:endParaRPr lang="en-US" altLang="en-US" sz="1400">
              <a:solidFill>
                <a:schemeClr val="folHlink"/>
              </a:solidFill>
            </a:endParaRPr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609600"/>
            <a:ext cx="8610600" cy="1143000"/>
          </a:xfrm>
        </p:spPr>
        <p:txBody>
          <a:bodyPr/>
          <a:lstStyle/>
          <a:p>
            <a:pPr eaLnBrk="1" hangingPunct="1"/>
            <a:r>
              <a:rPr lang="en-US" altLang="en-US" smtClean="0"/>
              <a:t>A Systematic Approach</a:t>
            </a:r>
            <a:br>
              <a:rPr lang="en-US" altLang="en-US" smtClean="0"/>
            </a:br>
            <a:r>
              <a:rPr lang="en-US" altLang="en-US" smtClean="0"/>
              <a:t>to Training</a:t>
            </a:r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916833"/>
            <a:ext cx="8534400" cy="4179168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b="1" dirty="0" smtClean="0"/>
              <a:t>Key Concepts in Preparing a Training Plan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dirty="0" smtClean="0"/>
              <a:t>Before you train and develop people identify what:</a:t>
            </a:r>
          </a:p>
          <a:p>
            <a:pPr lvl="1" eaLnBrk="1" hangingPunct="1"/>
            <a:r>
              <a:rPr lang="en-US" altLang="en-US" b="1" dirty="0" smtClean="0"/>
              <a:t>They must know</a:t>
            </a:r>
            <a:r>
              <a:rPr lang="en-US" altLang="en-US" dirty="0" smtClean="0"/>
              <a:t> - before they can perform job</a:t>
            </a:r>
          </a:p>
          <a:p>
            <a:pPr lvl="1" eaLnBrk="1" hangingPunct="1"/>
            <a:r>
              <a:rPr lang="en-US" altLang="en-US" b="1" dirty="0" smtClean="0"/>
              <a:t>They should know</a:t>
            </a:r>
            <a:r>
              <a:rPr lang="en-US" altLang="en-US" dirty="0" smtClean="0"/>
              <a:t> - to improve performance</a:t>
            </a:r>
          </a:p>
          <a:p>
            <a:pPr lvl="1" eaLnBrk="1" hangingPunct="1"/>
            <a:r>
              <a:rPr lang="en-US" altLang="en-US" b="1" dirty="0" smtClean="0"/>
              <a:t>Would be nice for them to know</a:t>
            </a:r>
            <a:r>
              <a:rPr lang="en-US" altLang="en-US" dirty="0" smtClean="0"/>
              <a:t> – but not necessary to perform duties.</a:t>
            </a:r>
          </a:p>
          <a:p>
            <a:pPr eaLnBrk="1" hangingPunct="1"/>
            <a:endParaRPr lang="en-US" alt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15108463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FB7C6C53-6AA6-4443-865A-D5D2410BD093}" type="slidenum">
              <a:rPr lang="en-US" altLang="en-US" sz="1400">
                <a:solidFill>
                  <a:schemeClr val="folHlink"/>
                </a:solidFill>
              </a:rPr>
              <a:pPr/>
              <a:t>19</a:t>
            </a:fld>
            <a:endParaRPr lang="en-US" altLang="en-US" sz="1400">
              <a:solidFill>
                <a:schemeClr val="folHlink"/>
              </a:solidFill>
            </a:endParaRPr>
          </a:p>
        </p:txBody>
      </p:sp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Model of the Training Process*</a:t>
            </a:r>
            <a:br>
              <a:rPr lang="en-US" altLang="en-US" smtClean="0"/>
            </a:br>
            <a:endParaRPr lang="en-US" altLang="en-US" smtClean="0"/>
          </a:p>
        </p:txBody>
      </p:sp>
      <p:graphicFrame>
        <p:nvGraphicFramePr>
          <p:cNvPr id="29961" name="Group 265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119955275"/>
              </p:ext>
            </p:extLst>
          </p:nvPr>
        </p:nvGraphicFramePr>
        <p:xfrm>
          <a:off x="762000" y="1556792"/>
          <a:ext cx="8034338" cy="5172319"/>
        </p:xfrm>
        <a:graphic>
          <a:graphicData uri="http://schemas.openxmlformats.org/drawingml/2006/table">
            <a:tbl>
              <a:tblPr/>
              <a:tblGrid>
                <a:gridCol w="272891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6527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65271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694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Assessment Stage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Training Stage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Evaluation Stage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1988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Organizational       Needs Assessment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9039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Task Need Assessment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1988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Development of Training Objectives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Design &amp; Select Procedures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Measure Training Results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47108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Development of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Criteria for Training Evaluation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Train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Compare Results to Criteria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694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5" marB="45715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F</a:t>
                      </a:r>
                      <a:r>
                        <a:rPr kumimoji="0" lang="en-US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e</a:t>
                      </a:r>
                      <a:r>
                        <a:rPr kumimoji="0" lang="en-US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edback</a:t>
                      </a: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fol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320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5" marB="45715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22560" name="Line 159"/>
          <p:cNvSpPr>
            <a:spLocks noChangeShapeType="1"/>
          </p:cNvSpPr>
          <p:nvPr/>
        </p:nvSpPr>
        <p:spPr bwMode="auto">
          <a:xfrm>
            <a:off x="2057400" y="3200400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22561" name="Line 160"/>
          <p:cNvSpPr>
            <a:spLocks noChangeShapeType="1"/>
          </p:cNvSpPr>
          <p:nvPr/>
        </p:nvSpPr>
        <p:spPr bwMode="auto">
          <a:xfrm>
            <a:off x="2057400" y="3886200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22562" name="Line 161"/>
          <p:cNvSpPr>
            <a:spLocks noChangeShapeType="1"/>
          </p:cNvSpPr>
          <p:nvPr/>
        </p:nvSpPr>
        <p:spPr bwMode="auto">
          <a:xfrm>
            <a:off x="2057400" y="4876800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22563" name="Line 162"/>
          <p:cNvSpPr>
            <a:spLocks noChangeShapeType="1"/>
          </p:cNvSpPr>
          <p:nvPr/>
        </p:nvSpPr>
        <p:spPr bwMode="auto">
          <a:xfrm>
            <a:off x="7467600" y="4876800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22564" name="Line 163"/>
          <p:cNvSpPr>
            <a:spLocks noChangeShapeType="1"/>
          </p:cNvSpPr>
          <p:nvPr/>
        </p:nvSpPr>
        <p:spPr bwMode="auto">
          <a:xfrm>
            <a:off x="3200400" y="44958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22565" name="Line 164"/>
          <p:cNvSpPr>
            <a:spLocks noChangeShapeType="1"/>
          </p:cNvSpPr>
          <p:nvPr/>
        </p:nvSpPr>
        <p:spPr bwMode="auto">
          <a:xfrm>
            <a:off x="5410200" y="5410200"/>
            <a:ext cx="838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22566" name="Line 165"/>
          <p:cNvSpPr>
            <a:spLocks noChangeShapeType="1"/>
          </p:cNvSpPr>
          <p:nvPr/>
        </p:nvSpPr>
        <p:spPr bwMode="auto">
          <a:xfrm>
            <a:off x="3276600" y="5410200"/>
            <a:ext cx="914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22567" name="Line 166"/>
          <p:cNvSpPr>
            <a:spLocks noChangeShapeType="1"/>
          </p:cNvSpPr>
          <p:nvPr/>
        </p:nvSpPr>
        <p:spPr bwMode="auto">
          <a:xfrm>
            <a:off x="4800600" y="4876800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22568" name="Line 169"/>
          <p:cNvSpPr>
            <a:spLocks noChangeShapeType="1"/>
          </p:cNvSpPr>
          <p:nvPr/>
        </p:nvSpPr>
        <p:spPr bwMode="auto">
          <a:xfrm flipV="1">
            <a:off x="5257800" y="4495800"/>
            <a:ext cx="1143000" cy="762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22569" name="Line 170"/>
          <p:cNvSpPr>
            <a:spLocks noChangeShapeType="1"/>
          </p:cNvSpPr>
          <p:nvPr/>
        </p:nvSpPr>
        <p:spPr bwMode="auto">
          <a:xfrm>
            <a:off x="685800" y="2819400"/>
            <a:ext cx="0" cy="3505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22570" name="Line 171"/>
          <p:cNvSpPr>
            <a:spLocks noChangeShapeType="1"/>
          </p:cNvSpPr>
          <p:nvPr/>
        </p:nvSpPr>
        <p:spPr bwMode="auto">
          <a:xfrm>
            <a:off x="685800" y="6324600"/>
            <a:ext cx="6858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22571" name="Line 172"/>
          <p:cNvSpPr>
            <a:spLocks noChangeShapeType="1"/>
          </p:cNvSpPr>
          <p:nvPr/>
        </p:nvSpPr>
        <p:spPr bwMode="auto">
          <a:xfrm>
            <a:off x="685800" y="2819400"/>
            <a:ext cx="45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22572" name="Line 175"/>
          <p:cNvSpPr>
            <a:spLocks noChangeShapeType="1"/>
          </p:cNvSpPr>
          <p:nvPr/>
        </p:nvSpPr>
        <p:spPr bwMode="auto">
          <a:xfrm flipV="1">
            <a:off x="7543800" y="5943600"/>
            <a:ext cx="0" cy="381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22573" name="Text Box 176"/>
          <p:cNvSpPr txBox="1">
            <a:spLocks noChangeArrowheads="1"/>
          </p:cNvSpPr>
          <p:nvPr/>
        </p:nvSpPr>
        <p:spPr bwMode="auto">
          <a:xfrm>
            <a:off x="2971800" y="1295400"/>
            <a:ext cx="594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000">
                <a:solidFill>
                  <a:schemeClr val="folHlink"/>
                </a:solidFill>
              </a:rPr>
              <a:t>*Goldstein, I. (2002) Training in Organizations 4</a:t>
            </a:r>
            <a:r>
              <a:rPr lang="en-US" altLang="en-US" sz="2000" baseline="30000">
                <a:solidFill>
                  <a:schemeClr val="folHlink"/>
                </a:solidFill>
              </a:rPr>
              <a:t>th</a:t>
            </a:r>
            <a:r>
              <a:rPr lang="en-US" altLang="en-US" sz="2000">
                <a:solidFill>
                  <a:schemeClr val="folHlink"/>
                </a:solidFill>
              </a:rPr>
              <a:t> Ed.</a:t>
            </a:r>
          </a:p>
        </p:txBody>
      </p:sp>
    </p:spTree>
    <p:extLst>
      <p:ext uri="{BB962C8B-B14F-4D97-AF65-F5344CB8AC3E}">
        <p14:creationId xmlns:p14="http://schemas.microsoft.com/office/powerpoint/2010/main" val="21392120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261D2C5A-776A-48EE-9B7D-C6CA21969B88}" type="slidenum">
              <a:rPr lang="en-US" altLang="en-US" sz="1400">
                <a:solidFill>
                  <a:schemeClr val="folHlink"/>
                </a:solidFill>
              </a:rPr>
              <a:pPr/>
              <a:t>20</a:t>
            </a:fld>
            <a:endParaRPr lang="en-US" altLang="en-US" sz="1400">
              <a:solidFill>
                <a:schemeClr val="folHlink"/>
              </a:solidFill>
            </a:endParaRPr>
          </a:p>
        </p:txBody>
      </p:sp>
      <p:sp>
        <p:nvSpPr>
          <p:cNvPr id="23555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Nine Steps in the Training Process</a:t>
            </a:r>
          </a:p>
        </p:txBody>
      </p:sp>
      <p:sp>
        <p:nvSpPr>
          <p:cNvPr id="23556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809625" y="1417639"/>
            <a:ext cx="8029575" cy="5211762"/>
          </a:xfrm>
        </p:spPr>
        <p:txBody>
          <a:bodyPr/>
          <a:lstStyle/>
          <a:p>
            <a:pPr marL="533400" indent="-5334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en-US" altLang="en-US" sz="2800" dirty="0" smtClean="0"/>
              <a:t>Assessing training needs</a:t>
            </a:r>
          </a:p>
          <a:p>
            <a:pPr marL="533400" indent="-5334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en-US" altLang="en-US" sz="2800" dirty="0" smtClean="0"/>
              <a:t>Preparing training plan</a:t>
            </a:r>
          </a:p>
          <a:p>
            <a:pPr marL="533400" indent="-5334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en-US" altLang="en-US" sz="2800" dirty="0" smtClean="0"/>
              <a:t>Specifying training objectives</a:t>
            </a:r>
          </a:p>
          <a:p>
            <a:pPr marL="533400" indent="-5334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en-US" altLang="en-US" sz="2800" dirty="0" smtClean="0"/>
              <a:t>Designing the training program(s)</a:t>
            </a:r>
          </a:p>
          <a:p>
            <a:pPr marL="533400" indent="-5334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en-US" altLang="en-US" sz="2800" dirty="0" smtClean="0"/>
              <a:t>Selecting the instructional methods</a:t>
            </a:r>
          </a:p>
          <a:p>
            <a:pPr marL="533400" indent="-5334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en-US" altLang="en-US" sz="2800" dirty="0" smtClean="0"/>
              <a:t>Completing the training plan</a:t>
            </a:r>
          </a:p>
          <a:p>
            <a:pPr marL="533400" indent="-5334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en-US" altLang="en-US" sz="2800" dirty="0" smtClean="0"/>
              <a:t>Implementing the training program</a:t>
            </a:r>
          </a:p>
          <a:p>
            <a:pPr marL="533400" indent="-5334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en-US" altLang="en-US" sz="2800" dirty="0" smtClean="0"/>
              <a:t>Evaluating the training</a:t>
            </a:r>
          </a:p>
          <a:p>
            <a:pPr marL="533400" indent="-5334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en-US" altLang="en-US" sz="2800" dirty="0" smtClean="0"/>
              <a:t>Planning future training</a:t>
            </a:r>
          </a:p>
          <a:p>
            <a:pPr marL="533400" indent="-533400" eaLnBrk="1" hangingPunct="1">
              <a:lnSpc>
                <a:spcPct val="90000"/>
              </a:lnSpc>
            </a:pPr>
            <a:endParaRPr lang="en-US" alt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38123049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D83E60D2-B6D8-4FED-B969-AFCC6D71C299}" type="slidenum">
              <a:rPr lang="en-US" altLang="en-US" sz="1400">
                <a:solidFill>
                  <a:schemeClr val="folHlink"/>
                </a:solidFill>
              </a:rPr>
              <a:pPr/>
              <a:t>21</a:t>
            </a:fld>
            <a:endParaRPr lang="en-US" altLang="en-US" sz="1400">
              <a:solidFill>
                <a:schemeClr val="folHlink"/>
              </a:solidFill>
            </a:endParaRPr>
          </a:p>
        </p:txBody>
      </p:sp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609600"/>
            <a:ext cx="7912100" cy="1143000"/>
          </a:xfrm>
        </p:spPr>
        <p:txBody>
          <a:bodyPr/>
          <a:lstStyle/>
          <a:p>
            <a:pPr algn="l" eaLnBrk="1" hangingPunct="1"/>
            <a:r>
              <a:rPr lang="en-US" altLang="en-US" dirty="0" smtClean="0"/>
              <a:t>1) Assessing Training Needs</a:t>
            </a:r>
          </a:p>
        </p:txBody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504" y="1628800"/>
            <a:ext cx="8884096" cy="3888432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dirty="0" smtClean="0"/>
              <a:t>Conduct a training needs analysis by either one, or both, of the following</a:t>
            </a:r>
          </a:p>
          <a:p>
            <a:pPr eaLnBrk="1" hangingPunct="1"/>
            <a:endParaRPr lang="en-US" altLang="en-US" dirty="0" smtClean="0"/>
          </a:p>
          <a:p>
            <a:pPr eaLnBrk="1" hangingPunct="1"/>
            <a:r>
              <a:rPr lang="en-US" altLang="en-US" dirty="0" smtClean="0"/>
              <a:t>External approach (company, guests, society)</a:t>
            </a:r>
          </a:p>
          <a:p>
            <a:pPr eaLnBrk="1" hangingPunct="1"/>
            <a:r>
              <a:rPr lang="en-US" altLang="en-US" dirty="0" smtClean="0"/>
              <a:t>Internal approach – using a staff opinion survey.</a:t>
            </a:r>
          </a:p>
        </p:txBody>
      </p:sp>
    </p:spTree>
    <p:extLst>
      <p:ext uri="{BB962C8B-B14F-4D97-AF65-F5344CB8AC3E}">
        <p14:creationId xmlns:p14="http://schemas.microsoft.com/office/powerpoint/2010/main" val="14326396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11F99B8B-3BE5-4FA3-9437-E0849B49870A}" type="slidenum">
              <a:rPr lang="en-US" altLang="en-US" sz="1400">
                <a:solidFill>
                  <a:schemeClr val="folHlink"/>
                </a:solidFill>
              </a:rPr>
              <a:pPr/>
              <a:t>22</a:t>
            </a:fld>
            <a:endParaRPr lang="en-US" altLang="en-US" sz="1400">
              <a:solidFill>
                <a:schemeClr val="folHlink"/>
              </a:solidFill>
            </a:endParaRPr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Exercise 3</a:t>
            </a:r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Imagine you are the manager of a factory with 500 workers making ice cream for export to Europe. </a:t>
            </a:r>
          </a:p>
          <a:p>
            <a:pPr eaLnBrk="1" hangingPunct="1"/>
            <a:r>
              <a:rPr lang="en-US" altLang="en-US" dirty="0" smtClean="0"/>
              <a:t>What information and evidence do you need before you can say the employees need training?</a:t>
            </a:r>
          </a:p>
          <a:p>
            <a:pPr eaLnBrk="1" hangingPunct="1"/>
            <a:r>
              <a:rPr lang="en-US" altLang="en-US" dirty="0" smtClean="0"/>
              <a:t>Try to list 5 ideas.</a:t>
            </a:r>
          </a:p>
        </p:txBody>
      </p:sp>
    </p:spTree>
    <p:extLst>
      <p:ext uri="{BB962C8B-B14F-4D97-AF65-F5344CB8AC3E}">
        <p14:creationId xmlns:p14="http://schemas.microsoft.com/office/powerpoint/2010/main" val="36868826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6589713" y="6376988"/>
            <a:ext cx="2193925" cy="457200"/>
          </a:xfrm>
          <a:prstGeom prst="rect">
            <a:avLst/>
          </a:prstGeom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641D1057-AF6A-4F2D-9B9C-29AE3892472E}" type="slidenum">
              <a:rPr lang="en-US" altLang="en-US" sz="1400">
                <a:solidFill>
                  <a:schemeClr val="folHlink"/>
                </a:solidFill>
              </a:rPr>
              <a:pPr/>
              <a:t>23</a:t>
            </a:fld>
            <a:endParaRPr lang="en-US" altLang="en-US" sz="1400">
              <a:solidFill>
                <a:schemeClr val="folHlink"/>
              </a:solidFill>
            </a:endParaRPr>
          </a:p>
        </p:txBody>
      </p:sp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Response to exercise 3</a:t>
            </a:r>
          </a:p>
        </p:txBody>
      </p:sp>
      <p:sp>
        <p:nvSpPr>
          <p:cNvPr id="26628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400" dirty="0" smtClean="0"/>
              <a:t>Accidents report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 smtClean="0"/>
              <a:t>Sick leave report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 smtClean="0"/>
              <a:t>Employee compensation statistics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 smtClean="0"/>
              <a:t>Product quality control report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 smtClean="0"/>
              <a:t>Wastage report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 smtClean="0"/>
              <a:t>Efficiency report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 smtClean="0"/>
              <a:t>Machinery out-of-order report</a:t>
            </a:r>
          </a:p>
          <a:p>
            <a:pPr eaLnBrk="1" hangingPunct="1">
              <a:lnSpc>
                <a:spcPct val="90000"/>
              </a:lnSpc>
            </a:pPr>
            <a:endParaRPr lang="en-US" altLang="en-US" sz="2400" dirty="0" smtClean="0"/>
          </a:p>
          <a:p>
            <a:pPr eaLnBrk="1" hangingPunct="1">
              <a:lnSpc>
                <a:spcPct val="90000"/>
              </a:lnSpc>
            </a:pPr>
            <a:endParaRPr lang="en-US" altLang="en-US" sz="2400" dirty="0" smtClean="0"/>
          </a:p>
        </p:txBody>
      </p:sp>
      <p:sp>
        <p:nvSpPr>
          <p:cNvPr id="26629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r>
              <a:rPr lang="en-US" altLang="en-US" sz="2400" dirty="0" smtClean="0"/>
              <a:t>Staff discipline report</a:t>
            </a:r>
          </a:p>
          <a:p>
            <a:pPr eaLnBrk="1" hangingPunct="1"/>
            <a:r>
              <a:rPr lang="en-US" altLang="en-US" sz="2400" dirty="0" smtClean="0"/>
              <a:t>Staff enquiries &amp; complaints</a:t>
            </a:r>
          </a:p>
          <a:p>
            <a:pPr eaLnBrk="1" hangingPunct="1"/>
            <a:r>
              <a:rPr lang="en-US" altLang="en-US" sz="2400" dirty="0" smtClean="0"/>
              <a:t>Guests complaints</a:t>
            </a:r>
          </a:p>
          <a:p>
            <a:pPr eaLnBrk="1" hangingPunct="1"/>
            <a:r>
              <a:rPr lang="en-US" altLang="en-US" sz="2400" dirty="0" smtClean="0"/>
              <a:t>Refusal of orders made</a:t>
            </a:r>
          </a:p>
          <a:p>
            <a:pPr eaLnBrk="1" hangingPunct="1"/>
            <a:r>
              <a:rPr lang="en-US" altLang="en-US" sz="2400" dirty="0" smtClean="0"/>
              <a:t>Quality of product report</a:t>
            </a:r>
          </a:p>
          <a:p>
            <a:pPr eaLnBrk="1" hangingPunct="1"/>
            <a:r>
              <a:rPr lang="en-US" altLang="en-US" sz="2400" dirty="0" smtClean="0"/>
              <a:t>Market needs &amp; trends</a:t>
            </a:r>
          </a:p>
          <a:p>
            <a:pPr eaLnBrk="1" hangingPunct="1"/>
            <a:r>
              <a:rPr lang="en-US" altLang="en-US" sz="2400" dirty="0" smtClean="0"/>
              <a:t>Demographic data &amp; background of employees</a:t>
            </a:r>
          </a:p>
          <a:p>
            <a:pPr eaLnBrk="1" hangingPunct="1"/>
            <a:endParaRPr lang="en-US" alt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34240662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9699E613-0F42-41EC-8D6F-C262656EB61E}" type="slidenum">
              <a:rPr lang="en-US" altLang="en-US" sz="1400">
                <a:solidFill>
                  <a:schemeClr val="folHlink"/>
                </a:solidFill>
              </a:rPr>
              <a:pPr/>
              <a:t>24</a:t>
            </a:fld>
            <a:endParaRPr lang="en-US" altLang="en-US" sz="1400">
              <a:solidFill>
                <a:schemeClr val="folHlink"/>
              </a:solidFill>
            </a:endParaRPr>
          </a:p>
        </p:txBody>
      </p:sp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609600"/>
            <a:ext cx="7912100" cy="1143000"/>
          </a:xfrm>
        </p:spPr>
        <p:txBody>
          <a:bodyPr/>
          <a:lstStyle/>
          <a:p>
            <a:pPr algn="l" eaLnBrk="1" hangingPunct="1"/>
            <a:r>
              <a:rPr lang="en-US" altLang="en-US" smtClean="0"/>
              <a:t>2) Preparing Training Plan</a:t>
            </a:r>
          </a:p>
        </p:txBody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mtClean="0"/>
              <a:t>Consider whether to design a long (5-10 years), medium (3-5 years) or short (1 year) term plan.</a:t>
            </a:r>
          </a:p>
          <a:p>
            <a:pPr eaLnBrk="1" hangingPunct="1"/>
            <a:r>
              <a:rPr lang="en-US" altLang="en-US" smtClean="0"/>
              <a:t>Ask your self “What are we going to achieve in the time period?”</a:t>
            </a:r>
          </a:p>
          <a:p>
            <a:pPr eaLnBrk="1" hangingPunct="1"/>
            <a:r>
              <a:rPr lang="en-US" altLang="en-US" smtClean="0"/>
              <a:t>Use a holistic approach by using a calendar for inputting your training activities.</a:t>
            </a:r>
          </a:p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7320500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9A5C3A47-E880-4F34-AE2B-5E820D2E103B}" type="slidenum">
              <a:rPr lang="en-US" altLang="en-US" sz="1400">
                <a:solidFill>
                  <a:schemeClr val="folHlink"/>
                </a:solidFill>
              </a:rPr>
              <a:pPr/>
              <a:t>25</a:t>
            </a:fld>
            <a:endParaRPr lang="en-US" altLang="en-US" sz="1400">
              <a:solidFill>
                <a:schemeClr val="folHlink"/>
              </a:solidFill>
            </a:endParaRPr>
          </a:p>
        </p:txBody>
      </p:sp>
      <p:sp>
        <p:nvSpPr>
          <p:cNvPr id="286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Training Calendar Example</a:t>
            </a:r>
          </a:p>
        </p:txBody>
      </p:sp>
      <p:graphicFrame>
        <p:nvGraphicFramePr>
          <p:cNvPr id="48222" name="Group 94"/>
          <p:cNvGraphicFramePr>
            <a:graphicFrameLocks noGrp="1"/>
          </p:cNvGraphicFramePr>
          <p:nvPr>
            <p:ph type="tbl" idx="1"/>
          </p:nvPr>
        </p:nvGraphicFramePr>
        <p:xfrm>
          <a:off x="762000" y="2743200"/>
          <a:ext cx="8077200" cy="3881440"/>
        </p:xfrm>
        <a:graphic>
          <a:graphicData uri="http://schemas.openxmlformats.org/drawingml/2006/table">
            <a:tbl>
              <a:tblPr/>
              <a:tblGrid>
                <a:gridCol w="343217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2071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2071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62071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62071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620713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620712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92075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5540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7...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556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Attitude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540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Train the trainer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540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Job competency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540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Sales techniques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556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Telephone manner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540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…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28750" name="Text Box 86"/>
          <p:cNvSpPr txBox="1">
            <a:spLocks noChangeArrowheads="1"/>
          </p:cNvSpPr>
          <p:nvPr/>
        </p:nvSpPr>
        <p:spPr bwMode="auto">
          <a:xfrm>
            <a:off x="914400" y="2133600"/>
            <a:ext cx="6375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2800" b="1"/>
              <a:t>Training Area	        Month in the year</a:t>
            </a:r>
          </a:p>
        </p:txBody>
      </p:sp>
    </p:spTree>
    <p:extLst>
      <p:ext uri="{BB962C8B-B14F-4D97-AF65-F5344CB8AC3E}">
        <p14:creationId xmlns:p14="http://schemas.microsoft.com/office/powerpoint/2010/main" val="16633697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76D02C58-0271-4FCA-8BC4-290773A029F1}" type="slidenum">
              <a:rPr lang="en-US" altLang="en-US" sz="1400">
                <a:solidFill>
                  <a:schemeClr val="folHlink"/>
                </a:solidFill>
              </a:rPr>
              <a:pPr/>
              <a:t>26</a:t>
            </a:fld>
            <a:endParaRPr lang="en-US" altLang="en-US" sz="1400">
              <a:solidFill>
                <a:schemeClr val="folHlink"/>
              </a:solidFill>
            </a:endParaRPr>
          </a:p>
        </p:txBody>
      </p:sp>
      <p:sp>
        <p:nvSpPr>
          <p:cNvPr id="296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Individual Plans</a:t>
            </a:r>
          </a:p>
        </p:txBody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For individual personalized training, we must assess the trainees’ weakness and strengths first before setting up appropriate programs.</a:t>
            </a:r>
          </a:p>
          <a:p>
            <a:pPr eaLnBrk="1" hangingPunct="1"/>
            <a:r>
              <a:rPr lang="en-US" altLang="en-US" smtClean="0"/>
              <a:t>Training areas maybe tailor-made.</a:t>
            </a:r>
          </a:p>
          <a:p>
            <a:pPr lvl="1" eaLnBrk="1" hangingPunct="1"/>
            <a:r>
              <a:rPr lang="en-US" altLang="en-US" b="1" smtClean="0">
                <a:solidFill>
                  <a:schemeClr val="folHlink"/>
                </a:solidFill>
              </a:rPr>
              <a:t>Trainee should receive an individual timetable for self progress.</a:t>
            </a:r>
          </a:p>
        </p:txBody>
      </p:sp>
    </p:spTree>
    <p:extLst>
      <p:ext uri="{BB962C8B-B14F-4D97-AF65-F5344CB8AC3E}">
        <p14:creationId xmlns:p14="http://schemas.microsoft.com/office/powerpoint/2010/main" val="20204179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B5B3BB74-9070-4F6A-81C7-D13DFBEF292A}" type="slidenum">
              <a:rPr lang="en-US" altLang="en-US" sz="1400">
                <a:solidFill>
                  <a:schemeClr val="folHlink"/>
                </a:solidFill>
              </a:rPr>
              <a:pPr/>
              <a:t>27</a:t>
            </a:fld>
            <a:endParaRPr lang="en-US" altLang="en-US" sz="1400">
              <a:solidFill>
                <a:schemeClr val="folHlink"/>
              </a:solidFill>
            </a:endParaRPr>
          </a:p>
        </p:txBody>
      </p:sp>
      <p:sp>
        <p:nvSpPr>
          <p:cNvPr id="30723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609600"/>
            <a:ext cx="7988300" cy="1143000"/>
          </a:xfrm>
        </p:spPr>
        <p:txBody>
          <a:bodyPr/>
          <a:lstStyle/>
          <a:p>
            <a:pPr eaLnBrk="1" hangingPunct="1"/>
            <a:r>
              <a:rPr lang="en-US" altLang="en-US" smtClean="0"/>
              <a:t>3) Specifying Training Objectives</a:t>
            </a:r>
          </a:p>
        </p:txBody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09625" y="2214563"/>
            <a:ext cx="8105775" cy="3881437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800" smtClean="0"/>
              <a:t>Training Objectives must be specific &amp; measurable. Why? Very difficult to measure effectiveness after course is finished.</a:t>
            </a:r>
          </a:p>
          <a:p>
            <a:pPr lvl="1" eaLnBrk="1" hangingPunct="1"/>
            <a:r>
              <a:rPr lang="en-US" altLang="en-US" sz="2400" smtClean="0"/>
              <a:t>What should trainees </a:t>
            </a:r>
            <a:r>
              <a:rPr lang="en-US" altLang="en-US" sz="2400" b="1" smtClean="0"/>
              <a:t>be able to accomplish</a:t>
            </a:r>
            <a:r>
              <a:rPr lang="en-US" altLang="en-US" sz="2400" smtClean="0"/>
              <a:t> after participating in the training program?</a:t>
            </a:r>
          </a:p>
          <a:p>
            <a:pPr lvl="1" eaLnBrk="1" hangingPunct="1"/>
            <a:r>
              <a:rPr lang="en-US" altLang="en-US" sz="2400" smtClean="0"/>
              <a:t>What is </a:t>
            </a:r>
            <a:r>
              <a:rPr lang="en-US" altLang="en-US" sz="2400" b="1" smtClean="0"/>
              <a:t>the desired level</a:t>
            </a:r>
            <a:r>
              <a:rPr lang="en-US" altLang="en-US" sz="2400" smtClean="0"/>
              <a:t> of such accomplishment, according to industry or organizational standards?</a:t>
            </a:r>
          </a:p>
          <a:p>
            <a:pPr lvl="1" eaLnBrk="1" hangingPunct="1"/>
            <a:r>
              <a:rPr lang="en-US" altLang="en-US" sz="2400" smtClean="0"/>
              <a:t>Do you want to develop </a:t>
            </a:r>
            <a:r>
              <a:rPr lang="en-US" altLang="en-US" sz="2400" b="1" smtClean="0"/>
              <a:t>attitudes, skills, knowledge or some combination</a:t>
            </a:r>
            <a:r>
              <a:rPr lang="en-US" altLang="en-US" sz="2400" smtClean="0"/>
              <a:t> of these three?</a:t>
            </a:r>
          </a:p>
          <a:p>
            <a:pPr lvl="1" eaLnBrk="1" hangingPunct="1"/>
            <a:endParaRPr lang="en-US" altLang="en-US" sz="2400" smtClean="0"/>
          </a:p>
        </p:txBody>
      </p:sp>
    </p:spTree>
    <p:extLst>
      <p:ext uri="{BB962C8B-B14F-4D97-AF65-F5344CB8AC3E}">
        <p14:creationId xmlns:p14="http://schemas.microsoft.com/office/powerpoint/2010/main" val="1737235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6589713" y="6376988"/>
            <a:ext cx="2193925" cy="457200"/>
          </a:xfrm>
          <a:prstGeom prst="rect">
            <a:avLst/>
          </a:prstGeom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616B0CA2-FC9F-4842-8530-461439E7CD96}" type="slidenum">
              <a:rPr lang="en-US" altLang="en-US" sz="1400">
                <a:solidFill>
                  <a:schemeClr val="folHlink"/>
                </a:solidFill>
              </a:rPr>
              <a:pPr/>
              <a:t>28</a:t>
            </a:fld>
            <a:endParaRPr lang="en-US" altLang="en-US" sz="1400">
              <a:solidFill>
                <a:schemeClr val="folHlink"/>
              </a:solidFill>
            </a:endParaRPr>
          </a:p>
        </p:txBody>
      </p:sp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0"/>
            <a:ext cx="8892480" cy="908720"/>
          </a:xfrm>
        </p:spPr>
        <p:txBody>
          <a:bodyPr/>
          <a:lstStyle/>
          <a:p>
            <a:pPr algn="l" eaLnBrk="1" hangingPunct="1"/>
            <a:r>
              <a:rPr lang="en-US" altLang="en-US" dirty="0" smtClean="0"/>
              <a:t>Designing the Training Program(s)</a:t>
            </a:r>
          </a:p>
        </p:txBody>
      </p:sp>
      <p:sp>
        <p:nvSpPr>
          <p:cNvPr id="31748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908720"/>
            <a:ext cx="4038600" cy="4680521"/>
          </a:xfrm>
        </p:spPr>
        <p:txBody>
          <a:bodyPr/>
          <a:lstStyle/>
          <a:p>
            <a:pPr marL="533400" indent="-5334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en-US" altLang="en-US" sz="2800" dirty="0" smtClean="0"/>
              <a:t>Program duration</a:t>
            </a:r>
          </a:p>
          <a:p>
            <a:pPr marL="533400" indent="-5334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en-US" altLang="en-US" sz="2800" dirty="0" smtClean="0"/>
              <a:t>Program structure</a:t>
            </a:r>
          </a:p>
          <a:p>
            <a:pPr marL="533400" indent="-5334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en-US" altLang="en-US" sz="2800" dirty="0" smtClean="0"/>
              <a:t>Instruction methods</a:t>
            </a:r>
          </a:p>
          <a:p>
            <a:pPr marL="533400" indent="-5334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en-US" altLang="en-US" sz="2800" dirty="0" smtClean="0"/>
              <a:t>Trainers qualification</a:t>
            </a:r>
          </a:p>
          <a:p>
            <a:pPr marL="533400" indent="-5334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en-US" altLang="en-US" sz="2800" dirty="0" smtClean="0"/>
              <a:t>Nature of trainees</a:t>
            </a:r>
          </a:p>
          <a:p>
            <a:pPr marL="533400" indent="-5334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en-US" altLang="en-US" sz="2800" dirty="0" smtClean="0"/>
              <a:t>Support resources – materials, OHP, classroom</a:t>
            </a:r>
          </a:p>
          <a:p>
            <a:pPr marL="533400" indent="-5334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endParaRPr lang="en-US" altLang="en-US" sz="2800" dirty="0" smtClean="0"/>
          </a:p>
        </p:txBody>
      </p:sp>
      <p:sp>
        <p:nvSpPr>
          <p:cNvPr id="31749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908720"/>
            <a:ext cx="4038600" cy="4680521"/>
          </a:xfrm>
        </p:spPr>
        <p:txBody>
          <a:bodyPr/>
          <a:lstStyle/>
          <a:p>
            <a:pPr marL="533400" indent="-533400" eaLnBrk="1" hangingPunct="1">
              <a:lnSpc>
                <a:spcPct val="90000"/>
              </a:lnSpc>
              <a:buFont typeface="Wingdings" panose="05000000000000000000" pitchFamily="2" charset="2"/>
              <a:buAutoNum type="arabicPeriod" startAt="7"/>
            </a:pPr>
            <a:r>
              <a:rPr lang="en-US" altLang="en-US" sz="2800" dirty="0" smtClean="0"/>
              <a:t>Training location &amp; environment</a:t>
            </a:r>
          </a:p>
          <a:p>
            <a:pPr marL="533400" indent="-533400" eaLnBrk="1" hangingPunct="1">
              <a:lnSpc>
                <a:spcPct val="90000"/>
              </a:lnSpc>
              <a:buFont typeface="Wingdings" panose="05000000000000000000" pitchFamily="2" charset="2"/>
              <a:buAutoNum type="arabicPeriod" startAt="7"/>
            </a:pPr>
            <a:r>
              <a:rPr lang="en-US" altLang="en-US" sz="2800" dirty="0" smtClean="0"/>
              <a:t>Criteria &amp; methods for assessing participant learning and achievement</a:t>
            </a:r>
          </a:p>
          <a:p>
            <a:pPr marL="533400" indent="-533400" eaLnBrk="1" hangingPunct="1">
              <a:lnSpc>
                <a:spcPct val="90000"/>
              </a:lnSpc>
              <a:buFont typeface="Wingdings" panose="05000000000000000000" pitchFamily="2" charset="2"/>
              <a:buAutoNum type="arabicPeriod" startAt="7"/>
            </a:pPr>
            <a:r>
              <a:rPr lang="en-US" altLang="en-US" sz="2800" dirty="0" smtClean="0"/>
              <a:t>Criteria &amp; methods for evaluating the program</a:t>
            </a:r>
          </a:p>
        </p:txBody>
      </p:sp>
    </p:spTree>
    <p:extLst>
      <p:ext uri="{BB962C8B-B14F-4D97-AF65-F5344CB8AC3E}">
        <p14:creationId xmlns:p14="http://schemas.microsoft.com/office/powerpoint/2010/main" val="260419361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457B23B4-1906-4399-AF74-0827181EC5FE}" type="slidenum">
              <a:rPr lang="en-US" altLang="en-US" sz="1400">
                <a:solidFill>
                  <a:schemeClr val="folHlink"/>
                </a:solidFill>
              </a:rPr>
              <a:pPr/>
              <a:t>29</a:t>
            </a:fld>
            <a:endParaRPr lang="en-US" altLang="en-US" sz="1400">
              <a:solidFill>
                <a:schemeClr val="folHlink"/>
              </a:solidFill>
            </a:endParaRPr>
          </a:p>
        </p:txBody>
      </p:sp>
      <p:sp>
        <p:nvSpPr>
          <p:cNvPr id="32771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5" y="0"/>
            <a:ext cx="8807895" cy="1072630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Selecting Instructional Methods</a:t>
            </a:r>
            <a:br>
              <a:rPr lang="en-US" altLang="en-US" dirty="0" smtClean="0"/>
            </a:br>
            <a:r>
              <a:rPr lang="en-US" altLang="en-US" dirty="0" smtClean="0"/>
              <a:t> </a:t>
            </a:r>
            <a:r>
              <a:rPr lang="en-US" altLang="en-US" sz="2800" b="1" i="1" dirty="0" smtClean="0"/>
              <a:t>Note: This is the most important step</a:t>
            </a:r>
          </a:p>
        </p:txBody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505" y="1196752"/>
            <a:ext cx="9036496" cy="5400601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800" dirty="0" smtClean="0"/>
              <a:t>On-the job-training (OJT)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dirty="0" smtClean="0"/>
              <a:t>learn while you’re working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800" dirty="0" smtClean="0"/>
              <a:t>Off -the job-training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dirty="0" smtClean="0"/>
              <a:t>In house, training or classroom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dirty="0" smtClean="0"/>
              <a:t>External, consultancies or attending external classes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dirty="0" smtClean="0"/>
              <a:t>Independent bodies, such as government talks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dirty="0" smtClean="0"/>
              <a:t>Distance learning, from books or notes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dirty="0" smtClean="0"/>
              <a:t>Computer-assisted learning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dirty="0" smtClean="0"/>
              <a:t>Interactive-video training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dirty="0" smtClean="0"/>
              <a:t>Video conferencing, same as classroom except teachers and students are in different locations.</a:t>
            </a:r>
          </a:p>
        </p:txBody>
      </p:sp>
    </p:spTree>
    <p:extLst>
      <p:ext uri="{BB962C8B-B14F-4D97-AF65-F5344CB8AC3E}">
        <p14:creationId xmlns:p14="http://schemas.microsoft.com/office/powerpoint/2010/main" val="17262671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061A8D17-3E14-4D81-A096-9C58CB52703D}" type="slidenum">
              <a:rPr lang="en-US" altLang="en-US" sz="1400">
                <a:solidFill>
                  <a:schemeClr val="folHlink"/>
                </a:solidFill>
              </a:rPr>
              <a:pPr/>
              <a:t>30</a:t>
            </a:fld>
            <a:endParaRPr lang="en-US" altLang="en-US" sz="1400">
              <a:solidFill>
                <a:schemeClr val="folHlink"/>
              </a:solidFill>
            </a:endParaRPr>
          </a:p>
        </p:txBody>
      </p:sp>
      <p:sp>
        <p:nvSpPr>
          <p:cNvPr id="3379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Exercise 4</a:t>
            </a:r>
          </a:p>
        </p:txBody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980728"/>
            <a:ext cx="8809856" cy="5585048"/>
          </a:xfrm>
        </p:spPr>
        <p:txBody>
          <a:bodyPr/>
          <a:lstStyle/>
          <a:p>
            <a:pPr eaLnBrk="1" hangingPunct="1"/>
            <a:r>
              <a:rPr lang="en-US" altLang="en-US" sz="2800" dirty="0" smtClean="0"/>
              <a:t>Imagine you are the training manager of a hotel that will open next year. Your GM asks you to develop a training program that aims to boost the team spirit of the newly formed Executive Committee Members.</a:t>
            </a:r>
          </a:p>
          <a:p>
            <a:pPr eaLnBrk="1" hangingPunct="1"/>
            <a:r>
              <a:rPr lang="en-US" altLang="en-US" sz="2800" dirty="0" smtClean="0"/>
              <a:t>Your GM suggests you organize a two-day course in a resort location from 9 to 5 for both days.</a:t>
            </a:r>
          </a:p>
          <a:p>
            <a:pPr eaLnBrk="1" hangingPunct="1"/>
            <a:r>
              <a:rPr lang="en-US" altLang="en-US" sz="2800" dirty="0" smtClean="0"/>
              <a:t>Your task is to suggest 3 training methods that suit the training theme described above.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800" b="1" dirty="0" smtClean="0"/>
              <a:t>Hint:</a:t>
            </a:r>
            <a:r>
              <a:rPr lang="en-US" altLang="en-US" sz="2800" dirty="0" smtClean="0"/>
              <a:t> </a:t>
            </a:r>
            <a:r>
              <a:rPr lang="en-US" altLang="en-US" sz="2800" i="1" dirty="0" smtClean="0"/>
              <a:t>this is attitude, not skills nor knowledge training</a:t>
            </a:r>
            <a:endParaRPr lang="en-US" altLang="en-US" sz="2800" b="1" i="1" dirty="0" smtClean="0"/>
          </a:p>
        </p:txBody>
      </p:sp>
    </p:spTree>
    <p:extLst>
      <p:ext uri="{BB962C8B-B14F-4D97-AF65-F5344CB8AC3E}">
        <p14:creationId xmlns:p14="http://schemas.microsoft.com/office/powerpoint/2010/main" val="346754314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6589713" y="6376988"/>
            <a:ext cx="2193925" cy="457200"/>
          </a:xfrm>
          <a:prstGeom prst="rect">
            <a:avLst/>
          </a:prstGeom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247934AE-D95F-4734-BF73-9A5E3A522F6A}" type="slidenum">
              <a:rPr lang="en-US" altLang="en-US" sz="1400">
                <a:solidFill>
                  <a:schemeClr val="folHlink"/>
                </a:solidFill>
              </a:rPr>
              <a:pPr/>
              <a:t>31</a:t>
            </a:fld>
            <a:endParaRPr lang="en-US" altLang="en-US" sz="1400">
              <a:solidFill>
                <a:schemeClr val="folHlink"/>
              </a:solidFill>
            </a:endParaRPr>
          </a:p>
        </p:txBody>
      </p:sp>
      <p:sp>
        <p:nvSpPr>
          <p:cNvPr id="348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Response to exercise 4</a:t>
            </a:r>
          </a:p>
        </p:txBody>
      </p:sp>
      <p:sp>
        <p:nvSpPr>
          <p:cNvPr id="3482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196752"/>
            <a:ext cx="4038600" cy="4392489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400" b="1" dirty="0" smtClean="0">
                <a:solidFill>
                  <a:schemeClr val="folHlink"/>
                </a:solidFill>
              </a:rPr>
              <a:t>Remember your training theme was to change the individuals attitudes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400" b="1" dirty="0" smtClean="0"/>
              <a:t>Employ exercises that trainees can</a:t>
            </a:r>
            <a:r>
              <a:rPr lang="en-US" altLang="en-US" sz="2400" dirty="0" smtClean="0"/>
              <a:t>: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 smtClean="0"/>
              <a:t>Participate in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 smtClean="0"/>
              <a:t>React to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 smtClean="0"/>
              <a:t>Provide feedback in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 smtClean="0"/>
              <a:t>Receive inspiration to move on</a:t>
            </a:r>
          </a:p>
        </p:txBody>
      </p:sp>
      <p:sp>
        <p:nvSpPr>
          <p:cNvPr id="5222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355976" y="1196752"/>
            <a:ext cx="4330824" cy="4392489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400" b="1" dirty="0" smtClean="0"/>
              <a:t>Suitable training methods you might have listed: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 smtClean="0"/>
              <a:t>Role-play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 smtClean="0"/>
              <a:t>Games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 smtClean="0"/>
              <a:t>Simulation exercises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 smtClean="0"/>
              <a:t>Discussion/debate formats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 smtClean="0"/>
              <a:t>Experiential exercises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 smtClean="0"/>
              <a:t>Self evaluation (e.g. video tape trainees performance &amp; let them evaluate their own behaviors).</a:t>
            </a:r>
          </a:p>
        </p:txBody>
      </p:sp>
    </p:spTree>
    <p:extLst>
      <p:ext uri="{BB962C8B-B14F-4D97-AF65-F5344CB8AC3E}">
        <p14:creationId xmlns:p14="http://schemas.microsoft.com/office/powerpoint/2010/main" val="4191000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2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2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22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22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22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22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22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22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22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22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22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22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 build="p" autoUpdateAnimBg="0" advAuto="100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0B23CDAD-C5AB-49DD-92FF-AC72CA060C53}" type="slidenum">
              <a:rPr lang="en-US" altLang="en-US" sz="1400">
                <a:solidFill>
                  <a:schemeClr val="folHlink"/>
                </a:solidFill>
              </a:rPr>
              <a:pPr/>
              <a:t>32</a:t>
            </a:fld>
            <a:endParaRPr lang="en-US" altLang="en-US" sz="1400">
              <a:solidFill>
                <a:schemeClr val="folHlink"/>
              </a:solidFill>
            </a:endParaRPr>
          </a:p>
        </p:txBody>
      </p:sp>
      <p:sp>
        <p:nvSpPr>
          <p:cNvPr id="35843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0"/>
            <a:ext cx="7912100" cy="908720"/>
          </a:xfrm>
        </p:spPr>
        <p:txBody>
          <a:bodyPr/>
          <a:lstStyle/>
          <a:p>
            <a:pPr marL="838200" indent="-838200" algn="l" eaLnBrk="1" hangingPunct="1"/>
            <a:r>
              <a:rPr lang="en-US" altLang="en-US" dirty="0" smtClean="0"/>
              <a:t>Completing the Training Plan</a:t>
            </a:r>
          </a:p>
        </p:txBody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08720"/>
            <a:ext cx="8229600" cy="460851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800" b="1" dirty="0" smtClean="0"/>
              <a:t>Target group</a:t>
            </a:r>
            <a:r>
              <a:rPr lang="en-US" altLang="en-US" sz="2800" dirty="0" smtClean="0"/>
              <a:t> – assess your audience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b="1" dirty="0" smtClean="0"/>
              <a:t>Topic</a:t>
            </a:r>
            <a:r>
              <a:rPr lang="en-US" altLang="en-US" sz="2800" dirty="0" smtClean="0"/>
              <a:t> – task, skill or attitude ingredient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b="1" dirty="0" smtClean="0"/>
              <a:t>Method</a:t>
            </a:r>
            <a:r>
              <a:rPr lang="en-US" altLang="en-US" sz="2800" dirty="0" smtClean="0"/>
              <a:t> – direct (one way communication) or indirect (discussion, games, experimental exercises…). Important as evaluation of trainees usually lies on the perception on what they did in the training session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b="1" dirty="0" smtClean="0"/>
              <a:t>Time </a:t>
            </a:r>
            <a:r>
              <a:rPr lang="en-US" altLang="en-US" sz="2800" dirty="0" smtClean="0"/>
              <a:t>– length, period, breaks important to consider</a:t>
            </a:r>
            <a:endParaRPr lang="en-US" altLang="en-US" sz="2800" b="1" dirty="0" smtClean="0"/>
          </a:p>
          <a:p>
            <a:pPr eaLnBrk="1" hangingPunct="1">
              <a:lnSpc>
                <a:spcPct val="90000"/>
              </a:lnSpc>
            </a:pPr>
            <a:r>
              <a:rPr lang="en-US" altLang="en-US" sz="2800" b="1" dirty="0" smtClean="0"/>
              <a:t>Location – </a:t>
            </a:r>
            <a:r>
              <a:rPr lang="en-US" altLang="en-US" sz="2800" dirty="0" smtClean="0"/>
              <a:t>away from the office?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218943081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4DD0193F-DC23-47B4-B1DE-C24F71CC5A2C}" type="slidenum">
              <a:rPr lang="en-US" altLang="en-US" sz="1400">
                <a:solidFill>
                  <a:schemeClr val="folHlink"/>
                </a:solidFill>
              </a:rPr>
              <a:pPr/>
              <a:t>33</a:t>
            </a:fld>
            <a:endParaRPr lang="en-US" altLang="en-US" sz="1400">
              <a:solidFill>
                <a:schemeClr val="folHlink"/>
              </a:solidFill>
            </a:endParaRPr>
          </a:p>
        </p:txBody>
      </p:sp>
      <p:sp>
        <p:nvSpPr>
          <p:cNvPr id="36867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991600" cy="1124744"/>
          </a:xfrm>
        </p:spPr>
        <p:txBody>
          <a:bodyPr/>
          <a:lstStyle/>
          <a:p>
            <a:pPr marL="838200" indent="-838200" algn="l" eaLnBrk="1" hangingPunct="1"/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dirty="0" smtClean="0"/>
              <a:t>Implementing the Training</a:t>
            </a:r>
            <a:br>
              <a:rPr lang="en-US" altLang="en-US" dirty="0" smtClean="0"/>
            </a:br>
            <a:r>
              <a:rPr lang="en-US" altLang="en-US" dirty="0" smtClean="0"/>
              <a:t>Program</a:t>
            </a:r>
            <a:br>
              <a:rPr lang="en-US" altLang="en-US" dirty="0" smtClean="0"/>
            </a:br>
            <a:endParaRPr lang="en-US" altLang="en-US" dirty="0" smtClean="0"/>
          </a:p>
        </p:txBody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504" y="1268760"/>
            <a:ext cx="8884096" cy="424847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en-US" sz="2800" dirty="0" smtClean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800" dirty="0" smtClean="0"/>
              <a:t>Besides trainers qualifications and experience: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 smtClean="0"/>
              <a:t>Participant selection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 smtClean="0"/>
              <a:t>Group comfort - physical &amp; psychological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 smtClean="0"/>
              <a:t>Trainer enthusiasm &amp; skills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 smtClean="0"/>
              <a:t>Effective communication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 smtClean="0"/>
              <a:t>Feedback mechanism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 smtClean="0"/>
              <a:t>The need to learn new training skills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 smtClean="0"/>
              <a:t>Preparation by trainers</a:t>
            </a:r>
          </a:p>
        </p:txBody>
      </p:sp>
    </p:spTree>
    <p:extLst>
      <p:ext uri="{BB962C8B-B14F-4D97-AF65-F5344CB8AC3E}">
        <p14:creationId xmlns:p14="http://schemas.microsoft.com/office/powerpoint/2010/main" val="304798878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A7D7B959-4BD4-417A-9C60-15A04412D0C4}" type="slidenum">
              <a:rPr lang="en-US" altLang="en-US" sz="1400">
                <a:solidFill>
                  <a:schemeClr val="folHlink"/>
                </a:solidFill>
              </a:rPr>
              <a:pPr/>
              <a:t>34</a:t>
            </a:fld>
            <a:endParaRPr lang="en-US" altLang="en-US" sz="1400">
              <a:solidFill>
                <a:schemeClr val="folHlink"/>
              </a:solidFill>
            </a:endParaRPr>
          </a:p>
        </p:txBody>
      </p:sp>
      <p:sp>
        <p:nvSpPr>
          <p:cNvPr id="37891" name="Rectangle 4"/>
          <p:cNvSpPr>
            <a:spLocks noGrp="1" noChangeArrowheads="1"/>
          </p:cNvSpPr>
          <p:nvPr>
            <p:ph type="title"/>
          </p:nvPr>
        </p:nvSpPr>
        <p:spPr>
          <a:xfrm>
            <a:off x="107503" y="609600"/>
            <a:ext cx="8928991" cy="1143000"/>
          </a:xfrm>
        </p:spPr>
        <p:txBody>
          <a:bodyPr/>
          <a:lstStyle/>
          <a:p>
            <a:pPr algn="l" eaLnBrk="1" hangingPunct="1"/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dirty="0" smtClean="0"/>
              <a:t>Evaluating the Training</a:t>
            </a:r>
            <a:br>
              <a:rPr lang="en-US" altLang="en-US" dirty="0" smtClean="0"/>
            </a:br>
            <a:endParaRPr lang="en-US" altLang="en-US" dirty="0" smtClean="0"/>
          </a:p>
        </p:txBody>
      </p:sp>
      <p:sp>
        <p:nvSpPr>
          <p:cNvPr id="37892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0" y="1556793"/>
            <a:ext cx="9036495" cy="5072608"/>
          </a:xfrm>
        </p:spPr>
        <p:txBody>
          <a:bodyPr/>
          <a:lstStyle/>
          <a:p>
            <a:pPr marL="609600" indent="-609600" eaLnBrk="1" hangingPunct="1">
              <a:buFont typeface="Wingdings" panose="05000000000000000000" pitchFamily="2" charset="2"/>
              <a:buNone/>
            </a:pPr>
            <a:r>
              <a:rPr lang="en-US" altLang="en-US" dirty="0" smtClean="0"/>
              <a:t>Three Levels of Evaluation </a:t>
            </a:r>
          </a:p>
          <a:p>
            <a:pPr marL="609600" indent="-609600" eaLnBrk="1" hangingPunct="1">
              <a:buFont typeface="Wingdings" panose="05000000000000000000" pitchFamily="2" charset="2"/>
              <a:buAutoNum type="arabicPeriod"/>
            </a:pPr>
            <a:r>
              <a:rPr lang="en-US" altLang="en-US" dirty="0" smtClean="0"/>
              <a:t>Immediate Feedback</a:t>
            </a:r>
          </a:p>
          <a:p>
            <a:pPr marL="990600" lvl="1" indent="-533400" eaLnBrk="1" hangingPunct="1">
              <a:buFont typeface="Wingdings" panose="05000000000000000000" pitchFamily="2" charset="2"/>
              <a:buChar char="w"/>
            </a:pPr>
            <a:r>
              <a:rPr lang="en-US" altLang="en-US" dirty="0" smtClean="0"/>
              <a:t>Survey or interview directly after training</a:t>
            </a:r>
          </a:p>
          <a:p>
            <a:pPr marL="609600" indent="-609600" eaLnBrk="1" hangingPunct="1">
              <a:buFont typeface="Wingdings" panose="05000000000000000000" pitchFamily="2" charset="2"/>
              <a:buAutoNum type="arabicPeriod"/>
            </a:pPr>
            <a:r>
              <a:rPr lang="en-US" altLang="en-US" dirty="0" smtClean="0"/>
              <a:t>Post-Training Test</a:t>
            </a:r>
          </a:p>
          <a:p>
            <a:pPr marL="990600" lvl="1" indent="-533400" eaLnBrk="1" hangingPunct="1">
              <a:buFont typeface="Wingdings" panose="05000000000000000000" pitchFamily="2" charset="2"/>
              <a:buChar char="w"/>
            </a:pPr>
            <a:r>
              <a:rPr lang="en-US" altLang="en-US" dirty="0" smtClean="0"/>
              <a:t>Trainee applying learned tasks in workplace?</a:t>
            </a:r>
          </a:p>
          <a:p>
            <a:pPr marL="609600" indent="-609600" eaLnBrk="1" hangingPunct="1">
              <a:buFont typeface="Wingdings" panose="05000000000000000000" pitchFamily="2" charset="2"/>
              <a:buAutoNum type="arabicPeriod"/>
            </a:pPr>
            <a:r>
              <a:rPr lang="en-US" altLang="en-US" dirty="0" smtClean="0"/>
              <a:t>Post-Training Appraisals</a:t>
            </a:r>
          </a:p>
          <a:p>
            <a:pPr marL="990600" lvl="1" indent="-533400" eaLnBrk="1" hangingPunct="1">
              <a:buFont typeface="Wingdings" panose="05000000000000000000" pitchFamily="2" charset="2"/>
              <a:buChar char="w"/>
            </a:pPr>
            <a:r>
              <a:rPr lang="en-US" altLang="en-US" dirty="0" smtClean="0"/>
              <a:t>Conducted by immediate supervisors of trainees</a:t>
            </a:r>
          </a:p>
          <a:p>
            <a:pPr marL="609600" indent="-609600" eaLnBrk="1" hangingPunct="1"/>
            <a:endParaRPr lang="en-US" altLang="en-US" dirty="0" smtClean="0"/>
          </a:p>
          <a:p>
            <a:pPr marL="609600" indent="-609600" eaLnBrk="1" hangingPunct="1"/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03694696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D06C8EC4-2DB4-4306-919F-1D7066D620FD}" type="slidenum">
              <a:rPr lang="en-US" altLang="en-US" sz="1400">
                <a:solidFill>
                  <a:schemeClr val="folHlink"/>
                </a:solidFill>
              </a:rPr>
              <a:pPr/>
              <a:t>35</a:t>
            </a:fld>
            <a:endParaRPr lang="en-US" altLang="en-US" sz="1400">
              <a:solidFill>
                <a:schemeClr val="folHlink"/>
              </a:solidFill>
            </a:endParaRPr>
          </a:p>
        </p:txBody>
      </p:sp>
      <p:sp>
        <p:nvSpPr>
          <p:cNvPr id="38915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116632"/>
            <a:ext cx="8856984" cy="1008112"/>
          </a:xfrm>
        </p:spPr>
        <p:txBody>
          <a:bodyPr/>
          <a:lstStyle/>
          <a:p>
            <a:pPr algn="l" eaLnBrk="1" hangingPunct="1"/>
            <a:r>
              <a:rPr lang="en-US" altLang="en-US" dirty="0" smtClean="0"/>
              <a:t>Planning Future Training</a:t>
            </a:r>
          </a:p>
        </p:txBody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24744"/>
            <a:ext cx="9036496" cy="4392489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dirty="0" smtClean="0"/>
              <a:t>Last step in the training process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 smtClean="0"/>
              <a:t>After taking all evaluated comments, trainers should modify the programs to keep good things and make suggested improvements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 smtClean="0"/>
              <a:t>Remember, even with the same topic for different trainees, trainers should address many parts of the training process again and consider new approaches.</a:t>
            </a:r>
          </a:p>
          <a:p>
            <a:pPr eaLnBrk="1" hangingPunct="1">
              <a:lnSpc>
                <a:spcPct val="90000"/>
              </a:lnSpc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76026992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13D29C6B-FCDE-4B16-A407-4788F858BE92}" type="slidenum">
              <a:rPr lang="en-US" altLang="en-US" sz="1400">
                <a:solidFill>
                  <a:schemeClr val="folHlink"/>
                </a:solidFill>
              </a:rPr>
              <a:pPr/>
              <a:t>36</a:t>
            </a:fld>
            <a:endParaRPr lang="en-US" altLang="en-US" sz="1400">
              <a:solidFill>
                <a:schemeClr val="folHlink"/>
              </a:solidFill>
            </a:endParaRPr>
          </a:p>
        </p:txBody>
      </p:sp>
      <p:sp>
        <p:nvSpPr>
          <p:cNvPr id="3993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A Training Lesson Plan</a:t>
            </a:r>
          </a:p>
        </p:txBody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09625" y="1196752"/>
            <a:ext cx="7958138" cy="489924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800" dirty="0" smtClean="0"/>
              <a:t>Topic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 smtClean="0"/>
              <a:t>Summary of Key Points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 smtClean="0"/>
              <a:t>Training Objectives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 smtClean="0"/>
              <a:t>Duration of Each Activity in Each Session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 smtClean="0"/>
              <a:t>Training Contents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 smtClean="0"/>
              <a:t>Training Methods / Activities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 smtClean="0"/>
              <a:t>Break(s)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 smtClean="0"/>
              <a:t>Exercise to Warm Up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 smtClean="0"/>
              <a:t>Questions to test Understanding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 smtClean="0"/>
              <a:t>Conclusion</a:t>
            </a:r>
          </a:p>
        </p:txBody>
      </p:sp>
    </p:spTree>
    <p:extLst>
      <p:ext uri="{BB962C8B-B14F-4D97-AF65-F5344CB8AC3E}">
        <p14:creationId xmlns:p14="http://schemas.microsoft.com/office/powerpoint/2010/main" val="29261881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134EE6D2-2D2D-4C12-BA08-DE2DD748DAB4}" type="slidenum">
              <a:rPr lang="en-US" altLang="en-US" sz="1400">
                <a:solidFill>
                  <a:schemeClr val="folHlink"/>
                </a:solidFill>
              </a:rPr>
              <a:pPr/>
              <a:t>37</a:t>
            </a:fld>
            <a:endParaRPr lang="en-US" altLang="en-US" sz="1400">
              <a:solidFill>
                <a:schemeClr val="folHlink"/>
              </a:solidFill>
            </a:endParaRPr>
          </a:p>
        </p:txBody>
      </p:sp>
      <p:sp>
        <p:nvSpPr>
          <p:cNvPr id="40963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188640"/>
            <a:ext cx="8570788" cy="908323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New Employee Orientation</a:t>
            </a:r>
          </a:p>
        </p:txBody>
      </p:sp>
      <p:graphicFrame>
        <p:nvGraphicFramePr>
          <p:cNvPr id="16463" name="Group 79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97738756"/>
              </p:ext>
            </p:extLst>
          </p:nvPr>
        </p:nvGraphicFramePr>
        <p:xfrm>
          <a:off x="-180528" y="1096961"/>
          <a:ext cx="9217024" cy="5775330"/>
        </p:xfrm>
        <a:graphic>
          <a:graphicData uri="http://schemas.openxmlformats.org/drawingml/2006/table">
            <a:tbl>
              <a:tblPr/>
              <a:tblGrid>
                <a:gridCol w="223944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6998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3096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47662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96255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Time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Topic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Method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Activity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6255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9:00-9:30 AM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Welcome Speech by GM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Speech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Talk &amp; hand shake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6255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9:30-10:00 AM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Intro to Company Background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Slide Presentation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Slide Show &amp; Video Tape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6255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96255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3:00-4:00 PM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Fire Safety Talk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Security Manager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Fire Drill &amp; Equipment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96255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8572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2001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5430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0002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4574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9146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37185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41001" name="Freeform 55"/>
          <p:cNvSpPr>
            <a:spLocks/>
          </p:cNvSpPr>
          <p:nvPr/>
        </p:nvSpPr>
        <p:spPr bwMode="auto">
          <a:xfrm>
            <a:off x="838200" y="4800600"/>
            <a:ext cx="7924800" cy="330200"/>
          </a:xfrm>
          <a:custGeom>
            <a:avLst/>
            <a:gdLst>
              <a:gd name="T0" fmla="*/ 0 w 4944"/>
              <a:gd name="T1" fmla="*/ 317500 h 208"/>
              <a:gd name="T2" fmla="*/ 538579 w 4944"/>
              <a:gd name="T3" fmla="*/ 165100 h 208"/>
              <a:gd name="T4" fmla="*/ 923278 w 4944"/>
              <a:gd name="T5" fmla="*/ 317500 h 208"/>
              <a:gd name="T6" fmla="*/ 1692676 w 4944"/>
              <a:gd name="T7" fmla="*/ 88900 h 208"/>
              <a:gd name="T8" fmla="*/ 2385134 w 4944"/>
              <a:gd name="T9" fmla="*/ 317500 h 208"/>
              <a:gd name="T10" fmla="*/ 3077592 w 4944"/>
              <a:gd name="T11" fmla="*/ 88900 h 208"/>
              <a:gd name="T12" fmla="*/ 4077810 w 4944"/>
              <a:gd name="T13" fmla="*/ 241300 h 208"/>
              <a:gd name="T14" fmla="*/ 4539449 w 4944"/>
              <a:gd name="T15" fmla="*/ 12700 h 208"/>
              <a:gd name="T16" fmla="*/ 5539666 w 4944"/>
              <a:gd name="T17" fmla="*/ 317500 h 208"/>
              <a:gd name="T18" fmla="*/ 6386004 w 4944"/>
              <a:gd name="T19" fmla="*/ 12700 h 208"/>
              <a:gd name="T20" fmla="*/ 7078462 w 4944"/>
              <a:gd name="T21" fmla="*/ 317500 h 208"/>
              <a:gd name="T22" fmla="*/ 7924800 w 4944"/>
              <a:gd name="T23" fmla="*/ 88900 h 20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4944" h="208">
                <a:moveTo>
                  <a:pt x="0" y="200"/>
                </a:moveTo>
                <a:cubicBezTo>
                  <a:pt x="120" y="152"/>
                  <a:pt x="240" y="104"/>
                  <a:pt x="336" y="104"/>
                </a:cubicBezTo>
                <a:cubicBezTo>
                  <a:pt x="432" y="104"/>
                  <a:pt x="456" y="208"/>
                  <a:pt x="576" y="200"/>
                </a:cubicBezTo>
                <a:cubicBezTo>
                  <a:pt x="696" y="192"/>
                  <a:pt x="904" y="56"/>
                  <a:pt x="1056" y="56"/>
                </a:cubicBezTo>
                <a:cubicBezTo>
                  <a:pt x="1208" y="56"/>
                  <a:pt x="1344" y="200"/>
                  <a:pt x="1488" y="200"/>
                </a:cubicBezTo>
                <a:cubicBezTo>
                  <a:pt x="1632" y="200"/>
                  <a:pt x="1744" y="64"/>
                  <a:pt x="1920" y="56"/>
                </a:cubicBezTo>
                <a:cubicBezTo>
                  <a:pt x="2096" y="48"/>
                  <a:pt x="2392" y="160"/>
                  <a:pt x="2544" y="152"/>
                </a:cubicBezTo>
                <a:cubicBezTo>
                  <a:pt x="2696" y="144"/>
                  <a:pt x="2680" y="0"/>
                  <a:pt x="2832" y="8"/>
                </a:cubicBezTo>
                <a:cubicBezTo>
                  <a:pt x="2984" y="16"/>
                  <a:pt x="3264" y="200"/>
                  <a:pt x="3456" y="200"/>
                </a:cubicBezTo>
                <a:cubicBezTo>
                  <a:pt x="3648" y="200"/>
                  <a:pt x="3824" y="8"/>
                  <a:pt x="3984" y="8"/>
                </a:cubicBezTo>
                <a:cubicBezTo>
                  <a:pt x="4144" y="8"/>
                  <a:pt x="4256" y="192"/>
                  <a:pt x="4416" y="200"/>
                </a:cubicBezTo>
                <a:cubicBezTo>
                  <a:pt x="4576" y="208"/>
                  <a:pt x="4872" y="56"/>
                  <a:pt x="4944" y="56"/>
                </a:cubicBezTo>
              </a:path>
            </a:pathLst>
          </a:custGeom>
          <a:noFill/>
          <a:ln w="19050" cmpd="sng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41002" name="Freeform 77"/>
          <p:cNvSpPr>
            <a:spLocks/>
          </p:cNvSpPr>
          <p:nvPr/>
        </p:nvSpPr>
        <p:spPr bwMode="auto">
          <a:xfrm>
            <a:off x="838200" y="6248400"/>
            <a:ext cx="7924800" cy="330200"/>
          </a:xfrm>
          <a:custGeom>
            <a:avLst/>
            <a:gdLst>
              <a:gd name="T0" fmla="*/ 0 w 4944"/>
              <a:gd name="T1" fmla="*/ 317500 h 208"/>
              <a:gd name="T2" fmla="*/ 538579 w 4944"/>
              <a:gd name="T3" fmla="*/ 165100 h 208"/>
              <a:gd name="T4" fmla="*/ 923278 w 4944"/>
              <a:gd name="T5" fmla="*/ 317500 h 208"/>
              <a:gd name="T6" fmla="*/ 1692676 w 4944"/>
              <a:gd name="T7" fmla="*/ 88900 h 208"/>
              <a:gd name="T8" fmla="*/ 2385134 w 4944"/>
              <a:gd name="T9" fmla="*/ 317500 h 208"/>
              <a:gd name="T10" fmla="*/ 3077592 w 4944"/>
              <a:gd name="T11" fmla="*/ 88900 h 208"/>
              <a:gd name="T12" fmla="*/ 4077810 w 4944"/>
              <a:gd name="T13" fmla="*/ 241300 h 208"/>
              <a:gd name="T14" fmla="*/ 4539449 w 4944"/>
              <a:gd name="T15" fmla="*/ 12700 h 208"/>
              <a:gd name="T16" fmla="*/ 5539666 w 4944"/>
              <a:gd name="T17" fmla="*/ 317500 h 208"/>
              <a:gd name="T18" fmla="*/ 6386004 w 4944"/>
              <a:gd name="T19" fmla="*/ 12700 h 208"/>
              <a:gd name="T20" fmla="*/ 7078462 w 4944"/>
              <a:gd name="T21" fmla="*/ 317500 h 208"/>
              <a:gd name="T22" fmla="*/ 7924800 w 4944"/>
              <a:gd name="T23" fmla="*/ 88900 h 20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4944" h="208">
                <a:moveTo>
                  <a:pt x="0" y="200"/>
                </a:moveTo>
                <a:cubicBezTo>
                  <a:pt x="120" y="152"/>
                  <a:pt x="240" y="104"/>
                  <a:pt x="336" y="104"/>
                </a:cubicBezTo>
                <a:cubicBezTo>
                  <a:pt x="432" y="104"/>
                  <a:pt x="456" y="208"/>
                  <a:pt x="576" y="200"/>
                </a:cubicBezTo>
                <a:cubicBezTo>
                  <a:pt x="696" y="192"/>
                  <a:pt x="904" y="56"/>
                  <a:pt x="1056" y="56"/>
                </a:cubicBezTo>
                <a:cubicBezTo>
                  <a:pt x="1208" y="56"/>
                  <a:pt x="1344" y="200"/>
                  <a:pt x="1488" y="200"/>
                </a:cubicBezTo>
                <a:cubicBezTo>
                  <a:pt x="1632" y="200"/>
                  <a:pt x="1744" y="64"/>
                  <a:pt x="1920" y="56"/>
                </a:cubicBezTo>
                <a:cubicBezTo>
                  <a:pt x="2096" y="48"/>
                  <a:pt x="2392" y="160"/>
                  <a:pt x="2544" y="152"/>
                </a:cubicBezTo>
                <a:cubicBezTo>
                  <a:pt x="2696" y="144"/>
                  <a:pt x="2680" y="0"/>
                  <a:pt x="2832" y="8"/>
                </a:cubicBezTo>
                <a:cubicBezTo>
                  <a:pt x="2984" y="16"/>
                  <a:pt x="3264" y="200"/>
                  <a:pt x="3456" y="200"/>
                </a:cubicBezTo>
                <a:cubicBezTo>
                  <a:pt x="3648" y="200"/>
                  <a:pt x="3824" y="8"/>
                  <a:pt x="3984" y="8"/>
                </a:cubicBezTo>
                <a:cubicBezTo>
                  <a:pt x="4144" y="8"/>
                  <a:pt x="4256" y="192"/>
                  <a:pt x="4416" y="200"/>
                </a:cubicBezTo>
                <a:cubicBezTo>
                  <a:pt x="4576" y="208"/>
                  <a:pt x="4872" y="56"/>
                  <a:pt x="4944" y="56"/>
                </a:cubicBezTo>
              </a:path>
            </a:pathLst>
          </a:custGeom>
          <a:noFill/>
          <a:ln w="19050" cmpd="sng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75883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AB6EAD0C-EC8B-4AD6-B04C-457F0FECE2ED}" type="slidenum">
              <a:rPr lang="en-US" altLang="en-US" sz="1400">
                <a:solidFill>
                  <a:schemeClr val="folHlink"/>
                </a:solidFill>
              </a:rPr>
              <a:pPr/>
              <a:t>38</a:t>
            </a:fld>
            <a:endParaRPr lang="en-US" altLang="en-US" sz="1400">
              <a:solidFill>
                <a:schemeClr val="folHlink"/>
              </a:solidFill>
            </a:endParaRPr>
          </a:p>
        </p:txBody>
      </p:sp>
      <p:sp>
        <p:nvSpPr>
          <p:cNvPr id="4198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References</a:t>
            </a:r>
          </a:p>
        </p:txBody>
      </p:sp>
      <p:sp>
        <p:nvSpPr>
          <p:cNvPr id="41988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400" smtClean="0"/>
              <a:t>Anthony W.P., Kacmar, K.M., Perrewé, P.L. (2002) </a:t>
            </a:r>
            <a:r>
              <a:rPr lang="en-US" altLang="en-US" sz="2400" b="1" smtClean="0"/>
              <a:t>Human resource management: a strategic approach, </a:t>
            </a:r>
            <a:r>
              <a:rPr lang="en-US" altLang="en-US" sz="2400" smtClean="0"/>
              <a:t>4th ed. Fort Worth : Harcourt College Publishers.</a:t>
            </a:r>
            <a:r>
              <a:rPr lang="en-US" altLang="en-US" sz="2400" smtClean="0">
                <a:hlinkClick r:id="rId2"/>
              </a:rPr>
              <a:t>HF5549 .A866 2002</a:t>
            </a:r>
            <a:r>
              <a:rPr lang="en-US" altLang="en-US" sz="2400" smtClean="0"/>
              <a:t> 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b="1" smtClean="0"/>
              <a:t>Goldstein, I. L., Ford J.K. (2002)</a:t>
            </a:r>
            <a:r>
              <a:rPr lang="en-US" altLang="en-US" sz="2400" smtClean="0"/>
              <a:t> </a:t>
            </a:r>
            <a:r>
              <a:rPr lang="en-US" altLang="en-US" sz="2400" b="1" smtClean="0"/>
              <a:t>Training in organizations : needs assessment, development, and evaluation, </a:t>
            </a:r>
            <a:r>
              <a:rPr lang="en-US" altLang="en-US" sz="2400" smtClean="0"/>
              <a:t>4th ed. Belmont, CA . </a:t>
            </a:r>
            <a:r>
              <a:rPr lang="en-US" altLang="en-US" sz="2400" smtClean="0">
                <a:hlinkClick r:id="rId3"/>
              </a:rPr>
              <a:t>HF5549.5.T7 G543 2002</a:t>
            </a:r>
            <a:r>
              <a:rPr lang="en-US" altLang="en-US" sz="2400" smtClean="0"/>
              <a:t> 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smtClean="0"/>
              <a:t>Greer, C.R. (1995) </a:t>
            </a:r>
            <a:r>
              <a:rPr lang="en-US" altLang="en-US" sz="2400" b="1" smtClean="0"/>
              <a:t>Strategy and human resources – a general managerial perspective</a:t>
            </a:r>
            <a:r>
              <a:rPr lang="en-US" altLang="en-US" sz="2400" smtClean="0"/>
              <a:t>, Prentice Hall.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smtClean="0">
                <a:hlinkClick r:id="rId4"/>
              </a:rPr>
              <a:t>Riley, Michael</a:t>
            </a:r>
            <a:r>
              <a:rPr lang="en-US" altLang="en-US" sz="2400" smtClean="0"/>
              <a:t>, (1996) </a:t>
            </a:r>
            <a:r>
              <a:rPr lang="en-US" altLang="en-US" sz="2400" b="1" smtClean="0"/>
              <a:t>Human resource management in the hospitality and tourism industry, </a:t>
            </a:r>
            <a:r>
              <a:rPr lang="en-US" altLang="en-US" sz="2400" smtClean="0"/>
              <a:t>2nd ed. Oxford ; Boston : Butterworth-Heinemann.  </a:t>
            </a:r>
            <a:r>
              <a:rPr lang="en-US" altLang="en-US" sz="2400" smtClean="0">
                <a:hlinkClick r:id="rId5"/>
              </a:rPr>
              <a:t>TX911.3.P4 R55 1996</a:t>
            </a:r>
            <a:r>
              <a:rPr lang="en-US" altLang="en-US" sz="2400" smtClean="0"/>
              <a:t> 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en-US" sz="2400" smtClean="0"/>
          </a:p>
        </p:txBody>
      </p:sp>
    </p:spTree>
    <p:extLst>
      <p:ext uri="{BB962C8B-B14F-4D97-AF65-F5344CB8AC3E}">
        <p14:creationId xmlns:p14="http://schemas.microsoft.com/office/powerpoint/2010/main" val="124906991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1494</TotalTime>
  <Words>1653</Words>
  <Application>Microsoft Office PowerPoint</Application>
  <PresentationFormat>On-screen Show (4:3)</PresentationFormat>
  <Paragraphs>321</Paragraphs>
  <Slides>38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20140311PresentationUWTSDTemplate</vt:lpstr>
      <vt:lpstr>Module Code: BMSK 5002</vt:lpstr>
      <vt:lpstr>Training &amp; Development</vt:lpstr>
      <vt:lpstr>Topics Covered.</vt:lpstr>
      <vt:lpstr>Question</vt:lpstr>
      <vt:lpstr>Learning Objectives</vt:lpstr>
      <vt:lpstr>Do Organizations Need Training?</vt:lpstr>
      <vt:lpstr>The Gap Concept</vt:lpstr>
      <vt:lpstr>Question</vt:lpstr>
      <vt:lpstr>Exercise 1</vt:lpstr>
      <vt:lpstr>Reasons to Consider Conducting  an Internal Needs Analysis</vt:lpstr>
      <vt:lpstr>Importance of Training</vt:lpstr>
      <vt:lpstr>Benefits of Training</vt:lpstr>
      <vt:lpstr>What is Training?</vt:lpstr>
      <vt:lpstr>Differences between Training, Education &amp; Development</vt:lpstr>
      <vt:lpstr>The ASK Concept</vt:lpstr>
      <vt:lpstr>Exercise 2</vt:lpstr>
      <vt:lpstr>Five Principles of Learning</vt:lpstr>
      <vt:lpstr>A Systematic Approach to Training</vt:lpstr>
      <vt:lpstr>Model of the Training Process* </vt:lpstr>
      <vt:lpstr>Nine Steps in the Training Process</vt:lpstr>
      <vt:lpstr>1) Assessing Training Needs</vt:lpstr>
      <vt:lpstr>Exercise 3</vt:lpstr>
      <vt:lpstr>Response to exercise 3</vt:lpstr>
      <vt:lpstr>2) Preparing Training Plan</vt:lpstr>
      <vt:lpstr>Training Calendar Example</vt:lpstr>
      <vt:lpstr>Individual Plans</vt:lpstr>
      <vt:lpstr>3) Specifying Training Objectives</vt:lpstr>
      <vt:lpstr>Designing the Training Program(s)</vt:lpstr>
      <vt:lpstr>Selecting Instructional Methods  Note: This is the most important step</vt:lpstr>
      <vt:lpstr>Exercise 4</vt:lpstr>
      <vt:lpstr>Response to exercise 4</vt:lpstr>
      <vt:lpstr>Completing the Training Plan</vt:lpstr>
      <vt:lpstr> Implementing the Training Program </vt:lpstr>
      <vt:lpstr> Evaluating the Training </vt:lpstr>
      <vt:lpstr>Planning Future Training</vt:lpstr>
      <vt:lpstr>A Training Lesson Plan</vt:lpstr>
      <vt:lpstr>New Employee Orientation</vt:lpstr>
      <vt:lpstr>References</vt:lpstr>
    </vt:vector>
  </TitlesOfParts>
  <Company>University of Wales Lampeter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User</cp:lastModifiedBy>
  <cp:revision>73</cp:revision>
  <cp:lastPrinted>2018-07-09T15:27:01Z</cp:lastPrinted>
  <dcterms:created xsi:type="dcterms:W3CDTF">2002-10-07T19:43:58Z</dcterms:created>
  <dcterms:modified xsi:type="dcterms:W3CDTF">2020-06-09T00:08:24Z</dcterms:modified>
</cp:coreProperties>
</file>