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37"/>
  </p:notesMasterIdLst>
  <p:sldIdLst>
    <p:sldId id="393" r:id="rId2"/>
    <p:sldId id="312" r:id="rId3"/>
    <p:sldId id="314" r:id="rId4"/>
    <p:sldId id="395" r:id="rId5"/>
    <p:sldId id="315" r:id="rId6"/>
    <p:sldId id="382" r:id="rId7"/>
    <p:sldId id="316" r:id="rId8"/>
    <p:sldId id="318" r:id="rId9"/>
    <p:sldId id="319" r:id="rId10"/>
    <p:sldId id="396" r:id="rId11"/>
    <p:sldId id="321" r:id="rId12"/>
    <p:sldId id="322" r:id="rId13"/>
    <p:sldId id="324" r:id="rId14"/>
    <p:sldId id="329" r:id="rId15"/>
    <p:sldId id="330" r:id="rId16"/>
    <p:sldId id="331" r:id="rId17"/>
    <p:sldId id="334" r:id="rId18"/>
    <p:sldId id="349" r:id="rId19"/>
    <p:sldId id="336" r:id="rId20"/>
    <p:sldId id="337" r:id="rId21"/>
    <p:sldId id="384" r:id="rId22"/>
    <p:sldId id="397" r:id="rId23"/>
    <p:sldId id="338" r:id="rId24"/>
    <p:sldId id="355" r:id="rId25"/>
    <p:sldId id="356" r:id="rId26"/>
    <p:sldId id="426" r:id="rId27"/>
    <p:sldId id="427" r:id="rId28"/>
    <p:sldId id="429" r:id="rId29"/>
    <p:sldId id="430" r:id="rId30"/>
    <p:sldId id="1056" r:id="rId31"/>
    <p:sldId id="1098" r:id="rId32"/>
    <p:sldId id="1100" r:id="rId33"/>
    <p:sldId id="394" r:id="rId34"/>
    <p:sldId id="380" r:id="rId35"/>
    <p:sldId id="381" r:id="rId36"/>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84EEA-3C31-430B-AAFF-6DDE0C629348}" v="285" dt="2023-10-18T06:20:06.953"/>
    <p1510:client id="{A080D84B-FD5D-482D-854F-282A834A048C}" v="5" dt="2023-10-18T08:00:41.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34587" autoAdjust="0"/>
    <p:restoredTop sz="96187" autoAdjust="0"/>
  </p:normalViewPr>
  <p:slideViewPr>
    <p:cSldViewPr>
      <p:cViewPr varScale="1">
        <p:scale>
          <a:sx n="105" d="100"/>
          <a:sy n="105" d="100"/>
        </p:scale>
        <p:origin x="126" y="60"/>
      </p:cViewPr>
      <p:guideLst>
        <p:guide orient="horz" pos="2160"/>
        <p:guide pos="2880"/>
      </p:guideLst>
    </p:cSldViewPr>
  </p:slideViewPr>
  <p:outlineViewPr>
    <p:cViewPr>
      <p:scale>
        <a:sx n="33" d="100"/>
        <a:sy n="33" d="100"/>
      </p:scale>
      <p:origin x="0" y="44568"/>
    </p:cViewPr>
  </p:outlin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C684EEA-3C31-430B-AAFF-6DDE0C629348}"/>
    <pc:docChg chg="undo custSel addSld delSld modSld sldOrd">
      <pc:chgData name="Munyaradzi Nicholas Murira" userId="6ab3fae5-94bd-47ef-9f25-6c1f645127cf" providerId="ADAL" clId="{0C684EEA-3C31-430B-AAFF-6DDE0C629348}" dt="2023-10-18T06:29:40.042" v="525" actId="478"/>
      <pc:docMkLst>
        <pc:docMk/>
      </pc:docMkLst>
      <pc:sldChg chg="modSp mod">
        <pc:chgData name="Munyaradzi Nicholas Murira" userId="6ab3fae5-94bd-47ef-9f25-6c1f645127cf" providerId="ADAL" clId="{0C684EEA-3C31-430B-AAFF-6DDE0C629348}" dt="2023-10-18T06:03:00.794" v="423"/>
        <pc:sldMkLst>
          <pc:docMk/>
          <pc:sldMk cId="2750553302" sldId="312"/>
        </pc:sldMkLst>
        <pc:spChg chg="mod">
          <ac:chgData name="Munyaradzi Nicholas Murira" userId="6ab3fae5-94bd-47ef-9f25-6c1f645127cf" providerId="ADAL" clId="{0C684EEA-3C31-430B-AAFF-6DDE0C629348}" dt="2023-10-18T06:03:00.794" v="423"/>
          <ac:spMkLst>
            <pc:docMk/>
            <pc:sldMk cId="2750553302" sldId="312"/>
            <ac:spMk id="3" creationId="{00000000-0000-0000-0000-000000000000}"/>
          </ac:spMkLst>
        </pc:spChg>
      </pc:sldChg>
      <pc:sldChg chg="modSp">
        <pc:chgData name="Munyaradzi Nicholas Murira" userId="6ab3fae5-94bd-47ef-9f25-6c1f645127cf" providerId="ADAL" clId="{0C684EEA-3C31-430B-AAFF-6DDE0C629348}" dt="2023-10-18T04:08:43.738" v="44" actId="20577"/>
        <pc:sldMkLst>
          <pc:docMk/>
          <pc:sldMk cId="1908719618" sldId="314"/>
        </pc:sldMkLst>
        <pc:spChg chg="mod">
          <ac:chgData name="Munyaradzi Nicholas Murira" userId="6ab3fae5-94bd-47ef-9f25-6c1f645127cf" providerId="ADAL" clId="{0C684EEA-3C31-430B-AAFF-6DDE0C629348}" dt="2023-10-18T04:08:43.738" v="44" actId="20577"/>
          <ac:spMkLst>
            <pc:docMk/>
            <pc:sldMk cId="1908719618" sldId="314"/>
            <ac:spMk id="3" creationId="{00000000-0000-0000-0000-000000000000}"/>
          </ac:spMkLst>
        </pc:spChg>
      </pc:sldChg>
      <pc:sldChg chg="modSp mod modAnim modNotes">
        <pc:chgData name="Munyaradzi Nicholas Murira" userId="6ab3fae5-94bd-47ef-9f25-6c1f645127cf" providerId="ADAL" clId="{0C684EEA-3C31-430B-AAFF-6DDE0C629348}" dt="2023-10-18T04:48:47.354" v="306" actId="20577"/>
        <pc:sldMkLst>
          <pc:docMk/>
          <pc:sldMk cId="2724239914" sldId="315"/>
        </pc:sldMkLst>
        <pc:spChg chg="mod">
          <ac:chgData name="Munyaradzi Nicholas Murira" userId="6ab3fae5-94bd-47ef-9f25-6c1f645127cf" providerId="ADAL" clId="{0C684EEA-3C31-430B-AAFF-6DDE0C629348}" dt="2023-10-18T04:11:26.804" v="52" actId="20577"/>
          <ac:spMkLst>
            <pc:docMk/>
            <pc:sldMk cId="2724239914" sldId="315"/>
            <ac:spMk id="2" creationId="{00000000-0000-0000-0000-000000000000}"/>
          </ac:spMkLst>
        </pc:spChg>
        <pc:spChg chg="mod">
          <ac:chgData name="Munyaradzi Nicholas Murira" userId="6ab3fae5-94bd-47ef-9f25-6c1f645127cf" providerId="ADAL" clId="{0C684EEA-3C31-430B-AAFF-6DDE0C629348}" dt="2023-10-18T04:48:47.354" v="306" actId="20577"/>
          <ac:spMkLst>
            <pc:docMk/>
            <pc:sldMk cId="2724239914" sldId="315"/>
            <ac:spMk id="3" creationId="{00000000-0000-0000-0000-000000000000}"/>
          </ac:spMkLst>
        </pc:spChg>
      </pc:sldChg>
      <pc:sldChg chg="mod modShow">
        <pc:chgData name="Munyaradzi Nicholas Murira" userId="6ab3fae5-94bd-47ef-9f25-6c1f645127cf" providerId="ADAL" clId="{0C684EEA-3C31-430B-AAFF-6DDE0C629348}" dt="2023-10-18T04:53:34.925" v="307" actId="729"/>
        <pc:sldMkLst>
          <pc:docMk/>
          <pc:sldMk cId="409328076" sldId="316"/>
        </pc:sldMkLst>
      </pc:sldChg>
      <pc:sldChg chg="mod modShow">
        <pc:chgData name="Munyaradzi Nicholas Murira" userId="6ab3fae5-94bd-47ef-9f25-6c1f645127cf" providerId="ADAL" clId="{0C684EEA-3C31-430B-AAFF-6DDE0C629348}" dt="2023-10-18T04:54:29.776" v="308" actId="729"/>
        <pc:sldMkLst>
          <pc:docMk/>
          <pc:sldMk cId="1071534559" sldId="318"/>
        </pc:sldMkLst>
      </pc:sldChg>
      <pc:sldChg chg="modSp mod modShow">
        <pc:chgData name="Munyaradzi Nicholas Murira" userId="6ab3fae5-94bd-47ef-9f25-6c1f645127cf" providerId="ADAL" clId="{0C684EEA-3C31-430B-AAFF-6DDE0C629348}" dt="2023-10-18T04:58:51.028" v="317" actId="729"/>
        <pc:sldMkLst>
          <pc:docMk/>
          <pc:sldMk cId="2768473582" sldId="319"/>
        </pc:sldMkLst>
        <pc:spChg chg="mod">
          <ac:chgData name="Munyaradzi Nicholas Murira" userId="6ab3fae5-94bd-47ef-9f25-6c1f645127cf" providerId="ADAL" clId="{0C684EEA-3C31-430B-AAFF-6DDE0C629348}" dt="2023-10-18T04:56:21.001" v="316" actId="20577"/>
          <ac:spMkLst>
            <pc:docMk/>
            <pc:sldMk cId="2768473582" sldId="319"/>
            <ac:spMk id="2" creationId="{00000000-0000-0000-0000-000000000000}"/>
          </ac:spMkLst>
        </pc:spChg>
      </pc:sldChg>
      <pc:sldChg chg="del">
        <pc:chgData name="Munyaradzi Nicholas Murira" userId="6ab3fae5-94bd-47ef-9f25-6c1f645127cf" providerId="ADAL" clId="{0C684EEA-3C31-430B-AAFF-6DDE0C629348}" dt="2023-10-18T06:21:57.811" v="454" actId="47"/>
        <pc:sldMkLst>
          <pc:docMk/>
          <pc:sldMk cId="470442179" sldId="320"/>
        </pc:sldMkLst>
      </pc:sldChg>
      <pc:sldChg chg="mod modShow">
        <pc:chgData name="Munyaradzi Nicholas Murira" userId="6ab3fae5-94bd-47ef-9f25-6c1f645127cf" providerId="ADAL" clId="{0C684EEA-3C31-430B-AAFF-6DDE0C629348}" dt="2023-10-18T05:07:01.373" v="336" actId="729"/>
        <pc:sldMkLst>
          <pc:docMk/>
          <pc:sldMk cId="3306046659" sldId="321"/>
        </pc:sldMkLst>
      </pc:sldChg>
      <pc:sldChg chg="mod modShow">
        <pc:chgData name="Munyaradzi Nicholas Murira" userId="6ab3fae5-94bd-47ef-9f25-6c1f645127cf" providerId="ADAL" clId="{0C684EEA-3C31-430B-AAFF-6DDE0C629348}" dt="2023-10-18T05:08:02.003" v="337" actId="729"/>
        <pc:sldMkLst>
          <pc:docMk/>
          <pc:sldMk cId="869796022" sldId="322"/>
        </pc:sldMkLst>
      </pc:sldChg>
      <pc:sldChg chg="del">
        <pc:chgData name="Munyaradzi Nicholas Murira" userId="6ab3fae5-94bd-47ef-9f25-6c1f645127cf" providerId="ADAL" clId="{0C684EEA-3C31-430B-AAFF-6DDE0C629348}" dt="2023-10-18T06:22:08.254" v="455" actId="47"/>
        <pc:sldMkLst>
          <pc:docMk/>
          <pc:sldMk cId="4070541501" sldId="323"/>
        </pc:sldMkLst>
      </pc:sldChg>
      <pc:sldChg chg="del">
        <pc:chgData name="Munyaradzi Nicholas Murira" userId="6ab3fae5-94bd-47ef-9f25-6c1f645127cf" providerId="ADAL" clId="{0C684EEA-3C31-430B-AAFF-6DDE0C629348}" dt="2023-10-18T06:22:19.992" v="456" actId="47"/>
        <pc:sldMkLst>
          <pc:docMk/>
          <pc:sldMk cId="3361647964" sldId="325"/>
        </pc:sldMkLst>
      </pc:sldChg>
      <pc:sldChg chg="del">
        <pc:chgData name="Munyaradzi Nicholas Murira" userId="6ab3fae5-94bd-47ef-9f25-6c1f645127cf" providerId="ADAL" clId="{0C684EEA-3C31-430B-AAFF-6DDE0C629348}" dt="2023-10-18T06:22:26.984" v="457" actId="47"/>
        <pc:sldMkLst>
          <pc:docMk/>
          <pc:sldMk cId="2345678910" sldId="326"/>
        </pc:sldMkLst>
      </pc:sldChg>
      <pc:sldChg chg="del">
        <pc:chgData name="Munyaradzi Nicholas Murira" userId="6ab3fae5-94bd-47ef-9f25-6c1f645127cf" providerId="ADAL" clId="{0C684EEA-3C31-430B-AAFF-6DDE0C629348}" dt="2023-10-18T06:22:26.984" v="457" actId="47"/>
        <pc:sldMkLst>
          <pc:docMk/>
          <pc:sldMk cId="3594245660" sldId="327"/>
        </pc:sldMkLst>
      </pc:sldChg>
      <pc:sldChg chg="del">
        <pc:chgData name="Munyaradzi Nicholas Murira" userId="6ab3fae5-94bd-47ef-9f25-6c1f645127cf" providerId="ADAL" clId="{0C684EEA-3C31-430B-AAFF-6DDE0C629348}" dt="2023-10-18T06:22:26.984" v="457" actId="47"/>
        <pc:sldMkLst>
          <pc:docMk/>
          <pc:sldMk cId="1760966760" sldId="328"/>
        </pc:sldMkLst>
      </pc:sldChg>
      <pc:sldChg chg="modSp mod modNotes">
        <pc:chgData name="Munyaradzi Nicholas Murira" userId="6ab3fae5-94bd-47ef-9f25-6c1f645127cf" providerId="ADAL" clId="{0C684EEA-3C31-430B-AAFF-6DDE0C629348}" dt="2023-10-18T05:13:47.904" v="338" actId="14100"/>
        <pc:sldMkLst>
          <pc:docMk/>
          <pc:sldMk cId="3126642951" sldId="329"/>
        </pc:sldMkLst>
        <pc:spChg chg="mod">
          <ac:chgData name="Munyaradzi Nicholas Murira" userId="6ab3fae5-94bd-47ef-9f25-6c1f645127cf" providerId="ADAL" clId="{0C684EEA-3C31-430B-AAFF-6DDE0C629348}" dt="2023-10-18T05:13:47.904" v="338" actId="14100"/>
          <ac:spMkLst>
            <pc:docMk/>
            <pc:sldMk cId="3126642951" sldId="329"/>
            <ac:spMk id="3" creationId="{00000000-0000-0000-0000-000000000000}"/>
          </ac:spMkLst>
        </pc:spChg>
      </pc:sldChg>
      <pc:sldChg chg="modSp modNotes">
        <pc:chgData name="Munyaradzi Nicholas Murira" userId="6ab3fae5-94bd-47ef-9f25-6c1f645127cf" providerId="ADAL" clId="{0C684EEA-3C31-430B-AAFF-6DDE0C629348}" dt="2023-10-18T05:26:02.572" v="341" actId="113"/>
        <pc:sldMkLst>
          <pc:docMk/>
          <pc:sldMk cId="4255634732" sldId="330"/>
        </pc:sldMkLst>
        <pc:spChg chg="mod">
          <ac:chgData name="Munyaradzi Nicholas Murira" userId="6ab3fae5-94bd-47ef-9f25-6c1f645127cf" providerId="ADAL" clId="{0C684EEA-3C31-430B-AAFF-6DDE0C629348}" dt="2023-10-18T05:26:02.572" v="341" actId="113"/>
          <ac:spMkLst>
            <pc:docMk/>
            <pc:sldMk cId="4255634732" sldId="330"/>
            <ac:spMk id="3" creationId="{00000000-0000-0000-0000-000000000000}"/>
          </ac:spMkLst>
        </pc:spChg>
      </pc:sldChg>
      <pc:sldChg chg="modSp mod modShow">
        <pc:chgData name="Munyaradzi Nicholas Murira" userId="6ab3fae5-94bd-47ef-9f25-6c1f645127cf" providerId="ADAL" clId="{0C684EEA-3C31-430B-AAFF-6DDE0C629348}" dt="2023-10-18T05:29:23.123" v="350" actId="729"/>
        <pc:sldMkLst>
          <pc:docMk/>
          <pc:sldMk cId="1236344120" sldId="331"/>
        </pc:sldMkLst>
        <pc:spChg chg="mod">
          <ac:chgData name="Munyaradzi Nicholas Murira" userId="6ab3fae5-94bd-47ef-9f25-6c1f645127cf" providerId="ADAL" clId="{0C684EEA-3C31-430B-AAFF-6DDE0C629348}" dt="2023-10-18T05:29:17.318" v="349" actId="20577"/>
          <ac:spMkLst>
            <pc:docMk/>
            <pc:sldMk cId="1236344120" sldId="331"/>
            <ac:spMk id="2" creationId="{00000000-0000-0000-0000-000000000000}"/>
          </ac:spMkLst>
        </pc:spChg>
      </pc:sldChg>
      <pc:sldChg chg="del">
        <pc:chgData name="Munyaradzi Nicholas Murira" userId="6ab3fae5-94bd-47ef-9f25-6c1f645127cf" providerId="ADAL" clId="{0C684EEA-3C31-430B-AAFF-6DDE0C629348}" dt="2023-10-18T06:22:41.130" v="459" actId="47"/>
        <pc:sldMkLst>
          <pc:docMk/>
          <pc:sldMk cId="2656805239" sldId="332"/>
        </pc:sldMkLst>
      </pc:sldChg>
      <pc:sldChg chg="del">
        <pc:chgData name="Munyaradzi Nicholas Murira" userId="6ab3fae5-94bd-47ef-9f25-6c1f645127cf" providerId="ADAL" clId="{0C684EEA-3C31-430B-AAFF-6DDE0C629348}" dt="2023-10-18T06:22:42.554" v="460" actId="47"/>
        <pc:sldMkLst>
          <pc:docMk/>
          <pc:sldMk cId="547721483" sldId="333"/>
        </pc:sldMkLst>
      </pc:sldChg>
      <pc:sldChg chg="mod modShow">
        <pc:chgData name="Munyaradzi Nicholas Murira" userId="6ab3fae5-94bd-47ef-9f25-6c1f645127cf" providerId="ADAL" clId="{0C684EEA-3C31-430B-AAFF-6DDE0C629348}" dt="2023-10-18T05:30:51.900" v="351" actId="729"/>
        <pc:sldMkLst>
          <pc:docMk/>
          <pc:sldMk cId="1124756487" sldId="334"/>
        </pc:sldMkLst>
      </pc:sldChg>
      <pc:sldChg chg="modSp mod modShow">
        <pc:chgData name="Munyaradzi Nicholas Murira" userId="6ab3fae5-94bd-47ef-9f25-6c1f645127cf" providerId="ADAL" clId="{0C684EEA-3C31-430B-AAFF-6DDE0C629348}" dt="2023-10-18T06:23:04.236" v="470" actId="20577"/>
        <pc:sldMkLst>
          <pc:docMk/>
          <pc:sldMk cId="4062571909" sldId="336"/>
        </pc:sldMkLst>
        <pc:spChg chg="mod">
          <ac:chgData name="Munyaradzi Nicholas Murira" userId="6ab3fae5-94bd-47ef-9f25-6c1f645127cf" providerId="ADAL" clId="{0C684EEA-3C31-430B-AAFF-6DDE0C629348}" dt="2023-10-18T06:23:04.236" v="470" actId="20577"/>
          <ac:spMkLst>
            <pc:docMk/>
            <pc:sldMk cId="4062571909" sldId="336"/>
            <ac:spMk id="2" creationId="{00000000-0000-0000-0000-000000000000}"/>
          </ac:spMkLst>
        </pc:spChg>
      </pc:sldChg>
      <pc:sldChg chg="modSp mod modShow">
        <pc:chgData name="Munyaradzi Nicholas Murira" userId="6ab3fae5-94bd-47ef-9f25-6c1f645127cf" providerId="ADAL" clId="{0C684EEA-3C31-430B-AAFF-6DDE0C629348}" dt="2023-10-18T05:57:51.341" v="411" actId="20577"/>
        <pc:sldMkLst>
          <pc:docMk/>
          <pc:sldMk cId="4243889638" sldId="337"/>
        </pc:sldMkLst>
        <pc:spChg chg="mod">
          <ac:chgData name="Munyaradzi Nicholas Murira" userId="6ab3fae5-94bd-47ef-9f25-6c1f645127cf" providerId="ADAL" clId="{0C684EEA-3C31-430B-AAFF-6DDE0C629348}" dt="2023-10-18T05:57:51.341" v="411" actId="20577"/>
          <ac:spMkLst>
            <pc:docMk/>
            <pc:sldMk cId="4243889638" sldId="337"/>
            <ac:spMk id="2" creationId="{00000000-0000-0000-0000-000000000000}"/>
          </ac:spMkLst>
        </pc:spChg>
      </pc:sldChg>
      <pc:sldChg chg="del mod modShow">
        <pc:chgData name="Munyaradzi Nicholas Murira" userId="6ab3fae5-94bd-47ef-9f25-6c1f645127cf" providerId="ADAL" clId="{0C684EEA-3C31-430B-AAFF-6DDE0C629348}" dt="2023-10-18T06:23:43.138" v="472" actId="47"/>
        <pc:sldMkLst>
          <pc:docMk/>
          <pc:sldMk cId="4200065149" sldId="340"/>
        </pc:sldMkLst>
      </pc:sldChg>
      <pc:sldChg chg="del">
        <pc:chgData name="Munyaradzi Nicholas Murira" userId="6ab3fae5-94bd-47ef-9f25-6c1f645127cf" providerId="ADAL" clId="{0C684EEA-3C31-430B-AAFF-6DDE0C629348}" dt="2023-10-18T06:23:46.340" v="473" actId="47"/>
        <pc:sldMkLst>
          <pc:docMk/>
          <pc:sldMk cId="3472653940" sldId="341"/>
        </pc:sldMkLst>
      </pc:sldChg>
      <pc:sldChg chg="del">
        <pc:chgData name="Munyaradzi Nicholas Murira" userId="6ab3fae5-94bd-47ef-9f25-6c1f645127cf" providerId="ADAL" clId="{0C684EEA-3C31-430B-AAFF-6DDE0C629348}" dt="2023-10-18T06:24:00.919" v="477" actId="47"/>
        <pc:sldMkLst>
          <pc:docMk/>
          <pc:sldMk cId="3201007920" sldId="342"/>
        </pc:sldMkLst>
      </pc:sldChg>
      <pc:sldChg chg="del">
        <pc:chgData name="Munyaradzi Nicholas Murira" userId="6ab3fae5-94bd-47ef-9f25-6c1f645127cf" providerId="ADAL" clId="{0C684EEA-3C31-430B-AAFF-6DDE0C629348}" dt="2023-10-18T06:24:02.003" v="478" actId="47"/>
        <pc:sldMkLst>
          <pc:docMk/>
          <pc:sldMk cId="250063085" sldId="343"/>
        </pc:sldMkLst>
      </pc:sldChg>
      <pc:sldChg chg="del">
        <pc:chgData name="Munyaradzi Nicholas Murira" userId="6ab3fae5-94bd-47ef-9f25-6c1f645127cf" providerId="ADAL" clId="{0C684EEA-3C31-430B-AAFF-6DDE0C629348}" dt="2023-10-18T06:24:02.806" v="479" actId="47"/>
        <pc:sldMkLst>
          <pc:docMk/>
          <pc:sldMk cId="3757430772" sldId="345"/>
        </pc:sldMkLst>
      </pc:sldChg>
      <pc:sldChg chg="del">
        <pc:chgData name="Munyaradzi Nicholas Murira" userId="6ab3fae5-94bd-47ef-9f25-6c1f645127cf" providerId="ADAL" clId="{0C684EEA-3C31-430B-AAFF-6DDE0C629348}" dt="2023-10-18T06:22:19.992" v="456" actId="47"/>
        <pc:sldMkLst>
          <pc:docMk/>
          <pc:sldMk cId="2539453922" sldId="347"/>
        </pc:sldMkLst>
      </pc:sldChg>
      <pc:sldChg chg="del">
        <pc:chgData name="Munyaradzi Nicholas Murira" userId="6ab3fae5-94bd-47ef-9f25-6c1f645127cf" providerId="ADAL" clId="{0C684EEA-3C31-430B-AAFF-6DDE0C629348}" dt="2023-10-18T06:22:44.363" v="461" actId="47"/>
        <pc:sldMkLst>
          <pc:docMk/>
          <pc:sldMk cId="3620287634" sldId="348"/>
        </pc:sldMkLst>
      </pc:sldChg>
      <pc:sldChg chg="mod modShow">
        <pc:chgData name="Munyaradzi Nicholas Murira" userId="6ab3fae5-94bd-47ef-9f25-6c1f645127cf" providerId="ADAL" clId="{0C684EEA-3C31-430B-AAFF-6DDE0C629348}" dt="2023-10-18T05:31:35.997" v="352" actId="729"/>
        <pc:sldMkLst>
          <pc:docMk/>
          <pc:sldMk cId="2759883952" sldId="349"/>
        </pc:sldMkLst>
      </pc:sldChg>
      <pc:sldChg chg="del">
        <pc:chgData name="Munyaradzi Nicholas Murira" userId="6ab3fae5-94bd-47ef-9f25-6c1f645127cf" providerId="ADAL" clId="{0C684EEA-3C31-430B-AAFF-6DDE0C629348}" dt="2023-10-18T06:22:57.845" v="462" actId="47"/>
        <pc:sldMkLst>
          <pc:docMk/>
          <pc:sldMk cId="3935983500" sldId="350"/>
        </pc:sldMkLst>
      </pc:sldChg>
      <pc:sldChg chg="del">
        <pc:chgData name="Munyaradzi Nicholas Murira" userId="6ab3fae5-94bd-47ef-9f25-6c1f645127cf" providerId="ADAL" clId="{0C684EEA-3C31-430B-AAFF-6DDE0C629348}" dt="2023-10-18T06:24:07.551" v="480" actId="47"/>
        <pc:sldMkLst>
          <pc:docMk/>
          <pc:sldMk cId="3645163841" sldId="352"/>
        </pc:sldMkLst>
      </pc:sldChg>
      <pc:sldChg chg="del">
        <pc:chgData name="Munyaradzi Nicholas Murira" userId="6ab3fae5-94bd-47ef-9f25-6c1f645127cf" providerId="ADAL" clId="{0C684EEA-3C31-430B-AAFF-6DDE0C629348}" dt="2023-10-18T06:24:10.886" v="481" actId="47"/>
        <pc:sldMkLst>
          <pc:docMk/>
          <pc:sldMk cId="221790949" sldId="353"/>
        </pc:sldMkLst>
      </pc:sldChg>
      <pc:sldChg chg="modSp mod">
        <pc:chgData name="Munyaradzi Nicholas Murira" userId="6ab3fae5-94bd-47ef-9f25-6c1f645127cf" providerId="ADAL" clId="{0C684EEA-3C31-430B-AAFF-6DDE0C629348}" dt="2023-10-18T05:49:53.205" v="392" actId="20577"/>
        <pc:sldMkLst>
          <pc:docMk/>
          <pc:sldMk cId="3795408257" sldId="355"/>
        </pc:sldMkLst>
        <pc:spChg chg="mod">
          <ac:chgData name="Munyaradzi Nicholas Murira" userId="6ab3fae5-94bd-47ef-9f25-6c1f645127cf" providerId="ADAL" clId="{0C684EEA-3C31-430B-AAFF-6DDE0C629348}" dt="2023-10-18T05:49:53.205" v="392" actId="20577"/>
          <ac:spMkLst>
            <pc:docMk/>
            <pc:sldMk cId="3795408257" sldId="355"/>
            <ac:spMk id="2" creationId="{00000000-0000-0000-0000-000000000000}"/>
          </ac:spMkLst>
        </pc:spChg>
      </pc:sldChg>
      <pc:sldChg chg="modSp mod">
        <pc:chgData name="Munyaradzi Nicholas Murira" userId="6ab3fae5-94bd-47ef-9f25-6c1f645127cf" providerId="ADAL" clId="{0C684EEA-3C31-430B-AAFF-6DDE0C629348}" dt="2023-10-18T05:50:00.284" v="400" actId="20577"/>
        <pc:sldMkLst>
          <pc:docMk/>
          <pc:sldMk cId="4131132908" sldId="356"/>
        </pc:sldMkLst>
        <pc:spChg chg="mod">
          <ac:chgData name="Munyaradzi Nicholas Murira" userId="6ab3fae5-94bd-47ef-9f25-6c1f645127cf" providerId="ADAL" clId="{0C684EEA-3C31-430B-AAFF-6DDE0C629348}" dt="2023-10-18T05:50:00.284" v="400" actId="20577"/>
          <ac:spMkLst>
            <pc:docMk/>
            <pc:sldMk cId="4131132908" sldId="356"/>
            <ac:spMk id="2" creationId="{00000000-0000-0000-0000-000000000000}"/>
          </ac:spMkLst>
        </pc:spChg>
      </pc:sldChg>
      <pc:sldChg chg="del">
        <pc:chgData name="Munyaradzi Nicholas Murira" userId="6ab3fae5-94bd-47ef-9f25-6c1f645127cf" providerId="ADAL" clId="{0C684EEA-3C31-430B-AAFF-6DDE0C629348}" dt="2023-10-18T06:24:20.121" v="482" actId="47"/>
        <pc:sldMkLst>
          <pc:docMk/>
          <pc:sldMk cId="2499791251" sldId="357"/>
        </pc:sldMkLst>
      </pc:sldChg>
      <pc:sldChg chg="del">
        <pc:chgData name="Munyaradzi Nicholas Murira" userId="6ab3fae5-94bd-47ef-9f25-6c1f645127cf" providerId="ADAL" clId="{0C684EEA-3C31-430B-AAFF-6DDE0C629348}" dt="2023-10-18T06:24:21.124" v="483" actId="47"/>
        <pc:sldMkLst>
          <pc:docMk/>
          <pc:sldMk cId="1011654387" sldId="358"/>
        </pc:sldMkLst>
      </pc:sldChg>
      <pc:sldChg chg="del">
        <pc:chgData name="Munyaradzi Nicholas Murira" userId="6ab3fae5-94bd-47ef-9f25-6c1f645127cf" providerId="ADAL" clId="{0C684EEA-3C31-430B-AAFF-6DDE0C629348}" dt="2023-10-18T06:24:23.003" v="485" actId="47"/>
        <pc:sldMkLst>
          <pc:docMk/>
          <pc:sldMk cId="4192094295" sldId="359"/>
        </pc:sldMkLst>
      </pc:sldChg>
      <pc:sldChg chg="del">
        <pc:chgData name="Munyaradzi Nicholas Murira" userId="6ab3fae5-94bd-47ef-9f25-6c1f645127cf" providerId="ADAL" clId="{0C684EEA-3C31-430B-AAFF-6DDE0C629348}" dt="2023-10-18T06:24:21.781" v="484" actId="47"/>
        <pc:sldMkLst>
          <pc:docMk/>
          <pc:sldMk cId="1761485518" sldId="360"/>
        </pc:sldMkLst>
      </pc:sldChg>
      <pc:sldChg chg="del">
        <pc:chgData name="Munyaradzi Nicholas Murira" userId="6ab3fae5-94bd-47ef-9f25-6c1f645127cf" providerId="ADAL" clId="{0C684EEA-3C31-430B-AAFF-6DDE0C629348}" dt="2023-10-18T06:24:24.015" v="486" actId="47"/>
        <pc:sldMkLst>
          <pc:docMk/>
          <pc:sldMk cId="4214844481" sldId="361"/>
        </pc:sldMkLst>
      </pc:sldChg>
      <pc:sldChg chg="del">
        <pc:chgData name="Munyaradzi Nicholas Murira" userId="6ab3fae5-94bd-47ef-9f25-6c1f645127cf" providerId="ADAL" clId="{0C684EEA-3C31-430B-AAFF-6DDE0C629348}" dt="2023-10-18T06:24:25.021" v="487" actId="47"/>
        <pc:sldMkLst>
          <pc:docMk/>
          <pc:sldMk cId="4168016682" sldId="362"/>
        </pc:sldMkLst>
      </pc:sldChg>
      <pc:sldChg chg="del">
        <pc:chgData name="Munyaradzi Nicholas Murira" userId="6ab3fae5-94bd-47ef-9f25-6c1f645127cf" providerId="ADAL" clId="{0C684EEA-3C31-430B-AAFF-6DDE0C629348}" dt="2023-10-18T06:24:25.855" v="488" actId="47"/>
        <pc:sldMkLst>
          <pc:docMk/>
          <pc:sldMk cId="3961601456" sldId="363"/>
        </pc:sldMkLst>
      </pc:sldChg>
      <pc:sldChg chg="del mod modShow modNotes">
        <pc:chgData name="Munyaradzi Nicholas Murira" userId="6ab3fae5-94bd-47ef-9f25-6c1f645127cf" providerId="ADAL" clId="{0C684EEA-3C31-430B-AAFF-6DDE0C629348}" dt="2023-10-18T06:24:26.643" v="489" actId="47"/>
        <pc:sldMkLst>
          <pc:docMk/>
          <pc:sldMk cId="2319067174" sldId="364"/>
        </pc:sldMkLst>
      </pc:sldChg>
      <pc:sldChg chg="del mod modShow">
        <pc:chgData name="Munyaradzi Nicholas Murira" userId="6ab3fae5-94bd-47ef-9f25-6c1f645127cf" providerId="ADAL" clId="{0C684EEA-3C31-430B-AAFF-6DDE0C629348}" dt="2023-10-18T06:24:27.454" v="490" actId="47"/>
        <pc:sldMkLst>
          <pc:docMk/>
          <pc:sldMk cId="4034734904" sldId="365"/>
        </pc:sldMkLst>
      </pc:sldChg>
      <pc:sldChg chg="del mod modShow modNotes">
        <pc:chgData name="Munyaradzi Nicholas Murira" userId="6ab3fae5-94bd-47ef-9f25-6c1f645127cf" providerId="ADAL" clId="{0C684EEA-3C31-430B-AAFF-6DDE0C629348}" dt="2023-10-18T06:24:28.347" v="491" actId="47"/>
        <pc:sldMkLst>
          <pc:docMk/>
          <pc:sldMk cId="2342293238" sldId="366"/>
        </pc:sldMkLst>
      </pc:sldChg>
      <pc:sldChg chg="del">
        <pc:chgData name="Munyaradzi Nicholas Murira" userId="6ab3fae5-94bd-47ef-9f25-6c1f645127cf" providerId="ADAL" clId="{0C684EEA-3C31-430B-AAFF-6DDE0C629348}" dt="2023-10-18T06:24:29.097" v="492" actId="47"/>
        <pc:sldMkLst>
          <pc:docMk/>
          <pc:sldMk cId="2724495869" sldId="367"/>
        </pc:sldMkLst>
      </pc:sldChg>
      <pc:sldChg chg="del">
        <pc:chgData name="Munyaradzi Nicholas Murira" userId="6ab3fae5-94bd-47ef-9f25-6c1f645127cf" providerId="ADAL" clId="{0C684EEA-3C31-430B-AAFF-6DDE0C629348}" dt="2023-10-18T06:24:32.320" v="496" actId="47"/>
        <pc:sldMkLst>
          <pc:docMk/>
          <pc:sldMk cId="2636343248" sldId="368"/>
        </pc:sldMkLst>
      </pc:sldChg>
      <pc:sldChg chg="del">
        <pc:chgData name="Munyaradzi Nicholas Murira" userId="6ab3fae5-94bd-47ef-9f25-6c1f645127cf" providerId="ADAL" clId="{0C684EEA-3C31-430B-AAFF-6DDE0C629348}" dt="2023-10-18T06:24:32.937" v="497" actId="47"/>
        <pc:sldMkLst>
          <pc:docMk/>
          <pc:sldMk cId="1234068196" sldId="370"/>
        </pc:sldMkLst>
      </pc:sldChg>
      <pc:sldChg chg="del">
        <pc:chgData name="Munyaradzi Nicholas Murira" userId="6ab3fae5-94bd-47ef-9f25-6c1f645127cf" providerId="ADAL" clId="{0C684EEA-3C31-430B-AAFF-6DDE0C629348}" dt="2023-10-18T06:24:34.542" v="499" actId="47"/>
        <pc:sldMkLst>
          <pc:docMk/>
          <pc:sldMk cId="2638737647" sldId="372"/>
        </pc:sldMkLst>
      </pc:sldChg>
      <pc:sldChg chg="modSp del mod modNotes">
        <pc:chgData name="Munyaradzi Nicholas Murira" userId="6ab3fae5-94bd-47ef-9f25-6c1f645127cf" providerId="ADAL" clId="{0C684EEA-3C31-430B-AAFF-6DDE0C629348}" dt="2023-10-18T06:20:31.485" v="427" actId="47"/>
        <pc:sldMkLst>
          <pc:docMk/>
          <pc:sldMk cId="114661961" sldId="374"/>
        </pc:sldMkLst>
        <pc:spChg chg="mod">
          <ac:chgData name="Munyaradzi Nicholas Murira" userId="6ab3fae5-94bd-47ef-9f25-6c1f645127cf" providerId="ADAL" clId="{0C684EEA-3C31-430B-AAFF-6DDE0C629348}" dt="2023-10-18T06:00:22.158" v="422" actId="20577"/>
          <ac:spMkLst>
            <pc:docMk/>
            <pc:sldMk cId="114661961" sldId="374"/>
            <ac:spMk id="2" creationId="{00000000-0000-0000-0000-000000000000}"/>
          </ac:spMkLst>
        </pc:spChg>
      </pc:sldChg>
      <pc:sldChg chg="del modNotes">
        <pc:chgData name="Munyaradzi Nicholas Murira" userId="6ab3fae5-94bd-47ef-9f25-6c1f645127cf" providerId="ADAL" clId="{0C684EEA-3C31-430B-AAFF-6DDE0C629348}" dt="2023-10-18T06:20:24.161" v="426" actId="47"/>
        <pc:sldMkLst>
          <pc:docMk/>
          <pc:sldMk cId="1645881621" sldId="375"/>
        </pc:sldMkLst>
      </pc:sldChg>
      <pc:sldChg chg="del modNotes">
        <pc:chgData name="Munyaradzi Nicholas Murira" userId="6ab3fae5-94bd-47ef-9f25-6c1f645127cf" providerId="ADAL" clId="{0C684EEA-3C31-430B-AAFF-6DDE0C629348}" dt="2023-10-18T06:20:24.161" v="426" actId="47"/>
        <pc:sldMkLst>
          <pc:docMk/>
          <pc:sldMk cId="995603202" sldId="376"/>
        </pc:sldMkLst>
      </pc:sldChg>
      <pc:sldChg chg="del">
        <pc:chgData name="Munyaradzi Nicholas Murira" userId="6ab3fae5-94bd-47ef-9f25-6c1f645127cf" providerId="ADAL" clId="{0C684EEA-3C31-430B-AAFF-6DDE0C629348}" dt="2023-10-18T06:24:49.727" v="500" actId="47"/>
        <pc:sldMkLst>
          <pc:docMk/>
          <pc:sldMk cId="651632148" sldId="377"/>
        </pc:sldMkLst>
      </pc:sldChg>
      <pc:sldChg chg="del">
        <pc:chgData name="Munyaradzi Nicholas Murira" userId="6ab3fae5-94bd-47ef-9f25-6c1f645127cf" providerId="ADAL" clId="{0C684EEA-3C31-430B-AAFF-6DDE0C629348}" dt="2023-10-18T06:24:50.490" v="501" actId="47"/>
        <pc:sldMkLst>
          <pc:docMk/>
          <pc:sldMk cId="1919652292" sldId="379"/>
        </pc:sldMkLst>
      </pc:sldChg>
      <pc:sldChg chg="modSp mod">
        <pc:chgData name="Munyaradzi Nicholas Murira" userId="6ab3fae5-94bd-47ef-9f25-6c1f645127cf" providerId="ADAL" clId="{0C684EEA-3C31-430B-AAFF-6DDE0C629348}" dt="2023-10-18T06:20:46.825" v="435" actId="20577"/>
        <pc:sldMkLst>
          <pc:docMk/>
          <pc:sldMk cId="1025014799" sldId="380"/>
        </pc:sldMkLst>
        <pc:spChg chg="mod">
          <ac:chgData name="Munyaradzi Nicholas Murira" userId="6ab3fae5-94bd-47ef-9f25-6c1f645127cf" providerId="ADAL" clId="{0C684EEA-3C31-430B-AAFF-6DDE0C629348}" dt="2023-10-18T06:20:46.825" v="435" actId="20577"/>
          <ac:spMkLst>
            <pc:docMk/>
            <pc:sldMk cId="1025014799" sldId="380"/>
            <ac:spMk id="4" creationId="{00000000-0000-0000-0000-000000000000}"/>
          </ac:spMkLst>
        </pc:spChg>
      </pc:sldChg>
      <pc:sldChg chg="modSp mod">
        <pc:chgData name="Munyaradzi Nicholas Murira" userId="6ab3fae5-94bd-47ef-9f25-6c1f645127cf" providerId="ADAL" clId="{0C684EEA-3C31-430B-AAFF-6DDE0C629348}" dt="2023-10-18T06:29:03.095" v="523" actId="12"/>
        <pc:sldMkLst>
          <pc:docMk/>
          <pc:sldMk cId="1095666184" sldId="381"/>
        </pc:sldMkLst>
        <pc:spChg chg="mod">
          <ac:chgData name="Munyaradzi Nicholas Murira" userId="6ab3fae5-94bd-47ef-9f25-6c1f645127cf" providerId="ADAL" clId="{0C684EEA-3C31-430B-AAFF-6DDE0C629348}" dt="2023-10-18T06:20:55.063" v="443" actId="20577"/>
          <ac:spMkLst>
            <pc:docMk/>
            <pc:sldMk cId="1095666184" sldId="381"/>
            <ac:spMk id="2" creationId="{00000000-0000-0000-0000-000000000000}"/>
          </ac:spMkLst>
        </pc:spChg>
        <pc:spChg chg="mod">
          <ac:chgData name="Munyaradzi Nicholas Murira" userId="6ab3fae5-94bd-47ef-9f25-6c1f645127cf" providerId="ADAL" clId="{0C684EEA-3C31-430B-AAFF-6DDE0C629348}" dt="2023-10-18T06:29:03.095" v="523" actId="12"/>
          <ac:spMkLst>
            <pc:docMk/>
            <pc:sldMk cId="1095666184" sldId="381"/>
            <ac:spMk id="3" creationId="{00000000-0000-0000-0000-000000000000}"/>
          </ac:spMkLst>
        </pc:spChg>
      </pc:sldChg>
      <pc:sldChg chg="modSp mod">
        <pc:chgData name="Munyaradzi Nicholas Murira" userId="6ab3fae5-94bd-47ef-9f25-6c1f645127cf" providerId="ADAL" clId="{0C684EEA-3C31-430B-AAFF-6DDE0C629348}" dt="2023-10-18T04:16:57.697" v="60" actId="20577"/>
        <pc:sldMkLst>
          <pc:docMk/>
          <pc:sldMk cId="4177544932" sldId="382"/>
        </pc:sldMkLst>
        <pc:spChg chg="mod">
          <ac:chgData name="Munyaradzi Nicholas Murira" userId="6ab3fae5-94bd-47ef-9f25-6c1f645127cf" providerId="ADAL" clId="{0C684EEA-3C31-430B-AAFF-6DDE0C629348}" dt="2023-10-18T04:16:57.697" v="60" actId="20577"/>
          <ac:spMkLst>
            <pc:docMk/>
            <pc:sldMk cId="4177544932" sldId="382"/>
            <ac:spMk id="4" creationId="{00000000-0000-0000-0000-000000000000}"/>
          </ac:spMkLst>
        </pc:spChg>
      </pc:sldChg>
      <pc:sldChg chg="del">
        <pc:chgData name="Munyaradzi Nicholas Murira" userId="6ab3fae5-94bd-47ef-9f25-6c1f645127cf" providerId="ADAL" clId="{0C684EEA-3C31-430B-AAFF-6DDE0C629348}" dt="2023-10-18T06:22:39.541" v="458" actId="47"/>
        <pc:sldMkLst>
          <pc:docMk/>
          <pc:sldMk cId="554440932" sldId="383"/>
        </pc:sldMkLst>
      </pc:sldChg>
      <pc:sldChg chg="modSp mod modShow">
        <pc:chgData name="Munyaradzi Nicholas Murira" userId="6ab3fae5-94bd-47ef-9f25-6c1f645127cf" providerId="ADAL" clId="{0C684EEA-3C31-430B-AAFF-6DDE0C629348}" dt="2023-10-18T05:36:15.793" v="363" actId="20577"/>
        <pc:sldMkLst>
          <pc:docMk/>
          <pc:sldMk cId="3046986702" sldId="384"/>
        </pc:sldMkLst>
        <pc:spChg chg="mod">
          <ac:chgData name="Munyaradzi Nicholas Murira" userId="6ab3fae5-94bd-47ef-9f25-6c1f645127cf" providerId="ADAL" clId="{0C684EEA-3C31-430B-AAFF-6DDE0C629348}" dt="2023-10-18T05:36:15.793" v="363" actId="20577"/>
          <ac:spMkLst>
            <pc:docMk/>
            <pc:sldMk cId="3046986702" sldId="384"/>
            <ac:spMk id="4" creationId="{00000000-0000-0000-0000-000000000000}"/>
          </ac:spMkLst>
        </pc:spChg>
      </pc:sldChg>
      <pc:sldChg chg="del">
        <pc:chgData name="Munyaradzi Nicholas Murira" userId="6ab3fae5-94bd-47ef-9f25-6c1f645127cf" providerId="ADAL" clId="{0C684EEA-3C31-430B-AAFF-6DDE0C629348}" dt="2023-10-18T06:23:49.021" v="474" actId="47"/>
        <pc:sldMkLst>
          <pc:docMk/>
          <pc:sldMk cId="3519984977" sldId="385"/>
        </pc:sldMkLst>
      </pc:sldChg>
      <pc:sldChg chg="del">
        <pc:chgData name="Munyaradzi Nicholas Murira" userId="6ab3fae5-94bd-47ef-9f25-6c1f645127cf" providerId="ADAL" clId="{0C684EEA-3C31-430B-AAFF-6DDE0C629348}" dt="2023-10-18T06:23:50.812" v="475" actId="47"/>
        <pc:sldMkLst>
          <pc:docMk/>
          <pc:sldMk cId="2386979156" sldId="386"/>
        </pc:sldMkLst>
      </pc:sldChg>
      <pc:sldChg chg="del">
        <pc:chgData name="Munyaradzi Nicholas Murira" userId="6ab3fae5-94bd-47ef-9f25-6c1f645127cf" providerId="ADAL" clId="{0C684EEA-3C31-430B-AAFF-6DDE0C629348}" dt="2023-10-18T06:23:58.626" v="476" actId="47"/>
        <pc:sldMkLst>
          <pc:docMk/>
          <pc:sldMk cId="1261619076" sldId="387"/>
        </pc:sldMkLst>
      </pc:sldChg>
      <pc:sldChg chg="del">
        <pc:chgData name="Munyaradzi Nicholas Murira" userId="6ab3fae5-94bd-47ef-9f25-6c1f645127cf" providerId="ADAL" clId="{0C684EEA-3C31-430B-AAFF-6DDE0C629348}" dt="2023-10-18T06:24:30.349" v="493" actId="47"/>
        <pc:sldMkLst>
          <pc:docMk/>
          <pc:sldMk cId="1492184657" sldId="388"/>
        </pc:sldMkLst>
      </pc:sldChg>
      <pc:sldChg chg="del">
        <pc:chgData name="Munyaradzi Nicholas Murira" userId="6ab3fae5-94bd-47ef-9f25-6c1f645127cf" providerId="ADAL" clId="{0C684EEA-3C31-430B-AAFF-6DDE0C629348}" dt="2023-10-18T06:24:31.009" v="494" actId="47"/>
        <pc:sldMkLst>
          <pc:docMk/>
          <pc:sldMk cId="481066000" sldId="389"/>
        </pc:sldMkLst>
      </pc:sldChg>
      <pc:sldChg chg="del">
        <pc:chgData name="Munyaradzi Nicholas Murira" userId="6ab3fae5-94bd-47ef-9f25-6c1f645127cf" providerId="ADAL" clId="{0C684EEA-3C31-430B-AAFF-6DDE0C629348}" dt="2023-10-18T06:24:31.610" v="495" actId="47"/>
        <pc:sldMkLst>
          <pc:docMk/>
          <pc:sldMk cId="1348768414" sldId="390"/>
        </pc:sldMkLst>
      </pc:sldChg>
      <pc:sldChg chg="del">
        <pc:chgData name="Munyaradzi Nicholas Murira" userId="6ab3fae5-94bd-47ef-9f25-6c1f645127cf" providerId="ADAL" clId="{0C684EEA-3C31-430B-AAFF-6DDE0C629348}" dt="2023-10-18T06:20:24.161" v="426" actId="47"/>
        <pc:sldMkLst>
          <pc:docMk/>
          <pc:sldMk cId="2814780092" sldId="391"/>
        </pc:sldMkLst>
      </pc:sldChg>
      <pc:sldChg chg="del">
        <pc:chgData name="Munyaradzi Nicholas Murira" userId="6ab3fae5-94bd-47ef-9f25-6c1f645127cf" providerId="ADAL" clId="{0C684EEA-3C31-430B-AAFF-6DDE0C629348}" dt="2023-10-18T06:24:33.660" v="498" actId="47"/>
        <pc:sldMkLst>
          <pc:docMk/>
          <pc:sldMk cId="893336471" sldId="392"/>
        </pc:sldMkLst>
      </pc:sldChg>
      <pc:sldChg chg="delSp modSp mod">
        <pc:chgData name="Munyaradzi Nicholas Murira" userId="6ab3fae5-94bd-47ef-9f25-6c1f645127cf" providerId="ADAL" clId="{0C684EEA-3C31-430B-AAFF-6DDE0C629348}" dt="2023-10-18T06:29:40.042" v="525" actId="478"/>
        <pc:sldMkLst>
          <pc:docMk/>
          <pc:sldMk cId="2850662393" sldId="393"/>
        </pc:sldMkLst>
        <pc:spChg chg="del mod">
          <ac:chgData name="Munyaradzi Nicholas Murira" userId="6ab3fae5-94bd-47ef-9f25-6c1f645127cf" providerId="ADAL" clId="{0C684EEA-3C31-430B-AAFF-6DDE0C629348}" dt="2023-10-18T06:29:40.042" v="525" actId="478"/>
          <ac:spMkLst>
            <pc:docMk/>
            <pc:sldMk cId="2850662393" sldId="393"/>
            <ac:spMk id="2" creationId="{00000000-0000-0000-0000-000000000000}"/>
          </ac:spMkLst>
        </pc:spChg>
      </pc:sldChg>
      <pc:sldChg chg="modSp mod">
        <pc:chgData name="Munyaradzi Nicholas Murira" userId="6ab3fae5-94bd-47ef-9f25-6c1f645127cf" providerId="ADAL" clId="{0C684EEA-3C31-430B-AAFF-6DDE0C629348}" dt="2023-10-18T06:21:15.371" v="453" actId="20577"/>
        <pc:sldMkLst>
          <pc:docMk/>
          <pc:sldMk cId="3974748420" sldId="394"/>
        </pc:sldMkLst>
        <pc:spChg chg="mod">
          <ac:chgData name="Munyaradzi Nicholas Murira" userId="6ab3fae5-94bd-47ef-9f25-6c1f645127cf" providerId="ADAL" clId="{0C684EEA-3C31-430B-AAFF-6DDE0C629348}" dt="2023-10-18T06:21:15.371" v="453" actId="20577"/>
          <ac:spMkLst>
            <pc:docMk/>
            <pc:sldMk cId="3974748420" sldId="394"/>
            <ac:spMk id="2" creationId="{00000000-0000-0000-0000-000000000000}"/>
          </ac:spMkLst>
        </pc:spChg>
      </pc:sldChg>
      <pc:sldChg chg="modSp add mod ord modAnim">
        <pc:chgData name="Munyaradzi Nicholas Murira" userId="6ab3fae5-94bd-47ef-9f25-6c1f645127cf" providerId="ADAL" clId="{0C684EEA-3C31-430B-AAFF-6DDE0C629348}" dt="2023-10-18T04:32:58.039" v="78"/>
        <pc:sldMkLst>
          <pc:docMk/>
          <pc:sldMk cId="4239655243" sldId="395"/>
        </pc:sldMkLst>
        <pc:spChg chg="mod">
          <ac:chgData name="Munyaradzi Nicholas Murira" userId="6ab3fae5-94bd-47ef-9f25-6c1f645127cf" providerId="ADAL" clId="{0C684EEA-3C31-430B-AAFF-6DDE0C629348}" dt="2023-10-18T04:32:22.930" v="76" actId="207"/>
          <ac:spMkLst>
            <pc:docMk/>
            <pc:sldMk cId="4239655243" sldId="395"/>
            <ac:spMk id="3" creationId="{00000000-0000-0000-0000-000000000000}"/>
          </ac:spMkLst>
        </pc:spChg>
      </pc:sldChg>
      <pc:sldChg chg="modSp add mod ord">
        <pc:chgData name="Munyaradzi Nicholas Murira" userId="6ab3fae5-94bd-47ef-9f25-6c1f645127cf" providerId="ADAL" clId="{0C684EEA-3C31-430B-AAFF-6DDE0C629348}" dt="2023-10-18T05:05:43.825" v="335" actId="27636"/>
        <pc:sldMkLst>
          <pc:docMk/>
          <pc:sldMk cId="3229197905" sldId="396"/>
        </pc:sldMkLst>
        <pc:spChg chg="mod">
          <ac:chgData name="Munyaradzi Nicholas Murira" userId="6ab3fae5-94bd-47ef-9f25-6c1f645127cf" providerId="ADAL" clId="{0C684EEA-3C31-430B-AAFF-6DDE0C629348}" dt="2023-10-18T05:05:43.825" v="335" actId="27636"/>
          <ac:spMkLst>
            <pc:docMk/>
            <pc:sldMk cId="3229197905" sldId="396"/>
            <ac:spMk id="3" creationId="{00000000-0000-0000-0000-000000000000}"/>
          </ac:spMkLst>
        </pc:spChg>
      </pc:sldChg>
      <pc:sldChg chg="add del">
        <pc:chgData name="Munyaradzi Nicholas Murira" userId="6ab3fae5-94bd-47ef-9f25-6c1f645127cf" providerId="ADAL" clId="{0C684EEA-3C31-430B-AAFF-6DDE0C629348}" dt="2023-10-18T05:01:14.135" v="323"/>
        <pc:sldMkLst>
          <pc:docMk/>
          <pc:sldMk cId="518917427" sldId="397"/>
        </pc:sldMkLst>
      </pc:sldChg>
      <pc:sldChg chg="modSp add mod">
        <pc:chgData name="Munyaradzi Nicholas Murira" userId="6ab3fae5-94bd-47ef-9f25-6c1f645127cf" providerId="ADAL" clId="{0C684EEA-3C31-430B-AAFF-6DDE0C629348}" dt="2023-10-18T06:23:29.890" v="471" actId="207"/>
        <pc:sldMkLst>
          <pc:docMk/>
          <pc:sldMk cId="3115629666" sldId="397"/>
        </pc:sldMkLst>
        <pc:spChg chg="mod">
          <ac:chgData name="Munyaradzi Nicholas Murira" userId="6ab3fae5-94bd-47ef-9f25-6c1f645127cf" providerId="ADAL" clId="{0C684EEA-3C31-430B-AAFF-6DDE0C629348}" dt="2023-10-18T06:23:29.890" v="471" actId="207"/>
          <ac:spMkLst>
            <pc:docMk/>
            <pc:sldMk cId="3115629666" sldId="397"/>
            <ac:spMk id="5" creationId="{00000000-0000-0000-0000-000000000000}"/>
          </ac:spMkLst>
        </pc:spChg>
      </pc:sldChg>
      <pc:sldChg chg="add">
        <pc:chgData name="Munyaradzi Nicholas Murira" userId="6ab3fae5-94bd-47ef-9f25-6c1f645127cf" providerId="ADAL" clId="{0C684EEA-3C31-430B-AAFF-6DDE0C629348}" dt="2023-10-18T06:20:06.929" v="424"/>
        <pc:sldMkLst>
          <pc:docMk/>
          <pc:sldMk cId="3103891596" sldId="426"/>
        </pc:sldMkLst>
      </pc:sldChg>
      <pc:sldChg chg="add">
        <pc:chgData name="Munyaradzi Nicholas Murira" userId="6ab3fae5-94bd-47ef-9f25-6c1f645127cf" providerId="ADAL" clId="{0C684EEA-3C31-430B-AAFF-6DDE0C629348}" dt="2023-10-18T06:20:06.929" v="424"/>
        <pc:sldMkLst>
          <pc:docMk/>
          <pc:sldMk cId="2906957748" sldId="427"/>
        </pc:sldMkLst>
      </pc:sldChg>
      <pc:sldChg chg="add">
        <pc:chgData name="Munyaradzi Nicholas Murira" userId="6ab3fae5-94bd-47ef-9f25-6c1f645127cf" providerId="ADAL" clId="{0C684EEA-3C31-430B-AAFF-6DDE0C629348}" dt="2023-10-18T06:20:06.929" v="424"/>
        <pc:sldMkLst>
          <pc:docMk/>
          <pc:sldMk cId="3681155804" sldId="429"/>
        </pc:sldMkLst>
      </pc:sldChg>
      <pc:sldChg chg="modSp add mod">
        <pc:chgData name="Munyaradzi Nicholas Murira" userId="6ab3fae5-94bd-47ef-9f25-6c1f645127cf" providerId="ADAL" clId="{0C684EEA-3C31-430B-AAFF-6DDE0C629348}" dt="2023-10-18T06:20:07.059" v="425" actId="27636"/>
        <pc:sldMkLst>
          <pc:docMk/>
          <pc:sldMk cId="2366284922" sldId="430"/>
        </pc:sldMkLst>
        <pc:spChg chg="mod">
          <ac:chgData name="Munyaradzi Nicholas Murira" userId="6ab3fae5-94bd-47ef-9f25-6c1f645127cf" providerId="ADAL" clId="{0C684EEA-3C31-430B-AAFF-6DDE0C629348}" dt="2023-10-18T06:20:07.059" v="425" actId="27636"/>
          <ac:spMkLst>
            <pc:docMk/>
            <pc:sldMk cId="2366284922" sldId="430"/>
            <ac:spMk id="10" creationId="{C02AA8F8-1E43-384B-8982-C0BB94049B5C}"/>
          </ac:spMkLst>
        </pc:spChg>
      </pc:sldChg>
      <pc:sldChg chg="add">
        <pc:chgData name="Munyaradzi Nicholas Murira" userId="6ab3fae5-94bd-47ef-9f25-6c1f645127cf" providerId="ADAL" clId="{0C684EEA-3C31-430B-AAFF-6DDE0C629348}" dt="2023-10-18T06:20:06.929" v="424"/>
        <pc:sldMkLst>
          <pc:docMk/>
          <pc:sldMk cId="1619359580" sldId="1056"/>
        </pc:sldMkLst>
      </pc:sldChg>
      <pc:sldChg chg="add">
        <pc:chgData name="Munyaradzi Nicholas Murira" userId="6ab3fae5-94bd-47ef-9f25-6c1f645127cf" providerId="ADAL" clId="{0C684EEA-3C31-430B-AAFF-6DDE0C629348}" dt="2023-10-18T06:20:06.929" v="424"/>
        <pc:sldMkLst>
          <pc:docMk/>
          <pc:sldMk cId="2978293429" sldId="1098"/>
        </pc:sldMkLst>
      </pc:sldChg>
      <pc:sldChg chg="add">
        <pc:chgData name="Munyaradzi Nicholas Murira" userId="6ab3fae5-94bd-47ef-9f25-6c1f645127cf" providerId="ADAL" clId="{0C684EEA-3C31-430B-AAFF-6DDE0C629348}" dt="2023-10-18T06:20:06.929" v="424"/>
        <pc:sldMkLst>
          <pc:docMk/>
          <pc:sldMk cId="138842109" sldId="1100"/>
        </pc:sldMkLst>
      </pc:sldChg>
    </pc:docChg>
  </pc:docChgLst>
  <pc:docChgLst>
    <pc:chgData name="Munyaradzi Nicholas Murira" userId="6ab3fae5-94bd-47ef-9f25-6c1f645127cf" providerId="ADAL" clId="{A080D84B-FD5D-482D-854F-282A834A048C}"/>
    <pc:docChg chg="undo custSel modSld">
      <pc:chgData name="Munyaradzi Nicholas Murira" userId="6ab3fae5-94bd-47ef-9f25-6c1f645127cf" providerId="ADAL" clId="{A080D84B-FD5D-482D-854F-282A834A048C}" dt="2023-10-18T08:00:41.134" v="41" actId="14100"/>
      <pc:docMkLst>
        <pc:docMk/>
      </pc:docMkLst>
      <pc:sldChg chg="modSp mod">
        <pc:chgData name="Munyaradzi Nicholas Murira" userId="6ab3fae5-94bd-47ef-9f25-6c1f645127cf" providerId="ADAL" clId="{A080D84B-FD5D-482D-854F-282A834A048C}" dt="2023-10-18T08:00:41.134" v="41" actId="14100"/>
        <pc:sldMkLst>
          <pc:docMk/>
          <pc:sldMk cId="2850662393" sldId="393"/>
        </pc:sldMkLst>
        <pc:spChg chg="mod">
          <ac:chgData name="Munyaradzi Nicholas Murira" userId="6ab3fae5-94bd-47ef-9f25-6c1f645127cf" providerId="ADAL" clId="{A080D84B-FD5D-482D-854F-282A834A048C}" dt="2023-10-18T08:00:41.134" v="41" actId="14100"/>
          <ac:spMkLst>
            <pc:docMk/>
            <pc:sldMk cId="2850662393" sldId="393"/>
            <ac:spMk id="3" creationId="{00000000-0000-0000-0000-000000000000}"/>
          </ac:spMkLst>
        </pc:spChg>
        <pc:spChg chg="mod">
          <ac:chgData name="Munyaradzi Nicholas Murira" userId="6ab3fae5-94bd-47ef-9f25-6c1f645127cf" providerId="ADAL" clId="{A080D84B-FD5D-482D-854F-282A834A048C}" dt="2023-10-18T08:00:31.052" v="39" actId="14100"/>
          <ac:spMkLst>
            <pc:docMk/>
            <pc:sldMk cId="2850662393" sldId="393"/>
            <ac:spMk id="4" creationId="{00000000-0000-0000-0000-000000000000}"/>
          </ac:spMkLst>
        </pc:spChg>
        <pc:spChg chg="mod">
          <ac:chgData name="Munyaradzi Nicholas Murira" userId="6ab3fae5-94bd-47ef-9f25-6c1f645127cf" providerId="ADAL" clId="{A080D84B-FD5D-482D-854F-282A834A048C}" dt="2023-10-18T07:56:31.743" v="12" actId="1076"/>
          <ac:spMkLst>
            <pc:docMk/>
            <pc:sldMk cId="2850662393" sldId="393"/>
            <ac:spMk id="6" creationId="{00000000-0000-0000-0000-000000000000}"/>
          </ac:spMkLst>
        </pc:spChg>
        <pc:grpChg chg="mod">
          <ac:chgData name="Munyaradzi Nicholas Murira" userId="6ab3fae5-94bd-47ef-9f25-6c1f645127cf" providerId="ADAL" clId="{A080D84B-FD5D-482D-854F-282A834A048C}" dt="2023-10-18T08:00:41.134" v="41" actId="14100"/>
          <ac:grpSpMkLst>
            <pc:docMk/>
            <pc:sldMk cId="2850662393" sldId="393"/>
            <ac:grpSpMk id="9" creationId="{00000000-0000-0000-0000-000000000000}"/>
          </ac:grpSpMkLst>
        </pc:grpChg>
        <pc:picChg chg="mod">
          <ac:chgData name="Munyaradzi Nicholas Murira" userId="6ab3fae5-94bd-47ef-9f25-6c1f645127cf" providerId="ADAL" clId="{A080D84B-FD5D-482D-854F-282A834A048C}" dt="2023-10-18T08:00:41.134" v="41" actId="14100"/>
          <ac:picMkLst>
            <pc:docMk/>
            <pc:sldMk cId="2850662393" sldId="393"/>
            <ac:picMk id="1026"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10/18/2023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Learning Objectives </a:t>
            </a:r>
          </a:p>
          <a:p>
            <a:pPr marL="342900" indent="-342900">
              <a:spcBef>
                <a:spcPct val="20000"/>
              </a:spcBef>
              <a:buFontTx/>
              <a:buChar char="•"/>
              <a:defRPr/>
            </a:pPr>
            <a:r>
              <a:rPr lang="en-US" altLang="en-US" sz="12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1200" kern="0" dirty="0">
                <a:solidFill>
                  <a:srgbClr val="222222"/>
                </a:solidFill>
                <a:latin typeface="Arial"/>
              </a:rPr>
              <a:t>Discuss the important role of access control in computer-based information systems, and identify and discuss widely-used authentication factors</a:t>
            </a:r>
          </a:p>
          <a:p>
            <a:pPr marL="742950" lvl="1" indent="-285750">
              <a:spcBef>
                <a:spcPct val="20000"/>
              </a:spcBef>
              <a:buFontTx/>
              <a:buChar char="–"/>
              <a:defRPr/>
            </a:pPr>
            <a:r>
              <a:rPr lang="en-US" altLang="en-US" sz="1200" kern="0" dirty="0">
                <a:solidFill>
                  <a:srgbClr val="222222"/>
                </a:solidFill>
                <a:latin typeface="Arial"/>
              </a:rPr>
              <a:t>Describe firewall technology and the various approaches to firewall implementation</a:t>
            </a:r>
          </a:p>
          <a:p>
            <a:pPr marL="742950" lvl="1" indent="-285750">
              <a:spcBef>
                <a:spcPct val="20000"/>
              </a:spcBef>
              <a:buFontTx/>
              <a:buChar char="–"/>
              <a:defRPr/>
            </a:pPr>
            <a:r>
              <a:rPr lang="en-US" altLang="en-US" sz="1200" kern="0" dirty="0">
                <a:solidFill>
                  <a:srgbClr val="222222"/>
                </a:solidFill>
                <a:latin typeface="Arial"/>
              </a:rPr>
              <a:t>Identify the various approaches to control remote and dial-up access by authenticating and authorizing users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308071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Describes the function of many common technical controls and explains how they fit into the physical design of an information security program.</a:t>
            </a:r>
          </a:p>
          <a:p>
            <a:r>
              <a:rPr lang="en-GB" sz="1200" b="0" i="0" u="none" strike="noStrike" kern="1200" baseline="0" dirty="0">
                <a:solidFill>
                  <a:schemeClr val="tx1"/>
                </a:solidFill>
                <a:latin typeface="Arial" pitchFamily="34" charset="0"/>
                <a:ea typeface="+mn-ea"/>
                <a:cs typeface="+mn-cs"/>
              </a:rPr>
              <a:t>Students who want to acquire expertise on the configuration and maintenance of </a:t>
            </a:r>
            <a:r>
              <a:rPr lang="en-GB" sz="1200" b="0" i="0" u="none" strike="noStrike" kern="1200" baseline="0" dirty="0" err="1">
                <a:solidFill>
                  <a:schemeClr val="tx1"/>
                </a:solidFill>
                <a:latin typeface="Arial" pitchFamily="34" charset="0"/>
                <a:ea typeface="+mn-ea"/>
                <a:cs typeface="+mn-cs"/>
              </a:rPr>
              <a:t>technologybased</a:t>
            </a:r>
            <a:r>
              <a:rPr lang="en-GB" sz="1200" b="0" i="0" u="none" strike="noStrike" kern="1200" baseline="0" dirty="0">
                <a:solidFill>
                  <a:schemeClr val="tx1"/>
                </a:solidFill>
                <a:latin typeface="Arial" pitchFamily="34" charset="0"/>
                <a:ea typeface="+mn-ea"/>
                <a:cs typeface="+mn-cs"/>
              </a:rPr>
              <a:t> control systems will require additional education and usually specialized training.</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1200" kern="0" dirty="0">
                <a:solidFill>
                  <a:srgbClr val="222222"/>
                </a:solidFill>
                <a:latin typeface="Arial"/>
              </a:rPr>
              <a:t>Technical controls are essential in enforcing policy for many IT functions not under direct human control</a:t>
            </a:r>
          </a:p>
          <a:p>
            <a:pPr marL="342900" indent="-342900">
              <a:spcBef>
                <a:spcPct val="20000"/>
              </a:spcBef>
              <a:buFontTx/>
              <a:buChar char="•"/>
              <a:defRPr/>
            </a:pPr>
            <a:r>
              <a:rPr lang="en-US" altLang="en-US" sz="1200" kern="0" dirty="0">
                <a:solidFill>
                  <a:srgbClr val="222222"/>
                </a:solidFill>
                <a:latin typeface="Arial"/>
              </a:rPr>
              <a:t>When properly implemented, technical control solutions improve an organization’s ability to balance objectives of making information readily available and preserving information’s confidentiality and integrity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182570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Access control is achieved through a </a:t>
            </a:r>
            <a:r>
              <a:rPr lang="en-GB" sz="1200" b="0" i="0" u="none" strike="noStrike" kern="1200" baseline="0" dirty="0" err="1">
                <a:solidFill>
                  <a:schemeClr val="tx1"/>
                </a:solidFill>
                <a:latin typeface="Arial" pitchFamily="34" charset="0"/>
                <a:ea typeface="+mn-ea"/>
                <a:cs typeface="+mn-cs"/>
              </a:rPr>
              <a:t>combinationof</a:t>
            </a:r>
            <a:r>
              <a:rPr lang="en-GB" sz="1200" b="0" i="0" u="none" strike="noStrike" kern="1200" baseline="0" dirty="0">
                <a:solidFill>
                  <a:schemeClr val="tx1"/>
                </a:solidFill>
                <a:latin typeface="Arial" pitchFamily="34" charset="0"/>
                <a:ea typeface="+mn-ea"/>
                <a:cs typeface="+mn-cs"/>
              </a:rPr>
              <a:t> policies, programs, and technologies. </a:t>
            </a:r>
          </a:p>
          <a:p>
            <a:r>
              <a:rPr lang="en-GB" sz="1200" b="0" i="0" u="none" strike="noStrike" kern="1200" baseline="0" dirty="0">
                <a:solidFill>
                  <a:schemeClr val="tx1"/>
                </a:solidFill>
                <a:latin typeface="Arial" pitchFamily="34" charset="0"/>
                <a:ea typeface="+mn-ea"/>
                <a:cs typeface="+mn-cs"/>
              </a:rPr>
              <a:t>To understand access controls, you must first understand they are focused on the permissions or privileges that a subject (user or system)</a:t>
            </a:r>
          </a:p>
          <a:p>
            <a:r>
              <a:rPr lang="en-GB" sz="1200" b="0" i="0" u="none" strike="noStrike" kern="1200" baseline="0" dirty="0">
                <a:solidFill>
                  <a:schemeClr val="tx1"/>
                </a:solidFill>
                <a:latin typeface="Arial" pitchFamily="34" charset="0"/>
                <a:ea typeface="+mn-ea"/>
                <a:cs typeface="+mn-cs"/>
              </a:rPr>
              <a:t>has on an object (resource), including if, when, and from where a subject may access an object and especially how the subject may use that object.</a:t>
            </a:r>
            <a:endParaRPr lang="en-US" b="1" dirty="0"/>
          </a:p>
          <a:p>
            <a:pPr>
              <a:defRPr/>
            </a:pPr>
            <a:endParaRPr lang="en-US" b="1" dirty="0"/>
          </a:p>
          <a:p>
            <a:pPr>
              <a:defRPr/>
            </a:pPr>
            <a:endParaRPr lang="en-US" b="1" dirty="0"/>
          </a:p>
          <a:p>
            <a:pPr>
              <a:defRPr/>
            </a:pPr>
            <a:endParaRPr lang="en-US" b="1" dirty="0"/>
          </a:p>
          <a:p>
            <a:pPr>
              <a:defRPr/>
            </a:pPr>
            <a:r>
              <a:rPr lang="en-US" b="1" dirty="0"/>
              <a:t>Access Control</a:t>
            </a:r>
          </a:p>
          <a:p>
            <a:pPr marL="342900" indent="-342900">
              <a:spcBef>
                <a:spcPct val="20000"/>
              </a:spcBef>
              <a:buFontTx/>
              <a:buChar char="•"/>
              <a:defRPr/>
            </a:pPr>
            <a:r>
              <a:rPr lang="en-US" altLang="en-US" sz="1200" kern="0" dirty="0">
                <a:solidFill>
                  <a:srgbClr val="222222"/>
                </a:solidFill>
                <a:latin typeface="Arial"/>
              </a:rPr>
              <a:t>Access control: method by which systems determine whether and how to admit a user into a trusted area of the organization</a:t>
            </a:r>
          </a:p>
          <a:p>
            <a:pPr marL="342900" indent="-342900">
              <a:spcBef>
                <a:spcPct val="20000"/>
              </a:spcBef>
              <a:buFontTx/>
              <a:buChar char="•"/>
              <a:defRPr/>
            </a:pPr>
            <a:r>
              <a:rPr lang="en-US" altLang="en-US" sz="1200" kern="0" dirty="0">
                <a:solidFill>
                  <a:srgbClr val="222222"/>
                </a:solidFill>
                <a:latin typeface="Arial"/>
              </a:rPr>
              <a:t>Mandatory access controls (MACs): use data classification schemes</a:t>
            </a:r>
          </a:p>
          <a:p>
            <a:pPr marL="342900" indent="-342900">
              <a:spcBef>
                <a:spcPct val="20000"/>
              </a:spcBef>
              <a:buFontTx/>
              <a:buChar char="•"/>
              <a:defRPr/>
            </a:pPr>
            <a:r>
              <a:rPr lang="en-US" altLang="en-US" sz="1200" kern="0" dirty="0">
                <a:solidFill>
                  <a:srgbClr val="222222"/>
                </a:solidFill>
                <a:latin typeface="Arial"/>
              </a:rPr>
              <a:t>Discretionary access controls (DACs): allows users to control and possibly provide access to information/resources at their disposal</a:t>
            </a:r>
          </a:p>
          <a:p>
            <a:pPr marL="342900" indent="-342900">
              <a:spcBef>
                <a:spcPct val="20000"/>
              </a:spcBef>
              <a:buFontTx/>
              <a:buChar char="•"/>
              <a:defRPr/>
            </a:pPr>
            <a:r>
              <a:rPr lang="en-US" altLang="en-US" sz="1200" kern="0" dirty="0">
                <a:solidFill>
                  <a:srgbClr val="222222"/>
                </a:solidFill>
                <a:latin typeface="Arial"/>
              </a:rPr>
              <a:t>Nondiscretionary controls: strictly-enforced version of MACs that are managed by a central authority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475607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Access control is achieved through a </a:t>
            </a:r>
            <a:r>
              <a:rPr lang="en-GB" sz="1200" b="0" i="0" u="none" strike="noStrike" kern="1200" baseline="0" dirty="0" err="1">
                <a:solidFill>
                  <a:schemeClr val="tx1"/>
                </a:solidFill>
                <a:latin typeface="Arial" pitchFamily="34" charset="0"/>
                <a:ea typeface="+mn-ea"/>
                <a:cs typeface="+mn-cs"/>
              </a:rPr>
              <a:t>combinationof</a:t>
            </a:r>
            <a:r>
              <a:rPr lang="en-GB" sz="1200" b="0" i="0" u="none" strike="noStrike" kern="1200" baseline="0" dirty="0">
                <a:solidFill>
                  <a:schemeClr val="tx1"/>
                </a:solidFill>
                <a:latin typeface="Arial" pitchFamily="34" charset="0"/>
                <a:ea typeface="+mn-ea"/>
                <a:cs typeface="+mn-cs"/>
              </a:rPr>
              <a:t> policies, programs, and technologies. </a:t>
            </a:r>
          </a:p>
          <a:p>
            <a:r>
              <a:rPr lang="en-GB" sz="1200" b="0" i="0" u="none" strike="noStrike" kern="1200" baseline="0" dirty="0">
                <a:solidFill>
                  <a:schemeClr val="tx1"/>
                </a:solidFill>
                <a:latin typeface="Arial" pitchFamily="34" charset="0"/>
                <a:ea typeface="+mn-ea"/>
                <a:cs typeface="+mn-cs"/>
              </a:rPr>
              <a:t>To understand access controls, you must first understand they are focused on the permissions or privileges that a subject (user or system)</a:t>
            </a:r>
          </a:p>
          <a:p>
            <a:r>
              <a:rPr lang="en-GB" sz="1200" b="0" i="0" u="none" strike="noStrike" kern="1200" baseline="0" dirty="0">
                <a:solidFill>
                  <a:schemeClr val="tx1"/>
                </a:solidFill>
                <a:latin typeface="Arial" pitchFamily="34" charset="0"/>
                <a:ea typeface="+mn-ea"/>
                <a:cs typeface="+mn-cs"/>
              </a:rPr>
              <a:t>has on an object (resource), including if, when, and from where a subject may access an object and especially how the subject may use that object.</a:t>
            </a:r>
            <a:endParaRPr lang="en-US" b="1" dirty="0"/>
          </a:p>
          <a:p>
            <a:pPr>
              <a:defRPr/>
            </a:pPr>
            <a:endParaRPr lang="en-US" b="1" dirty="0"/>
          </a:p>
          <a:p>
            <a:pPr>
              <a:defRPr/>
            </a:pPr>
            <a:endParaRPr lang="en-US" b="1" dirty="0"/>
          </a:p>
          <a:p>
            <a:pPr>
              <a:defRPr/>
            </a:pPr>
            <a:endParaRPr lang="en-US" b="1" dirty="0"/>
          </a:p>
          <a:p>
            <a:pPr>
              <a:defRPr/>
            </a:pPr>
            <a:r>
              <a:rPr lang="en-US" b="1" dirty="0"/>
              <a:t>Access Control</a:t>
            </a:r>
          </a:p>
          <a:p>
            <a:pPr marL="342900" indent="-342900">
              <a:spcBef>
                <a:spcPct val="20000"/>
              </a:spcBef>
              <a:buFontTx/>
              <a:buChar char="•"/>
              <a:defRPr/>
            </a:pPr>
            <a:r>
              <a:rPr lang="en-US" altLang="en-US" sz="1200" kern="0" dirty="0">
                <a:solidFill>
                  <a:srgbClr val="222222"/>
                </a:solidFill>
                <a:latin typeface="Arial"/>
              </a:rPr>
              <a:t>Access control: method by which systems determine whether and how to admit a user into a trusted area of the organization</a:t>
            </a:r>
          </a:p>
          <a:p>
            <a:pPr marL="342900" indent="-342900">
              <a:spcBef>
                <a:spcPct val="20000"/>
              </a:spcBef>
              <a:buFontTx/>
              <a:buChar char="•"/>
              <a:defRPr/>
            </a:pPr>
            <a:r>
              <a:rPr lang="en-US" altLang="en-US" sz="1200" kern="0" dirty="0">
                <a:solidFill>
                  <a:srgbClr val="222222"/>
                </a:solidFill>
                <a:latin typeface="Arial"/>
              </a:rPr>
              <a:t>Mandatory access controls (MACs): use data classification schemes</a:t>
            </a:r>
          </a:p>
          <a:p>
            <a:pPr marL="342900" indent="-342900">
              <a:spcBef>
                <a:spcPct val="20000"/>
              </a:spcBef>
              <a:buFontTx/>
              <a:buChar char="•"/>
              <a:defRPr/>
            </a:pPr>
            <a:r>
              <a:rPr lang="en-US" altLang="en-US" sz="1200" kern="0" dirty="0">
                <a:solidFill>
                  <a:srgbClr val="222222"/>
                </a:solidFill>
                <a:latin typeface="Arial"/>
              </a:rPr>
              <a:t>Discretionary access controls (DACs): allows users to control and possibly provide access to information/resources at their disposal</a:t>
            </a:r>
          </a:p>
          <a:p>
            <a:pPr marL="342900" indent="-342900">
              <a:spcBef>
                <a:spcPct val="20000"/>
              </a:spcBef>
              <a:buFontTx/>
              <a:buChar char="•"/>
              <a:defRPr/>
            </a:pPr>
            <a:r>
              <a:rPr lang="en-US" altLang="en-US" sz="1200" kern="0" dirty="0">
                <a:solidFill>
                  <a:srgbClr val="222222"/>
                </a:solidFill>
                <a:latin typeface="Arial"/>
              </a:rPr>
              <a:t>Nondiscretionary controls: strictly-enforced version of MACs that are managed by a central authority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765265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Identification is a mechanism whereby unverified or unauthenticated entities who seek access to a resource provide a label by which they are known to the system.  </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Authentication is the process of validating an unauthenticated entity’s purported identity.</a:t>
            </a:r>
            <a:endParaRPr lang="en-US" sz="1200" b="0" i="0" u="none" strike="noStrike" kern="1200" baseline="0" dirty="0">
              <a:solidFill>
                <a:schemeClr val="tx1"/>
              </a:solidFill>
              <a:latin typeface="Arial" pitchFamily="34" charset="0"/>
              <a:ea typeface="+mn-ea"/>
              <a:cs typeface="+mn-cs"/>
            </a:endParaRP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Authorization is the matching of an authenticated entity to a list of information assets and corresponding access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Accountability, also known as auditability, ensures that all actions on a system—authorized or unauthorized—can be attributed to an authenticated identity.</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3586197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2886929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t>Identification</a:t>
            </a:r>
          </a:p>
          <a:p>
            <a:pPr marL="342900" indent="-342900">
              <a:spcBef>
                <a:spcPct val="20000"/>
              </a:spcBef>
              <a:buFontTx/>
              <a:buChar char="•"/>
              <a:defRPr/>
            </a:pPr>
            <a:r>
              <a:rPr lang="en-US" altLang="en-US" sz="1200" kern="0" dirty="0">
                <a:solidFill>
                  <a:srgbClr val="222222"/>
                </a:solidFill>
                <a:latin typeface="Arial"/>
              </a:rPr>
              <a:t>Identification: mechanism whereby unverified entities seeking access to a resource (supplicants) provide a label by which they are known to the system</a:t>
            </a:r>
          </a:p>
          <a:p>
            <a:pPr marL="342900" indent="-342900">
              <a:spcBef>
                <a:spcPct val="20000"/>
              </a:spcBef>
              <a:buFontTx/>
              <a:buChar char="•"/>
              <a:defRPr/>
            </a:pPr>
            <a:r>
              <a:rPr lang="en-US" altLang="en-US" sz="1200" kern="0" dirty="0">
                <a:solidFill>
                  <a:srgbClr val="222222"/>
                </a:solidFill>
                <a:latin typeface="Arial"/>
              </a:rPr>
              <a:t>Identifiers can be composite identifiers, concatenating elements -department codes, random numbers, or special characters- to make them unique</a:t>
            </a:r>
          </a:p>
          <a:p>
            <a:pPr marL="342900" indent="-342900">
              <a:spcBef>
                <a:spcPct val="20000"/>
              </a:spcBef>
              <a:buFontTx/>
              <a:buChar char="•"/>
              <a:defRPr/>
            </a:pPr>
            <a:r>
              <a:rPr lang="en-US" altLang="en-US" sz="1200" kern="0" dirty="0">
                <a:solidFill>
                  <a:srgbClr val="222222"/>
                </a:solidFill>
                <a:latin typeface="Arial"/>
              </a:rPr>
              <a:t>Some organizations generate random numbers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2054130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Authentication</a:t>
            </a:r>
          </a:p>
          <a:p>
            <a:pPr marL="342900" indent="-342900">
              <a:spcBef>
                <a:spcPct val="20000"/>
              </a:spcBef>
              <a:buFontTx/>
              <a:buChar char="•"/>
              <a:defRPr/>
            </a:pPr>
            <a:r>
              <a:rPr lang="en-US" altLang="en-US" sz="1200" kern="0" dirty="0">
                <a:solidFill>
                  <a:srgbClr val="222222"/>
                </a:solidFill>
                <a:latin typeface="Arial"/>
              </a:rPr>
              <a:t>Authentication: the process of validating a supplicant’s purported identity</a:t>
            </a:r>
          </a:p>
          <a:p>
            <a:pPr marL="342900" indent="-342900">
              <a:spcBef>
                <a:spcPct val="20000"/>
              </a:spcBef>
              <a:buFontTx/>
              <a:buChar char="•"/>
              <a:defRPr/>
            </a:pPr>
            <a:r>
              <a:rPr lang="en-US" altLang="en-US" sz="1200" kern="0" dirty="0">
                <a:solidFill>
                  <a:srgbClr val="222222"/>
                </a:solidFill>
                <a:latin typeface="Arial"/>
              </a:rPr>
              <a:t>Authentication factors</a:t>
            </a:r>
          </a:p>
          <a:p>
            <a:pPr marL="742950" lvl="1" indent="-285750">
              <a:spcBef>
                <a:spcPct val="20000"/>
              </a:spcBef>
              <a:buFontTx/>
              <a:buChar char="–"/>
              <a:defRPr/>
            </a:pPr>
            <a:r>
              <a:rPr lang="en-US" altLang="en-US" sz="1200" kern="0" dirty="0">
                <a:solidFill>
                  <a:srgbClr val="222222"/>
                </a:solidFill>
                <a:latin typeface="Arial"/>
              </a:rPr>
              <a:t>Something a supplicant knows</a:t>
            </a:r>
          </a:p>
          <a:p>
            <a:pPr marL="1143000" lvl="2" indent="-228600">
              <a:spcBef>
                <a:spcPct val="20000"/>
              </a:spcBef>
              <a:buFontTx/>
              <a:buChar char="•"/>
              <a:defRPr/>
            </a:pPr>
            <a:r>
              <a:rPr lang="en-US" altLang="en-US" sz="1200" kern="0" dirty="0">
                <a:solidFill>
                  <a:srgbClr val="222222"/>
                </a:solidFill>
                <a:latin typeface="Arial"/>
              </a:rPr>
              <a:t>Password: a private word or combination of characters that only the user should know</a:t>
            </a:r>
          </a:p>
          <a:p>
            <a:pPr marL="1143000" lvl="2" indent="-228600">
              <a:spcBef>
                <a:spcPct val="20000"/>
              </a:spcBef>
              <a:buFontTx/>
              <a:buChar char="•"/>
              <a:defRPr/>
            </a:pPr>
            <a:r>
              <a:rPr lang="en-US" altLang="en-US" sz="1200" kern="0" dirty="0">
                <a:solidFill>
                  <a:srgbClr val="222222"/>
                </a:solidFill>
                <a:latin typeface="Arial"/>
              </a:rPr>
              <a:t>Passphrase: a series of characters, typically longer than a password, from which a virtual password is derived</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10101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Authentication</a:t>
            </a:r>
          </a:p>
          <a:p>
            <a:pPr marL="342900" indent="-342900">
              <a:spcBef>
                <a:spcPct val="20000"/>
              </a:spcBef>
              <a:buFontTx/>
              <a:buChar char="•"/>
              <a:defRPr/>
            </a:pPr>
            <a:r>
              <a:rPr lang="en-US" altLang="en-US" sz="1200" kern="0" dirty="0">
                <a:solidFill>
                  <a:srgbClr val="222222"/>
                </a:solidFill>
                <a:latin typeface="Arial"/>
              </a:rPr>
              <a:t>Authentication: the process of validating a supplicant’s purported identity</a:t>
            </a:r>
          </a:p>
          <a:p>
            <a:pPr marL="342900" indent="-342900">
              <a:spcBef>
                <a:spcPct val="20000"/>
              </a:spcBef>
              <a:buFontTx/>
              <a:buChar char="•"/>
              <a:defRPr/>
            </a:pPr>
            <a:r>
              <a:rPr lang="en-US" altLang="en-US" sz="1200" kern="0" dirty="0">
                <a:solidFill>
                  <a:srgbClr val="222222"/>
                </a:solidFill>
                <a:latin typeface="Arial"/>
              </a:rPr>
              <a:t>Authentication factors</a:t>
            </a:r>
          </a:p>
          <a:p>
            <a:pPr marL="742950" lvl="1" indent="-285750">
              <a:spcBef>
                <a:spcPct val="20000"/>
              </a:spcBef>
              <a:buFontTx/>
              <a:buChar char="–"/>
              <a:defRPr/>
            </a:pPr>
            <a:r>
              <a:rPr lang="en-US" altLang="en-US" sz="1200" kern="0" dirty="0">
                <a:solidFill>
                  <a:srgbClr val="222222"/>
                </a:solidFill>
                <a:latin typeface="Arial"/>
              </a:rPr>
              <a:t>Something a supplicant knows</a:t>
            </a:r>
          </a:p>
          <a:p>
            <a:pPr marL="1143000" lvl="2" indent="-228600">
              <a:spcBef>
                <a:spcPct val="20000"/>
              </a:spcBef>
              <a:buFontTx/>
              <a:buChar char="•"/>
              <a:defRPr/>
            </a:pPr>
            <a:r>
              <a:rPr lang="en-US" altLang="en-US" sz="1200" kern="0" dirty="0">
                <a:solidFill>
                  <a:srgbClr val="222222"/>
                </a:solidFill>
                <a:latin typeface="Arial"/>
              </a:rPr>
              <a:t>Password: a private word or combination of characters that only the user should know</a:t>
            </a:r>
          </a:p>
          <a:p>
            <a:pPr marL="1143000" lvl="2" indent="-228600">
              <a:spcBef>
                <a:spcPct val="20000"/>
              </a:spcBef>
              <a:buFontTx/>
              <a:buChar char="•"/>
              <a:defRPr/>
            </a:pPr>
            <a:r>
              <a:rPr lang="en-US" altLang="en-US" sz="1200" kern="0" dirty="0">
                <a:solidFill>
                  <a:srgbClr val="222222"/>
                </a:solidFill>
                <a:latin typeface="Arial"/>
              </a:rPr>
              <a:t>Passphrase: a series of characters, typically longer than a password, from which a virtual password is derived</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2214399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Authorization</a:t>
            </a:r>
          </a:p>
          <a:p>
            <a:pPr marL="342900" indent="-342900">
              <a:spcBef>
                <a:spcPct val="20000"/>
              </a:spcBef>
              <a:buFontTx/>
              <a:buChar char="•"/>
              <a:defRPr/>
            </a:pPr>
            <a:r>
              <a:rPr lang="en-US" altLang="en-US" sz="1200" kern="0" dirty="0">
                <a:solidFill>
                  <a:srgbClr val="222222"/>
                </a:solidFill>
                <a:latin typeface="Arial"/>
              </a:rPr>
              <a:t>Authorization: the matching of an authenticated entity to a list of information assets and corresponding access levels</a:t>
            </a:r>
          </a:p>
          <a:p>
            <a:pPr marL="342900" indent="-342900">
              <a:spcBef>
                <a:spcPct val="20000"/>
              </a:spcBef>
              <a:buFontTx/>
              <a:buChar char="•"/>
              <a:defRPr/>
            </a:pPr>
            <a:r>
              <a:rPr lang="en-US" altLang="en-US" sz="1200" kern="0" dirty="0">
                <a:solidFill>
                  <a:srgbClr val="222222"/>
                </a:solidFill>
                <a:latin typeface="Arial"/>
              </a:rPr>
              <a:t>Authorization can be handled in one of three ways</a:t>
            </a:r>
          </a:p>
          <a:p>
            <a:pPr marL="742950" lvl="1" indent="-285750">
              <a:spcBef>
                <a:spcPct val="20000"/>
              </a:spcBef>
              <a:buFontTx/>
              <a:buChar char="–"/>
              <a:defRPr/>
            </a:pPr>
            <a:r>
              <a:rPr lang="en-US" altLang="en-US" sz="1200" kern="0" dirty="0">
                <a:solidFill>
                  <a:srgbClr val="222222"/>
                </a:solidFill>
                <a:latin typeface="Arial"/>
              </a:rPr>
              <a:t>Authorization for each authenticated user</a:t>
            </a:r>
          </a:p>
          <a:p>
            <a:pPr marL="742950" lvl="1" indent="-285750">
              <a:spcBef>
                <a:spcPct val="20000"/>
              </a:spcBef>
              <a:buFontTx/>
              <a:buChar char="–"/>
              <a:defRPr/>
            </a:pPr>
            <a:r>
              <a:rPr lang="en-US" altLang="en-US" sz="1200" kern="0" dirty="0">
                <a:solidFill>
                  <a:srgbClr val="222222"/>
                </a:solidFill>
                <a:latin typeface="Arial"/>
              </a:rPr>
              <a:t>Authorization for members of a group</a:t>
            </a:r>
          </a:p>
          <a:p>
            <a:pPr marL="742950" lvl="1" indent="-285750">
              <a:spcBef>
                <a:spcPct val="20000"/>
              </a:spcBef>
              <a:buFontTx/>
              <a:buChar char="–"/>
              <a:defRPr/>
            </a:pPr>
            <a:r>
              <a:rPr lang="en-US" altLang="en-US" sz="1200" kern="0" dirty="0">
                <a:solidFill>
                  <a:srgbClr val="222222"/>
                </a:solidFill>
                <a:latin typeface="Arial"/>
              </a:rPr>
              <a:t>Authorization across multiple systems</a:t>
            </a:r>
          </a:p>
          <a:p>
            <a:pPr marL="342900" indent="-342900">
              <a:spcBef>
                <a:spcPct val="20000"/>
              </a:spcBef>
              <a:buFontTx/>
              <a:buChar char="•"/>
              <a:defRPr/>
            </a:pPr>
            <a:r>
              <a:rPr lang="en-US" altLang="en-US" sz="1200" kern="0" dirty="0">
                <a:solidFill>
                  <a:srgbClr val="222222"/>
                </a:solidFill>
                <a:latin typeface="Arial"/>
              </a:rPr>
              <a:t>Authorization tickets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565654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t>Accountability</a:t>
            </a:r>
          </a:p>
          <a:p>
            <a:pPr marL="342900" indent="-342900">
              <a:spcBef>
                <a:spcPct val="20000"/>
              </a:spcBef>
              <a:buFontTx/>
              <a:buChar char="•"/>
              <a:defRPr/>
            </a:pPr>
            <a:r>
              <a:rPr lang="en-US" altLang="en-US" sz="1200" kern="0" dirty="0">
                <a:solidFill>
                  <a:srgbClr val="222222"/>
                </a:solidFill>
                <a:latin typeface="Arial"/>
              </a:rPr>
              <a:t>Accountability (auditability): ensures that all actions on a system—authorized or unauthorized—can be attributed to an authenticated identity</a:t>
            </a:r>
          </a:p>
          <a:p>
            <a:pPr marL="342900" indent="-342900">
              <a:spcBef>
                <a:spcPct val="20000"/>
              </a:spcBef>
              <a:buFontTx/>
              <a:buChar char="•"/>
              <a:defRPr/>
            </a:pPr>
            <a:r>
              <a:rPr lang="en-US" altLang="en-US" sz="1200" kern="0" dirty="0">
                <a:solidFill>
                  <a:srgbClr val="222222"/>
                </a:solidFill>
                <a:latin typeface="Arial"/>
              </a:rPr>
              <a:t>Most often accomplished by means of system logs and database journals, and the auditing of these records</a:t>
            </a:r>
          </a:p>
          <a:p>
            <a:pPr marL="342900" indent="-342900">
              <a:spcBef>
                <a:spcPct val="20000"/>
              </a:spcBef>
              <a:buFontTx/>
              <a:buChar char="•"/>
              <a:defRPr/>
            </a:pPr>
            <a:r>
              <a:rPr lang="en-US" altLang="en-US" sz="1200" kern="0" dirty="0">
                <a:solidFill>
                  <a:srgbClr val="222222"/>
                </a:solidFill>
                <a:latin typeface="Arial"/>
              </a:rPr>
              <a:t>Systems logs record specific information</a:t>
            </a:r>
          </a:p>
          <a:p>
            <a:pPr marL="342900" indent="-342900">
              <a:spcBef>
                <a:spcPct val="20000"/>
              </a:spcBef>
              <a:buFontTx/>
              <a:buChar char="•"/>
              <a:defRPr/>
            </a:pPr>
            <a:r>
              <a:rPr lang="en-US" altLang="en-US" sz="1200" kern="0" dirty="0">
                <a:solidFill>
                  <a:srgbClr val="222222"/>
                </a:solidFill>
                <a:latin typeface="Arial"/>
              </a:rPr>
              <a:t>Logs have many uses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12</a:t>
            </a:fld>
            <a:endParaRPr lang="en-US" dirty="0"/>
          </a:p>
        </p:txBody>
      </p:sp>
    </p:spTree>
    <p:extLst>
      <p:ext uri="{BB962C8B-B14F-4D97-AF65-F5344CB8AC3E}">
        <p14:creationId xmlns:p14="http://schemas.microsoft.com/office/powerpoint/2010/main" val="242578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lang="en-US" b="1" dirty="0"/>
          </a:p>
          <a:p>
            <a:pPr>
              <a:defRPr/>
            </a:pPr>
            <a:endParaRPr lang="en-US" b="1" dirty="0"/>
          </a:p>
          <a:p>
            <a:r>
              <a:rPr lang="en-GB" sz="1200" b="0" i="0" u="none" strike="noStrike" kern="1200" baseline="0" dirty="0">
                <a:solidFill>
                  <a:schemeClr val="tx1"/>
                </a:solidFill>
                <a:latin typeface="Arial" pitchFamily="34" charset="0"/>
                <a:ea typeface="+mn-ea"/>
                <a:cs typeface="+mn-cs"/>
              </a:rPr>
              <a:t>Many biometric systems that are highly reliable and effective are considered intrusive by users. As a result, many information security professionals don’t implement these systems, in an effort to avoid confrontation and possible user boycott of the biometric controls.</a:t>
            </a:r>
          </a:p>
          <a:p>
            <a:endParaRPr lang="en-US" b="1" dirty="0"/>
          </a:p>
          <a:p>
            <a:pPr algn="just"/>
            <a:r>
              <a:rPr lang="en-US" altLang="en-US" dirty="0"/>
              <a:t>Approach based on the use of measurable human characteristics/traits to authenticate identity.</a:t>
            </a:r>
          </a:p>
          <a:p>
            <a:pPr algn="just"/>
            <a:r>
              <a:rPr lang="en-US" altLang="en-US" dirty="0"/>
              <a:t>Only fingerprints,  retina of eye, and iris of eye and DNA are considered truly unique.</a:t>
            </a:r>
          </a:p>
          <a:p>
            <a:pPr algn="just"/>
            <a:r>
              <a:rPr lang="en-US" altLang="en-US" dirty="0"/>
              <a:t>Evaluated on false reject rate, false accept rate, and crossover error rate.</a:t>
            </a:r>
          </a:p>
          <a:p>
            <a:pPr algn="just"/>
            <a:r>
              <a:rPr lang="en-US" altLang="en-US" dirty="0"/>
              <a:t>Highly reliable/effective biometric systems are often considered intrusive by users.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1964274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 firewall in an information security program is similar to a building’s firewall in that it prevents specific types of information from moving between two different levels of networks, such as an untrusted network like the Internet and a trusted network like the organization’s internal network. Some organizations place firewalls that have different levels of trust between portions of their network environment, often to add extra security for the most important applications and data. The firewall may be a separate computer system, a software service running on an existing router or server, or a separate network that contains several supporting devices. Firewalls can be categorized by processing mode, development era, or structure.</a:t>
            </a: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r>
              <a:rPr lang="en-US" altLang="en-US" sz="1200" b="1" dirty="0">
                <a:latin typeface="Times New Roman" pitchFamily="16" charset="0"/>
                <a:cs typeface="Times New Roman" pitchFamily="16" charset="0"/>
              </a:rPr>
              <a:t>Firewalls</a:t>
            </a:r>
          </a:p>
          <a:p>
            <a:pPr marL="342900" indent="-342900">
              <a:spcBef>
                <a:spcPct val="20000"/>
              </a:spcBef>
              <a:buFontTx/>
              <a:buChar char="•"/>
              <a:defRPr/>
            </a:pPr>
            <a:r>
              <a:rPr lang="en-US" altLang="en-US" sz="1200" kern="0" dirty="0">
                <a:solidFill>
                  <a:srgbClr val="222222"/>
                </a:solidFill>
                <a:latin typeface="Arial"/>
              </a:rPr>
              <a:t>Prevent specific types of information from moving between an untrusted network(the Internet) and a trusted network (organization’s internal network)</a:t>
            </a:r>
          </a:p>
          <a:p>
            <a:pPr marL="342900" indent="-342900">
              <a:spcBef>
                <a:spcPct val="20000"/>
              </a:spcBef>
              <a:buFontTx/>
              <a:buChar char="•"/>
              <a:defRPr/>
            </a:pPr>
            <a:r>
              <a:rPr lang="en-US" altLang="en-US" sz="1200" kern="0" dirty="0">
                <a:solidFill>
                  <a:srgbClr val="222222"/>
                </a:solidFill>
                <a:latin typeface="Arial"/>
              </a:rPr>
              <a:t>May be:</a:t>
            </a:r>
          </a:p>
          <a:p>
            <a:pPr marL="742950" lvl="1" indent="-285750">
              <a:spcBef>
                <a:spcPct val="20000"/>
              </a:spcBef>
              <a:buFontTx/>
              <a:buChar char="–"/>
              <a:defRPr/>
            </a:pPr>
            <a:r>
              <a:rPr lang="en-US" altLang="en-US" sz="1200" kern="0" dirty="0">
                <a:solidFill>
                  <a:srgbClr val="222222"/>
                </a:solidFill>
                <a:latin typeface="Arial"/>
              </a:rPr>
              <a:t>Separate computer system</a:t>
            </a:r>
          </a:p>
          <a:p>
            <a:pPr marL="742950" lvl="1" indent="-285750">
              <a:spcBef>
                <a:spcPct val="20000"/>
              </a:spcBef>
              <a:buFontTx/>
              <a:buChar char="–"/>
              <a:defRPr/>
            </a:pPr>
            <a:r>
              <a:rPr lang="en-US" altLang="en-US" sz="1200" kern="0" dirty="0">
                <a:solidFill>
                  <a:srgbClr val="222222"/>
                </a:solidFill>
                <a:latin typeface="Arial"/>
              </a:rPr>
              <a:t>Software service running on existing router or server</a:t>
            </a:r>
          </a:p>
          <a:p>
            <a:pPr marL="742950" lvl="1" indent="-285750">
              <a:spcBef>
                <a:spcPct val="20000"/>
              </a:spcBef>
              <a:buFontTx/>
              <a:buChar char="–"/>
              <a:defRPr/>
            </a:pPr>
            <a:r>
              <a:rPr lang="en-US" altLang="en-US" sz="1200" kern="0" dirty="0">
                <a:solidFill>
                  <a:srgbClr val="222222"/>
                </a:solidFill>
                <a:latin typeface="Arial"/>
              </a:rPr>
              <a:t>Separate network containing supporting devices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38562468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packet-filtering</a:t>
            </a:r>
            <a:r>
              <a:rPr lang="en-GB" sz="1200" b="0" i="0" u="none" strike="noStrike" kern="1200" baseline="0" dirty="0">
                <a:solidFill>
                  <a:schemeClr val="tx1"/>
                </a:solidFill>
                <a:latin typeface="Arial" pitchFamily="34" charset="0"/>
                <a:ea typeface="+mn-ea"/>
                <a:cs typeface="+mn-cs"/>
              </a:rPr>
              <a:t> firewall examines the header information of data packets that come into a network. A packet-filtering firewall installed on a</a:t>
            </a:r>
          </a:p>
          <a:p>
            <a:r>
              <a:rPr lang="en-GB" sz="1200" b="0" i="0" u="none" strike="noStrike" kern="1200" baseline="0" dirty="0">
                <a:solidFill>
                  <a:schemeClr val="tx1"/>
                </a:solidFill>
                <a:latin typeface="Arial" pitchFamily="34" charset="0"/>
                <a:ea typeface="+mn-ea"/>
                <a:cs typeface="+mn-cs"/>
              </a:rPr>
              <a:t>TCP/IP-based network typically functions at the IP layer and determines whether to deny (drop) a packet or allow (forward) it to the next network connection, based on the rules programmed into the firewall. Packet-filtering firewalls examine every incoming packet header and can selectively filter packets based on header information such as destination address, source address, packet type, and other key information. </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application layer proxy firewall</a:t>
            </a:r>
            <a:r>
              <a:rPr lang="en-GB" sz="1200" b="0" i="0" u="none" strike="noStrike" kern="1200" baseline="0" dirty="0">
                <a:solidFill>
                  <a:schemeClr val="tx1"/>
                </a:solidFill>
                <a:latin typeface="Arial" pitchFamily="34" charset="0"/>
                <a:ea typeface="+mn-ea"/>
                <a:cs typeface="+mn-cs"/>
              </a:rPr>
              <a:t>, also known as an application firewall, is frequently installed on a dedicated computer separate from the filtering router, but it is commonly used in conjunction with a filtering router. The application firewall is also known as a proxy server (or reverse proxy) because it can be configured to run special software that acts as a proxy for a service request. </a:t>
            </a:r>
            <a:r>
              <a:rPr lang="en-GB" sz="1200" b="1" i="0" u="none" strike="noStrike" kern="1200" baseline="0" dirty="0">
                <a:solidFill>
                  <a:schemeClr val="tx1"/>
                </a:solidFill>
                <a:latin typeface="Arial" pitchFamily="34" charset="0"/>
                <a:ea typeface="+mn-ea"/>
                <a:cs typeface="+mn-cs"/>
              </a:rPr>
              <a:t>For example</a:t>
            </a:r>
            <a:r>
              <a:rPr lang="en-GB" sz="1200" b="0" i="0" u="none" strike="noStrike" kern="1200" baseline="0" dirty="0">
                <a:solidFill>
                  <a:schemeClr val="tx1"/>
                </a:solidFill>
                <a:latin typeface="Arial" pitchFamily="34" charset="0"/>
                <a:ea typeface="+mn-ea"/>
                <a:cs typeface="+mn-cs"/>
              </a:rPr>
              <a:t>, an organization that runs a Web server can avoid exposing it to direct user traffic by installing a proxy server configured with the registered domain’s URL. This proxy server receives requests for Web pages, accesses the Web server on behalf of the external client, and returns the requested pages to the users.</a:t>
            </a:r>
            <a:endParaRPr lang="en-GB" altLang="en-US" sz="1200" b="0" i="0" u="none" strike="noStrike" kern="1200" baseline="0" dirty="0">
              <a:solidFill>
                <a:schemeClr val="tx1"/>
              </a:solidFill>
              <a:latin typeface="Arial" pitchFamily="34" charset="0"/>
              <a:ea typeface="+mn-ea"/>
              <a:cs typeface="+mn-cs"/>
            </a:endParaRPr>
          </a:p>
          <a:p>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While not as well known or widely referenced as the firewall approaches described in the previous sections, </a:t>
            </a:r>
            <a:r>
              <a:rPr lang="en-GB" sz="1200" b="1" i="0" u="none" strike="noStrike" kern="1200" baseline="0" dirty="0">
                <a:solidFill>
                  <a:schemeClr val="tx1"/>
                </a:solidFill>
                <a:latin typeface="Arial" pitchFamily="34" charset="0"/>
                <a:ea typeface="+mn-ea"/>
                <a:cs typeface="+mn-cs"/>
              </a:rPr>
              <a:t>media access control layer firewalls </a:t>
            </a:r>
            <a:r>
              <a:rPr lang="en-GB" sz="1200" b="0" i="0" u="none" strike="noStrike" kern="1200" baseline="0" dirty="0">
                <a:solidFill>
                  <a:schemeClr val="tx1"/>
                </a:solidFill>
                <a:latin typeface="Arial" pitchFamily="34" charset="0"/>
                <a:ea typeface="+mn-ea"/>
                <a:cs typeface="+mn-cs"/>
              </a:rPr>
              <a:t>make filtering decisions based on the specific host computer’s identity, as represented by its media access control (MAC) or network interface card (NIC) address, which operates at the data link layer of the OSI model or the subnet layer of the TCP/IP model.</a:t>
            </a:r>
          </a:p>
          <a:p>
            <a:endParaRPr lang="en-GB" altLang="en-US" sz="1200" b="0" i="0" u="none" strike="noStrike" kern="1200" baseline="0" dirty="0">
              <a:solidFill>
                <a:schemeClr val="tx1"/>
              </a:solidFill>
              <a:latin typeface="Arial" pitchFamily="34" charset="0"/>
              <a:ea typeface="+mn-ea"/>
              <a:cs typeface="+mn-cs"/>
            </a:endParaRPr>
          </a:p>
          <a:p>
            <a:r>
              <a:rPr lang="en-GB" sz="1200" b="1" i="0" u="none" strike="noStrike" kern="1200" baseline="0" dirty="0">
                <a:solidFill>
                  <a:schemeClr val="tx1"/>
                </a:solidFill>
                <a:latin typeface="Arial" pitchFamily="34" charset="0"/>
                <a:ea typeface="+mn-ea"/>
                <a:cs typeface="+mn-cs"/>
              </a:rPr>
              <a:t>Hybrid firewalls </a:t>
            </a:r>
            <a:r>
              <a:rPr lang="en-GB" sz="1200" b="0" i="0" u="none" strike="noStrike" kern="1200" baseline="0" dirty="0">
                <a:solidFill>
                  <a:schemeClr val="tx1"/>
                </a:solidFill>
                <a:latin typeface="Arial" pitchFamily="34" charset="0"/>
                <a:ea typeface="+mn-ea"/>
                <a:cs typeface="+mn-cs"/>
              </a:rPr>
              <a:t>combine the elements of other types of firewalls—that is, the elements of packet filtering, application layer proxy, and media access control layer firewalls. A hybrid firewall system may actually consist of two separate firewall devices; each is a separate firewall system, but they are connected so that they work in tandem. For example, a hybrid firewall system might include a packet-filtering firewall that is set up to screen all acceptable requests, then pass the requests to a proxy server, which in turn requests services from a Web server deep inside the organization’s networks. An added advantage to the hybrid firewall approach is that it enables an organization to make a security improvement without completely replacing its existing firewalls.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Firewall Processing Modes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Five processing modes by which firewalls can be categorized:</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Packet filtering</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Application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Circuit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MAC layer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Hybrids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18438486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Packet Filtering Firewalls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Packet filtering firewalls examine header information of data packets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Most often based on combination of:</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IP source and destination address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Direction (inbound or outbound)</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Transmission Control Protocol (TCP) or User Datagram Protocol (UDP) source and destination port requests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Simple firewall models enforce rules designed to prohibit packets with certain addresses or partial addresses from passing through device</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1855473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b="1" baseline="30000" dirty="0">
              <a:solidFill>
                <a:schemeClr val="tx1"/>
              </a:solidFill>
              <a:latin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932312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b="1" dirty="0">
                <a:latin typeface="Arial" pitchFamily="34" charset="0"/>
                <a:cs typeface="Arial" pitchFamily="34" charset="0"/>
              </a:rPr>
              <a:t>Application Gateways </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Frequently installed on a dedicated computer; also known as a proxy server </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Since proxy server is often placed in unsecured area of the network (e.g., DMZ), it is exposed to higher levels of risk from less trusted networks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Additional filtering routers can be implemented behind the proxy server, further protecting internal systems</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3275734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MAC Layer Firewalls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MAC layer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Designed to operate at media access control </a:t>
            </a:r>
            <a:r>
              <a:rPr lang="en-US" altLang="en-US" sz="1200" kern="0" dirty="0" err="1">
                <a:solidFill>
                  <a:srgbClr val="222222"/>
                </a:solidFill>
                <a:latin typeface="Arial" pitchFamily="34" charset="0"/>
                <a:cs typeface="Arial" pitchFamily="34" charset="0"/>
              </a:rPr>
              <a:t>sublayer</a:t>
            </a:r>
            <a:r>
              <a:rPr lang="en-US" altLang="en-US" sz="1200" kern="0" dirty="0">
                <a:solidFill>
                  <a:srgbClr val="222222"/>
                </a:solidFill>
                <a:latin typeface="Arial" pitchFamily="34" charset="0"/>
                <a:cs typeface="Arial" pitchFamily="34" charset="0"/>
              </a:rPr>
              <a:t> of network’s data link layer</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Make filtering decisions based on specific host computer’s identity</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MAC addresses of specific host computers are linked to access control list (ACL) entries that identify specific types of packets that can be sent to each host; all other traffic is blocked</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2563159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Hybrid Firewalls </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Hybrid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Combine elements of other types of firewalls; i.e., elements of packet filtering and proxy services, or of packet filtering and circuit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Alternately, may consist of two separate firewall devices; each a separate firewall system, but connected to work in tandem</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Enables organization to make security improvement without completely replacing existing firewalls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21</a:t>
            </a:fld>
            <a:endParaRPr lang="en-US" dirty="0">
              <a:solidFill>
                <a:prstClr val="black"/>
              </a:solidFill>
            </a:endParaRPr>
          </a:p>
        </p:txBody>
      </p:sp>
    </p:spTree>
    <p:extLst>
      <p:ext uri="{BB962C8B-B14F-4D97-AF65-F5344CB8AC3E}">
        <p14:creationId xmlns:p14="http://schemas.microsoft.com/office/powerpoint/2010/main" val="37888701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Hybrid Firewalls </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Hybrid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Combine elements of other types of firewalls; i.e., elements of packet filtering and proxy services, or of packet filtering and circuit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Alternately, may consist of two separate firewall devices; each a separate firewall system, but connected to work in tandem</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Enables organization to make security improvement without completely replacing existing firewalls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22</a:t>
            </a:fld>
            <a:endParaRPr lang="en-US" dirty="0">
              <a:solidFill>
                <a:prstClr val="black"/>
              </a:solidFill>
            </a:endParaRPr>
          </a:p>
        </p:txBody>
      </p:sp>
    </p:spTree>
    <p:extLst>
      <p:ext uri="{BB962C8B-B14F-4D97-AF65-F5344CB8AC3E}">
        <p14:creationId xmlns:p14="http://schemas.microsoft.com/office/powerpoint/2010/main" val="32599814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351561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r>
              <a:rPr lang="en-US" altLang="en-US" sz="1200" b="1" dirty="0">
                <a:latin typeface="Arial" pitchFamily="34" charset="0"/>
                <a:cs typeface="Arial" pitchFamily="34" charset="0"/>
              </a:rPr>
              <a:t>Selecting the Right Firewall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When selecting firewall, consider a number of factors: </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What firewall technology offers right balance between protection and cost for needs of organization?</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Which features are included in base price and which are not?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Ease of setup and configuration? How accessible are staff technicians who can configure the firewall?</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Can firewall adapt to organization’s growing network?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Second most important issue is cost</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1777192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VPN and IPsec Concepts</a:t>
            </a:r>
          </a:p>
          <a:p>
            <a:r>
              <a:rPr lang="en-US" dirty="0"/>
              <a:t>8.2  - VPN Types of VPNs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8.2.1 – Remote-Access VPNs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8.2.3 – Site-to-Site IPsec VPNs</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35</a:t>
            </a:fld>
            <a:endParaRPr lang="en-US" dirty="0"/>
          </a:p>
        </p:txBody>
      </p:sp>
    </p:spTree>
    <p:extLst>
      <p:ext uri="{BB962C8B-B14F-4D97-AF65-F5344CB8AC3E}">
        <p14:creationId xmlns:p14="http://schemas.microsoft.com/office/powerpoint/2010/main" val="279381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015554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sz="2400"/>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86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939401" y="4343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2362200" y="1981200"/>
            <a:ext cx="5105400" cy="144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76369874"/>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797202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2556218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797052"/>
            <a:ext cx="8280057" cy="4098595"/>
          </a:xfrm>
          <a:prstGeom prst="rect">
            <a:avLst/>
          </a:prstGeom>
        </p:spPr>
        <p:txBody>
          <a:bodyPr lIns="91420" tIns="45710" rIns="91420" bIns="45710">
            <a:noAutofit/>
          </a:bodyPr>
          <a:lstStyle>
            <a:lvl1pPr marL="285683" marR="0" indent="-285683" algn="ctr" defTabSz="457094"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455085"/>
            <a:ext cx="8345488"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66602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2"/>
            <a:ext cx="9144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Title 1"/>
          <p:cNvSpPr>
            <a:spLocks noGrp="1"/>
          </p:cNvSpPr>
          <p:nvPr>
            <p:ph type="ctrTitle"/>
          </p:nvPr>
        </p:nvSpPr>
        <p:spPr>
          <a:xfrm>
            <a:off x="416425" y="1220546"/>
            <a:ext cx="7598042" cy="3426595"/>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9978" y="6375384"/>
            <a:ext cx="214144" cy="154518"/>
          </a:xfrm>
          <a:prstGeom prst="rect">
            <a:avLst/>
          </a:prstGeom>
          <a:noFill/>
          <a:ln w="9525" algn="ctr">
            <a:noFill/>
            <a:miter lim="800000"/>
            <a:headEnd/>
            <a:tailEnd/>
          </a:ln>
          <a:effectLst/>
        </p:spPr>
        <p:txBody>
          <a:bodyPr wrap="none" lIns="61586" tIns="30792" rIns="61586" bIns="30792" anchor="b">
            <a:spAutoFit/>
          </a:bodyPr>
          <a:lstStyle/>
          <a:p>
            <a:pPr algn="r" defTabSz="610729"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29"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6373713"/>
            <a:ext cx="2658018" cy="154518"/>
          </a:xfrm>
          <a:prstGeom prst="rect">
            <a:avLst/>
          </a:prstGeom>
          <a:noFill/>
          <a:ln w="9525">
            <a:noFill/>
            <a:miter lim="800000"/>
            <a:headEnd/>
            <a:tailEnd/>
          </a:ln>
          <a:effectLst/>
        </p:spPr>
        <p:txBody>
          <a:bodyPr lIns="61586" tIns="30792" rIns="61586" bIns="30792" anchor="b">
            <a:spAutoFit/>
          </a:bodyPr>
          <a:lstStyle/>
          <a:p>
            <a:pPr defTabSz="610729"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40" y="6286930"/>
            <a:ext cx="340257"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2843026870"/>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1150411816"/>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97078"/>
            <a:ext cx="8229600" cy="2955722"/>
          </a:xfrm>
        </p:spPr>
        <p:txBody>
          <a:bodyPr/>
          <a:lstStyle/>
          <a:p>
            <a:r>
              <a:rPr lang="en-US" dirty="0"/>
              <a:t>Security Technology: Access Controls, Firewalls and VPNs</a:t>
            </a:r>
            <a:br>
              <a:rPr lang="en-US" dirty="0"/>
            </a:br>
            <a:r>
              <a:rPr lang="en-US" dirty="0"/>
              <a:t>Tutorial</a:t>
            </a:r>
            <a:br>
              <a:rPr lang="en-US" dirty="0"/>
            </a:br>
            <a:r>
              <a:rPr lang="en-US" dirty="0"/>
              <a:t>Intrusion Detection and Prevention Systems, and Other Security Tools</a:t>
            </a:r>
            <a:br>
              <a:rPr lang="en-US" dirty="0"/>
            </a:b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590800" y="4038600"/>
            <a:ext cx="3962400" cy="958520"/>
          </a:xfrm>
        </p:spPr>
        <p:txBody>
          <a:bodyPr/>
          <a:lstStyle/>
          <a:p>
            <a:pPr algn="ctr"/>
            <a:endParaRPr lang="en-US" sz="4000" b="1" dirty="0"/>
          </a:p>
          <a:p>
            <a:pPr algn="ctr"/>
            <a:r>
              <a:rPr lang="en-US" sz="4000" b="1" dirty="0"/>
              <a:t>Lecture 3</a:t>
            </a:r>
          </a:p>
        </p:txBody>
      </p:sp>
      <p:grpSp>
        <p:nvGrpSpPr>
          <p:cNvPr id="9" name="Group 8"/>
          <p:cNvGrpSpPr/>
          <p:nvPr/>
        </p:nvGrpSpPr>
        <p:grpSpPr>
          <a:xfrm>
            <a:off x="76200" y="3200400"/>
            <a:ext cx="1676400" cy="23893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2850662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chor="ctr"/>
          <a:lstStyle/>
          <a:p>
            <a:pPr>
              <a:tabLst>
                <a:tab pos="4176713" algn="l"/>
              </a:tabLst>
            </a:pPr>
            <a:r>
              <a:rPr lang="en-US" altLang="en-US" dirty="0"/>
              <a:t>Learning Objectives</a:t>
            </a:r>
            <a:endParaRPr lang="en-US" dirty="0"/>
          </a:p>
        </p:txBody>
      </p:sp>
      <p:sp>
        <p:nvSpPr>
          <p:cNvPr id="3" name="Content Placeholder 2"/>
          <p:cNvSpPr>
            <a:spLocks noGrp="1"/>
          </p:cNvSpPr>
          <p:nvPr>
            <p:ph idx="1"/>
          </p:nvPr>
        </p:nvSpPr>
        <p:spPr>
          <a:xfrm>
            <a:off x="365406" y="685800"/>
            <a:ext cx="8763000" cy="4953000"/>
          </a:xfrm>
        </p:spPr>
        <p:txBody>
          <a:bodyPr>
            <a:normAutofit/>
          </a:bodyPr>
          <a:lstStyle/>
          <a:p>
            <a:pPr algn="just"/>
            <a:r>
              <a:rPr lang="en-US" altLang="en-US" dirty="0"/>
              <a:t>Upon completion of this material, you should be able to:</a:t>
            </a:r>
          </a:p>
          <a:p>
            <a:pPr lvl="1" algn="just"/>
            <a:r>
              <a:rPr lang="en-US" dirty="0"/>
              <a:t>Discuss the role of access control in information systems, and identify and discuss the four fundamental functions of access control systems</a:t>
            </a:r>
          </a:p>
          <a:p>
            <a:pPr lvl="1" algn="just"/>
            <a:r>
              <a:rPr lang="en-US" dirty="0"/>
              <a:t>Define authentication and explain the three commonly used authentication factors</a:t>
            </a:r>
          </a:p>
          <a:p>
            <a:pPr lvl="1" algn="just"/>
            <a:r>
              <a:rPr lang="en-US" dirty="0"/>
              <a:t>Describe firewall technologies and the various categories of firewalls</a:t>
            </a:r>
          </a:p>
          <a:p>
            <a:pPr lvl="1"/>
            <a:r>
              <a:rPr kumimoji="0" lang="en-US" altLang="en-US" sz="24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Explain how VPNs and IPsec are used to secure site-to-site and remote access connectivity</a:t>
            </a:r>
            <a:endParaRPr lang="en-US" dirty="0"/>
          </a:p>
        </p:txBody>
      </p:sp>
    </p:spTree>
    <p:extLst>
      <p:ext uri="{BB962C8B-B14F-4D97-AF65-F5344CB8AC3E}">
        <p14:creationId xmlns:p14="http://schemas.microsoft.com/office/powerpoint/2010/main" val="2750553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Introduction</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US" altLang="en-US" dirty="0"/>
              <a:t>Technical controls (</a:t>
            </a:r>
            <a:r>
              <a:rPr lang="en-US" altLang="en-US" dirty="0" err="1"/>
              <a:t>e.g</a:t>
            </a:r>
            <a:r>
              <a:rPr lang="en-US" altLang="en-US" dirty="0"/>
              <a:t> firewalls, access </a:t>
            </a:r>
            <a:r>
              <a:rPr lang="en-US" altLang="en-US" dirty="0" err="1"/>
              <a:t>controls,IDS</a:t>
            </a:r>
            <a:r>
              <a:rPr lang="en-US" altLang="en-US" dirty="0"/>
              <a:t>) are essential in enforcing policy for many IT functions that are not under direct human control.</a:t>
            </a:r>
          </a:p>
          <a:p>
            <a:pPr algn="just"/>
            <a:r>
              <a:rPr lang="en-US" altLang="en-US" dirty="0"/>
              <a:t>Technical control solutions</a:t>
            </a:r>
            <a:r>
              <a:rPr lang="en-US" dirty="0"/>
              <a:t>, when properly implemented,</a:t>
            </a:r>
            <a:r>
              <a:rPr lang="en-US" altLang="en-US" dirty="0"/>
              <a:t> improve an organization’s ability to balance the objectives of making information readily available and preserving</a:t>
            </a:r>
            <a:r>
              <a:rPr lang="en-US" dirty="0"/>
              <a:t> the</a:t>
            </a:r>
            <a:r>
              <a:rPr lang="en-US" altLang="en-US" dirty="0"/>
              <a:t> information’s confidentiality and integrity.</a:t>
            </a:r>
          </a:p>
        </p:txBody>
      </p:sp>
    </p:spTree>
    <p:extLst>
      <p:ext uri="{BB962C8B-B14F-4D97-AF65-F5344CB8AC3E}">
        <p14:creationId xmlns:p14="http://schemas.microsoft.com/office/powerpoint/2010/main" val="190871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Access Control </a:t>
            </a:r>
            <a:endParaRPr lang="en-US" dirty="0"/>
          </a:p>
        </p:txBody>
      </p:sp>
      <p:sp>
        <p:nvSpPr>
          <p:cNvPr id="3" name="Content Placeholder 2"/>
          <p:cNvSpPr>
            <a:spLocks noGrp="1"/>
          </p:cNvSpPr>
          <p:nvPr>
            <p:ph idx="1"/>
          </p:nvPr>
        </p:nvSpPr>
        <p:spPr>
          <a:xfrm>
            <a:off x="190500" y="838200"/>
            <a:ext cx="8763000" cy="4830763"/>
          </a:xfrm>
        </p:spPr>
        <p:txBody>
          <a:bodyPr>
            <a:normAutofit/>
          </a:bodyPr>
          <a:lstStyle/>
          <a:p>
            <a:pPr algn="just"/>
            <a:r>
              <a:rPr lang="en-US" altLang="en-US" dirty="0"/>
              <a:t>Access control: A selective method by which systems specify who may use a particular resource and how they may use it.</a:t>
            </a:r>
          </a:p>
          <a:p>
            <a:pPr algn="just"/>
            <a:r>
              <a:rPr lang="en-US" altLang="en-US" dirty="0"/>
              <a:t>Discretionary access controls (DACs): Access controls that are implemented at the discretion or option of the data user.</a:t>
            </a:r>
          </a:p>
          <a:p>
            <a:pPr marL="0" lvl="1" algn="just"/>
            <a:r>
              <a:rPr lang="en-US" dirty="0"/>
              <a:t>Role-based access control (RBAC)  </a:t>
            </a:r>
          </a:p>
          <a:p>
            <a:pPr marL="385762" lvl="1" indent="0" algn="just">
              <a:buNone/>
            </a:pPr>
            <a:r>
              <a:rPr lang="en-US" i="1" dirty="0"/>
              <a:t>is based on the role of the subject. Roles are job functions within an organization. Specific roles require permissions to perform certain operations. Users acquire permissions through their role.</a:t>
            </a:r>
            <a:endParaRPr lang="en-US" altLang="en-US" dirty="0"/>
          </a:p>
          <a:p>
            <a:pPr marL="0" indent="0" algn="just">
              <a:buNone/>
            </a:pPr>
            <a:endParaRPr lang="en-US" altLang="en-US" dirty="0"/>
          </a:p>
        </p:txBody>
      </p:sp>
    </p:spTree>
    <p:extLst>
      <p:ext uri="{BB962C8B-B14F-4D97-AF65-F5344CB8AC3E}">
        <p14:creationId xmlns:p14="http://schemas.microsoft.com/office/powerpoint/2010/main" val="423965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Access Control </a:t>
            </a:r>
            <a:endParaRPr lang="en-US" dirty="0"/>
          </a:p>
        </p:txBody>
      </p:sp>
      <p:sp>
        <p:nvSpPr>
          <p:cNvPr id="3" name="Content Placeholder 2"/>
          <p:cNvSpPr>
            <a:spLocks noGrp="1"/>
          </p:cNvSpPr>
          <p:nvPr>
            <p:ph idx="1"/>
          </p:nvPr>
        </p:nvSpPr>
        <p:spPr>
          <a:xfrm>
            <a:off x="190500" y="838200"/>
            <a:ext cx="8763000" cy="4830763"/>
          </a:xfrm>
        </p:spPr>
        <p:txBody>
          <a:bodyPr>
            <a:normAutofit/>
          </a:bodyPr>
          <a:lstStyle/>
          <a:p>
            <a:pPr algn="just"/>
            <a:r>
              <a:rPr lang="en-US" altLang="en-US" dirty="0"/>
              <a:t>Mandatory access controls (MACs): A required, structured data classification scheme that rates each collection of information as well as each user.</a:t>
            </a:r>
          </a:p>
          <a:p>
            <a:r>
              <a:rPr lang="en-US" dirty="0"/>
              <a:t>The specific labels and how they are structured can vary depending on the particular MAC model or system in use.  Examples</a:t>
            </a:r>
          </a:p>
          <a:p>
            <a:r>
              <a:rPr lang="en-US" dirty="0"/>
              <a:t>Security Classifications:</a:t>
            </a:r>
          </a:p>
          <a:p>
            <a:pPr lvl="1"/>
            <a:r>
              <a:rPr lang="en-US" dirty="0"/>
              <a:t>Top Secret                User – top secret clearance               </a:t>
            </a:r>
          </a:p>
          <a:p>
            <a:pPr lvl="1"/>
            <a:r>
              <a:rPr lang="en-US" dirty="0"/>
              <a:t>Secret                                -secret clearance   </a:t>
            </a:r>
          </a:p>
          <a:p>
            <a:pPr lvl="1"/>
            <a:r>
              <a:rPr lang="en-US" dirty="0"/>
              <a:t>Confidential                         -class c access</a:t>
            </a:r>
          </a:p>
          <a:p>
            <a:pPr lvl="1"/>
            <a:r>
              <a:rPr lang="en-US" dirty="0"/>
              <a:t>Unclassified                          -No Clearance Required</a:t>
            </a:r>
          </a:p>
          <a:p>
            <a:pPr algn="just"/>
            <a:endParaRPr lang="en-US" altLang="en-US" dirty="0"/>
          </a:p>
        </p:txBody>
      </p:sp>
    </p:spTree>
    <p:extLst>
      <p:ext uri="{BB962C8B-B14F-4D97-AF65-F5344CB8AC3E}">
        <p14:creationId xmlns:p14="http://schemas.microsoft.com/office/powerpoint/2010/main" val="272423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dirty="0"/>
              <a:t>Access Controls </a:t>
            </a:r>
          </a:p>
        </p:txBody>
      </p:sp>
      <p:sp>
        <p:nvSpPr>
          <p:cNvPr id="5" name="Content Placeholder 4"/>
          <p:cNvSpPr>
            <a:spLocks noGrp="1"/>
          </p:cNvSpPr>
          <p:nvPr>
            <p:ph idx="1"/>
          </p:nvPr>
        </p:nvSpPr>
        <p:spPr>
          <a:xfrm>
            <a:off x="190500" y="1066800"/>
            <a:ext cx="8763000" cy="4378842"/>
          </a:xfrm>
        </p:spPr>
        <p:txBody>
          <a:bodyPr/>
          <a:lstStyle/>
          <a:p>
            <a:pPr algn="just"/>
            <a:r>
              <a:rPr lang="en-US" dirty="0"/>
              <a:t>In general, all access control approaches rely on the following four mechanisms, which represent the four fundamental functions of access control systems:</a:t>
            </a:r>
          </a:p>
          <a:p>
            <a:pPr lvl="1" algn="just"/>
            <a:r>
              <a:rPr lang="en-US" dirty="0"/>
              <a:t>Identification: I am a user of the system.</a:t>
            </a:r>
          </a:p>
          <a:p>
            <a:pPr lvl="1" algn="just"/>
            <a:r>
              <a:rPr lang="en-US" dirty="0"/>
              <a:t>Authentication: I can prove I’m a user of the system.</a:t>
            </a:r>
          </a:p>
          <a:p>
            <a:pPr lvl="1" algn="just"/>
            <a:r>
              <a:rPr lang="en-US" dirty="0"/>
              <a:t>Authorization: Here’s what I can do with the system.</a:t>
            </a:r>
          </a:p>
          <a:p>
            <a:pPr lvl="1" algn="just"/>
            <a:r>
              <a:rPr lang="en-US" dirty="0"/>
              <a:t>Accountability: You can track and monitor my use of the system.</a:t>
            </a:r>
          </a:p>
        </p:txBody>
      </p:sp>
    </p:spTree>
    <p:extLst>
      <p:ext uri="{BB962C8B-B14F-4D97-AF65-F5344CB8AC3E}">
        <p14:creationId xmlns:p14="http://schemas.microsoft.com/office/powerpoint/2010/main" val="417754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152401"/>
            <a:ext cx="8968740" cy="762000"/>
          </a:xfrm>
        </p:spPr>
        <p:txBody>
          <a:bodyPr anchor="ctr">
            <a:noAutofit/>
          </a:bodyPr>
          <a:lstStyle/>
          <a:p>
            <a:pPr eaLnBrk="0" fontAlgn="base" hangingPunct="0">
              <a:spcBef>
                <a:spcPct val="30000"/>
              </a:spcBef>
              <a:spcAft>
                <a:spcPct val="0"/>
              </a:spcAft>
              <a:defRPr/>
            </a:pPr>
            <a:r>
              <a:rPr lang="en-US" dirty="0"/>
              <a:t>Access control approaches</a:t>
            </a:r>
            <a:endParaRPr lang="en-US" baseline="30000" dirty="0"/>
          </a:p>
        </p:txBody>
      </p:sp>
      <p:pic>
        <p:nvPicPr>
          <p:cNvPr id="1026" name="Picture 2" descr="An illustration shows the heading, “Access (subjects and objects)” that is divided into two categories which reads as, “Nondiscretionary (controlled by organization) and Discretionary (controlled by user).” The Nondiscretionary points to the heading, “Lattice-based” which is further divided into two categories which reads as, “Mandatory” and “Role-based / Task-based.”&#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219200"/>
            <a:ext cx="6629400" cy="40814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328076"/>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Identification</a:t>
            </a:r>
            <a:endParaRPr lang="en-US" dirty="0"/>
          </a:p>
        </p:txBody>
      </p:sp>
      <p:sp>
        <p:nvSpPr>
          <p:cNvPr id="3" name="Content Placeholder 2"/>
          <p:cNvSpPr>
            <a:spLocks noGrp="1"/>
          </p:cNvSpPr>
          <p:nvPr>
            <p:ph idx="1"/>
          </p:nvPr>
        </p:nvSpPr>
        <p:spPr>
          <a:xfrm>
            <a:off x="190500" y="990601"/>
            <a:ext cx="8763000" cy="4572000"/>
          </a:xfrm>
        </p:spPr>
        <p:txBody>
          <a:bodyPr/>
          <a:lstStyle/>
          <a:p>
            <a:pPr algn="just"/>
            <a:r>
              <a:rPr lang="en-US" altLang="en-US" dirty="0"/>
              <a:t>Identification: </a:t>
            </a:r>
            <a:r>
              <a:rPr lang="en-US" dirty="0"/>
              <a:t>The access control mechanism that requires the validation and verification of an unauthenticated entity’s purported identity.</a:t>
            </a:r>
          </a:p>
          <a:p>
            <a:pPr algn="just"/>
            <a:r>
              <a:rPr lang="en-US" altLang="en-US" dirty="0"/>
              <a:t>Identifiers can be composite identifiers, concatenating elements—department codes, random numbers, or special characters—to make them unique.</a:t>
            </a:r>
          </a:p>
          <a:p>
            <a:pPr algn="just"/>
            <a:r>
              <a:rPr lang="en-US" dirty="0"/>
              <a:t>Most organizations use a single piece of unique information, such as a complete name or the user’s first initial and surname.</a:t>
            </a:r>
            <a:endParaRPr lang="en-US" altLang="en-US" dirty="0"/>
          </a:p>
        </p:txBody>
      </p:sp>
    </p:spTree>
    <p:extLst>
      <p:ext uri="{BB962C8B-B14F-4D97-AF65-F5344CB8AC3E}">
        <p14:creationId xmlns:p14="http://schemas.microsoft.com/office/powerpoint/2010/main" val="1071534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Authentication </a:t>
            </a:r>
            <a:endParaRPr lang="en-US" dirty="0"/>
          </a:p>
        </p:txBody>
      </p:sp>
      <p:sp>
        <p:nvSpPr>
          <p:cNvPr id="3" name="Content Placeholder 2"/>
          <p:cNvSpPr>
            <a:spLocks noGrp="1"/>
          </p:cNvSpPr>
          <p:nvPr>
            <p:ph idx="1"/>
          </p:nvPr>
        </p:nvSpPr>
        <p:spPr>
          <a:xfrm>
            <a:off x="335280" y="1052623"/>
            <a:ext cx="8763000" cy="4586177"/>
          </a:xfrm>
        </p:spPr>
        <p:txBody>
          <a:bodyPr/>
          <a:lstStyle/>
          <a:p>
            <a:pPr algn="just"/>
            <a:r>
              <a:rPr lang="en-US" altLang="en-US" dirty="0"/>
              <a:t>Authentication: The access control mechanism that requires the validation and verification of an unauthenticated entity’s purported identity.</a:t>
            </a:r>
          </a:p>
          <a:p>
            <a:pPr algn="just"/>
            <a:r>
              <a:rPr lang="en-US" altLang="en-US" dirty="0"/>
              <a:t>Authentication factors</a:t>
            </a:r>
          </a:p>
          <a:p>
            <a:pPr lvl="1" algn="just"/>
            <a:r>
              <a:rPr lang="en-US" altLang="en-US" dirty="0"/>
              <a:t>Something you know</a:t>
            </a:r>
          </a:p>
          <a:p>
            <a:pPr lvl="2" algn="just"/>
            <a:r>
              <a:rPr lang="en-US" altLang="en-US" dirty="0"/>
              <a:t>Password: a private word or a combination of characters that only the user should know</a:t>
            </a:r>
          </a:p>
          <a:p>
            <a:pPr lvl="2" algn="just"/>
            <a:r>
              <a:rPr lang="en-US" altLang="en-US" dirty="0"/>
              <a:t>Passphrase: a series of characters, typically longer than a password, from which a virtual password is derived</a:t>
            </a:r>
          </a:p>
        </p:txBody>
      </p:sp>
    </p:spTree>
    <p:extLst>
      <p:ext uri="{BB962C8B-B14F-4D97-AF65-F5344CB8AC3E}">
        <p14:creationId xmlns:p14="http://schemas.microsoft.com/office/powerpoint/2010/main" val="2768473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Authentication </a:t>
            </a:r>
            <a:endParaRPr lang="en-US" dirty="0"/>
          </a:p>
        </p:txBody>
      </p:sp>
      <p:sp>
        <p:nvSpPr>
          <p:cNvPr id="3" name="Content Placeholder 2"/>
          <p:cNvSpPr>
            <a:spLocks noGrp="1"/>
          </p:cNvSpPr>
          <p:nvPr>
            <p:ph idx="1"/>
          </p:nvPr>
        </p:nvSpPr>
        <p:spPr>
          <a:xfrm>
            <a:off x="335280" y="1052623"/>
            <a:ext cx="8763000" cy="4586177"/>
          </a:xfrm>
        </p:spPr>
        <p:txBody>
          <a:bodyPr>
            <a:normAutofit/>
          </a:bodyPr>
          <a:lstStyle/>
          <a:p>
            <a:pPr algn="just"/>
            <a:r>
              <a:rPr lang="en-US" altLang="en-US" dirty="0"/>
              <a:t>Authentication factors</a:t>
            </a:r>
          </a:p>
          <a:p>
            <a:pPr marL="0" lvl="1" algn="just"/>
            <a:r>
              <a:rPr lang="en-US" b="1" dirty="0">
                <a:solidFill>
                  <a:srgbClr val="002060"/>
                </a:solidFill>
              </a:rPr>
              <a:t>What You Have </a:t>
            </a:r>
          </a:p>
          <a:p>
            <a:pPr marL="385762" lvl="1" indent="0" algn="just">
              <a:buNone/>
            </a:pPr>
            <a:r>
              <a:rPr lang="en-US" i="1" dirty="0">
                <a:solidFill>
                  <a:srgbClr val="002060"/>
                </a:solidFill>
              </a:rPr>
              <a:t>Smart cards and security key fobs are both examples of something that users have in their possession.</a:t>
            </a:r>
          </a:p>
          <a:p>
            <a:pPr marL="0" lvl="1" algn="just"/>
            <a:r>
              <a:rPr lang="en-US" b="1" dirty="0">
                <a:solidFill>
                  <a:srgbClr val="002060"/>
                </a:solidFill>
              </a:rPr>
              <a:t>Who You Are </a:t>
            </a:r>
          </a:p>
          <a:p>
            <a:pPr marL="385762" lvl="1" indent="0" algn="just">
              <a:buNone/>
            </a:pPr>
            <a:r>
              <a:rPr lang="en-US" i="1" dirty="0">
                <a:solidFill>
                  <a:srgbClr val="002060"/>
                </a:solidFill>
              </a:rPr>
              <a:t>A unique physical characteristic, such as a fingerprint, retina, or voice, that identifies a specific user is called biometrics. </a:t>
            </a:r>
          </a:p>
          <a:p>
            <a:pPr marL="0" lvl="1" algn="just"/>
            <a:r>
              <a:rPr lang="en-US" b="1" dirty="0">
                <a:solidFill>
                  <a:srgbClr val="002060"/>
                </a:solidFill>
              </a:rPr>
              <a:t>Multi-factor Authentication </a:t>
            </a:r>
          </a:p>
          <a:p>
            <a:pPr marL="385762" lvl="1" indent="0" algn="just">
              <a:buNone/>
            </a:pPr>
            <a:r>
              <a:rPr lang="en-US" i="1" dirty="0">
                <a:solidFill>
                  <a:srgbClr val="002060"/>
                </a:solidFill>
              </a:rPr>
              <a:t>Multi-factor authentication uses at least two methods of verification. </a:t>
            </a:r>
          </a:p>
          <a:p>
            <a:pPr marL="0" indent="0" algn="just">
              <a:buNone/>
            </a:pPr>
            <a:endParaRPr lang="en-US" altLang="en-US" dirty="0"/>
          </a:p>
          <a:p>
            <a:pPr algn="just"/>
            <a:endParaRPr lang="en-US" altLang="en-US" dirty="0"/>
          </a:p>
        </p:txBody>
      </p:sp>
    </p:spTree>
    <p:extLst>
      <p:ext uri="{BB962C8B-B14F-4D97-AF65-F5344CB8AC3E}">
        <p14:creationId xmlns:p14="http://schemas.microsoft.com/office/powerpoint/2010/main" val="3229197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Authorization</a:t>
            </a:r>
            <a:endParaRPr lang="en-US" dirty="0"/>
          </a:p>
        </p:txBody>
      </p:sp>
      <p:sp>
        <p:nvSpPr>
          <p:cNvPr id="3" name="Content Placeholder 2"/>
          <p:cNvSpPr>
            <a:spLocks noGrp="1"/>
          </p:cNvSpPr>
          <p:nvPr>
            <p:ph idx="1"/>
          </p:nvPr>
        </p:nvSpPr>
        <p:spPr>
          <a:xfrm>
            <a:off x="190500" y="914400"/>
            <a:ext cx="8763000" cy="4830763"/>
          </a:xfrm>
        </p:spPr>
        <p:txBody>
          <a:bodyPr>
            <a:normAutofit fontScale="92500" lnSpcReduction="10000"/>
          </a:bodyPr>
          <a:lstStyle/>
          <a:p>
            <a:pPr algn="just"/>
            <a:r>
              <a:rPr lang="en-US" altLang="en-US" sz="2800" dirty="0"/>
              <a:t>Authorization: The access control mechanism that represents the matching of an authenticated entity to a list of information assets and corresponding access levels.</a:t>
            </a:r>
          </a:p>
          <a:p>
            <a:pPr algn="just"/>
            <a:r>
              <a:rPr lang="en-US" altLang="en-US" sz="2800" dirty="0"/>
              <a:t>Authorization can be handled in one of three ways:</a:t>
            </a:r>
          </a:p>
          <a:p>
            <a:pPr lvl="1" algn="just"/>
            <a:r>
              <a:rPr lang="en-US" altLang="en-US" sz="2600" dirty="0"/>
              <a:t>Authorization for each authenticated user</a:t>
            </a:r>
          </a:p>
          <a:p>
            <a:pPr lvl="1" algn="just"/>
            <a:r>
              <a:rPr lang="en-US" altLang="en-US" sz="2600" dirty="0"/>
              <a:t>Authorization for members of a group</a:t>
            </a:r>
          </a:p>
          <a:p>
            <a:pPr lvl="1" algn="just"/>
            <a:r>
              <a:rPr lang="en-US" altLang="en-US" sz="2600" dirty="0"/>
              <a:t>Authorization across multiple systems</a:t>
            </a:r>
          </a:p>
          <a:p>
            <a:pPr algn="just"/>
            <a:r>
              <a:rPr lang="en-US" altLang="en-US" sz="2800" dirty="0"/>
              <a:t>Authorization credentials, also called authorization tickets, are issued by an authenticator and are honored by many or all systems within the authentication domain.</a:t>
            </a:r>
          </a:p>
        </p:txBody>
      </p:sp>
    </p:spTree>
    <p:extLst>
      <p:ext uri="{BB962C8B-B14F-4D97-AF65-F5344CB8AC3E}">
        <p14:creationId xmlns:p14="http://schemas.microsoft.com/office/powerpoint/2010/main" val="3306046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Accountability</a:t>
            </a:r>
            <a:endParaRPr lang="en-US" dirty="0"/>
          </a:p>
        </p:txBody>
      </p:sp>
      <p:sp>
        <p:nvSpPr>
          <p:cNvPr id="3" name="Content Placeholder 2"/>
          <p:cNvSpPr>
            <a:spLocks noGrp="1"/>
          </p:cNvSpPr>
          <p:nvPr>
            <p:ph idx="1"/>
          </p:nvPr>
        </p:nvSpPr>
        <p:spPr>
          <a:xfrm>
            <a:off x="190500" y="1065029"/>
            <a:ext cx="8763000" cy="4421372"/>
          </a:xfrm>
        </p:spPr>
        <p:txBody>
          <a:bodyPr/>
          <a:lstStyle/>
          <a:p>
            <a:pPr algn="just"/>
            <a:r>
              <a:rPr lang="en-US" altLang="en-US" dirty="0"/>
              <a:t>Accountability: </a:t>
            </a:r>
            <a:r>
              <a:rPr lang="en-US" dirty="0"/>
              <a:t>The access control mechanism that ensures all actions on a system—authorized or unauthorized—can be attributed to an authenticated identity. Also known as auditability.</a:t>
            </a:r>
          </a:p>
          <a:p>
            <a:pPr algn="just"/>
            <a:r>
              <a:rPr lang="en-US" dirty="0"/>
              <a:t>Accountability is m</a:t>
            </a:r>
            <a:r>
              <a:rPr lang="en-US" altLang="en-US" dirty="0"/>
              <a:t>ost often accomplished by means of system logs and database journals, and the auditing of these records.</a:t>
            </a:r>
          </a:p>
          <a:p>
            <a:pPr algn="just"/>
            <a:r>
              <a:rPr lang="en-US" altLang="en-US" dirty="0"/>
              <a:t>Systems logs record specific information.</a:t>
            </a:r>
          </a:p>
          <a:p>
            <a:pPr algn="just"/>
            <a:r>
              <a:rPr lang="en-US" altLang="en-US" dirty="0"/>
              <a:t>Logs have many uses.</a:t>
            </a:r>
          </a:p>
        </p:txBody>
      </p:sp>
    </p:spTree>
    <p:extLst>
      <p:ext uri="{BB962C8B-B14F-4D97-AF65-F5344CB8AC3E}">
        <p14:creationId xmlns:p14="http://schemas.microsoft.com/office/powerpoint/2010/main" val="869796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37" y="124645"/>
            <a:ext cx="8835902" cy="789755"/>
          </a:xfrm>
        </p:spPr>
        <p:txBody>
          <a:bodyPr anchor="ctr">
            <a:noAutofit/>
          </a:bodyPr>
          <a:lstStyle/>
          <a:p>
            <a:r>
              <a:rPr lang="en-US" dirty="0"/>
              <a:t>Biometric recognition characteristics</a:t>
            </a:r>
          </a:p>
        </p:txBody>
      </p:sp>
      <p:pic>
        <p:nvPicPr>
          <p:cNvPr id="6" name="Picture 5" descr="A figure consists of three outlined images of a hand with a circle enclosing the palm and a circle in the forefinger pointing to a square inside which a finger print is shown. It is labeled as, “Fingerprint.” Two arrows points to two hands below the image with hand on the left labeled as, “Hand and palm print” and a circle is shown enclosing the palm with palm prints and the hand on the right labeled as, “Hand geometry.” A human face is shown with an oval enclosing the face, with one eye pointing to internal structure of an eye with labels, “Iris recognition” and “Retinal recognition.” The mouth points to the label, “Voice recognition.” The cheek points to the outline of the face with a triangle inside which nose and mouth are enclosed. A cross is shown on the fore head extending up to the upper lip. It is labeled as, “Facial geometry.” A hand with pencil in writing position is shown on the left of Facial geometry labeled as, “Signature recognition.”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1066800"/>
            <a:ext cx="5016301" cy="3879273"/>
          </a:xfrm>
          <a:prstGeom prst="rect">
            <a:avLst/>
          </a:prstGeom>
        </p:spPr>
      </p:pic>
    </p:spTree>
    <p:extLst>
      <p:ext uri="{BB962C8B-B14F-4D97-AF65-F5344CB8AC3E}">
        <p14:creationId xmlns:p14="http://schemas.microsoft.com/office/powerpoint/2010/main" val="22270291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US" altLang="en-US" dirty="0"/>
              <a:t>In information security, a combination of hardware and software that filters or prevents specific information from moving between the outside (untrusted) network and the inside (trusted) network.</a:t>
            </a:r>
          </a:p>
          <a:p>
            <a:pPr algn="just"/>
            <a:r>
              <a:rPr lang="en-US" altLang="en-US" dirty="0"/>
              <a:t>May be:</a:t>
            </a:r>
          </a:p>
          <a:p>
            <a:pPr lvl="1" algn="just"/>
            <a:r>
              <a:rPr lang="en-US" altLang="en-US" dirty="0"/>
              <a:t>Separate computer system</a:t>
            </a:r>
          </a:p>
          <a:p>
            <a:pPr lvl="1" algn="just"/>
            <a:r>
              <a:rPr lang="en-US" altLang="en-US" dirty="0"/>
              <a:t>Software service running on existing router or server</a:t>
            </a:r>
          </a:p>
          <a:p>
            <a:pPr lvl="1" algn="just"/>
            <a:r>
              <a:rPr lang="en-US" altLang="en-US" dirty="0"/>
              <a:t>Separate network containing supporting devices</a:t>
            </a:r>
          </a:p>
        </p:txBody>
      </p:sp>
    </p:spTree>
    <p:extLst>
      <p:ext uri="{BB962C8B-B14F-4D97-AF65-F5344CB8AC3E}">
        <p14:creationId xmlns:p14="http://schemas.microsoft.com/office/powerpoint/2010/main" val="312664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 Processing Modes</a:t>
            </a:r>
            <a:endParaRPr lang="en-US" dirty="0"/>
          </a:p>
        </p:txBody>
      </p:sp>
      <p:sp>
        <p:nvSpPr>
          <p:cNvPr id="3" name="Content Placeholder 2"/>
          <p:cNvSpPr>
            <a:spLocks noGrp="1"/>
          </p:cNvSpPr>
          <p:nvPr>
            <p:ph idx="1"/>
          </p:nvPr>
        </p:nvSpPr>
        <p:spPr>
          <a:xfrm>
            <a:off x="228600" y="1295401"/>
            <a:ext cx="8763000" cy="4191000"/>
          </a:xfrm>
        </p:spPr>
        <p:txBody>
          <a:bodyPr/>
          <a:lstStyle/>
          <a:p>
            <a:pPr algn="just"/>
            <a:r>
              <a:rPr lang="en-US" altLang="en-US" dirty="0"/>
              <a:t>Processing modes by which firewalls can be categorized:</a:t>
            </a:r>
          </a:p>
          <a:p>
            <a:pPr lvl="1" algn="just"/>
            <a:r>
              <a:rPr lang="en-US" altLang="en-US" dirty="0"/>
              <a:t>Packet filtering</a:t>
            </a:r>
          </a:p>
          <a:p>
            <a:pPr lvl="1" algn="just"/>
            <a:r>
              <a:rPr lang="en-US" altLang="en-US" dirty="0"/>
              <a:t>Application layer proxy</a:t>
            </a:r>
          </a:p>
          <a:p>
            <a:pPr lvl="1" algn="just"/>
            <a:r>
              <a:rPr lang="en-US" altLang="en-US" dirty="0"/>
              <a:t>MAC layer firewalls</a:t>
            </a:r>
          </a:p>
          <a:p>
            <a:pPr lvl="1" algn="just"/>
            <a:r>
              <a:rPr lang="en-US" altLang="en-US" dirty="0"/>
              <a:t>Hybrids/</a:t>
            </a:r>
            <a:r>
              <a:rPr lang="en-GB" dirty="0"/>
              <a:t>Next-Generation Firewall (NGFW):</a:t>
            </a:r>
            <a:endParaRPr lang="en-US" altLang="en-US" dirty="0"/>
          </a:p>
        </p:txBody>
      </p:sp>
    </p:spTree>
    <p:extLst>
      <p:ext uri="{BB962C8B-B14F-4D97-AF65-F5344CB8AC3E}">
        <p14:creationId xmlns:p14="http://schemas.microsoft.com/office/powerpoint/2010/main" val="425563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altLang="en-US" dirty="0"/>
              <a:t>Packet-Filtering Firewalls </a:t>
            </a:r>
            <a:endParaRPr lang="en-US" dirty="0"/>
          </a:p>
        </p:txBody>
      </p:sp>
      <p:sp>
        <p:nvSpPr>
          <p:cNvPr id="3" name="Content Placeholder 2"/>
          <p:cNvSpPr>
            <a:spLocks noGrp="1"/>
          </p:cNvSpPr>
          <p:nvPr>
            <p:ph idx="1"/>
          </p:nvPr>
        </p:nvSpPr>
        <p:spPr>
          <a:xfrm>
            <a:off x="315787" y="1052623"/>
            <a:ext cx="8763000" cy="4586177"/>
          </a:xfrm>
        </p:spPr>
        <p:txBody>
          <a:bodyPr>
            <a:normAutofit/>
          </a:bodyPr>
          <a:lstStyle/>
          <a:p>
            <a:pPr algn="just"/>
            <a:r>
              <a:rPr lang="en-US" altLang="en-US" dirty="0"/>
              <a:t>Packet-filtering firewalls examine the header information of data packets.</a:t>
            </a:r>
          </a:p>
          <a:p>
            <a:pPr algn="just"/>
            <a:r>
              <a:rPr lang="en-US" altLang="en-US" dirty="0"/>
              <a:t>Most often based on the combination of:</a:t>
            </a:r>
          </a:p>
          <a:p>
            <a:pPr lvl="1" algn="just"/>
            <a:r>
              <a:rPr lang="en-US" altLang="en-US" dirty="0"/>
              <a:t>IP source and destination address</a:t>
            </a:r>
          </a:p>
          <a:p>
            <a:pPr lvl="1" algn="just"/>
            <a:r>
              <a:rPr lang="en-US" altLang="en-US" dirty="0"/>
              <a:t>Direction (inbound or outbound)</a:t>
            </a:r>
          </a:p>
          <a:p>
            <a:pPr lvl="1" algn="just"/>
            <a:r>
              <a:rPr lang="en-US" altLang="en-US" dirty="0"/>
              <a:t>Transmission Control Protocol (TCP) or User Datagram Protocol (UDP) source and destination port requests</a:t>
            </a:r>
          </a:p>
          <a:p>
            <a:pPr algn="just"/>
            <a:r>
              <a:rPr lang="en-US" altLang="en-US" dirty="0"/>
              <a:t>Simple firewall models enforce rules designed to prohibit packets with certain addresses or partial addresses from passing through</a:t>
            </a:r>
            <a:r>
              <a:rPr lang="en-US" dirty="0"/>
              <a:t> the</a:t>
            </a:r>
            <a:r>
              <a:rPr lang="en-US" altLang="en-US" dirty="0"/>
              <a:t> device.</a:t>
            </a:r>
          </a:p>
        </p:txBody>
      </p:sp>
    </p:spTree>
    <p:extLst>
      <p:ext uri="{BB962C8B-B14F-4D97-AF65-F5344CB8AC3E}">
        <p14:creationId xmlns:p14="http://schemas.microsoft.com/office/powerpoint/2010/main" val="1236344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1"/>
            <a:ext cx="8839200" cy="990599"/>
          </a:xfrm>
        </p:spPr>
        <p:txBody>
          <a:bodyPr anchor="ctr">
            <a:normAutofit/>
          </a:bodyPr>
          <a:lstStyle/>
          <a:p>
            <a:pPr eaLnBrk="0" fontAlgn="base" hangingPunct="0">
              <a:spcBef>
                <a:spcPct val="30000"/>
              </a:spcBef>
              <a:spcAft>
                <a:spcPct val="0"/>
              </a:spcAft>
              <a:defRPr/>
            </a:pPr>
            <a:r>
              <a:rPr lang="en-US" dirty="0"/>
              <a:t>Packet-filtering router</a:t>
            </a:r>
          </a:p>
        </p:txBody>
      </p:sp>
      <p:pic>
        <p:nvPicPr>
          <p:cNvPr id="4" name="Picture 3" descr="An illustration consists of a label, “Untrusted network.” A dotted line connects the “Untrusted network” and a router labeled as, “Packet –filtering router used as dual-homed bastion host firewall.” An arrow which is U-shaped pointing towards the left labeled as, “Blocked data packets” is shown below the dotted line. An arrow pointing towards the left is labeled as, “Unrestricted data packets” is shown above the dotted line. A dotted line from the router connects to a server and four computers with one computer above the dotted line and three computers below the dotted line. It is labeled as, “Trusted Network.” An arrow labeled as, “Filtered data packets” points towards the righ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313" y="1371600"/>
            <a:ext cx="8241373" cy="3200400"/>
          </a:xfrm>
          <a:prstGeom prst="rect">
            <a:avLst/>
          </a:prstGeom>
        </p:spPr>
      </p:pic>
    </p:spTree>
    <p:extLst>
      <p:ext uri="{BB962C8B-B14F-4D97-AF65-F5344CB8AC3E}">
        <p14:creationId xmlns:p14="http://schemas.microsoft.com/office/powerpoint/2010/main" val="1124756487"/>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1389"/>
            <a:ext cx="8032638" cy="1004011"/>
          </a:xfrm>
        </p:spPr>
        <p:txBody>
          <a:bodyPr anchor="ctr">
            <a:noAutofit/>
          </a:bodyPr>
          <a:lstStyle/>
          <a:p>
            <a:pPr lvl="0"/>
            <a:r>
              <a:rPr lang="en-US" dirty="0"/>
              <a:t>Sample Firewall Rule and Format</a:t>
            </a:r>
          </a:p>
        </p:txBody>
      </p:sp>
      <p:graphicFrame>
        <p:nvGraphicFramePr>
          <p:cNvPr id="4" name="Table 3"/>
          <p:cNvGraphicFramePr>
            <a:graphicFrameLocks noGrp="1"/>
          </p:cNvGraphicFramePr>
          <p:nvPr>
            <p:extLst>
              <p:ext uri="{D42A27DB-BD31-4B8C-83A1-F6EECF244321}">
                <p14:modId xmlns:p14="http://schemas.microsoft.com/office/powerpoint/2010/main" val="3581941075"/>
              </p:ext>
            </p:extLst>
          </p:nvPr>
        </p:nvGraphicFramePr>
        <p:xfrm>
          <a:off x="914400" y="1734243"/>
          <a:ext cx="7315200" cy="3752157"/>
        </p:xfrm>
        <a:graphic>
          <a:graphicData uri="http://schemas.openxmlformats.org/drawingml/2006/table">
            <a:tbl>
              <a:tblPr firstRow="1" bandRow="1">
                <a:tableStyleId>{5940675A-B579-460E-94D1-54222C63F5DA}</a:tableStyleId>
              </a:tblPr>
              <a:tblGrid>
                <a:gridCol w="18288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828800">
                  <a:extLst>
                    <a:ext uri="{9D8B030D-6E8A-4147-A177-3AD203B41FA5}">
                      <a16:colId xmlns:a16="http://schemas.microsoft.com/office/drawing/2014/main" val="20003"/>
                    </a:ext>
                  </a:extLst>
                </a:gridCol>
              </a:tblGrid>
              <a:tr h="1092861">
                <a:tc>
                  <a:txBody>
                    <a:bodyPr/>
                    <a:lstStyle/>
                    <a:p>
                      <a:pPr algn="ctr"/>
                      <a:r>
                        <a:rPr lang="en-US" sz="1600" b="1" dirty="0">
                          <a:solidFill>
                            <a:schemeClr val="bg1"/>
                          </a:solidFill>
                          <a:latin typeface="Arial" pitchFamily="34" charset="0"/>
                          <a:cs typeface="Arial" pitchFamily="34" charset="0"/>
                        </a:rPr>
                        <a:t>Source Address</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Destination Address</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Service</a:t>
                      </a:r>
                      <a:r>
                        <a:rPr lang="en-US" sz="1600" b="1" baseline="0" dirty="0">
                          <a:solidFill>
                            <a:schemeClr val="bg1"/>
                          </a:solidFill>
                          <a:latin typeface="Arial" pitchFamily="34" charset="0"/>
                          <a:cs typeface="Arial" pitchFamily="34" charset="0"/>
                        </a:rPr>
                        <a:t> (e.g. HTTP, SMTP, FTP)</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Action</a:t>
                      </a:r>
                      <a:r>
                        <a:rPr lang="en-US" sz="1600" b="1" baseline="0" dirty="0">
                          <a:solidFill>
                            <a:schemeClr val="bg1"/>
                          </a:solidFill>
                          <a:latin typeface="Arial" pitchFamily="34" charset="0"/>
                          <a:cs typeface="Arial" pitchFamily="34" charset="0"/>
                        </a:rPr>
                        <a:t>  (Allow or Deny)</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886432">
                <a:tc>
                  <a:txBody>
                    <a:bodyPr/>
                    <a:lstStyle/>
                    <a:p>
                      <a:pPr algn="ctr"/>
                      <a:r>
                        <a:rPr lang="en-US" sz="1600" dirty="0">
                          <a:latin typeface="Arial" pitchFamily="34" charset="0"/>
                          <a:cs typeface="Arial" pitchFamily="34" charset="0"/>
                        </a:rPr>
                        <a:t>172.16x.x</a:t>
                      </a:r>
                    </a:p>
                  </a:txBody>
                  <a:tcPr anchor="ctr"/>
                </a:tc>
                <a:tc>
                  <a:txBody>
                    <a:bodyPr/>
                    <a:lstStyle/>
                    <a:p>
                      <a:pPr algn="ctr"/>
                      <a:r>
                        <a:rPr lang="en-US" sz="1600" dirty="0">
                          <a:latin typeface="Arial" pitchFamily="34" charset="0"/>
                          <a:cs typeface="Arial" pitchFamily="34" charset="0"/>
                        </a:rPr>
                        <a:t>10.10.x.x</a:t>
                      </a:r>
                    </a:p>
                  </a:txBody>
                  <a:tcPr anchor="ctr"/>
                </a:tc>
                <a:tc>
                  <a:txBody>
                    <a:bodyPr/>
                    <a:lstStyle/>
                    <a:p>
                      <a:pPr algn="ctr"/>
                      <a:r>
                        <a:rPr lang="en-US" sz="1600" dirty="0">
                          <a:latin typeface="Arial" pitchFamily="34" charset="0"/>
                          <a:cs typeface="Arial" pitchFamily="34" charset="0"/>
                        </a:rPr>
                        <a:t>Any</a:t>
                      </a:r>
                    </a:p>
                  </a:txBody>
                  <a:tcPr anchor="ctr"/>
                </a:tc>
                <a:tc>
                  <a:txBody>
                    <a:bodyPr/>
                    <a:lstStyle/>
                    <a:p>
                      <a:pPr algn="ctr"/>
                      <a:r>
                        <a:rPr lang="en-US" sz="1600" dirty="0">
                          <a:latin typeface="Arial" pitchFamily="34" charset="0"/>
                          <a:cs typeface="Arial" pitchFamily="34" charset="0"/>
                        </a:rPr>
                        <a:t>Deny</a:t>
                      </a:r>
                    </a:p>
                  </a:txBody>
                  <a:tcPr anchor="ctr"/>
                </a:tc>
                <a:extLst>
                  <a:ext uri="{0D108BD9-81ED-4DB2-BD59-A6C34878D82A}">
                    <a16:rowId xmlns:a16="http://schemas.microsoft.com/office/drawing/2014/main" val="10001"/>
                  </a:ext>
                </a:extLst>
              </a:tr>
              <a:tr h="886432">
                <a:tc>
                  <a:txBody>
                    <a:bodyPr/>
                    <a:lstStyle/>
                    <a:p>
                      <a:pPr algn="ctr"/>
                      <a:r>
                        <a:rPr lang="en-US" sz="1600" dirty="0">
                          <a:latin typeface="Arial" pitchFamily="34" charset="0"/>
                          <a:cs typeface="Arial" pitchFamily="34" charset="0"/>
                        </a:rPr>
                        <a:t>192.168.x.x</a:t>
                      </a:r>
                    </a:p>
                  </a:txBody>
                  <a:tcPr anchor="ctr"/>
                </a:tc>
                <a:tc>
                  <a:txBody>
                    <a:bodyPr/>
                    <a:lstStyle/>
                    <a:p>
                      <a:pPr algn="ctr"/>
                      <a:r>
                        <a:rPr lang="en-US" sz="1600" dirty="0">
                          <a:latin typeface="Arial" pitchFamily="34" charset="0"/>
                          <a:cs typeface="Arial" pitchFamily="34" charset="0"/>
                        </a:rPr>
                        <a:t>10.10.10.25</a:t>
                      </a:r>
                    </a:p>
                  </a:txBody>
                  <a:tcPr anchor="ctr"/>
                </a:tc>
                <a:tc>
                  <a:txBody>
                    <a:bodyPr/>
                    <a:lstStyle/>
                    <a:p>
                      <a:pPr algn="ctr"/>
                      <a:r>
                        <a:rPr lang="en-US" sz="1600" dirty="0">
                          <a:latin typeface="Arial" pitchFamily="34" charset="0"/>
                          <a:cs typeface="Arial" pitchFamily="34" charset="0"/>
                        </a:rPr>
                        <a:t>HTTP</a:t>
                      </a:r>
                    </a:p>
                  </a:txBody>
                  <a:tcPr anchor="ctr"/>
                </a:tc>
                <a:tc>
                  <a:txBody>
                    <a:bodyPr/>
                    <a:lstStyle/>
                    <a:p>
                      <a:pPr algn="ctr"/>
                      <a:r>
                        <a:rPr lang="en-US" sz="1600" dirty="0">
                          <a:latin typeface="Arial" pitchFamily="34" charset="0"/>
                          <a:cs typeface="Arial" pitchFamily="34" charset="0"/>
                        </a:rPr>
                        <a:t>Allow</a:t>
                      </a:r>
                    </a:p>
                  </a:txBody>
                  <a:tcPr anchor="ctr"/>
                </a:tc>
                <a:extLst>
                  <a:ext uri="{0D108BD9-81ED-4DB2-BD59-A6C34878D82A}">
                    <a16:rowId xmlns:a16="http://schemas.microsoft.com/office/drawing/2014/main" val="10002"/>
                  </a:ext>
                </a:extLst>
              </a:tr>
              <a:tr h="886432">
                <a:tc>
                  <a:txBody>
                    <a:bodyPr/>
                    <a:lstStyle/>
                    <a:p>
                      <a:pPr algn="ctr"/>
                      <a:r>
                        <a:rPr lang="en-US" sz="1600" dirty="0">
                          <a:latin typeface="Arial" pitchFamily="34" charset="0"/>
                          <a:cs typeface="Arial" pitchFamily="34" charset="0"/>
                        </a:rPr>
                        <a:t>192.168.0.1</a:t>
                      </a:r>
                    </a:p>
                  </a:txBody>
                  <a:tcPr anchor="ctr"/>
                </a:tc>
                <a:tc>
                  <a:txBody>
                    <a:bodyPr/>
                    <a:lstStyle/>
                    <a:p>
                      <a:pPr algn="ctr"/>
                      <a:r>
                        <a:rPr lang="en-US" sz="1600" dirty="0">
                          <a:latin typeface="Arial" pitchFamily="34" charset="0"/>
                          <a:cs typeface="Arial" pitchFamily="34" charset="0"/>
                        </a:rPr>
                        <a:t>10.10.10.10</a:t>
                      </a:r>
                    </a:p>
                  </a:txBody>
                  <a:tcPr anchor="ctr"/>
                </a:tc>
                <a:tc>
                  <a:txBody>
                    <a:bodyPr/>
                    <a:lstStyle/>
                    <a:p>
                      <a:pPr algn="ctr"/>
                      <a:r>
                        <a:rPr lang="en-US" sz="1600" dirty="0">
                          <a:latin typeface="Arial" pitchFamily="34" charset="0"/>
                          <a:cs typeface="Arial" pitchFamily="34" charset="0"/>
                        </a:rPr>
                        <a:t>FTP</a:t>
                      </a:r>
                    </a:p>
                  </a:txBody>
                  <a:tcPr anchor="ctr"/>
                </a:tc>
                <a:tc>
                  <a:txBody>
                    <a:bodyPr/>
                    <a:lstStyle/>
                    <a:p>
                      <a:pPr algn="ctr"/>
                      <a:r>
                        <a:rPr lang="en-US" sz="1600" dirty="0">
                          <a:latin typeface="Arial" pitchFamily="34" charset="0"/>
                          <a:cs typeface="Arial" pitchFamily="34" charset="0"/>
                        </a:rPr>
                        <a:t>Allow</a:t>
                      </a: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759883952"/>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Application Layer Proxy Firewall </a:t>
            </a:r>
            <a:endParaRPr lang="en-US" dirty="0"/>
          </a:p>
        </p:txBody>
      </p:sp>
      <p:sp>
        <p:nvSpPr>
          <p:cNvPr id="3" name="Content Placeholder 2"/>
          <p:cNvSpPr>
            <a:spLocks noGrp="1"/>
          </p:cNvSpPr>
          <p:nvPr>
            <p:ph idx="1"/>
          </p:nvPr>
        </p:nvSpPr>
        <p:spPr/>
        <p:txBody>
          <a:bodyPr/>
          <a:lstStyle/>
          <a:p>
            <a:pPr algn="just"/>
            <a:r>
              <a:rPr lang="en-US" altLang="en-US" dirty="0"/>
              <a:t>A device capable of functioning both as a firewall and an application layer proxy server.</a:t>
            </a:r>
          </a:p>
          <a:p>
            <a:pPr algn="just"/>
            <a:r>
              <a:rPr lang="en-US" altLang="en-US" dirty="0"/>
              <a:t>Since proxy servers are often placed in unsecured area of the network (e.g., DMZ), they are exposed to higher levels of risk from less trusted networks.</a:t>
            </a:r>
          </a:p>
          <a:p>
            <a:pPr algn="just"/>
            <a:r>
              <a:rPr lang="en-US" altLang="en-US" dirty="0"/>
              <a:t>Additional filtering routers can be implemented behind the proxy firewall, further protecting internal systems.</a:t>
            </a:r>
          </a:p>
        </p:txBody>
      </p:sp>
    </p:spTree>
    <p:extLst>
      <p:ext uri="{BB962C8B-B14F-4D97-AF65-F5344CB8AC3E}">
        <p14:creationId xmlns:p14="http://schemas.microsoft.com/office/powerpoint/2010/main" val="4062571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Firewall Processing Modes </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US" altLang="en-US" dirty="0"/>
              <a:t>MAC layer firewalls</a:t>
            </a:r>
          </a:p>
          <a:p>
            <a:pPr lvl="1" algn="just"/>
            <a:r>
              <a:rPr lang="en-US" altLang="en-US" dirty="0"/>
              <a:t>Designed to operate at media access control </a:t>
            </a:r>
            <a:r>
              <a:rPr lang="en-US" altLang="en-US" dirty="0" err="1"/>
              <a:t>sublayer</a:t>
            </a:r>
            <a:r>
              <a:rPr lang="en-US" altLang="en-US" dirty="0"/>
              <a:t> of network’s data link layer</a:t>
            </a:r>
          </a:p>
          <a:p>
            <a:pPr lvl="1" algn="just"/>
            <a:r>
              <a:rPr lang="en-US" altLang="en-US" dirty="0"/>
              <a:t>Make filtering decisions based on specific host computer’s identity</a:t>
            </a:r>
          </a:p>
          <a:p>
            <a:pPr lvl="1" algn="just"/>
            <a:r>
              <a:rPr lang="en-US" altLang="en-US" dirty="0"/>
              <a:t>MAC addresses of specific host computers are linked to access control list (ACL) entries that identify specific types of packets that can be sent to each host; all other traffic is blocked</a:t>
            </a:r>
          </a:p>
        </p:txBody>
      </p:sp>
    </p:spTree>
    <p:extLst>
      <p:ext uri="{BB962C8B-B14F-4D97-AF65-F5344CB8AC3E}">
        <p14:creationId xmlns:p14="http://schemas.microsoft.com/office/powerpoint/2010/main" val="4243889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Firewall Processing Modes </a:t>
            </a:r>
            <a:endParaRPr lang="en-US" dirty="0"/>
          </a:p>
        </p:txBody>
      </p:sp>
      <p:sp>
        <p:nvSpPr>
          <p:cNvPr id="5" name="Content Placeholder 4"/>
          <p:cNvSpPr>
            <a:spLocks noGrp="1"/>
          </p:cNvSpPr>
          <p:nvPr>
            <p:ph idx="1"/>
          </p:nvPr>
        </p:nvSpPr>
        <p:spPr>
          <a:xfrm>
            <a:off x="190500" y="990601"/>
            <a:ext cx="8763000" cy="4648200"/>
          </a:xfrm>
        </p:spPr>
        <p:txBody>
          <a:bodyPr>
            <a:normAutofit/>
          </a:bodyPr>
          <a:lstStyle/>
          <a:p>
            <a:pPr algn="just"/>
            <a:r>
              <a:rPr lang="en-US" altLang="en-US" dirty="0"/>
              <a:t>Hybrid firewalls</a:t>
            </a:r>
          </a:p>
          <a:p>
            <a:pPr lvl="1" algn="just"/>
            <a:r>
              <a:rPr lang="en-US" altLang="en-US" dirty="0"/>
              <a:t>Combine elements of other types of firewalls, that is, elements of packet filtering and proxy services, or of packet filtering and circuit gateways</a:t>
            </a:r>
          </a:p>
          <a:p>
            <a:pPr lvl="1" algn="just"/>
            <a:r>
              <a:rPr lang="en-US" altLang="en-US" dirty="0"/>
              <a:t>Alternately, may consist of two separate firewall devices; each a separate firewall system, but connected to work in tandem</a:t>
            </a:r>
          </a:p>
          <a:p>
            <a:pPr lvl="1" algn="just"/>
            <a:r>
              <a:rPr lang="en-US" altLang="en-US" dirty="0"/>
              <a:t>Enables an organization to make security improvement without completely replacing existing firewalls</a:t>
            </a:r>
          </a:p>
          <a:p>
            <a:pPr lvl="1" algn="just"/>
            <a:r>
              <a:rPr lang="en-US" altLang="en-US" dirty="0"/>
              <a:t>Include the Next Generation Firewall (NGFW) and Unified Threat Management (UTM) devices</a:t>
            </a:r>
          </a:p>
        </p:txBody>
      </p:sp>
    </p:spTree>
    <p:extLst>
      <p:ext uri="{BB962C8B-B14F-4D97-AF65-F5344CB8AC3E}">
        <p14:creationId xmlns:p14="http://schemas.microsoft.com/office/powerpoint/2010/main" val="3046986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Firewall Processing Modes </a:t>
            </a:r>
            <a:endParaRPr lang="en-US" dirty="0"/>
          </a:p>
        </p:txBody>
      </p:sp>
      <p:sp>
        <p:nvSpPr>
          <p:cNvPr id="5" name="Content Placeholder 4"/>
          <p:cNvSpPr>
            <a:spLocks noGrp="1"/>
          </p:cNvSpPr>
          <p:nvPr>
            <p:ph idx="1"/>
          </p:nvPr>
        </p:nvSpPr>
        <p:spPr>
          <a:xfrm>
            <a:off x="190500" y="990601"/>
            <a:ext cx="8763000" cy="4648200"/>
          </a:xfrm>
        </p:spPr>
        <p:txBody>
          <a:bodyPr>
            <a:normAutofit/>
          </a:bodyPr>
          <a:lstStyle/>
          <a:p>
            <a:pPr marL="0" indent="0" algn="just">
              <a:buNone/>
            </a:pPr>
            <a:r>
              <a:rPr lang="en-GB" b="1" i="0" dirty="0">
                <a:effectLst/>
                <a:latin typeface="Söhne"/>
              </a:rPr>
              <a:t>Next-Generation Firewall (NGFW):</a:t>
            </a:r>
          </a:p>
          <a:p>
            <a:pPr marL="0" indent="0" algn="just">
              <a:buNone/>
            </a:pPr>
            <a:r>
              <a:rPr lang="en-US" b="0" i="0" dirty="0">
                <a:solidFill>
                  <a:srgbClr val="374151"/>
                </a:solidFill>
                <a:effectLst/>
                <a:latin typeface="Söhne"/>
              </a:rPr>
              <a:t>1</a:t>
            </a:r>
            <a:r>
              <a:rPr lang="en-US" b="0" i="0" dirty="0">
                <a:effectLst/>
                <a:latin typeface="Söhne"/>
              </a:rPr>
              <a:t>.NGFWs combine traditional firewall capabilities with advanced security features, including intrusion prevention, application awareness, and threat intelligence.</a:t>
            </a:r>
          </a:p>
          <a:p>
            <a:pPr marL="0" indent="0" algn="just">
              <a:buNone/>
            </a:pPr>
            <a:r>
              <a:rPr lang="en-US" dirty="0">
                <a:latin typeface="Söhne"/>
              </a:rPr>
              <a:t>2.</a:t>
            </a:r>
            <a:r>
              <a:rPr lang="en-US" b="0" i="0" dirty="0">
                <a:effectLst/>
                <a:latin typeface="Söhne"/>
              </a:rPr>
              <a:t> They can identify and control applications, offer intrusion prevention, and make security decisions based on application-level context.</a:t>
            </a:r>
            <a:endParaRPr lang="en-US" dirty="0">
              <a:latin typeface="Söhne"/>
            </a:endParaRPr>
          </a:p>
          <a:p>
            <a:pPr marL="0" indent="0" algn="just">
              <a:buNone/>
            </a:pPr>
            <a:r>
              <a:rPr lang="en-US" b="1" dirty="0">
                <a:latin typeface="Söhne"/>
              </a:rPr>
              <a:t>3.</a:t>
            </a:r>
            <a:r>
              <a:rPr lang="en-US" b="0" i="0" dirty="0">
                <a:effectLst/>
                <a:latin typeface="Söhne"/>
              </a:rPr>
              <a:t> Comprehensive security in a single device, designed to address modern threats and application-based controls</a:t>
            </a:r>
            <a:r>
              <a:rPr lang="en-US" b="0" i="0" dirty="0">
                <a:solidFill>
                  <a:srgbClr val="374151"/>
                </a:solidFill>
                <a:effectLst/>
                <a:latin typeface="Söhne"/>
              </a:rPr>
              <a:t>.</a:t>
            </a:r>
            <a:endParaRPr lang="en-GB" b="1" i="0" dirty="0">
              <a:effectLst/>
              <a:latin typeface="Söhne"/>
            </a:endParaRPr>
          </a:p>
          <a:p>
            <a:pPr marL="0" indent="0" algn="just">
              <a:buNone/>
            </a:pPr>
            <a:endParaRPr lang="en-GB" b="1" i="0" dirty="0">
              <a:effectLst/>
              <a:latin typeface="Söhne"/>
            </a:endParaRPr>
          </a:p>
        </p:txBody>
      </p:sp>
    </p:spTree>
    <p:extLst>
      <p:ext uri="{BB962C8B-B14F-4D97-AF65-F5344CB8AC3E}">
        <p14:creationId xmlns:p14="http://schemas.microsoft.com/office/powerpoint/2010/main" val="31156296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169" y="152400"/>
            <a:ext cx="8032638" cy="1004011"/>
          </a:xfrm>
        </p:spPr>
        <p:txBody>
          <a:bodyPr>
            <a:noAutofit/>
          </a:bodyPr>
          <a:lstStyle/>
          <a:p>
            <a:pPr eaLnBrk="0" fontAlgn="base" hangingPunct="0">
              <a:spcBef>
                <a:spcPct val="30000"/>
              </a:spcBef>
              <a:spcAft>
                <a:spcPct val="0"/>
              </a:spcAft>
              <a:defRPr/>
            </a:pPr>
            <a:r>
              <a:rPr lang="en-US" dirty="0"/>
              <a:t>Firewall types and protocol models</a:t>
            </a:r>
            <a:endParaRPr lang="en-US" baseline="30000" dirty="0"/>
          </a:p>
        </p:txBody>
      </p:sp>
      <p:pic>
        <p:nvPicPr>
          <p:cNvPr id="6" name="Picture 5" descr="An illustration consists of three sections labeled as, “OSI Layers, Included Protocols and TCP/IP Layers.” The text below the OSI layers are numbered from bottom to top and labeled as, “1 Physical, 2 Data link, 3 Network, 4 Transport, 5 Session, 6 Presentation, and 7 Application.” The included protocols for 5, 6 and 7 layers are SNMP, TFTP, NFS, DNS, and BOOTP. All these protocols follow UDP protocol in Transport layer. The TCP protocol in the transport layer consists of protocols named as, “FTP, Telnet, Finger, SMTP and POP.” The layers 5, 6 and 7 follow the above protocols. The layers 5, 6 and 7 uses Application as a TCP/IP Layers. The TCP/IP layers for Transport layer is labeled as, “Host-Host Transport. The included protocol for Network layer is IP and TCP/IP layer for it is Internet.” The included protocol for Data link layer is Network interface cards and TCP/IP layers for it is Subnet. The included protocol for Physical layer is Transmission Media and TCP/IP layers for it is Subnet. An arrow points 5, 6, and 7 layers towards the left and is labeled as, “Application layer proxy firewall.” An arrow points 3 and 4 layer towards the left and is labeled as, “SPI firewall.” An arrow points layer 3 towards the left and is labeled as, “Packet-filtering firewall.” An arrow points layer 1 and 2 towards the left and is labeled as, “MAC firewall.”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169" y="1156411"/>
            <a:ext cx="8578588" cy="4375080"/>
          </a:xfrm>
          <a:prstGeom prst="rect">
            <a:avLst/>
          </a:prstGeom>
        </p:spPr>
      </p:pic>
    </p:spTree>
    <p:extLst>
      <p:ext uri="{BB962C8B-B14F-4D97-AF65-F5344CB8AC3E}">
        <p14:creationId xmlns:p14="http://schemas.microsoft.com/office/powerpoint/2010/main" val="12554075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a:t>
            </a:r>
            <a:endParaRPr lang="en-US" dirty="0"/>
          </a:p>
        </p:txBody>
      </p:sp>
      <p:sp>
        <p:nvSpPr>
          <p:cNvPr id="3" name="Content Placeholder 2"/>
          <p:cNvSpPr>
            <a:spLocks noGrp="1"/>
          </p:cNvSpPr>
          <p:nvPr>
            <p:ph idx="1"/>
          </p:nvPr>
        </p:nvSpPr>
        <p:spPr/>
        <p:txBody>
          <a:bodyPr>
            <a:normAutofit/>
          </a:bodyPr>
          <a:lstStyle/>
          <a:p>
            <a:pPr algn="just"/>
            <a:r>
              <a:rPr lang="en-US" altLang="en-US" dirty="0"/>
              <a:t>When selecting the firewall, consider the following factors: </a:t>
            </a:r>
          </a:p>
          <a:p>
            <a:pPr lvl="1" algn="just"/>
            <a:r>
              <a:rPr lang="en-US" dirty="0"/>
              <a:t>Which type of firewall technology offers the right balance between protection and cost for the needs of the organization?</a:t>
            </a:r>
          </a:p>
          <a:p>
            <a:pPr lvl="1" algn="just"/>
            <a:r>
              <a:rPr lang="en-US" dirty="0"/>
              <a:t>What features are included in the base price? What features are available at extra cost? Are all cost factors known?</a:t>
            </a:r>
          </a:p>
        </p:txBody>
      </p:sp>
    </p:spTree>
    <p:extLst>
      <p:ext uri="{BB962C8B-B14F-4D97-AF65-F5344CB8AC3E}">
        <p14:creationId xmlns:p14="http://schemas.microsoft.com/office/powerpoint/2010/main" val="379540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a:t>
            </a:r>
            <a:endParaRPr lang="en-US" dirty="0"/>
          </a:p>
        </p:txBody>
      </p:sp>
      <p:sp>
        <p:nvSpPr>
          <p:cNvPr id="3" name="Content Placeholder 2"/>
          <p:cNvSpPr>
            <a:spLocks noGrp="1"/>
          </p:cNvSpPr>
          <p:nvPr>
            <p:ph idx="1"/>
          </p:nvPr>
        </p:nvSpPr>
        <p:spPr>
          <a:xfrm>
            <a:off x="228600" y="1295401"/>
            <a:ext cx="8763000" cy="4114800"/>
          </a:xfrm>
        </p:spPr>
        <p:txBody>
          <a:bodyPr/>
          <a:lstStyle/>
          <a:p>
            <a:pPr lvl="1" algn="just"/>
            <a:r>
              <a:rPr lang="en-US" dirty="0"/>
              <a:t>How easy is it to set up and configure the firewall? Does the organization have staff on hand that are trained to configure the firewall, or would the hiring of additional employees be required?</a:t>
            </a:r>
          </a:p>
          <a:p>
            <a:pPr lvl="1" algn="just"/>
            <a:r>
              <a:rPr lang="en-US" dirty="0"/>
              <a:t>Can the firewall adapt to the growing network in the target organization?</a:t>
            </a:r>
          </a:p>
          <a:p>
            <a:pPr algn="just"/>
            <a:r>
              <a:rPr lang="en-US" altLang="en-US" dirty="0"/>
              <a:t>Most important factor is provision of required protection</a:t>
            </a:r>
          </a:p>
          <a:p>
            <a:pPr algn="just"/>
            <a:r>
              <a:rPr lang="en-US" altLang="en-US" dirty="0"/>
              <a:t>Second most important issue is cost</a:t>
            </a:r>
          </a:p>
        </p:txBody>
      </p:sp>
    </p:spTree>
    <p:extLst>
      <p:ext uri="{BB962C8B-B14F-4D97-AF65-F5344CB8AC3E}">
        <p14:creationId xmlns:p14="http://schemas.microsoft.com/office/powerpoint/2010/main" val="4131132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41537" y="992671"/>
            <a:ext cx="4872908" cy="731837"/>
          </a:xfrm>
        </p:spPr>
        <p:txBody>
          <a:bodyPr>
            <a:normAutofit/>
          </a:bodyPr>
          <a:lstStyle/>
          <a:p>
            <a:pPr algn="l"/>
            <a:r>
              <a:rPr lang="en-US" sz="2100" b="1" dirty="0">
                <a:solidFill>
                  <a:schemeClr val="tx1"/>
                </a:solidFill>
              </a:rPr>
              <a:t>Virtual Private Networks</a:t>
            </a:r>
            <a:br>
              <a:rPr lang="en-US" sz="2700" dirty="0"/>
            </a:br>
            <a:r>
              <a:rPr lang="en-US" sz="18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41537" y="2108101"/>
            <a:ext cx="4813521" cy="2729101"/>
          </a:xfrm>
        </p:spPr>
        <p:txBody>
          <a:bodyPr/>
          <a:lstStyle/>
          <a:p>
            <a:pPr marL="257175" indent="-257175" algn="just">
              <a:buFont typeface="Wingdings" panose="05000000000000000000" pitchFamily="2" charset="2"/>
              <a:buChar char="§"/>
            </a:pPr>
            <a:r>
              <a:rPr lang="en-US" sz="1800" dirty="0">
                <a:solidFill>
                  <a:srgbClr val="000000"/>
                </a:solidFill>
              </a:rPr>
              <a:t>Virtual private networks (VPNs) are used to </a:t>
            </a:r>
            <a:r>
              <a:rPr lang="en-US" sz="1800" b="1" i="1" dirty="0">
                <a:solidFill>
                  <a:srgbClr val="000000"/>
                </a:solidFill>
              </a:rPr>
              <a:t>create end-to-end private network connections</a:t>
            </a:r>
            <a:r>
              <a:rPr lang="en-US" sz="1800" dirty="0">
                <a:solidFill>
                  <a:srgbClr val="000000"/>
                </a:solidFill>
              </a:rPr>
              <a:t>.</a:t>
            </a:r>
          </a:p>
          <a:p>
            <a:pPr marL="257175" indent="-257175" algn="just">
              <a:buFont typeface="Wingdings" panose="05000000000000000000" pitchFamily="2" charset="2"/>
              <a:buChar char="§"/>
            </a:pPr>
            <a:r>
              <a:rPr lang="en-US" sz="1800" dirty="0">
                <a:solidFill>
                  <a:srgbClr val="000000"/>
                </a:solidFill>
              </a:rPr>
              <a:t>A VPN is </a:t>
            </a:r>
            <a:r>
              <a:rPr lang="en-US" sz="1800" b="1" dirty="0">
                <a:solidFill>
                  <a:srgbClr val="000000"/>
                </a:solidFill>
              </a:rPr>
              <a:t>virtual</a:t>
            </a:r>
            <a:r>
              <a:rPr lang="en-US" sz="1800" dirty="0">
                <a:solidFill>
                  <a:srgbClr val="000000"/>
                </a:solidFill>
              </a:rPr>
              <a:t> in that it </a:t>
            </a:r>
            <a:r>
              <a:rPr lang="en-US" sz="1800" b="1" dirty="0">
                <a:solidFill>
                  <a:srgbClr val="000000"/>
                </a:solidFill>
              </a:rPr>
              <a:t>carries information within a private network</a:t>
            </a:r>
            <a:r>
              <a:rPr lang="en-US" sz="1800" dirty="0">
                <a:solidFill>
                  <a:srgbClr val="000000"/>
                </a:solidFill>
              </a:rPr>
              <a:t>, but that information is actually </a:t>
            </a:r>
            <a:r>
              <a:rPr lang="en-US" sz="1800" b="1" dirty="0">
                <a:solidFill>
                  <a:srgbClr val="000000"/>
                </a:solidFill>
              </a:rPr>
              <a:t>transported over a public network</a:t>
            </a:r>
            <a:r>
              <a:rPr lang="en-US" sz="1800" dirty="0">
                <a:solidFill>
                  <a:srgbClr val="000000"/>
                </a:solidFill>
              </a:rPr>
              <a:t>.</a:t>
            </a:r>
          </a:p>
          <a:p>
            <a:pPr marL="257175" indent="-257175" algn="just">
              <a:buFont typeface="Wingdings" panose="05000000000000000000" pitchFamily="2" charset="2"/>
              <a:buChar char="§"/>
            </a:pPr>
            <a:r>
              <a:rPr lang="en-US" sz="1800" dirty="0">
                <a:solidFill>
                  <a:srgbClr val="000000"/>
                </a:solidFill>
              </a:rPr>
              <a:t>A VPN is </a:t>
            </a:r>
            <a:r>
              <a:rPr lang="en-US" sz="1800" b="1" dirty="0">
                <a:solidFill>
                  <a:srgbClr val="000000"/>
                </a:solidFill>
              </a:rPr>
              <a:t>private </a:t>
            </a:r>
            <a:r>
              <a:rPr lang="en-US" sz="1800" dirty="0">
                <a:solidFill>
                  <a:srgbClr val="000000"/>
                </a:solidFill>
              </a:rPr>
              <a:t>in that the </a:t>
            </a:r>
            <a:r>
              <a:rPr lang="en-US" sz="1800" b="1" dirty="0">
                <a:solidFill>
                  <a:srgbClr val="000000"/>
                </a:solidFill>
              </a:rPr>
              <a:t>traffic is encrypted </a:t>
            </a:r>
            <a:r>
              <a:rPr lang="en-US" sz="1800" dirty="0">
                <a:solidFill>
                  <a:srgbClr val="000000"/>
                </a:solidFill>
              </a:rPr>
              <a:t>to keep the </a:t>
            </a:r>
            <a:r>
              <a:rPr lang="en-US" sz="1800" b="1" dirty="0">
                <a:solidFill>
                  <a:srgbClr val="000000"/>
                </a:solidFill>
              </a:rPr>
              <a:t>data confidential </a:t>
            </a:r>
            <a:r>
              <a:rPr lang="en-US" sz="1800" dirty="0">
                <a:solidFill>
                  <a:srgbClr val="000000"/>
                </a:solidFill>
              </a:rPr>
              <a:t>while it is </a:t>
            </a:r>
            <a:r>
              <a:rPr lang="en-US" sz="1800" b="1" dirty="0">
                <a:solidFill>
                  <a:srgbClr val="000000"/>
                </a:solidFill>
              </a:rPr>
              <a:t>transported across the public network</a:t>
            </a:r>
            <a:r>
              <a:rPr lang="en-US" sz="18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5319293" y="2158405"/>
            <a:ext cx="3674924" cy="2630183"/>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1712670"/>
            <a:ext cx="8280057" cy="3405082"/>
          </a:xfrm>
        </p:spPr>
        <p:txBody>
          <a:bodyPr/>
          <a:lstStyle/>
          <a:p>
            <a:pPr marL="0" indent="0" algn="l"/>
            <a:endParaRPr lang="en-US" sz="1600" dirty="0">
              <a:solidFill>
                <a:srgbClr val="000000"/>
              </a:solidFill>
            </a:endParaRPr>
          </a:p>
          <a:p>
            <a:pPr marL="0" indent="0" algn="l"/>
            <a:endParaRPr lang="en-US" sz="1600"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nvGraphicFramePr>
        <p:xfrm>
          <a:off x="431972" y="1761005"/>
          <a:ext cx="8419748" cy="3032760"/>
        </p:xfrm>
        <a:graphic>
          <a:graphicData uri="http://schemas.openxmlformats.org/drawingml/2006/table">
            <a:tbl>
              <a:tblPr firstRow="1" bandRow="1">
                <a:tableStyleId>{5C22544A-7EE6-4342-B048-85BDC9FD1C3A}</a:tableStyleId>
              </a:tblPr>
              <a:tblGrid>
                <a:gridCol w="1219190">
                  <a:extLst>
                    <a:ext uri="{9D8B030D-6E8A-4147-A177-3AD203B41FA5}">
                      <a16:colId xmlns:a16="http://schemas.microsoft.com/office/drawing/2014/main" val="3729139006"/>
                    </a:ext>
                  </a:extLst>
                </a:gridCol>
                <a:gridCol w="7200558">
                  <a:extLst>
                    <a:ext uri="{9D8B030D-6E8A-4147-A177-3AD203B41FA5}">
                      <a16:colId xmlns:a16="http://schemas.microsoft.com/office/drawing/2014/main" val="1988913492"/>
                    </a:ext>
                  </a:extLst>
                </a:gridCol>
              </a:tblGrid>
              <a:tr h="274320">
                <a:tc>
                  <a:txBody>
                    <a:bodyPr/>
                    <a:lstStyle/>
                    <a:p>
                      <a:pPr algn="just"/>
                      <a:r>
                        <a:rPr lang="en-US" sz="1400" dirty="0"/>
                        <a:t>Benefit</a:t>
                      </a:r>
                    </a:p>
                  </a:txBody>
                  <a:tcPr marL="68580" marR="68580" marT="34290" marB="34290"/>
                </a:tc>
                <a:tc>
                  <a:txBody>
                    <a:bodyPr/>
                    <a:lstStyle/>
                    <a:p>
                      <a:pPr algn="just"/>
                      <a:r>
                        <a:rPr lang="en-US" sz="1400" dirty="0"/>
                        <a:t>Description</a:t>
                      </a:r>
                    </a:p>
                  </a:txBody>
                  <a:tcPr marL="68580" marR="68580" marT="34290" marB="34290"/>
                </a:tc>
                <a:extLst>
                  <a:ext uri="{0D108BD9-81ED-4DB2-BD59-A6C34878D82A}">
                    <a16:rowId xmlns:a16="http://schemas.microsoft.com/office/drawing/2014/main" val="2583676789"/>
                  </a:ext>
                </a:extLst>
              </a:tr>
              <a:tr h="480060">
                <a:tc>
                  <a:txBody>
                    <a:bodyPr/>
                    <a:lstStyle/>
                    <a:p>
                      <a:pPr algn="just"/>
                      <a:r>
                        <a:rPr lang="en-US" sz="1400" b="1" dirty="0">
                          <a:solidFill>
                            <a:srgbClr val="000000"/>
                          </a:solidFill>
                        </a:rPr>
                        <a:t>Cost Savings</a:t>
                      </a:r>
                    </a:p>
                  </a:txBody>
                  <a:tcPr marL="68580" marR="68580" marT="34290" marB="34290"/>
                </a:tc>
                <a:tc>
                  <a:txBody>
                    <a:bodyPr/>
                    <a:lstStyle/>
                    <a:p>
                      <a:pPr algn="just"/>
                      <a:r>
                        <a:rPr lang="en-US" sz="1400" dirty="0"/>
                        <a:t>Organizations can use VPNs to </a:t>
                      </a:r>
                      <a:r>
                        <a:rPr lang="en-US" sz="1400" b="1" i="1" dirty="0">
                          <a:solidFill>
                            <a:srgbClr val="0070C0"/>
                          </a:solidFill>
                        </a:rPr>
                        <a:t>reduce their connectivity costs</a:t>
                      </a:r>
                      <a:r>
                        <a:rPr lang="en-US" sz="1400" dirty="0"/>
                        <a:t> while simultaneously </a:t>
                      </a:r>
                      <a:r>
                        <a:rPr lang="en-US" sz="1400" b="1" i="1" dirty="0">
                          <a:solidFill>
                            <a:srgbClr val="0070C0"/>
                          </a:solidFill>
                        </a:rPr>
                        <a:t>increasing remote connection bandwidth</a:t>
                      </a:r>
                      <a:r>
                        <a:rPr lang="en-US" sz="1400" dirty="0"/>
                        <a:t>.</a:t>
                      </a:r>
                      <a:endParaRPr lang="en-US" sz="1400" dirty="0">
                        <a:solidFill>
                          <a:srgbClr val="000000"/>
                        </a:solidFill>
                      </a:endParaRPr>
                    </a:p>
                  </a:txBody>
                  <a:tcPr marL="68580" marR="68580" marT="34290" marB="34290"/>
                </a:tc>
                <a:extLst>
                  <a:ext uri="{0D108BD9-81ED-4DB2-BD59-A6C34878D82A}">
                    <a16:rowId xmlns:a16="http://schemas.microsoft.com/office/drawing/2014/main" val="3849654457"/>
                  </a:ext>
                </a:extLst>
              </a:tr>
              <a:tr h="426720">
                <a:tc>
                  <a:txBody>
                    <a:bodyPr/>
                    <a:lstStyle/>
                    <a:p>
                      <a:pPr algn="just"/>
                      <a:r>
                        <a:rPr lang="en-US" sz="1400" b="1" dirty="0">
                          <a:solidFill>
                            <a:srgbClr val="000000"/>
                          </a:solidFill>
                        </a:rPr>
                        <a:t>Security</a:t>
                      </a:r>
                    </a:p>
                  </a:txBody>
                  <a:tcPr marL="68580" marR="68580" marT="34290" marB="34290"/>
                </a:tc>
                <a:tc>
                  <a:txBody>
                    <a:bodyPr/>
                    <a:lstStyle/>
                    <a:p>
                      <a:pPr algn="just"/>
                      <a:r>
                        <a:rPr lang="en-US" sz="1400" b="1" i="1" dirty="0">
                          <a:solidFill>
                            <a:srgbClr val="0070C0"/>
                          </a:solidFill>
                        </a:rPr>
                        <a:t>Encryption and authentication protocols </a:t>
                      </a:r>
                      <a:r>
                        <a:rPr lang="en-US" sz="1400" dirty="0"/>
                        <a:t>protect data from unauthorized access.</a:t>
                      </a:r>
                      <a:endParaRPr lang="en-US" sz="1400" dirty="0">
                        <a:solidFill>
                          <a:srgbClr val="000000"/>
                        </a:solidFill>
                      </a:endParaRPr>
                    </a:p>
                  </a:txBody>
                  <a:tcPr marL="68580" marR="68580" marT="34290" marB="34290"/>
                </a:tc>
                <a:extLst>
                  <a:ext uri="{0D108BD9-81ED-4DB2-BD59-A6C34878D82A}">
                    <a16:rowId xmlns:a16="http://schemas.microsoft.com/office/drawing/2014/main" val="3892799555"/>
                  </a:ext>
                </a:extLst>
              </a:tr>
              <a:tr h="480060">
                <a:tc>
                  <a:txBody>
                    <a:bodyPr/>
                    <a:lstStyle/>
                    <a:p>
                      <a:pPr algn="just"/>
                      <a:r>
                        <a:rPr lang="en-US" sz="1400" b="1" dirty="0">
                          <a:solidFill>
                            <a:srgbClr val="000000"/>
                          </a:solidFill>
                        </a:rPr>
                        <a:t>Scalability</a:t>
                      </a:r>
                    </a:p>
                  </a:txBody>
                  <a:tcPr marL="68580" marR="68580" marT="34290" marB="34290"/>
                </a:tc>
                <a:tc>
                  <a:txBody>
                    <a:bodyPr/>
                    <a:lstStyle/>
                    <a:p>
                      <a:pPr algn="just"/>
                      <a:r>
                        <a:rPr lang="en-US" sz="1400" dirty="0"/>
                        <a:t>VPNs allow organizations to use the internet, making it </a:t>
                      </a:r>
                      <a:r>
                        <a:rPr lang="en-US" sz="1400" b="1" i="1" dirty="0">
                          <a:solidFill>
                            <a:srgbClr val="0070C0"/>
                          </a:solidFill>
                        </a:rPr>
                        <a:t>easy to add new users without adding significant infrastructure</a:t>
                      </a:r>
                      <a:r>
                        <a:rPr lang="en-US" sz="1400" dirty="0"/>
                        <a:t>.</a:t>
                      </a:r>
                      <a:endParaRPr lang="en-US" sz="1400" dirty="0">
                        <a:solidFill>
                          <a:srgbClr val="000000"/>
                        </a:solidFill>
                      </a:endParaRPr>
                    </a:p>
                  </a:txBody>
                  <a:tcPr marL="68580" marR="68580" marT="34290" marB="34290"/>
                </a:tc>
                <a:extLst>
                  <a:ext uri="{0D108BD9-81ED-4DB2-BD59-A6C34878D82A}">
                    <a16:rowId xmlns:a16="http://schemas.microsoft.com/office/drawing/2014/main" val="303592067"/>
                  </a:ext>
                </a:extLst>
              </a:tr>
              <a:tr h="685800">
                <a:tc>
                  <a:txBody>
                    <a:bodyPr/>
                    <a:lstStyle/>
                    <a:p>
                      <a:pPr algn="just"/>
                      <a:r>
                        <a:rPr lang="en-US" sz="1400" b="1" dirty="0">
                          <a:solidFill>
                            <a:srgbClr val="000000"/>
                          </a:solidFill>
                        </a:rPr>
                        <a:t>Compatibility</a:t>
                      </a:r>
                    </a:p>
                  </a:txBody>
                  <a:tcPr marL="68580" marR="68580" marT="34290" marB="34290"/>
                </a:tc>
                <a:tc>
                  <a:txBody>
                    <a:bodyPr/>
                    <a:lstStyle/>
                    <a:p>
                      <a:pPr algn="just"/>
                      <a:r>
                        <a:rPr lang="en-US" sz="1400" dirty="0"/>
                        <a:t>VPNs can be implemented </a:t>
                      </a:r>
                      <a:r>
                        <a:rPr lang="en-US" sz="1400" b="1" i="1" dirty="0">
                          <a:solidFill>
                            <a:srgbClr val="0070C0"/>
                          </a:solidFill>
                        </a:rPr>
                        <a:t>across a wide variety of WAN link </a:t>
                      </a:r>
                      <a:r>
                        <a:rPr lang="en-US" sz="1400" dirty="0"/>
                        <a:t>options including broadband technologies. Remote workers can </a:t>
                      </a:r>
                      <a:r>
                        <a:rPr lang="en-US" sz="1400" b="1" i="1" dirty="0">
                          <a:solidFill>
                            <a:srgbClr val="0070C0"/>
                          </a:solidFill>
                        </a:rPr>
                        <a:t>use these high-speed connections to gain secure access</a:t>
                      </a:r>
                      <a:r>
                        <a:rPr lang="en-US" sz="1400" dirty="0"/>
                        <a:t> to corporate networks.</a:t>
                      </a:r>
                      <a:endParaRPr lang="en-US" sz="1400" dirty="0">
                        <a:solidFill>
                          <a:srgbClr val="000000"/>
                        </a:solidFill>
                      </a:endParaRPr>
                    </a:p>
                  </a:txBody>
                  <a:tcPr marL="68580" marR="68580" marT="34290" marB="34290"/>
                </a:tc>
                <a:extLst>
                  <a:ext uri="{0D108BD9-81ED-4DB2-BD59-A6C34878D82A}">
                    <a16:rowId xmlns:a16="http://schemas.microsoft.com/office/drawing/2014/main" val="220105209"/>
                  </a:ext>
                </a:extLst>
              </a:tr>
              <a:tr h="685800">
                <a:tc gridSpan="2">
                  <a:txBody>
                    <a:bodyPr/>
                    <a:lstStyle/>
                    <a:p>
                      <a:pPr marL="0" indent="0" algn="ctr">
                        <a:buFont typeface="Arial" panose="020B0604020202020204" pitchFamily="34" charset="0"/>
                        <a:buNone/>
                      </a:pPr>
                      <a:r>
                        <a:rPr lang="en-US" sz="1400" i="1" dirty="0">
                          <a:solidFill>
                            <a:srgbClr val="000000"/>
                          </a:solidFill>
                        </a:rPr>
                        <a:t>Modern VPNs now support encryption features, such as </a:t>
                      </a:r>
                    </a:p>
                    <a:p>
                      <a:pPr marL="0" indent="0" algn="ctr">
                        <a:buFont typeface="Arial" panose="020B0604020202020204" pitchFamily="34" charset="0"/>
                        <a:buNone/>
                      </a:pPr>
                      <a:r>
                        <a:rPr lang="en-US" sz="1400" b="1" i="1" dirty="0">
                          <a:solidFill>
                            <a:srgbClr val="0070C0"/>
                          </a:solidFill>
                        </a:rPr>
                        <a:t>Internet Protocol Security (IPsec) and Secure Sockets Layer (SSL) </a:t>
                      </a:r>
                      <a:r>
                        <a:rPr lang="en-US" sz="1400" i="1" dirty="0">
                          <a:solidFill>
                            <a:srgbClr val="000000"/>
                          </a:solidFill>
                        </a:rPr>
                        <a:t>VPNs </a:t>
                      </a:r>
                    </a:p>
                    <a:p>
                      <a:pPr marL="0" indent="0" algn="ctr">
                        <a:buFont typeface="Arial" panose="020B0604020202020204" pitchFamily="34" charset="0"/>
                        <a:buNone/>
                      </a:pPr>
                      <a:r>
                        <a:rPr lang="en-US" sz="1400" i="1" dirty="0">
                          <a:solidFill>
                            <a:srgbClr val="000000"/>
                          </a:solidFill>
                        </a:rPr>
                        <a:t>to secure network traffic between sites.</a:t>
                      </a:r>
                    </a:p>
                  </a:txBody>
                  <a:tcPr marL="68580" marR="68580" marT="34290" marB="34290"/>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341537" y="992671"/>
            <a:ext cx="2222570" cy="731837"/>
          </a:xfrm>
        </p:spPr>
        <p:txBody>
          <a:bodyPr>
            <a:normAutofit/>
          </a:bodyPr>
          <a:lstStyle/>
          <a:p>
            <a:pPr algn="l"/>
            <a:r>
              <a:rPr lang="en-US" sz="1350" dirty="0"/>
              <a:t>Virtual Private Networks</a:t>
            </a:r>
            <a:br>
              <a:rPr lang="en-US" sz="2700" dirty="0"/>
            </a:br>
            <a:r>
              <a:rPr lang="en-US" sz="18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052943" y="3345738"/>
            <a:ext cx="3682136" cy="1504529"/>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1712669"/>
            <a:ext cx="4303107" cy="1244373"/>
          </a:xfrm>
        </p:spPr>
        <p:txBody>
          <a:bodyPr/>
          <a:lstStyle/>
          <a:p>
            <a:pPr marL="257175" indent="-257175" algn="just">
              <a:buFont typeface="Wingdings" panose="05000000000000000000" pitchFamily="2" charset="2"/>
              <a:buChar char="§"/>
            </a:pPr>
            <a:r>
              <a:rPr lang="en-US" sz="1800" dirty="0">
                <a:solidFill>
                  <a:srgbClr val="000000"/>
                </a:solidFill>
              </a:rPr>
              <a:t>A site-to-site VPN is terminated on VPN gateways. </a:t>
            </a:r>
          </a:p>
          <a:p>
            <a:pPr marL="257175" indent="-257175" algn="just">
              <a:buFont typeface="Wingdings" panose="05000000000000000000" pitchFamily="2" charset="2"/>
              <a:buChar char="§"/>
            </a:pPr>
            <a:r>
              <a:rPr lang="en-US" sz="1800" dirty="0">
                <a:solidFill>
                  <a:srgbClr val="000000"/>
                </a:solidFill>
              </a:rPr>
              <a:t>VPN traffic is only encrypted between the gateways. </a:t>
            </a:r>
          </a:p>
          <a:p>
            <a:pPr marL="257175" indent="-257175" algn="just">
              <a:buFont typeface="Wingdings" panose="05000000000000000000" pitchFamily="2" charset="2"/>
              <a:buChar char="§"/>
            </a:pPr>
            <a:r>
              <a:rPr lang="en-US" sz="18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341537" y="992671"/>
            <a:ext cx="3362657" cy="731837"/>
          </a:xfrm>
        </p:spPr>
        <p:txBody>
          <a:bodyPr>
            <a:normAutofit fontScale="90000"/>
          </a:bodyPr>
          <a:lstStyle/>
          <a:p>
            <a:pPr algn="l"/>
            <a:r>
              <a:rPr lang="en-US" sz="1350" dirty="0"/>
              <a:t>Virtual Private Networks</a:t>
            </a:r>
            <a:br>
              <a:rPr lang="en-US" sz="2700" dirty="0"/>
            </a:br>
            <a:r>
              <a:rPr lang="en-US" sz="18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4825513" y="1724508"/>
            <a:ext cx="4177251" cy="1244373"/>
          </a:xfrm>
          <a:prstGeom prst="rect">
            <a:avLst/>
          </a:prstGeom>
        </p:spPr>
        <p:txBody>
          <a:bodyPr vert="horz" lIns="68565" tIns="34283" rIns="68565" bIns="34283"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7175" indent="-257175" algn="just">
              <a:buFont typeface="Wingdings" panose="05000000000000000000" pitchFamily="2" charset="2"/>
              <a:buChar char="§"/>
            </a:pPr>
            <a:r>
              <a:rPr lang="en-US" sz="1800" dirty="0">
                <a:solidFill>
                  <a:srgbClr val="000000"/>
                </a:solidFill>
              </a:rPr>
              <a:t>A remote-access VPN is </a:t>
            </a:r>
            <a:r>
              <a:rPr lang="en-US" sz="1800" b="1" i="1" dirty="0">
                <a:solidFill>
                  <a:srgbClr val="0070C0"/>
                </a:solidFill>
              </a:rPr>
              <a:t>dynamically created to establish a secure connection between a client and a VPN terminating device</a:t>
            </a:r>
            <a:r>
              <a:rPr lang="en-US" sz="18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5137073" y="3345739"/>
            <a:ext cx="3554130" cy="1386977"/>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56932" y="1724508"/>
            <a:ext cx="4804968" cy="1716331"/>
          </a:xfrm>
        </p:spPr>
        <p:txBody>
          <a:bodyPr/>
          <a:lstStyle/>
          <a:p>
            <a:pPr marL="271530" lvl="1" indent="0" algn="just">
              <a:buNone/>
            </a:pPr>
            <a:r>
              <a:rPr lang="en-US" sz="1900" b="1" dirty="0">
                <a:solidFill>
                  <a:srgbClr val="FF0000"/>
                </a:solidFill>
              </a:rPr>
              <a:t>Enterprise VPNs</a:t>
            </a:r>
            <a:r>
              <a:rPr lang="en-US" sz="1900" dirty="0">
                <a:solidFill>
                  <a:srgbClr val="FF0000"/>
                </a:solidFill>
              </a:rPr>
              <a:t> </a:t>
            </a:r>
          </a:p>
          <a:p>
            <a:pPr marL="603647" lvl="1" indent="2381" algn="just">
              <a:buNone/>
            </a:pPr>
            <a:r>
              <a:rPr lang="en-US" sz="1900" dirty="0">
                <a:solidFill>
                  <a:srgbClr val="000000"/>
                </a:solidFill>
              </a:rPr>
              <a:t>common solution for securing enterprise traffic across the internet. </a:t>
            </a:r>
          </a:p>
          <a:p>
            <a:pPr marL="614430" lvl="1" indent="-342900" algn="just">
              <a:buFont typeface="Wingdings" panose="05000000000000000000" pitchFamily="2" charset="2"/>
              <a:buChar char="§"/>
            </a:pPr>
            <a:r>
              <a:rPr lang="en-US" sz="1900" b="1" dirty="0">
                <a:solidFill>
                  <a:srgbClr val="000000"/>
                </a:solidFill>
              </a:rPr>
              <a:t>Site-to-site and remote access VPNs </a:t>
            </a:r>
            <a:r>
              <a:rPr lang="en-US" sz="1900" dirty="0">
                <a:solidFill>
                  <a:srgbClr val="000000"/>
                </a:solidFill>
              </a:rPr>
              <a:t>are created and managed by the enterprise </a:t>
            </a:r>
            <a:r>
              <a:rPr lang="en-US" sz="1900"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341537" y="992671"/>
            <a:ext cx="2288091" cy="731837"/>
          </a:xfrm>
        </p:spPr>
        <p:txBody>
          <a:bodyPr>
            <a:normAutofit fontScale="90000"/>
          </a:bodyPr>
          <a:lstStyle/>
          <a:p>
            <a:pPr algn="l"/>
            <a:r>
              <a:rPr lang="en-US" sz="1350" dirty="0"/>
              <a:t>Virtual Private Networks</a:t>
            </a:r>
            <a:br>
              <a:rPr lang="en-US" sz="2700" dirty="0"/>
            </a:br>
            <a:r>
              <a:rPr lang="en-US" sz="1800" dirty="0"/>
              <a:t>Enterprise Vs S-P VPNs</a:t>
            </a:r>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6718219" y="992671"/>
            <a:ext cx="2288206" cy="2767733"/>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56785" y="2409272"/>
            <a:ext cx="2201550" cy="2696198"/>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155984" y="3820044"/>
            <a:ext cx="6907934" cy="1349378"/>
          </a:xfrm>
          <a:prstGeom prst="rect">
            <a:avLst/>
          </a:prstGeom>
        </p:spPr>
        <p:txBody>
          <a:bodyPr vert="horz" lIns="68565" tIns="34283" rIns="68565" bIns="34283"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1800" b="1" dirty="0">
                <a:solidFill>
                  <a:srgbClr val="FF0000"/>
                </a:solidFill>
              </a:rPr>
              <a:t>Service Provider VPNs</a:t>
            </a:r>
            <a:r>
              <a:rPr lang="en-US" sz="1800" dirty="0">
                <a:solidFill>
                  <a:srgbClr val="FF0000"/>
                </a:solidFill>
              </a:rPr>
              <a:t> </a:t>
            </a:r>
            <a:r>
              <a:rPr lang="en-US" sz="1800" dirty="0">
                <a:solidFill>
                  <a:srgbClr val="000000"/>
                </a:solidFill>
              </a:rPr>
              <a:t>- created and managed by the provider network. The provider uses </a:t>
            </a:r>
            <a:r>
              <a:rPr lang="en-US" sz="1800" b="1" dirty="0">
                <a:solidFill>
                  <a:srgbClr val="0070C0"/>
                </a:solidFill>
              </a:rPr>
              <a:t>Multiprotocol Label Switching (MPLS</a:t>
            </a:r>
            <a:r>
              <a:rPr lang="en-US" sz="1800" dirty="0">
                <a:solidFill>
                  <a:srgbClr val="0070C0"/>
                </a:solidFill>
              </a:rPr>
              <a:t>) </a:t>
            </a:r>
            <a:r>
              <a:rPr lang="en-US" sz="18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2645410"/>
            <a:ext cx="7848344" cy="929640"/>
          </a:xfrm>
        </p:spPr>
        <p:txBody>
          <a:bodyPr/>
          <a:lstStyle/>
          <a:p>
            <a:r>
              <a:rPr lang="en-US" dirty="0">
                <a:solidFill>
                  <a:schemeClr val="accent5">
                    <a:lumMod val="40000"/>
                    <a:lumOff val="60000"/>
                  </a:schemeClr>
                </a:solidFill>
              </a:rPr>
              <a:t>8.2 Types of VPNs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731837"/>
          </a:xfrm>
        </p:spPr>
        <p:txBody>
          <a:bodyPr/>
          <a:lstStyle/>
          <a:p>
            <a:r>
              <a:rPr lang="en-US" sz="1600" dirty="0"/>
              <a:t>Types of VPNs</a:t>
            </a:r>
            <a:br>
              <a:rPr lang="en-US" dirty="0"/>
            </a:br>
            <a:r>
              <a:rPr lang="en-US" sz="24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1712668"/>
            <a:ext cx="4395210" cy="3110526"/>
          </a:xfrm>
        </p:spPr>
        <p:txBody>
          <a:bodyPr/>
          <a:lstStyle/>
          <a:p>
            <a:pPr marL="285743" indent="-285743" algn="l">
              <a:buFont typeface="Arial" panose="020B0604020202020204" pitchFamily="34" charset="0"/>
              <a:buChar char="•"/>
            </a:pPr>
            <a:r>
              <a:rPr lang="en-US" sz="1600" dirty="0">
                <a:solidFill>
                  <a:srgbClr val="000000"/>
                </a:solidFill>
              </a:rPr>
              <a:t>Remote-access VPNs let remote and mobile users securely connect to the enterprise. </a:t>
            </a:r>
          </a:p>
          <a:p>
            <a:pPr marL="285743" indent="-285743" algn="l">
              <a:buFont typeface="Arial" panose="020B0604020202020204" pitchFamily="34" charset="0"/>
              <a:buChar char="•"/>
            </a:pPr>
            <a:r>
              <a:rPr lang="en-US" sz="1600" dirty="0">
                <a:solidFill>
                  <a:srgbClr val="000000"/>
                </a:solidFill>
              </a:rPr>
              <a:t>Remote-access VPNs are typically enabled dynamically by the user when required and  can be created using either IPsec or SSL.</a:t>
            </a:r>
          </a:p>
          <a:p>
            <a:pPr marL="358826" lvl="1" indent="-285743"/>
            <a:r>
              <a:rPr lang="en-US" sz="1600" b="1" dirty="0">
                <a:solidFill>
                  <a:srgbClr val="000000"/>
                </a:solidFill>
              </a:rPr>
              <a:t>Clientless VPN connection</a:t>
            </a:r>
            <a:r>
              <a:rPr lang="en-US" sz="1600" dirty="0">
                <a:solidFill>
                  <a:srgbClr val="000000"/>
                </a:solidFill>
              </a:rPr>
              <a:t> -The connection is secured using a web browser SSL connection.</a:t>
            </a:r>
          </a:p>
          <a:p>
            <a:pPr marL="358826" lvl="1" indent="-285743"/>
            <a:r>
              <a:rPr lang="en-US" sz="1600" b="1" dirty="0">
                <a:solidFill>
                  <a:srgbClr val="000000"/>
                </a:solidFill>
              </a:rPr>
              <a:t>Client-based VPN connection</a:t>
            </a:r>
            <a:r>
              <a:rPr lang="en-US" sz="1600"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4924833" y="2249070"/>
            <a:ext cx="3787196" cy="2359861"/>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857251"/>
            <a:ext cx="8345488" cy="731837"/>
          </a:xfrm>
        </p:spPr>
        <p:txBody>
          <a:bodyPr/>
          <a:lstStyle/>
          <a:p>
            <a:r>
              <a:rPr lang="en-US" sz="1600" dirty="0"/>
              <a:t>Types of VPNs</a:t>
            </a:r>
            <a:br>
              <a:rPr lang="en-US" dirty="0"/>
            </a:br>
            <a:r>
              <a:rPr lang="en-US" sz="24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1712668"/>
            <a:ext cx="4235721" cy="3705950"/>
          </a:xfrm>
        </p:spPr>
        <p:txBody>
          <a:bodyPr/>
          <a:lstStyle/>
          <a:p>
            <a:pPr marL="285743" indent="-285743" algn="l">
              <a:buFont typeface="Arial" panose="020B0604020202020204" pitchFamily="34" charset="0"/>
              <a:buChar char="•"/>
            </a:pPr>
            <a:r>
              <a:rPr lang="en-US" sz="1600" dirty="0">
                <a:solidFill>
                  <a:srgbClr val="000000"/>
                </a:solidFill>
              </a:rPr>
              <a:t>Site-to-site VPNs connect networks across an untrusted network such as the internet.</a:t>
            </a:r>
          </a:p>
          <a:p>
            <a:pPr marL="285743" indent="-285743" algn="l">
              <a:buFont typeface="Arial" panose="020B0604020202020204" pitchFamily="34" charset="0"/>
              <a:buChar char="•"/>
            </a:pPr>
            <a:r>
              <a:rPr lang="en-US" sz="1600" dirty="0">
                <a:solidFill>
                  <a:srgbClr val="000000"/>
                </a:solidFill>
              </a:rPr>
              <a:t>End hosts send and receive normal unencrypted TCP/IP traffic through a VPN gateway.</a:t>
            </a:r>
          </a:p>
          <a:p>
            <a:pPr marL="285743" indent="-285743" algn="l">
              <a:buFont typeface="Arial" panose="020B0604020202020204" pitchFamily="34" charset="0"/>
              <a:buChar char="•"/>
            </a:pPr>
            <a:r>
              <a:rPr lang="en-US" sz="1600"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4842792" y="2775154"/>
            <a:ext cx="3869236" cy="1580978"/>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Class(Tutorial)</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Security Technology: Intrusion Detection and Prevention Systems, and Other Security Tools</a:t>
            </a:r>
            <a:br>
              <a:rPr lang="en-GB" dirty="0"/>
            </a:br>
            <a:endParaRPr lang="en-GB" dirty="0"/>
          </a:p>
        </p:txBody>
      </p:sp>
    </p:spTree>
    <p:extLst>
      <p:ext uri="{BB962C8B-B14F-4D97-AF65-F5344CB8AC3E}">
        <p14:creationId xmlns:p14="http://schemas.microsoft.com/office/powerpoint/2010/main" val="397474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dirty="0"/>
              <a:t>Summary </a:t>
            </a:r>
          </a:p>
        </p:txBody>
      </p:sp>
      <p:sp>
        <p:nvSpPr>
          <p:cNvPr id="5" name="Content Placeholder 4"/>
          <p:cNvSpPr>
            <a:spLocks noGrp="1"/>
          </p:cNvSpPr>
          <p:nvPr>
            <p:ph idx="1"/>
          </p:nvPr>
        </p:nvSpPr>
        <p:spPr>
          <a:xfrm>
            <a:off x="190500" y="914400"/>
            <a:ext cx="8763000" cy="4830763"/>
          </a:xfrm>
        </p:spPr>
        <p:txBody>
          <a:bodyPr>
            <a:normAutofit lnSpcReduction="10000"/>
          </a:bodyPr>
          <a:lstStyle/>
          <a:p>
            <a:pPr algn="just"/>
            <a:r>
              <a:rPr lang="en-US" dirty="0"/>
              <a:t>Access control is a process by which systems determine if and how to admit a user into a trusted area of the organization.</a:t>
            </a:r>
          </a:p>
          <a:p>
            <a:pPr algn="just"/>
            <a:r>
              <a:rPr lang="en-US" dirty="0"/>
              <a:t>All access control approaches rely on identification, authentication, authorization, and accountability.</a:t>
            </a:r>
          </a:p>
          <a:p>
            <a:pPr algn="just"/>
            <a:r>
              <a:rPr lang="en-US" dirty="0"/>
              <a:t>A firewall is any device that prevents a specific type of information from moving between the outside network, known as the untrusted network, and the inside network, known as the trusted network.</a:t>
            </a:r>
          </a:p>
          <a:p>
            <a:pPr algn="just"/>
            <a:r>
              <a:rPr lang="en-US" dirty="0"/>
              <a:t>Firewalls can be categorized into four groups: packet filtering, MAC layers, application gateways, and hybrid firewalls.</a:t>
            </a:r>
          </a:p>
        </p:txBody>
      </p:sp>
    </p:spTree>
    <p:extLst>
      <p:ext uri="{BB962C8B-B14F-4D97-AF65-F5344CB8AC3E}">
        <p14:creationId xmlns:p14="http://schemas.microsoft.com/office/powerpoint/2010/main" val="10250147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Summary </a:t>
            </a:r>
          </a:p>
        </p:txBody>
      </p:sp>
      <p:sp>
        <p:nvSpPr>
          <p:cNvPr id="3" name="Content Placeholder 2"/>
          <p:cNvSpPr>
            <a:spLocks noGrp="1"/>
          </p:cNvSpPr>
          <p:nvPr>
            <p:ph idx="1"/>
          </p:nvPr>
        </p:nvSpPr>
        <p:spPr>
          <a:xfrm>
            <a:off x="301610" y="1054395"/>
            <a:ext cx="8763000" cy="4584405"/>
          </a:xfrm>
        </p:spPr>
        <p:txBody>
          <a:bodyPr>
            <a:normAutofit fontScale="92500" lnSpcReduction="10000"/>
          </a:bodyPr>
          <a:lstStyle/>
          <a:p>
            <a:pPr algn="just"/>
            <a:r>
              <a:rPr lang="en-US" dirty="0"/>
              <a:t>Packet-filtering firewalls can be implemented as static filtering, dynamic filtering, and stateful inspection firewalls.</a:t>
            </a:r>
          </a:p>
          <a:p>
            <a:pPr>
              <a:spcBef>
                <a:spcPts val="0"/>
              </a:spcBef>
            </a:pPr>
            <a:r>
              <a:rPr lang="en-US" sz="2400" dirty="0"/>
              <a:t>A VPN is private in that the traffic is encrypted to keep the data confidential while it is transported across the public network. </a:t>
            </a:r>
          </a:p>
          <a:p>
            <a:pPr>
              <a:spcBef>
                <a:spcPts val="0"/>
              </a:spcBef>
            </a:pPr>
            <a:r>
              <a:rPr lang="en-US" sz="2400" dirty="0"/>
              <a:t>Benefits of VPNs are cost savings, security, scalability, and compatibility.</a:t>
            </a:r>
          </a:p>
          <a:p>
            <a:pPr>
              <a:spcBef>
                <a:spcPts val="0"/>
              </a:spcBef>
            </a:pPr>
            <a:r>
              <a:rPr lang="en-US" sz="2400" dirty="0"/>
              <a:t>Remote-access VPNs let remote and mobile users securely connect to the enterprise by creating an encrypted tunnel. Remote access VPNs can be created using either IPsec or SSL. </a:t>
            </a:r>
          </a:p>
          <a:p>
            <a:pPr>
              <a:spcBef>
                <a:spcPts val="0"/>
              </a:spcBef>
            </a:pPr>
            <a:r>
              <a:rPr lang="en-US" sz="2400" dirty="0"/>
              <a:t>Site-to-site VPNs are used to connect networks across an untrusted network such as the internet.</a:t>
            </a:r>
          </a:p>
          <a:p>
            <a:pPr algn="just"/>
            <a:r>
              <a:rPr lang="en-US" dirty="0"/>
              <a:t>VPNs enable remote offices and users to connect to private networks securely over public networks.</a:t>
            </a:r>
          </a:p>
        </p:txBody>
      </p:sp>
    </p:spTree>
    <p:extLst>
      <p:ext uri="{BB962C8B-B14F-4D97-AF65-F5344CB8AC3E}">
        <p14:creationId xmlns:p14="http://schemas.microsoft.com/office/powerpoint/2010/main" val="10956661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4028</TotalTime>
  <Words>4088</Words>
  <Application>Microsoft Office PowerPoint</Application>
  <PresentationFormat>On-screen Show (4:3)</PresentationFormat>
  <Paragraphs>363</Paragraphs>
  <Slides>35</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Söhne</vt:lpstr>
      <vt:lpstr>Arial</vt:lpstr>
      <vt:lpstr>Calibri</vt:lpstr>
      <vt:lpstr>Courier New</vt:lpstr>
      <vt:lpstr>Times New Roman</vt:lpstr>
      <vt:lpstr>Wingdings</vt:lpstr>
      <vt:lpstr>1_Sample</vt:lpstr>
      <vt:lpstr>Security Technology: Access Controls, Firewalls and VPNs Tutorial Intrusion Detection and Prevention Systems, and Other Security Tools    </vt:lpstr>
      <vt:lpstr>Learning Objectives</vt:lpstr>
      <vt:lpstr>Introduction</vt:lpstr>
      <vt:lpstr>Access Control </vt:lpstr>
      <vt:lpstr>Access Control </vt:lpstr>
      <vt:lpstr>Access Controls </vt:lpstr>
      <vt:lpstr>Access control approaches</vt:lpstr>
      <vt:lpstr>Identification</vt:lpstr>
      <vt:lpstr>Authentication </vt:lpstr>
      <vt:lpstr>Authentication </vt:lpstr>
      <vt:lpstr>Authorization</vt:lpstr>
      <vt:lpstr>Accountability</vt:lpstr>
      <vt:lpstr>Biometric recognition characteristics</vt:lpstr>
      <vt:lpstr>Firewalls</vt:lpstr>
      <vt:lpstr>Firewalls Processing Modes</vt:lpstr>
      <vt:lpstr>Packet-Filtering Firewalls </vt:lpstr>
      <vt:lpstr>Packet-filtering router</vt:lpstr>
      <vt:lpstr>Sample Firewall Rule and Format</vt:lpstr>
      <vt:lpstr>Application Layer Proxy Firewall </vt:lpstr>
      <vt:lpstr>Firewall Processing Modes </vt:lpstr>
      <vt:lpstr>Firewall Processing Modes </vt:lpstr>
      <vt:lpstr>Firewall Processing Modes </vt:lpstr>
      <vt:lpstr>Firewall types and protocol models</vt:lpstr>
      <vt:lpstr>Selecting the Right Firewall </vt:lpstr>
      <vt:lpstr>Selecting the Right Firewall </vt:lpstr>
      <vt:lpstr>Virtual Private Networks Introduction</vt:lpstr>
      <vt:lpstr>Virtual Private Networks Benefits</vt:lpstr>
      <vt:lpstr>Virtual Private Networks Site to Site and Remote Access VPNs</vt:lpstr>
      <vt:lpstr>Virtual Private Networks Enterprise Vs S-P VPNs</vt:lpstr>
      <vt:lpstr>8.2 Types of VPNs</vt:lpstr>
      <vt:lpstr>Types of VPNs Remote-Access VPNs</vt:lpstr>
      <vt:lpstr>Types of VPNs Site-to-Site IPsec VPNs</vt:lpstr>
      <vt:lpstr>Next Class(Tutorial)</vt:lpstr>
      <vt:lpstr>Summary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6 Security Technology: Access Controls, Firewalls and VPNs</dc:title>
  <dc:creator>Whitman</dc:creator>
  <cp:lastModifiedBy>Munyaradzi Nicholas Murira</cp:lastModifiedBy>
  <cp:revision>422</cp:revision>
  <dcterms:created xsi:type="dcterms:W3CDTF">2008-12-13T17:52:47Z</dcterms:created>
  <dcterms:modified xsi:type="dcterms:W3CDTF">2023-10-18T08:00:46Z</dcterms:modified>
</cp:coreProperties>
</file>