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8"/>
  </p:notesMasterIdLst>
  <p:sldIdLst>
    <p:sldId id="256" r:id="rId2"/>
    <p:sldId id="257" r:id="rId3"/>
    <p:sldId id="258" r:id="rId4"/>
    <p:sldId id="259" r:id="rId5"/>
    <p:sldId id="260" r:id="rId6"/>
    <p:sldId id="266" r:id="rId7"/>
    <p:sldId id="262" r:id="rId8"/>
    <p:sldId id="263" r:id="rId9"/>
    <p:sldId id="274" r:id="rId10"/>
    <p:sldId id="264" r:id="rId11"/>
    <p:sldId id="265" r:id="rId12"/>
    <p:sldId id="273" r:id="rId13"/>
    <p:sldId id="270" r:id="rId14"/>
    <p:sldId id="269" r:id="rId15"/>
    <p:sldId id="276" r:id="rId16"/>
    <p:sldId id="277" r:id="rId17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5" d="100"/>
          <a:sy n="75" d="100"/>
        </p:scale>
        <p:origin x="-72" y="-78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Calibri" pitchFamily="34" charset="0"/>
              </a:defRPr>
            </a:lvl1pPr>
          </a:lstStyle>
          <a:p>
            <a:endParaRPr lang="en-GB"/>
          </a:p>
        </p:txBody>
      </p:sp>
      <p:sp>
        <p:nvSpPr>
          <p:cNvPr id="3277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34" charset="0"/>
              </a:defRPr>
            </a:lvl1pPr>
          </a:lstStyle>
          <a:p>
            <a:fld id="{35D36344-E6C0-4707-A2E7-D3D4138B83C3}" type="datetimeFigureOut">
              <a:rPr lang="en-GB"/>
              <a:pPr/>
              <a:t>20/11/2012</a:t>
            </a:fld>
            <a:endParaRPr lang="en-GB"/>
          </a:p>
        </p:txBody>
      </p:sp>
      <p:sp>
        <p:nvSpPr>
          <p:cNvPr id="32772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3277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</a:p>
        </p:txBody>
      </p:sp>
      <p:sp>
        <p:nvSpPr>
          <p:cNvPr id="3277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Calibri" pitchFamily="34" charset="0"/>
              </a:defRPr>
            </a:lvl1pPr>
          </a:lstStyle>
          <a:p>
            <a:endParaRPr lang="en-GB"/>
          </a:p>
        </p:txBody>
      </p:sp>
      <p:sp>
        <p:nvSpPr>
          <p:cNvPr id="3277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34" charset="0"/>
              </a:defRPr>
            </a:lvl1pPr>
          </a:lstStyle>
          <a:p>
            <a:fld id="{9B3B5302-6F81-476E-B28C-D9AF9CD447D7}" type="slidenum">
              <a:rPr lang="en-GB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7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n-GB"/>
              <a:t>In Georgia, the term “street children” is also charged </a:t>
            </a:r>
          </a:p>
          <a:p>
            <a:pPr>
              <a:lnSpc>
                <a:spcPct val="90000"/>
              </a:lnSpc>
            </a:pPr>
            <a:r>
              <a:rPr lang="en-GB"/>
              <a:t>with negative connotations, often focusing more on the </a:t>
            </a:r>
          </a:p>
          <a:p>
            <a:pPr>
              <a:lnSpc>
                <a:spcPct val="90000"/>
              </a:lnSpc>
            </a:pPr>
            <a:r>
              <a:rPr lang="en-GB"/>
              <a:t>harmful aspects of street life than on those who live such </a:t>
            </a:r>
          </a:p>
          <a:p>
            <a:pPr>
              <a:lnSpc>
                <a:spcPct val="90000"/>
              </a:lnSpc>
            </a:pPr>
            <a:r>
              <a:rPr lang="en-GB"/>
              <a:t>a life. The children themselves do not want to be called </a:t>
            </a:r>
          </a:p>
          <a:p>
            <a:pPr>
              <a:lnSpc>
                <a:spcPct val="90000"/>
              </a:lnSpc>
            </a:pPr>
            <a:r>
              <a:rPr lang="en-GB"/>
              <a:t>“street kids.” The research organized two focus groups </a:t>
            </a:r>
          </a:p>
          <a:p>
            <a:pPr>
              <a:lnSpc>
                <a:spcPct val="90000"/>
              </a:lnSpc>
            </a:pPr>
            <a:r>
              <a:rPr lang="en-GB"/>
              <a:t>(in Tbilisi and Rustavi) with children known to Save the </a:t>
            </a:r>
          </a:p>
          <a:p>
            <a:pPr>
              <a:lnSpc>
                <a:spcPct val="90000"/>
              </a:lnSpc>
            </a:pPr>
            <a:r>
              <a:rPr lang="en-GB"/>
              <a:t>Children’s project mobile teams from their street work. </a:t>
            </a:r>
          </a:p>
          <a:p>
            <a:pPr>
              <a:lnSpc>
                <a:spcPct val="90000"/>
              </a:lnSpc>
            </a:pPr>
            <a:r>
              <a:rPr lang="en-GB"/>
              <a:t>When the facilitators asked what name the children </a:t>
            </a:r>
          </a:p>
          <a:p>
            <a:pPr>
              <a:lnSpc>
                <a:spcPct val="90000"/>
              </a:lnSpc>
            </a:pPr>
            <a:r>
              <a:rPr lang="en-GB"/>
              <a:t>would use to describe themselves, they said “just kids.” </a:t>
            </a:r>
          </a:p>
          <a:p>
            <a:pPr>
              <a:lnSpc>
                <a:spcPct val="90000"/>
              </a:lnSpc>
            </a:pPr>
            <a:r>
              <a:rPr lang="en-GB"/>
              <a:t>Prompted, they came up with other suggestions: “children who work,” “begging children,” or “cool boys.” The </a:t>
            </a:r>
          </a:p>
          <a:p>
            <a:pPr>
              <a:lnSpc>
                <a:spcPct val="90000"/>
              </a:lnSpc>
            </a:pPr>
            <a:r>
              <a:rPr lang="en-GB"/>
              <a:t>stigma associated with the name and a trend to place such children into rigid categories is so strong that it </a:t>
            </a:r>
          </a:p>
          <a:p>
            <a:pPr>
              <a:lnSpc>
                <a:spcPct val="90000"/>
              </a:lnSpc>
            </a:pPr>
            <a:r>
              <a:rPr lang="en-GB"/>
              <a:t>becomes easy to forget the most essential reality: that </a:t>
            </a:r>
          </a:p>
          <a:p>
            <a:pPr>
              <a:lnSpc>
                <a:spcPct val="90000"/>
              </a:lnSpc>
            </a:pPr>
            <a:r>
              <a:rPr lang="en-GB"/>
              <a:t>a “street child” is simply a child with individually unique </a:t>
            </a:r>
          </a:p>
          <a:p>
            <a:pPr>
              <a:lnSpc>
                <a:spcPct val="90000"/>
              </a:lnSpc>
            </a:pPr>
            <a:r>
              <a:rPr lang="en-GB"/>
              <a:t>talents and personal abilities. (Don’t Call Me a Street Child</a:t>
            </a:r>
          </a:p>
          <a:p>
            <a:pPr>
              <a:lnSpc>
                <a:spcPct val="90000"/>
              </a:lnSpc>
            </a:pPr>
            <a:r>
              <a:rPr lang="en-GB"/>
              <a:t>Estimation and Characteristics </a:t>
            </a:r>
          </a:p>
          <a:p>
            <a:pPr>
              <a:lnSpc>
                <a:spcPct val="90000"/>
              </a:lnSpc>
            </a:pPr>
            <a:r>
              <a:rPr lang="en-GB"/>
              <a:t>of Urban Street Children in Georgia: p. 113. Available at: http://www.unicef.org/georgia/Street_children_survey.eng(1).pdf)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E82718-CD04-44BB-91F9-0C29E1704C48}" type="datetimeFigureOut">
              <a:rPr lang="en-GB"/>
              <a:pPr>
                <a:defRPr/>
              </a:pPr>
              <a:t>20/11/2012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A0A5B2-3F4C-40D5-B8D3-1D0FA01118BE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A3E522-ABEE-437B-AE41-798B7BD1AB36}" type="datetimeFigureOut">
              <a:rPr lang="en-GB"/>
              <a:pPr>
                <a:defRPr/>
              </a:pPr>
              <a:t>20/11/2012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BD5DC6-CBE6-4AB2-B31F-8C6B6126D56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729F67-AD37-4C6F-B269-E1BC64B36C0B}" type="datetimeFigureOut">
              <a:rPr lang="en-GB"/>
              <a:pPr>
                <a:defRPr/>
              </a:pPr>
              <a:t>20/11/2012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A18A5D-6AC4-4CB9-9716-442D961F8181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F59F65-87C9-4BB2-BAFB-DC388CE85EA2}" type="datetimeFigureOut">
              <a:rPr lang="en-GB"/>
              <a:pPr>
                <a:defRPr/>
              </a:pPr>
              <a:t>20/11/2012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C47196-4BCC-4F37-B743-5D9A054FF2FD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914997-AE18-42EB-B79E-3FF43592CE03}" type="datetimeFigureOut">
              <a:rPr lang="en-GB"/>
              <a:pPr>
                <a:defRPr/>
              </a:pPr>
              <a:t>20/11/2012</a:t>
            </a:fld>
            <a:endParaRPr lang="en-GB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1185F0-E0DC-4DAE-AE32-5DF64C898069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97CBE0-741F-4D48-85C3-24F4AAC068EB}" type="datetimeFigureOut">
              <a:rPr lang="en-GB"/>
              <a:pPr>
                <a:defRPr/>
              </a:pPr>
              <a:t>20/11/2012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87BB42-2D8A-487C-94E9-EF857D6E2E53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73AFD6-8442-429C-AD9E-BD9CAF66F305}" type="datetimeFigureOut">
              <a:rPr lang="en-GB"/>
              <a:pPr>
                <a:defRPr/>
              </a:pPr>
              <a:t>20/11/2012</a:t>
            </a:fld>
            <a:endParaRPr lang="en-GB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99DFD1-F770-489A-8877-FCD855E0C1B1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F6DE79-57A1-4767-9D5B-F251FE42743C}" type="datetimeFigureOut">
              <a:rPr lang="en-GB"/>
              <a:pPr>
                <a:defRPr/>
              </a:pPr>
              <a:t>20/11/2012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58D8F9-8A01-4C5E-878D-4EE46600A1EB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ECFBED-57C5-4CB5-BBDC-05283EB319F9}" type="datetimeFigureOut">
              <a:rPr lang="en-GB"/>
              <a:pPr>
                <a:defRPr/>
              </a:pPr>
              <a:t>20/11/2012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77AC61-78E9-4ED6-8629-444264C2371B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2333F5-0861-41C2-B51E-39D7B3C4FA23}" type="datetimeFigureOut">
              <a:rPr lang="en-GB"/>
              <a:pPr>
                <a:defRPr/>
              </a:pPr>
              <a:t>20/11/2012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D947AB-6214-4BE3-AB41-0464C3CDA2AE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07C37A-A928-409C-87F3-7A3A0D884B64}" type="datetimeFigureOut">
              <a:rPr lang="en-GB"/>
              <a:pPr>
                <a:defRPr/>
              </a:pPr>
              <a:t>20/11/2012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2A0D7F-C530-4CC3-BF5C-08E9D994D5C6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  <a:endParaRPr lang="en-GB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FE64456F-46ED-494B-96AB-E62A92294CC6}" type="datetimeFigureOut">
              <a:rPr lang="en-GB"/>
              <a:pPr>
                <a:defRPr/>
              </a:pPr>
              <a:t>20/11/2012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772AA2E-4F1D-4C7C-A1B3-75CD0CBC5392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82" r:id="rId2"/>
    <p:sldLayoutId id="2147483681" r:id="rId3"/>
    <p:sldLayoutId id="2147483680" r:id="rId4"/>
    <p:sldLayoutId id="2147483679" r:id="rId5"/>
    <p:sldLayoutId id="2147483678" r:id="rId6"/>
    <p:sldLayoutId id="2147483677" r:id="rId7"/>
    <p:sldLayoutId id="2147483676" r:id="rId8"/>
    <p:sldLayoutId id="2147483675" r:id="rId9"/>
    <p:sldLayoutId id="2147483674" r:id="rId10"/>
    <p:sldLayoutId id="2147483673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://www.ykpa.org/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eography.learnontheinternet.co.uk/images/urban/ledc/Rocinha_Favela.jpg" TargetMode="Externa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hyperlink" Target="http://wikis.lib.ncsu.edu/index.php/Image:Eating.jpg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feature=player_embedded&amp;v=k-lDujCHJGc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Title 1"/>
          <p:cNvSpPr>
            <a:spLocks noGrp="1"/>
          </p:cNvSpPr>
          <p:nvPr>
            <p:ph type="ctrTitle"/>
          </p:nvPr>
        </p:nvSpPr>
        <p:spPr>
          <a:xfrm>
            <a:off x="3203575" y="1628775"/>
            <a:ext cx="7772400" cy="1470025"/>
          </a:xfrm>
        </p:spPr>
        <p:txBody>
          <a:bodyPr/>
          <a:lstStyle/>
          <a:p>
            <a:r>
              <a:rPr lang="en-GB" smtClean="0">
                <a:solidFill>
                  <a:schemeClr val="bg2"/>
                </a:solidFill>
              </a:rPr>
              <a:t>Street Children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4581525"/>
            <a:ext cx="6400800" cy="1752600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GB" dirty="0" smtClean="0"/>
              <a:t>Dr. Rachel Casiday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GB" dirty="0" smtClean="0"/>
              <a:t>r.casiday@tsd.ac.uk</a:t>
            </a:r>
            <a:endParaRPr lang="en-GB" dirty="0"/>
          </a:p>
        </p:txBody>
      </p:sp>
      <p:pic>
        <p:nvPicPr>
          <p:cNvPr id="13315" name="Picture 2" descr="the tourism begging dilemma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95963" y="4149725"/>
            <a:ext cx="2857500" cy="214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6" name="Picture 4" descr="http://3.bp.blogspot.com/_HBh4HkSKjLI/TPBw-H5120I/AAAAAAAAAmg/MVCgCBFblb8/s1600/street-children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50825" y="188913"/>
            <a:ext cx="4705350" cy="3527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>
                <a:solidFill>
                  <a:schemeClr val="bg2"/>
                </a:solidFill>
              </a:rPr>
              <a:t>A Global Phenomenon</a:t>
            </a:r>
          </a:p>
        </p:txBody>
      </p:sp>
      <p:sp>
        <p:nvSpPr>
          <p:cNvPr id="14338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mtClean="0">
                <a:solidFill>
                  <a:schemeClr val="bg2"/>
                </a:solidFill>
              </a:rPr>
              <a:t>But we don’t actually know how many children live on the streets worldwide</a:t>
            </a:r>
          </a:p>
          <a:p>
            <a:r>
              <a:rPr lang="en-GB" smtClean="0">
                <a:solidFill>
                  <a:schemeClr val="bg2"/>
                </a:solidFill>
              </a:rPr>
              <a:t>(UNICEF has estimated 100 million but this figure has been questioned by anthropologists and others.)</a:t>
            </a:r>
          </a:p>
        </p:txBody>
      </p:sp>
      <p:pic>
        <p:nvPicPr>
          <p:cNvPr id="14339" name="Picture 2" descr="http://www.watermanpolyhedron.com/images/Dymaxion_map_unfolded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03575" y="3860800"/>
            <a:ext cx="5616575" cy="2808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>
                <a:solidFill>
                  <a:schemeClr val="tx2"/>
                </a:solidFill>
              </a:rPr>
              <a:t>Urbanisation</a:t>
            </a:r>
            <a:endParaRPr lang="en-GB" smtClean="0"/>
          </a:p>
        </p:txBody>
      </p:sp>
      <p:sp>
        <p:nvSpPr>
          <p:cNvPr id="15362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smtClean="0"/>
          </a:p>
        </p:txBody>
      </p:sp>
      <p:pic>
        <p:nvPicPr>
          <p:cNvPr id="15363" name="Picture 4" descr="http://www.geography.learnontheinternet.co.uk/images/urban/ledc/Rio_de_Janeir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8313" y="1628775"/>
            <a:ext cx="6096000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4" name="Picture 6" descr="[click to enlarge image of Rocinha]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156325" y="2060575"/>
            <a:ext cx="2571750" cy="1933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5" name="TextBox 6"/>
          <p:cNvSpPr txBox="1">
            <a:spLocks noChangeArrowheads="1"/>
          </p:cNvSpPr>
          <p:nvPr/>
        </p:nvSpPr>
        <p:spPr bwMode="auto">
          <a:xfrm>
            <a:off x="6875463" y="4076700"/>
            <a:ext cx="1873250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GB">
                <a:solidFill>
                  <a:schemeClr val="bg2"/>
                </a:solidFill>
                <a:latin typeface="Calibri" pitchFamily="34" charset="0"/>
              </a:rPr>
              <a:t>Rocinha – Rio de Janiero’s largest </a:t>
            </a:r>
            <a:r>
              <a:rPr lang="en-GB" i="1">
                <a:solidFill>
                  <a:schemeClr val="bg2"/>
                </a:solidFill>
                <a:latin typeface="Calibri" pitchFamily="34" charset="0"/>
              </a:rPr>
              <a:t>favela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>
                <a:solidFill>
                  <a:schemeClr val="tx2"/>
                </a:solidFill>
              </a:rPr>
              <a:t>Small-Scale Societies?</a:t>
            </a:r>
            <a:endParaRPr lang="en-GB" smtClean="0"/>
          </a:p>
        </p:txBody>
      </p:sp>
      <p:sp>
        <p:nvSpPr>
          <p:cNvPr id="16386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smtClean="0"/>
          </a:p>
        </p:txBody>
      </p:sp>
      <p:pic>
        <p:nvPicPr>
          <p:cNvPr id="16387" name="Picture 2" descr="http://www.transitionsabroad.com/listings/travel/intentional_travel/Phnom%20Penh%20street%20kid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92275" y="1628775"/>
            <a:ext cx="5946775" cy="4464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GB" dirty="0" smtClean="0">
                <a:solidFill>
                  <a:schemeClr val="tx2"/>
                </a:solidFill>
              </a:rPr>
              <a:t>Where do street children come from?</a:t>
            </a:r>
            <a:endParaRPr lang="en-GB" dirty="0"/>
          </a:p>
        </p:txBody>
      </p:sp>
      <p:sp>
        <p:nvSpPr>
          <p:cNvPr id="17410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smtClean="0"/>
          </a:p>
        </p:txBody>
      </p:sp>
      <p:pic>
        <p:nvPicPr>
          <p:cNvPr id="17411" name="Picture 2" descr="Street Child Eating">
            <a:hlinkClick r:id="rId2" tooltip="Street Child Eating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92275" y="1557338"/>
            <a:ext cx="5951538" cy="4464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>
                <a:solidFill>
                  <a:schemeClr val="tx2"/>
                </a:solidFill>
              </a:rPr>
              <a:t>Subsistence</a:t>
            </a:r>
            <a:endParaRPr lang="en-GB" smtClean="0"/>
          </a:p>
        </p:txBody>
      </p:sp>
      <p:sp>
        <p:nvSpPr>
          <p:cNvPr id="18434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smtClean="0"/>
          </a:p>
        </p:txBody>
      </p:sp>
      <p:pic>
        <p:nvPicPr>
          <p:cNvPr id="18435" name="Picture 2" descr="http://3.bp.blogspot.com/-IwHE1xMqSyM/T08ynXYAF5I/AAAAAAAAC5s/vxF1IcqKmIA/s1600/thumbnail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4213" y="1557338"/>
            <a:ext cx="2951162" cy="451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6" name="Picture 4" descr="http://immigrant-adventures.com/wp-content/uploads/2012/04/street-kids-begging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851275" y="1341438"/>
            <a:ext cx="4651375" cy="309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7" name="Picture 6" descr="homeless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219700" y="4149725"/>
            <a:ext cx="3571875" cy="2381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>
                <a:solidFill>
                  <a:schemeClr val="tx2"/>
                </a:solidFill>
              </a:rPr>
              <a:t>Subsistence</a:t>
            </a:r>
            <a:endParaRPr lang="en-GB" smtClean="0"/>
          </a:p>
        </p:txBody>
      </p:sp>
      <p:sp>
        <p:nvSpPr>
          <p:cNvPr id="19458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Arial" charset="0"/>
              <a:buNone/>
            </a:pPr>
            <a:endParaRPr lang="en-GB" smtClean="0"/>
          </a:p>
        </p:txBody>
      </p:sp>
      <p:pic>
        <p:nvPicPr>
          <p:cNvPr id="19459" name="Picture 2" descr="http://i.dailymail.co.uk/i/pix/2009/01/23/article-0-000FF69B0000044C-815_468x28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8313" y="1484313"/>
            <a:ext cx="5065712" cy="3097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0" name="Picture 4" descr="http://www.vladmission.org/newsletter/Sunrise/Sunrise46/46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38675" y="3573463"/>
            <a:ext cx="4505325" cy="3076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>
                <a:solidFill>
                  <a:schemeClr val="tx2"/>
                </a:solidFill>
              </a:rPr>
              <a:t>Making a home</a:t>
            </a:r>
            <a:endParaRPr lang="en-GB" smtClean="0"/>
          </a:p>
        </p:txBody>
      </p:sp>
      <p:sp>
        <p:nvSpPr>
          <p:cNvPr id="20482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smtClean="0"/>
          </a:p>
        </p:txBody>
      </p:sp>
      <p:pic>
        <p:nvPicPr>
          <p:cNvPr id="20483" name="Picture 2" descr="http://theseedoflife.files.wordpress.com/2008/07/street-children-philippine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9750" y="1557338"/>
            <a:ext cx="4319588" cy="3232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4" name="Picture 4" descr="http://media.npr.org/programs/morning/features/2008/jan/streetkids/fire20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19700" y="3482975"/>
            <a:ext cx="3560763" cy="2670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Picture 4" descr="http://img.metro.co.uk/i/pix/2012/08/02/article-1343899282989-1456B8BA000005DC-295317_568x38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6100" y="3486150"/>
            <a:ext cx="4787900" cy="321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>
                <a:solidFill>
                  <a:schemeClr val="tx2"/>
                </a:solidFill>
              </a:rPr>
              <a:t>The ‘landscape’ of the street</a:t>
            </a:r>
            <a:endParaRPr lang="en-GB" smtClean="0"/>
          </a:p>
        </p:txBody>
      </p:sp>
      <p:sp>
        <p:nvSpPr>
          <p:cNvPr id="21507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smtClean="0"/>
          </a:p>
        </p:txBody>
      </p:sp>
      <p:pic>
        <p:nvPicPr>
          <p:cNvPr id="21508" name="Picture 2" descr="http://4.bp.blogspot.com/-51qpMSLCalE/T3RJgtdcUJI/AAAAAAAAA7U/YBCF7ezq5Q8/s1600/squatters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8313" y="1628775"/>
            <a:ext cx="4464050" cy="2976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>
                <a:solidFill>
                  <a:schemeClr val="tx2"/>
                </a:solidFill>
              </a:rPr>
              <a:t>Family and community</a:t>
            </a:r>
            <a:endParaRPr lang="en-GB" smtClean="0"/>
          </a:p>
        </p:txBody>
      </p:sp>
      <p:sp>
        <p:nvSpPr>
          <p:cNvPr id="22530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smtClean="0"/>
          </a:p>
        </p:txBody>
      </p:sp>
      <p:pic>
        <p:nvPicPr>
          <p:cNvPr id="22531" name="Picture 4" descr="http://news.bbc.co.uk/nol/shared/spl/hi/picture_gallery/06/africa_underground_children/img/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03350" y="1557338"/>
            <a:ext cx="6291263" cy="4535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>
                <a:solidFill>
                  <a:schemeClr val="tx2"/>
                </a:solidFill>
              </a:rPr>
              <a:t>Glue and other drugs</a:t>
            </a:r>
            <a:endParaRPr lang="en-GB" smtClean="0"/>
          </a:p>
        </p:txBody>
      </p:sp>
      <p:sp>
        <p:nvSpPr>
          <p:cNvPr id="23554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smtClean="0"/>
          </a:p>
        </p:txBody>
      </p:sp>
      <p:pic>
        <p:nvPicPr>
          <p:cNvPr id="23555" name="Picture 2" descr="Kenya street ki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92275" y="1700213"/>
            <a:ext cx="5845175" cy="4392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>
                <a:solidFill>
                  <a:schemeClr val="tx2"/>
                </a:solidFill>
              </a:rPr>
              <a:t>Gendered livelihoods</a:t>
            </a:r>
            <a:endParaRPr lang="en-GB" smtClean="0"/>
          </a:p>
        </p:txBody>
      </p:sp>
      <p:sp>
        <p:nvSpPr>
          <p:cNvPr id="24578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smtClean="0"/>
          </a:p>
        </p:txBody>
      </p:sp>
      <p:sp>
        <p:nvSpPr>
          <p:cNvPr id="24579" name="AutoShape 2" descr="data:image/jpeg;base64,/9j/4AAQSkZJRgABAQAAAQABAAD/2wCEAAkGBhQSERUUExQUFRUVFxQXFRcXFxQUFxcUFBQVFBQVFRcXHCYeFxwkHBQUHy8gJCcpLCwsFx4xNTAqNSYrLCkBCQoKDgwOGg8PGiwlHyQsLCwsLCksLCwsLCwsLCwsLCwpKSwsLCwsLCwpLCwsLCwsLCwsLCksLCwsLCwsLCwsLP/AABEIALcBEwMBIgACEQEDEQH/xAAcAAABBQEBAQAAAAAAAAAAAAAEAAECAwUGBwj/xAA7EAABAwIEAwUHAwMDBQEAAAABAAIDBBEFEiExBkFREyJhcZEHFDKBobHBQtHwFVLxI2JyQ4Ky0uEW/8QAGgEAAgMBAQAAAAAAAAAAAAAAAQIAAwQFBv/EAC8RAAICAQQAAwYFBQAAAAAAAAABAhEDBBIhMRNBUQUiMmFxgSOhsdHwFEKR4fH/2gAMAwEAAhEDEQA/APNqi8Z8EK8CQaDVWVNVY+BVVLUCN2cajchWtlMEm1ZTBGY3WOi38Koc979FgVmJdtIHWsAtyLHRGyzQL20O6bE1/cDUJKVQ6A6hwY8t678wrWMDW38dUDEwyShzjYE/Rd/ilPTCna1ts2moN0Ku2Vp1SOIp3tt6pCPojJ6Jo1BVLn8glTI1QoYkUxiqidoiXRki6YAzYCUM+Ik2VpmI0U4AdygAOwup/Q47IiuwcPBsL6LMdKAQeY+y6PCX5rLNkW1nT08lkjTMLgHiI4ZiDXPuIZf9ObwBPdf/ANp18i5e38XcMsrIwRbNbQjmCPqvKuI+G2ysLmjvLY9nXtG7CNtJVkgx92N55sHwtJ6jbyAXJ1kJqSzYu13/AD8mJlxbOJdM4ziDhGWnNi0211/Kz8MwJ8jXW0tovoOavpahu7HX8isPEsCpgx2XK245G3JLh9sxTSzQf2M08c3H3JI8Uw2kMMjweSyMafmlPkunxyJkTnWdck73uuRlu5xK6eKsk3kj0LBukpPki2NTyKyJqtcxbSNg5YlGwkgKbyi8GAMguknLbFsv02GWfLHFHtuguHBiAC5XizUdX4gA0DmsSecv+FZseRzVs6Wv0S0WTw07J1U4WbJUEnREigcfiKKgogFcc18sz46Rzt0ZFR2R+gCGllQH2pdkHMQ0gVj5kO591BHRG6g9yTlU8oijFySgkmIHsgcGE73/AJ80NTUznDKNb7KcFSWizr29UXSYwI/gbr8k4lyQezhUxszSOA52Gp+aBqohcZbWUpq2SbV7jbkBoFJpRSK2OwK5qqSLtERSUkhUASrWv0UQ4KERbHIQEQyqdtZVw1IHIKfbEnZAK+pdHFfcLQia22pWZ2pU/eCeaFMNoLdDGTutXBALEDW11gxw9Vo4JNkeR1CrnHg0aaaU6OroAXFc7xfgIHeG+9109IRoRp1VePwB8V+Y8lhk6fB19qlGmeaU9ZI0d1xHUX5hQqMXmO7ynzWe9vjf10V8lHdt1tUIySk0jgTioyaMntL76qvLqiXU6olNuSt+hEOGqqZyuBuFS5EiKHhIG2yIpKUyODWjUmy6mDhJjTYuDnc7bAqqeSMeGasOny5U5QXC7foc5S075PJbdNhAYLndE1DREbAbKuTFBZVy+Roiubk7fzAZt1S59lVWVYvugBMXHS6e+CiT5DZKpDl5OynHSHmjY4QEKJTkACnJT+7o6RwVDnKAaQK6JUvjRMj0NJIoIVFiSWdJEAbG0OaClFhpcTYKdLSAU7ZWPDjez2bOaeRHUFE4fjLWH73VjddhXLJUeCOJ5gKOL03Zc1oz8WgNsAFztVXGZ13bKr3m+DbPJhWFQUefNhUBuATzVrmoYS2CYT3Wg5fYRmVzILhCsbqjI330RFYTSwjop5NddFp4Hh2Y3dstCDAhLLrYDXKP7iN0kpqJZDFLI6RzjWKJ0Oi9BpsJiDSQ1tmktOnMKM2EwuLQ4N717HrbUj0VH9Rz0bf6B18Rx1OzMNVBhyyNPiuyk4RiPwuI6arLqeD+kljfTW6bxVJFa0s4NMPwiYueWg/ELj5b/dF4pSFsbrnW232XKRsnp5Gk2e1rhct+JoP9w6c13WInPDfqNVky8HTwvimeP1FxI/zH5VkFYdj8lGuhLZHjxVAGq3YvgRxMy/El9QiojI19UM9wKK970sUK+10xUivIqXwkK8BNfXVEcswarySAnyXQSYtYaHcrm+zXQ8HYL28wB1a3vG+2+g+5+SyZ8f8AfZ3fZ/tWeDBLSqCal5/VEKimlm1sQOpVc2DRBgu9xkJBsBoGkG9/EG3qu0xgtaTE0a8v3QTcNY1veteyzxySao3PQyxQWecU0/X9jh3YOHOsCSOXJaMWFtjaramdrHGyGnxQELS7OLUU2yiYgIZ8yqqalB5yeqsszN8hElQoCQlThoydSiWxAIEoG7AlVyQIuSUBDSzoisHMaZOZAkoAEuW7FVl1ytueg0WVPT2KdjJlIKuY5UtV0bEURmrg1OJJA0nRbeP4EyEZmu1sCR0v4rmYnFuoNj4I2Ste8DO4m3X8pjO1yPCtjC6UE5naALHiNyAFtMeBZv8ALqMMY2zcpsSYTlLhGwczoT4eCMxDEGBrHxPaXxva4AG+YbOFvEErmZJ7HkroqkW1WeUU2dHFJwjSRtjHcrpg2+SSz2g8nuFnN+gQ1RjAMbYwCHtc14dcWB6C176X5hZUk6iHCw8PLoR89D9EI4oLkaebK1SNymxGeQgZwLkAWFrXIAvzXs2E8Hw07R+tw3e7VxPM+HkPqvG8HqI7DMRbnqAb2P7ldFinthZHFkLi9wFtNCdOZHPxRlsrhAjHI+ZPj6nP+0qo7DEhksA45XAf22O66XCqztaZoGtxY+dtdN/ovGMa4gfVVHaHQX0G5HjfqvSfZqZHubE0jvOGpNgARe/idDp4quUboeORJv0/Y5riTDi2bugm5t899FiPFvBeqe0PhR1K0TtkdIblxu1rQCwGQZbG9rNI1v5rhOJalj5WvYAA9tzbyVuNuHuSMmZQy3kg+uzBcFJrLp5GqLSrzGO7RVBhJUy1WF1lCD5NF6Z7PMJyQufuXOHoALfcrzFtyvWPZ1LnpbE6hz7+ot9FRqPg+5r0a/F+xh8V0xbUF2bun6Ll6nGC2+t103GlT3yOS4HE3d4NG/P5rJixp8nc1ftDP4Xg7vdQPXYqXFTpKVz8tibkBB1kFloYXWdmGO6BbUuODhqnJb3Svk1oOHjbvKdVhzWC4UpceLhosyrxAlZob2+Tq69aTE0sErVFj6gAICer6IZ7nEqUdIStFHIc7Knzkp2Rko6HDPG6IfT5VA7WZnuySKc9OoIGwVTXtQ9RRgrEgqCw6LXgxEPHQqxO+yNUZc0FilEtV9PmOiBqKQtKj4J2SYy6IYzl1VFCC47H8LZhpsveO6aytpk6WnEY8T/LBVSvO6MjbfVLKOl/ukbovjC+jNdVlXU73P8Aha9/XK1zgPMjRG4dSMlqI2Pb3S67hcjMGjMWkjYHKQTyXs9DWU8bGNihaxrWtuMjW8hv4lWYcLyK30YtXrVppbfP5nglS+Yf9MtHUj8IObEpG8m+h/de5cf8Owug94gFhbvtGxvsQF4zibBfxVs9NBR3R/Mpw6/JOe2X5dEMNZNUEAOygnlpoN1fi+HMiNhyGp5k9StjCmiCHOR5fcrncZrcx33KxUdZu48mNI6zrhei+zzG8kjTe33/AJcA/JcLUxCwA/hWrgILHAA2du39kJ8omN816nsftO4wimo+zibI55tmJY5rWD9XecBm5jS68XcP4V2k+KskiIdZriLOB6rLkmg0GW4FrW8EFml5oZ6OCvbLv1/wC4bgMsrbtbp4/hZ9TTGN5a7cLp6vimQsyQR5G8zbVctUTOc4l26bHKUnbK8+OGNJRv6jFytbDdVBt1o0kOlzstMU2YpNIaCjA1K7X2aVmsrRyde3/Jo/9FwdfX8gus9lkZvO7lZvrZyp1deHS+Rp0F+Mm/n+hbxdIx7nHmN/kuCoaUzTufa7W/fkPFdNxlPlJazdxFvnoB9ULgEDYJSHFzmg7huYAk2NwPuskJbY2dPKt2SjHxSiOXZZlI7ua8iR+fyvQeKMLaG5mkFrhccjryI3HkuCjh7z2+IPr/hX4Z2Y9Tj2jmRO09VAvtoqnOVvJlSQS+oA2CJoYHPOuiow+izOuuhhhDAqpOuDRix7uSJiDQs2tlVtfWrMaS4oIsySXSBnPN0loilCSYpMephsVXCwk2AN1pSQZjoqXwFhuFY+BUwyic9nxDRaUjWvCzY6sOb4qD5Cx9r6O28wilxZL8i9tOWOuNkWKwEIyjcx7Mv6zoFTjXDstPbtGkBwuClk9pbjwzyJuKuikVFgqpK3L/LIB01r6qqao03SPkVNpG5gda/NK+JuaaOPNGLZtMwbI4DmQ0n5XXWS8XTOp4pJGhpcHte3UXAcGgtB0AN7gbXb4rzKjmka8PY5zHNNw5pIIPgVtf1qVzs0h7R3Vx19Vsw51CO18HK1ejllnuST/Wq69K8z1PC8VvhsgeT3YxfNtc6j63XmGH0nbTEn4GauJ2vyH5RuIcQzVLMndYAGg23dawzHqdV2uBcN0VPSZ6qzzYnKXHKw8xoe8/qT5BLn1EaUUxvZ+hyQbnNc+n3f7nn2N4nfutPdGywA67r79Ar8TIlmf2DSIy45RvYeajBCGXJ3VDZ0a9ScDi2QXtr9FqMf8j1QFNEScx+X7osaJ0uOSiT5tE5qgk62KmytcDoB6Ic6lTshsj6DeNNeZof/AKKWxHdAPgs06kk7lIhRKKil0CWSc/iZYwIkz6W2CGYFucMRR+8MEwYWG4Oc2YDY2LuqMp7U2LCG+SQdNg9LGxk0B7U2OZkoNrjcEfpP7rY4ZkaKV8obk7TvWA0A2F+m31T8UcKuaHvgDBILHKwFoePUgqrE8MqIqYuZBI6ENy52ZSLt7pJbe9tDrZcvdKfB6DZDFzVfz9jj8Xqu0qIz/vafDQ3/AAui4caTIXADKbAE22bufmuVw6A1E1rEkaNHQ31cfIaW8V2MtF7jCf8AUcS4fC4g5f8AjzHPRPkroqw225+QJx7ioJsDsBfkuCp5u+5x2tZXYhWOmcdTYfyyo93WrDDarZg1OVTlSJVLwRoqKdlytfFOHTBEx7jq/Wyz6FwDtfBO5pptC48L3xhLi6Oiw6nDWgqGKVY5JqquAbZqz2xl5WSFvlnY1+GGnl4eN2CZC4o2KEAKbog1VPlWhHJquyeZJBGbxToi7iNBWDYrSlgDm3CxKumym4VtNiRGjk1+oqIVMGU3CoqpczQOY2WxEzOhq7DLI/CDsCpMQLSDfUc12FZxcainEcp1aND1XByMIOqdsirlCzfptbk0yahVP1L5CS46omCjB1JugGyIqB7uQRp+Riv1DyABooxSAakoRz3HfRRyKLG/MDmaDps2g9VuYbQmawmlIjvcgkb7E2+SxaGMZgDtcL0+PhmndTB5AzAaH6pnitVEWGbbL3laOGx9kUD8kLszCAb6XB6EjdYMUOZ13bdOvmj66zZHAbXQxCZR9RHO+i4FWIZjVYE5VRMBSDCU9LqdVvxxRtZfmmSAzAyKL2q+bVxIQ5SsiLYhZP70Wm4JBGoPS2yi0qMrgEArs6/C+P3DuStbltbM0fq11y7C+m2l7m2q6zH+L6f+mgNeLuZYt/Vmt8OnO68fzK58mYDN3rbX3t57rJPTJu4ujow1rSqav0/2dBwk1kDu3c65LSMp5HTI7/yv5rJ4p4gM78rT5noh4aYuvZxaPmfys+ojDHW+p3J6lGOL3rYJaj8PbAjCzkiWCxHmFU1yi65WkxHVcVHOxhO2UW9FxJGum913lXTdpRtN+QXMUmDZSSVixSUbs7GpvIoqK+5XSU5J1WqGhoVUrcqEmrFbV8ma9nD7LamRZ00t9lGWpLtArYafqmoplK2UiA9CmR2idGmLwD0TxJYHdW4phFhceqwYpi03BXoXBeKwPjdHUW12J6p274LsGHxJ7bo5GgqzE6zl6JgXCQroDIHd4X0XAY/E1r3NabtB7p8OSM4W4xlpD3XacxyKXc6L9PHHDK45P8+QFj9B2by0izmkgrHEa2+KMa94lLwLZt1jBGKM+bbvezokxlkQyWypYkXJzO+S1z7pNKg16mwaqAL2OK12cRTBmTNosUvsrGPRsRqy4nmd+afMoMVuRQAzXqYKraxTa1EBIPsrmzE81W1qtDVANFrHCyi5irBUw9QXkNoMIkl+FvzVGL4Q+L4gul4f4mZA2xbcrJ4kx33h17WCzKeR5Krg1bIbLvk5+PVXPFggnOcHo/LmC0FVBGHFDYnBrdSpnWNkbIAWpOmMuUYrRooulTTzWdZVnVOJR02BYteMxuPldUzy7m+ywmsPJWkvt1WTJht2mdrQ6+GGLjkjfFIvnqidlkzscTzRbZJOivijublOuDBKW52NQ0VhcqyU2RZOiElRQZJJA5ekqXSJI2U0ZSsinLdioBJMWFkk5duVBNZJQBJSaoKbN0UBkibJ2hWTgaWUAEwvkO0K+NuijE30UpXcgiK/QgRqppgE7EBS6N6KY5CK6IogYRZOVG6kwKCMcNUy3RRvZOJVABL4LwBwabsdZzvA7XQsAuVIY2WxyxtAcHb3OzgdwOa3sJw1rqFkwALyXFwPNrXFuUdNG79SjmnGKTDpMGScpR8rtfT/AKBOp2tbfmsmSW5V9RUBxIaT5O3A/PmhTFZIvUua5ohI5H0rLhAON1u4dSkN1G6EpJdhjFzdIzJmZXImJ2myIq4hGczgDc2A6KQqW8vTolttFqxpOmzKkwkudcK+DBOpR76kckPJVFJci7w4Lkn/AEto5hDzvDdLBRkqULJIil6gcldLgbNdPmTOlFvFCyzJISfmX6vBDFWyV2ES1QCBmrL7KIiLkXBQAapzCA9iSktItTJ9rAYKSSSg4kkk6hB07VEJ0QFhKfMq7pwjYKLxKpdpdUtT3RFoKbsohQa9SYoI0XxomMKiOyvjaCiIy8C6djdbJMNkVh9V2cgflzW1y7bePJETl8GkOEagsz5LN3W5wp7PjIO2ns2MXNnGwygavd0H+UDjHtCqpmCNgEDOfZ3L3ebyNB4NA8ytXDMWeafNUTSSNGrWOIDbjZzmtAzW8bqnPJbaRt0uFuab5OU41oI4pmuiFmyF1tLFzd2uIsMul/G1kdwFiAMUsDuTrgf7Xi9/Czmn1XM8UY0Zps51AJt57LQ4Dqe/KTuQzaw/vSvnFyX2lnuPXQLxFFkeSBYtP+VZS0xltkBOaxHzRGO999rDU2v811WGsjpYg1jmghup3JO9kssuyJbg0E9Xm2wMlvDghZnktfohX4sAO6h8Zxl0z8rST9kKaVrBqc7+g2HmUiuXLDlrDJ44eXZXXV97XPVCNrABuSUaMPa43fp5bBHw4ZE21rFWOSSMqxym7M2F737NKv8Acn8wtJ0gbtYISepvzSqTLvCS7YG+O26oeApzyEoN5KsM82vIeRqqDLlSvdMoIF0tNmNgr6k5NEHDV5dlRPU3VaUrOply6fwFGC94sdPqkgU6ts5VASSSSI4kkklCCTpk9lCCunumTqAJZlIFVpwEQFocrQ5RggujZsKc1uYhER0DNejoAgYSjY5ByREYVmARlLBubfkW5A9ELTNBIPIfdasJB8ksmW4oXyVVZ7oa3d1uh0891TiFeQ0Qg7DXwHP6qvEa+xu3e4shHPLiSdzuq1He/kaJ5fDjS7GdGCLfz/6jcDcGSEaC7Ta2l3XQhdZbGAUmYZz8v3T5KSsz4NzmkgTG2WAIvf8AYLKgE0jueXmuq/puYkvNm9OZsg8XnYwAR6Kpyi3SNihkgtzbSf5glFgtje9uuqvmjYwaLO/q2m6CmxIkXA0Qpt8i74RXuhb6qxsNbhXNrLAXNlnwMc/XYdbImKBt7nvW6p3RSnJclr68Hmq/elcXt5Cype8IIMm/UrfKh3TKx8oVLnjoiVMmHpnFVhydzkSWM5yg4JFya6hCNkk+iZQagJJJJMESSSShBJJJKEHCdJJQBOOK6KjsOSSS044qrKpPklHNlNxyWxW8SCSLKW2NreaSSWbq6FUUzAjjJ1RVJEXG3qkkqUWtGoDbToi2P7pHr5JJJZdF2NcmZIczyeTfv/j7qHapJJ4dIy5HcmysyldtQ2ihBI0aB80klVm8jZo1y39DLxDH2EEtB8VzE1aZHHokkkxwS5N3tDV5MlYpPhAs+pAC2aOhuACNB90kk82c/FFN8hNRKGiwWNLUEu09EklIoGXmVCmqiLDmoxkvNibJJIlZcYAFU9ySSiAVXUs1kySYgxemD7pJKUEiXpJJKUQ//9k="/>
          <p:cNvSpPr>
            <a:spLocks noChangeAspect="1" noChangeArrowheads="1"/>
          </p:cNvSpPr>
          <p:nvPr/>
        </p:nvSpPr>
        <p:spPr bwMode="auto">
          <a:xfrm>
            <a:off x="0" y="-830263"/>
            <a:ext cx="2619375" cy="17430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GB">
              <a:latin typeface="Calibri" pitchFamily="34" charset="0"/>
            </a:endParaRPr>
          </a:p>
        </p:txBody>
      </p:sp>
      <p:sp>
        <p:nvSpPr>
          <p:cNvPr id="24580" name="AutoShape 4" descr="data:image/jpeg;base64,/9j/4AAQSkZJRgABAQAAAQABAAD/2wCEAAkGBhQSERUUExQUFRUVFxQXFRcXFxQUFxcUFBQVFBQVFRcXHCYeFxwkHBQUHy8gJCcpLCwsFx4xNTAqNSYrLCkBCQoKDgwOGg8PGiwlHyQsLCwsLCksLCwsLCwsLCwsLCwpKSwsLCwsLCwpLCwsLCwsLCwsLCksLCwsLCwsLCwsLP/AABEIALcBEwMBIgACEQEDEQH/xAAcAAABBQEBAQAAAAAAAAAAAAAEAAECAwUGBwj/xAA7EAABAwIEAwUHAwMDBQEAAAABAAIDBBEFEiExBkFREyJhcZEHFDKBobHBQtHwFVLxI2JyQ4Ky0uEW/8QAGgEAAgMBAQAAAAAAAAAAAAAAAQIAAwQFBv/EAC8RAAICAQQAAwYFBQAAAAAAAAABAhEDBBIhMRNBUQUiMmFxgSOhsdHwFEKR4fH/2gAMAwEAAhEDEQA/APNqi8Z8EK8CQaDVWVNVY+BVVLUCN2cajchWtlMEm1ZTBGY3WOi38Koc979FgVmJdtIHWsAtyLHRGyzQL20O6bE1/cDUJKVQ6A6hwY8t678wrWMDW38dUDEwyShzjYE/Rd/ilPTCna1ts2moN0Ku2Vp1SOIp3tt6pCPojJ6Jo1BVLn8glTI1QoYkUxiqidoiXRki6YAzYCUM+Ik2VpmI0U4AdygAOwup/Q47IiuwcPBsL6LMdKAQeY+y6PCX5rLNkW1nT08lkjTMLgHiI4ZiDXPuIZf9ObwBPdf/ANp18i5e38XcMsrIwRbNbQjmCPqvKuI+G2ysLmjvLY9nXtG7CNtJVkgx92N55sHwtJ6jbyAXJ1kJqSzYu13/AD8mJlxbOJdM4ziDhGWnNi0211/Kz8MwJ8jXW0tovoOavpahu7HX8isPEsCpgx2XK245G3JLh9sxTSzQf2M08c3H3JI8Uw2kMMjweSyMafmlPkunxyJkTnWdck73uuRlu5xK6eKsk3kj0LBukpPki2NTyKyJqtcxbSNg5YlGwkgKbyi8GAMguknLbFsv02GWfLHFHtuguHBiAC5XizUdX4gA0DmsSecv+FZseRzVs6Wv0S0WTw07J1U4WbJUEnREigcfiKKgogFcc18sz46Rzt0ZFR2R+gCGllQH2pdkHMQ0gVj5kO591BHRG6g9yTlU8oijFySgkmIHsgcGE73/AJ80NTUznDKNb7KcFSWizr29UXSYwI/gbr8k4lyQezhUxszSOA52Gp+aBqohcZbWUpq2SbV7jbkBoFJpRSK2OwK5qqSLtERSUkhUASrWv0UQ4KERbHIQEQyqdtZVw1IHIKfbEnZAK+pdHFfcLQia22pWZ2pU/eCeaFMNoLdDGTutXBALEDW11gxw9Vo4JNkeR1CrnHg0aaaU6OroAXFc7xfgIHeG+9109IRoRp1VePwB8V+Y8lhk6fB19qlGmeaU9ZI0d1xHUX5hQqMXmO7ynzWe9vjf10V8lHdt1tUIySk0jgTioyaMntL76qvLqiXU6olNuSt+hEOGqqZyuBuFS5EiKHhIG2yIpKUyODWjUmy6mDhJjTYuDnc7bAqqeSMeGasOny5U5QXC7foc5S075PJbdNhAYLndE1DREbAbKuTFBZVy+Roiubk7fzAZt1S59lVWVYvugBMXHS6e+CiT5DZKpDl5OynHSHmjY4QEKJTkACnJT+7o6RwVDnKAaQK6JUvjRMj0NJIoIVFiSWdJEAbG0OaClFhpcTYKdLSAU7ZWPDjez2bOaeRHUFE4fjLWH73VjddhXLJUeCOJ5gKOL03Zc1oz8WgNsAFztVXGZ13bKr3m+DbPJhWFQUefNhUBuATzVrmoYS2CYT3Wg5fYRmVzILhCsbqjI330RFYTSwjop5NddFp4Hh2Y3dstCDAhLLrYDXKP7iN0kpqJZDFLI6RzjWKJ0Oi9BpsJiDSQ1tmktOnMKM2EwuLQ4N717HrbUj0VH9Rz0bf6B18Rx1OzMNVBhyyNPiuyk4RiPwuI6arLqeD+kljfTW6bxVJFa0s4NMPwiYueWg/ELj5b/dF4pSFsbrnW232XKRsnp5Gk2e1rhct+JoP9w6c13WInPDfqNVky8HTwvimeP1FxI/zH5VkFYdj8lGuhLZHjxVAGq3YvgRxMy/El9QiojI19UM9wKK970sUK+10xUivIqXwkK8BNfXVEcswarySAnyXQSYtYaHcrm+zXQ8HYL28wB1a3vG+2+g+5+SyZ8f8AfZ3fZ/tWeDBLSqCal5/VEKimlm1sQOpVc2DRBgu9xkJBsBoGkG9/EG3qu0xgtaTE0a8v3QTcNY1veteyzxySao3PQyxQWecU0/X9jh3YOHOsCSOXJaMWFtjaramdrHGyGnxQELS7OLUU2yiYgIZ8yqqalB5yeqsszN8hElQoCQlThoydSiWxAIEoG7AlVyQIuSUBDSzoisHMaZOZAkoAEuW7FVl1ytueg0WVPT2KdjJlIKuY5UtV0bEURmrg1OJJA0nRbeP4EyEZmu1sCR0v4rmYnFuoNj4I2Ste8DO4m3X8pjO1yPCtjC6UE5naALHiNyAFtMeBZv8ALqMMY2zcpsSYTlLhGwczoT4eCMxDEGBrHxPaXxva4AG+YbOFvEErmZJ7HkroqkW1WeUU2dHFJwjSRtjHcrpg2+SSz2g8nuFnN+gQ1RjAMbYwCHtc14dcWB6C176X5hZUk6iHCw8PLoR89D9EI4oLkaebK1SNymxGeQgZwLkAWFrXIAvzXs2E8Hw07R+tw3e7VxPM+HkPqvG8HqI7DMRbnqAb2P7ldFinthZHFkLi9wFtNCdOZHPxRlsrhAjHI+ZPj6nP+0qo7DEhksA45XAf22O66XCqztaZoGtxY+dtdN/ovGMa4gfVVHaHQX0G5HjfqvSfZqZHubE0jvOGpNgARe/idDp4quUboeORJv0/Y5riTDi2bugm5t899FiPFvBeqe0PhR1K0TtkdIblxu1rQCwGQZbG9rNI1v5rhOJalj5WvYAA9tzbyVuNuHuSMmZQy3kg+uzBcFJrLp5GqLSrzGO7RVBhJUy1WF1lCD5NF6Z7PMJyQufuXOHoALfcrzFtyvWPZ1LnpbE6hz7+ot9FRqPg+5r0a/F+xh8V0xbUF2bun6Ll6nGC2+t103GlT3yOS4HE3d4NG/P5rJixp8nc1ftDP4Xg7vdQPXYqXFTpKVz8tibkBB1kFloYXWdmGO6BbUuODhqnJb3Svk1oOHjbvKdVhzWC4UpceLhosyrxAlZob2+Tq69aTE0sErVFj6gAICer6IZ7nEqUdIStFHIc7Knzkp2Rko6HDPG6IfT5VA7WZnuySKc9OoIGwVTXtQ9RRgrEgqCw6LXgxEPHQqxO+yNUZc0FilEtV9PmOiBqKQtKj4J2SYy6IYzl1VFCC47H8LZhpsveO6aytpk6WnEY8T/LBVSvO6MjbfVLKOl/ukbovjC+jNdVlXU73P8Aha9/XK1zgPMjRG4dSMlqI2Pb3S67hcjMGjMWkjYHKQTyXs9DWU8bGNihaxrWtuMjW8hv4lWYcLyK30YtXrVppbfP5nglS+Yf9MtHUj8IObEpG8m+h/de5cf8Owug94gFhbvtGxvsQF4zibBfxVs9NBR3R/Mpw6/JOe2X5dEMNZNUEAOygnlpoN1fi+HMiNhyGp5k9StjCmiCHOR5fcrncZrcx33KxUdZu48mNI6zrhei+zzG8kjTe33/AJcA/JcLUxCwA/hWrgILHAA2du39kJ8omN816nsftO4wimo+zibI55tmJY5rWD9XecBm5jS68XcP4V2k+KskiIdZriLOB6rLkmg0GW4FrW8EFml5oZ6OCvbLv1/wC4bgMsrbtbp4/hZ9TTGN5a7cLp6vimQsyQR5G8zbVctUTOc4l26bHKUnbK8+OGNJRv6jFytbDdVBt1o0kOlzstMU2YpNIaCjA1K7X2aVmsrRyde3/Jo/9FwdfX8gus9lkZvO7lZvrZyp1deHS+Rp0F+Mm/n+hbxdIx7nHmN/kuCoaUzTufa7W/fkPFdNxlPlJazdxFvnoB9ULgEDYJSHFzmg7huYAk2NwPuskJbY2dPKt2SjHxSiOXZZlI7ua8iR+fyvQeKMLaG5mkFrhccjryI3HkuCjh7z2+IPr/hX4Z2Y9Tj2jmRO09VAvtoqnOVvJlSQS+oA2CJoYHPOuiow+izOuuhhhDAqpOuDRix7uSJiDQs2tlVtfWrMaS4oIsySXSBnPN0loilCSYpMephsVXCwk2AN1pSQZjoqXwFhuFY+BUwyic9nxDRaUjWvCzY6sOb4qD5Cx9r6O28wilxZL8i9tOWOuNkWKwEIyjcx7Mv6zoFTjXDstPbtGkBwuClk9pbjwzyJuKuikVFgqpK3L/LIB01r6qqao03SPkVNpG5gda/NK+JuaaOPNGLZtMwbI4DmQ0n5XXWS8XTOp4pJGhpcHte3UXAcGgtB0AN7gbXb4rzKjmka8PY5zHNNw5pIIPgVtf1qVzs0h7R3Vx19Vsw51CO18HK1ejllnuST/Wq69K8z1PC8VvhsgeT3YxfNtc6j63XmGH0nbTEn4GauJ2vyH5RuIcQzVLMndYAGg23dawzHqdV2uBcN0VPSZ6qzzYnKXHKw8xoe8/qT5BLn1EaUUxvZ+hyQbnNc+n3f7nn2N4nfutPdGywA67r79Ar8TIlmf2DSIy45RvYeajBCGXJ3VDZ0a9ScDi2QXtr9FqMf8j1QFNEScx+X7osaJ0uOSiT5tE5qgk62KmytcDoB6Ic6lTshsj6DeNNeZof/AKKWxHdAPgs06kk7lIhRKKil0CWSc/iZYwIkz6W2CGYFucMRR+8MEwYWG4Oc2YDY2LuqMp7U2LCG+SQdNg9LGxk0B7U2OZkoNrjcEfpP7rY4ZkaKV8obk7TvWA0A2F+m31T8UcKuaHvgDBILHKwFoePUgqrE8MqIqYuZBI6ENy52ZSLt7pJbe9tDrZcvdKfB6DZDFzVfz9jj8Xqu0qIz/vafDQ3/AAui4caTIXADKbAE22bufmuVw6A1E1rEkaNHQ31cfIaW8V2MtF7jCf8AUcS4fC4g5f8AjzHPRPkroqw225+QJx7ioJsDsBfkuCp5u+5x2tZXYhWOmcdTYfyyo93WrDDarZg1OVTlSJVLwRoqKdlytfFOHTBEx7jq/Wyz6FwDtfBO5pptC48L3xhLi6Oiw6nDWgqGKVY5JqquAbZqz2xl5WSFvlnY1+GGnl4eN2CZC4o2KEAKbog1VPlWhHJquyeZJBGbxToi7iNBWDYrSlgDm3CxKumym4VtNiRGjk1+oqIVMGU3CoqpczQOY2WxEzOhq7DLI/CDsCpMQLSDfUc12FZxcainEcp1aND1XByMIOqdsirlCzfptbk0yahVP1L5CS46omCjB1JugGyIqB7uQRp+Riv1DyABooxSAakoRz3HfRRyKLG/MDmaDps2g9VuYbQmawmlIjvcgkb7E2+SxaGMZgDtcL0+PhmndTB5AzAaH6pnitVEWGbbL3laOGx9kUD8kLszCAb6XB6EjdYMUOZ13bdOvmj66zZHAbXQxCZR9RHO+i4FWIZjVYE5VRMBSDCU9LqdVvxxRtZfmmSAzAyKL2q+bVxIQ5SsiLYhZP70Wm4JBGoPS2yi0qMrgEArs6/C+P3DuStbltbM0fq11y7C+m2l7m2q6zH+L6f+mgNeLuZYt/Vmt8OnO68fzK58mYDN3rbX3t57rJPTJu4ujow1rSqav0/2dBwk1kDu3c65LSMp5HTI7/yv5rJ4p4gM78rT5noh4aYuvZxaPmfys+ojDHW+p3J6lGOL3rYJaj8PbAjCzkiWCxHmFU1yi65WkxHVcVHOxhO2UW9FxJGum913lXTdpRtN+QXMUmDZSSVixSUbs7GpvIoqK+5XSU5J1WqGhoVUrcqEmrFbV8ma9nD7LamRZ00t9lGWpLtArYafqmoplK2UiA9CmR2idGmLwD0TxJYHdW4phFhceqwYpi03BXoXBeKwPjdHUW12J6p274LsGHxJ7bo5GgqzE6zl6JgXCQroDIHd4X0XAY/E1r3NabtB7p8OSM4W4xlpD3XacxyKXc6L9PHHDK45P8+QFj9B2by0izmkgrHEa2+KMa94lLwLZt1jBGKM+bbvezokxlkQyWypYkXJzO+S1z7pNKg16mwaqAL2OK12cRTBmTNosUvsrGPRsRqy4nmd+afMoMVuRQAzXqYKraxTa1EBIPsrmzE81W1qtDVANFrHCyi5irBUw9QXkNoMIkl+FvzVGL4Q+L4gul4f4mZA2xbcrJ4kx33h17WCzKeR5Krg1bIbLvk5+PVXPFggnOcHo/LmC0FVBGHFDYnBrdSpnWNkbIAWpOmMuUYrRooulTTzWdZVnVOJR02BYteMxuPldUzy7m+ywmsPJWkvt1WTJht2mdrQ6+GGLjkjfFIvnqidlkzscTzRbZJOivijublOuDBKW52NQ0VhcqyU2RZOiElRQZJJA5ekqXSJI2U0ZSsinLdioBJMWFkk5duVBNZJQBJSaoKbN0UBkibJ2hWTgaWUAEwvkO0K+NuijE30UpXcgiK/QgRqppgE7EBS6N6KY5CK6IogYRZOVG6kwKCMcNUy3RRvZOJVABL4LwBwabsdZzvA7XQsAuVIY2WxyxtAcHb3OzgdwOa3sJw1rqFkwALyXFwPNrXFuUdNG79SjmnGKTDpMGScpR8rtfT/AKBOp2tbfmsmSW5V9RUBxIaT5O3A/PmhTFZIvUua5ohI5H0rLhAON1u4dSkN1G6EpJdhjFzdIzJmZXImJ2myIq4hGczgDc2A6KQqW8vTolttFqxpOmzKkwkudcK+DBOpR76kckPJVFJci7w4Lkn/AEto5hDzvDdLBRkqULJIil6gcldLgbNdPmTOlFvFCyzJISfmX6vBDFWyV2ES1QCBmrL7KIiLkXBQAapzCA9iSktItTJ9rAYKSSSg4kkk6hB07VEJ0QFhKfMq7pwjYKLxKpdpdUtT3RFoKbsohQa9SYoI0XxomMKiOyvjaCiIy8C6djdbJMNkVh9V2cgflzW1y7bePJETl8GkOEagsz5LN3W5wp7PjIO2ns2MXNnGwygavd0H+UDjHtCqpmCNgEDOfZ3L3ebyNB4NA8ytXDMWeafNUTSSNGrWOIDbjZzmtAzW8bqnPJbaRt0uFuab5OU41oI4pmuiFmyF1tLFzd2uIsMul/G1kdwFiAMUsDuTrgf7Xi9/Czmn1XM8UY0Zps51AJt57LQ4Dqe/KTuQzaw/vSvnFyX2lnuPXQLxFFkeSBYtP+VZS0xltkBOaxHzRGO999rDU2v811WGsjpYg1jmghup3JO9kssuyJbg0E9Xm2wMlvDghZnktfohX4sAO6h8Zxl0z8rST9kKaVrBqc7+g2HmUiuXLDlrDJ44eXZXXV97XPVCNrABuSUaMPa43fp5bBHw4ZE21rFWOSSMqxym7M2F737NKv8Acn8wtJ0gbtYISepvzSqTLvCS7YG+O26oeApzyEoN5KsM82vIeRqqDLlSvdMoIF0tNmNgr6k5NEHDV5dlRPU3VaUrOply6fwFGC94sdPqkgU6ts5VASSSSI4kkklCCTpk9lCCunumTqAJZlIFVpwEQFocrQ5RggujZsKc1uYhER0DNejoAgYSjY5ByREYVmARlLBubfkW5A9ELTNBIPIfdasJB8ksmW4oXyVVZ7oa3d1uh0891TiFeQ0Qg7DXwHP6qvEa+xu3e4shHPLiSdzuq1He/kaJ5fDjS7GdGCLfz/6jcDcGSEaC7Ta2l3XQhdZbGAUmYZz8v3T5KSsz4NzmkgTG2WAIvf8AYLKgE0jueXmuq/puYkvNm9OZsg8XnYwAR6Kpyi3SNihkgtzbSf5glFgtje9uuqvmjYwaLO/q2m6CmxIkXA0Qpt8i74RXuhb6qxsNbhXNrLAXNlnwMc/XYdbImKBt7nvW6p3RSnJclr68Hmq/elcXt5Cype8IIMm/UrfKh3TKx8oVLnjoiVMmHpnFVhydzkSWM5yg4JFya6hCNkk+iZQagJJJJMESSSShBJJJKEHCdJJQBOOK6KjsOSSS044qrKpPklHNlNxyWxW8SCSLKW2NreaSSWbq6FUUzAjjJ1RVJEXG3qkkqUWtGoDbToi2P7pHr5JJJZdF2NcmZIczyeTfv/j7qHapJJ4dIy5HcmysyldtQ2ihBI0aB80klVm8jZo1y39DLxDH2EEtB8VzE1aZHHokkkxwS5N3tDV5MlYpPhAs+pAC2aOhuACNB90kk82c/FFN8hNRKGiwWNLUEu09EklIoGXmVCmqiLDmoxkvNibJJIlZcYAFU9ySSiAVXUs1kySYgxemD7pJKUEiXpJJKUQ//9k="/>
          <p:cNvSpPr>
            <a:spLocks noChangeAspect="1" noChangeArrowheads="1"/>
          </p:cNvSpPr>
          <p:nvPr/>
        </p:nvSpPr>
        <p:spPr bwMode="auto">
          <a:xfrm>
            <a:off x="0" y="-830263"/>
            <a:ext cx="2619375" cy="17430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GB">
              <a:latin typeface="Calibri" pitchFamily="34" charset="0"/>
            </a:endParaRPr>
          </a:p>
        </p:txBody>
      </p:sp>
      <p:pic>
        <p:nvPicPr>
          <p:cNvPr id="24581" name="Picture 6" descr="http://cdn.lightgalleries.net/4bd5ec04e0461/images/Congo_FL_010-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87450" y="1557338"/>
            <a:ext cx="6913563" cy="4608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GB" dirty="0" smtClean="0">
                <a:solidFill>
                  <a:schemeClr val="tx2"/>
                </a:solidFill>
              </a:rPr>
              <a:t>‘Street children’ don’t just live in streets...</a:t>
            </a:r>
            <a:endParaRPr lang="en-GB" dirty="0"/>
          </a:p>
        </p:txBody>
      </p:sp>
      <p:sp>
        <p:nvSpPr>
          <p:cNvPr id="25602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smtClean="0"/>
          </a:p>
        </p:txBody>
      </p:sp>
      <p:pic>
        <p:nvPicPr>
          <p:cNvPr id="25604" name="Picture 4" descr="Manilla-rubbish-404_685340c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87450" y="1628775"/>
            <a:ext cx="6769100" cy="450691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>
                <a:solidFill>
                  <a:schemeClr val="tx2"/>
                </a:solidFill>
              </a:rPr>
              <a:t>Life off the street?</a:t>
            </a:r>
            <a:endParaRPr lang="en-GB" smtClean="0"/>
          </a:p>
        </p:txBody>
      </p:sp>
      <p:sp>
        <p:nvSpPr>
          <p:cNvPr id="29698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smtClean="0"/>
          </a:p>
        </p:txBody>
      </p:sp>
      <p:pic>
        <p:nvPicPr>
          <p:cNvPr id="29700" name="Picture 4" descr="200702120337020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00113" y="1628775"/>
            <a:ext cx="7273925" cy="43846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>
                <a:solidFill>
                  <a:schemeClr val="tx2"/>
                </a:solidFill>
              </a:rPr>
              <a:t>‘Don’t call me a street child.’</a:t>
            </a:r>
            <a:endParaRPr lang="en-GB" smtClean="0"/>
          </a:p>
        </p:txBody>
      </p:sp>
      <p:sp>
        <p:nvSpPr>
          <p:cNvPr id="30722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smtClean="0"/>
          </a:p>
        </p:txBody>
      </p:sp>
      <p:pic>
        <p:nvPicPr>
          <p:cNvPr id="30724" name="Picture 4" descr="BRAZIL_Banner_WithText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9388" y="2349500"/>
            <a:ext cx="9288462" cy="2540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smtClean="0"/>
          </a:p>
        </p:txBody>
      </p:sp>
      <p:sp>
        <p:nvSpPr>
          <p:cNvPr id="31746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smtClean="0"/>
          </a:p>
        </p:txBody>
      </p:sp>
      <p:pic>
        <p:nvPicPr>
          <p:cNvPr id="31747" name="Picture 2" descr="http://www.sln.org.uk/geography/images/Uganda/3.Street%20children%20billboar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4213" y="476250"/>
            <a:ext cx="7775575" cy="583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1">
      <a:dk1>
        <a:sysClr val="windowText" lastClr="000000"/>
      </a:dk1>
      <a:lt1>
        <a:sysClr val="window" lastClr="FFFFFF"/>
      </a:lt1>
      <a:dk2>
        <a:srgbClr val="DDDDDD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274</TotalTime>
  <Words>251</Words>
  <Application>Microsoft Office PowerPoint</Application>
  <PresentationFormat>On-screen Show (4:3)</PresentationFormat>
  <Paragraphs>36</Paragraphs>
  <Slides>16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Design Template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9" baseType="lpstr">
      <vt:lpstr>Calibri</vt:lpstr>
      <vt:lpstr>Arial</vt:lpstr>
      <vt:lpstr>Office Theme</vt:lpstr>
      <vt:lpstr>Street Children</vt:lpstr>
      <vt:lpstr>A Global Phenomenon</vt:lpstr>
      <vt:lpstr>Urbanisation</vt:lpstr>
      <vt:lpstr>Small-Scale Societies?</vt:lpstr>
      <vt:lpstr>Where do street children come from?</vt:lpstr>
      <vt:lpstr>Subsistence</vt:lpstr>
      <vt:lpstr>Subsistence</vt:lpstr>
      <vt:lpstr>Making a home</vt:lpstr>
      <vt:lpstr>The ‘landscape’ of the street</vt:lpstr>
      <vt:lpstr>Family and community</vt:lpstr>
      <vt:lpstr>Glue and other drugs</vt:lpstr>
      <vt:lpstr>Gendered livelihoods</vt:lpstr>
      <vt:lpstr>‘Street children’ don’t just live in streets...</vt:lpstr>
      <vt:lpstr>Life off the street?</vt:lpstr>
      <vt:lpstr>‘Don’t call me a street child.’</vt:lpstr>
      <vt:lpstr>Slide 16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Street Children</dc:title>
  <dc:creator>sf001</dc:creator>
  <cp:lastModifiedBy>sf001</cp:lastModifiedBy>
  <cp:revision>12</cp:revision>
  <dcterms:created xsi:type="dcterms:W3CDTF">2012-11-20T07:29:03Z</dcterms:created>
  <dcterms:modified xsi:type="dcterms:W3CDTF">2012-11-20T12:05:14Z</dcterms:modified>
</cp:coreProperties>
</file>