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8"/>
  </p:notesMasterIdLst>
  <p:handoutMasterIdLst>
    <p:handoutMasterId r:id="rId39"/>
  </p:handoutMasterIdLst>
  <p:sldIdLst>
    <p:sldId id="309" r:id="rId5"/>
    <p:sldId id="311" r:id="rId6"/>
    <p:sldId id="268" r:id="rId7"/>
    <p:sldId id="272" r:id="rId8"/>
    <p:sldId id="273" r:id="rId9"/>
    <p:sldId id="303" r:id="rId10"/>
    <p:sldId id="299" r:id="rId11"/>
    <p:sldId id="300" r:id="rId12"/>
    <p:sldId id="279" r:id="rId13"/>
    <p:sldId id="275" r:id="rId14"/>
    <p:sldId id="277" r:id="rId15"/>
    <p:sldId id="302" r:id="rId16"/>
    <p:sldId id="281" r:id="rId17"/>
    <p:sldId id="282" r:id="rId18"/>
    <p:sldId id="283" r:id="rId19"/>
    <p:sldId id="285" r:id="rId20"/>
    <p:sldId id="286" r:id="rId21"/>
    <p:sldId id="287" r:id="rId22"/>
    <p:sldId id="304" r:id="rId23"/>
    <p:sldId id="288" r:id="rId24"/>
    <p:sldId id="289" r:id="rId25"/>
    <p:sldId id="292" r:id="rId26"/>
    <p:sldId id="305" r:id="rId27"/>
    <p:sldId id="306" r:id="rId28"/>
    <p:sldId id="290" r:id="rId29"/>
    <p:sldId id="291" r:id="rId30"/>
    <p:sldId id="293" r:id="rId31"/>
    <p:sldId id="301" r:id="rId32"/>
    <p:sldId id="271" r:id="rId33"/>
    <p:sldId id="295" r:id="rId34"/>
    <p:sldId id="296" r:id="rId35"/>
    <p:sldId id="307" r:id="rId36"/>
    <p:sldId id="265" r:id="rId37"/>
  </p:sldIdLst>
  <p:sldSz cx="16257588" cy="9144000"/>
  <p:notesSz cx="6888163" cy="10020300"/>
  <p:custDataLst>
    <p:tags r:id="rId40"/>
  </p:custDataLst>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elwood, Rob" initials="SR" lastIdx="1" clrIdx="0">
    <p:extLst>
      <p:ext uri="{19B8F6BF-5375-455C-9EA6-DF929625EA0E}">
        <p15:presenceInfo xmlns:p15="http://schemas.microsoft.com/office/powerpoint/2012/main" userId="S::rselwood@capitallaw.co.uk::4c01d6a8-6e80-4de1-82a6-a43e3368fd5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1837E"/>
    <a:srgbClr val="E63200"/>
    <a:srgbClr val="D6D1CA"/>
    <a:srgbClr val="574E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D51FDA-AB86-446D-B892-58838F2C1478}" v="35" dt="2021-02-16T09:47:52.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155" autoAdjust="0"/>
  </p:normalViewPr>
  <p:slideViewPr>
    <p:cSldViewPr snapToGrid="0" snapToObjects="1">
      <p:cViewPr varScale="1">
        <p:scale>
          <a:sx n="58" d="100"/>
          <a:sy n="58" d="100"/>
        </p:scale>
        <p:origin x="1896" y="90"/>
      </p:cViewPr>
      <p:guideLst/>
    </p:cSldViewPr>
  </p:slideViewPr>
  <p:notesTextViewPr>
    <p:cViewPr>
      <p:scale>
        <a:sx n="1" d="1"/>
        <a:sy n="1" d="1"/>
      </p:scale>
      <p:origin x="0" y="0"/>
    </p:cViewPr>
  </p:notesTextViewPr>
  <p:sorterViewPr>
    <p:cViewPr varScale="1">
      <p:scale>
        <a:sx n="100" d="100"/>
        <a:sy n="100" d="100"/>
      </p:scale>
      <p:origin x="0" y="-7032"/>
    </p:cViewPr>
  </p:sorterViewPr>
  <p:notesViewPr>
    <p:cSldViewPr snapToGrid="0" snapToObjects="1">
      <p:cViewPr varScale="1">
        <p:scale>
          <a:sx n="60" d="100"/>
          <a:sy n="60" d="100"/>
        </p:scale>
        <p:origin x="3259"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46"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tags" Target="tags/tag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745190-92D7-4BDF-BF9D-D04B9193D5AE}" type="doc">
      <dgm:prSet loTypeId="urn:microsoft.com/office/officeart/2005/8/layout/radial3" loCatId="cycle" qsTypeId="urn:microsoft.com/office/officeart/2005/8/quickstyle/3d3" qsCatId="3D" csTypeId="urn:microsoft.com/office/officeart/2005/8/colors/colorful5" csCatId="colorful" phldr="1"/>
      <dgm:spPr/>
      <dgm:t>
        <a:bodyPr/>
        <a:lstStyle/>
        <a:p>
          <a:endParaRPr lang="en-GB"/>
        </a:p>
      </dgm:t>
    </dgm:pt>
    <dgm:pt modelId="{CA7956E5-8ACE-4789-AFA6-66D3F1078221}">
      <dgm:prSet phldrT="[Text]" custT="1"/>
      <dgm:spPr>
        <a:solidFill>
          <a:srgbClr val="574E4B">
            <a:alpha val="50000"/>
          </a:srgbClr>
        </a:solidFill>
        <a:ln>
          <a:solidFill>
            <a:srgbClr val="E63200"/>
          </a:solidFill>
        </a:ln>
      </dgm:spPr>
      <dgm:t>
        <a:bodyPr/>
        <a:lstStyle/>
        <a:p>
          <a:r>
            <a:rPr lang="en-GB" sz="2400">
              <a:latin typeface="+mj-lt"/>
            </a:rPr>
            <a:t>Investigate?</a:t>
          </a:r>
          <a:endParaRPr lang="en-GB" sz="2400" dirty="0">
            <a:latin typeface="+mj-lt"/>
          </a:endParaRPr>
        </a:p>
      </dgm:t>
    </dgm:pt>
    <dgm:pt modelId="{7A2CC259-AACB-4F58-ADF9-BCD05B9E7637}" type="parTrans" cxnId="{1E42374C-2310-4B56-AAC0-5687DE74277F}">
      <dgm:prSet/>
      <dgm:spPr/>
      <dgm:t>
        <a:bodyPr/>
        <a:lstStyle/>
        <a:p>
          <a:endParaRPr lang="en-GB" sz="2400">
            <a:latin typeface="+mj-lt"/>
          </a:endParaRPr>
        </a:p>
      </dgm:t>
    </dgm:pt>
    <dgm:pt modelId="{93B0AE2E-DCAA-4165-96E6-D6A058F7426A}" type="sibTrans" cxnId="{1E42374C-2310-4B56-AAC0-5687DE74277F}">
      <dgm:prSet/>
      <dgm:spPr/>
      <dgm:t>
        <a:bodyPr/>
        <a:lstStyle/>
        <a:p>
          <a:endParaRPr lang="en-GB" sz="2400">
            <a:latin typeface="+mj-lt"/>
          </a:endParaRPr>
        </a:p>
      </dgm:t>
    </dgm:pt>
    <dgm:pt modelId="{BD1282AC-5423-4F6C-A051-AE419E409B61}">
      <dgm:prSet phldrT="[Text]" custT="1"/>
      <dgm:spPr>
        <a:solidFill>
          <a:srgbClr val="91837E"/>
        </a:solidFill>
      </dgm:spPr>
      <dgm:t>
        <a:bodyPr/>
        <a:lstStyle/>
        <a:p>
          <a:r>
            <a:rPr lang="en-GB" sz="2400" dirty="0">
              <a:latin typeface="+mj-lt"/>
            </a:rPr>
            <a:t>ACAS</a:t>
          </a:r>
        </a:p>
      </dgm:t>
    </dgm:pt>
    <dgm:pt modelId="{FFF9AEA1-B71C-448A-86A7-BD6853B6CCD8}" type="parTrans" cxnId="{BAD91377-4F17-4506-AC93-EA46C92D48E9}">
      <dgm:prSet/>
      <dgm:spPr/>
      <dgm:t>
        <a:bodyPr/>
        <a:lstStyle/>
        <a:p>
          <a:endParaRPr lang="en-GB" sz="2400">
            <a:latin typeface="+mj-lt"/>
          </a:endParaRPr>
        </a:p>
      </dgm:t>
    </dgm:pt>
    <dgm:pt modelId="{4CBA3C38-C3A8-4922-BAE6-5C44568FF777}" type="sibTrans" cxnId="{BAD91377-4F17-4506-AC93-EA46C92D48E9}">
      <dgm:prSet/>
      <dgm:spPr/>
      <dgm:t>
        <a:bodyPr/>
        <a:lstStyle/>
        <a:p>
          <a:endParaRPr lang="en-GB" sz="2400">
            <a:latin typeface="+mj-lt"/>
          </a:endParaRPr>
        </a:p>
      </dgm:t>
    </dgm:pt>
    <dgm:pt modelId="{7F6792B0-B4FD-496A-AEDC-158CB0D25953}">
      <dgm:prSet phldrT="[Text]" custT="1"/>
      <dgm:spPr>
        <a:solidFill>
          <a:srgbClr val="91837E">
            <a:alpha val="50000"/>
          </a:srgbClr>
        </a:solidFill>
        <a:ln>
          <a:solidFill>
            <a:schemeClr val="accent1"/>
          </a:solidFill>
        </a:ln>
      </dgm:spPr>
      <dgm:t>
        <a:bodyPr/>
        <a:lstStyle/>
        <a:p>
          <a:r>
            <a:rPr lang="en-GB" sz="2400">
              <a:latin typeface="+mj-lt"/>
            </a:rPr>
            <a:t>Law</a:t>
          </a:r>
          <a:endParaRPr lang="en-GB" sz="2400" dirty="0">
            <a:latin typeface="+mj-lt"/>
          </a:endParaRPr>
        </a:p>
      </dgm:t>
    </dgm:pt>
    <dgm:pt modelId="{E902818C-8848-44D8-B231-FF108A8DD2BD}" type="parTrans" cxnId="{6A0A3974-5637-4B10-A1DD-8D216D8F66D1}">
      <dgm:prSet/>
      <dgm:spPr/>
      <dgm:t>
        <a:bodyPr/>
        <a:lstStyle/>
        <a:p>
          <a:endParaRPr lang="en-GB" sz="2400">
            <a:latin typeface="+mj-lt"/>
          </a:endParaRPr>
        </a:p>
      </dgm:t>
    </dgm:pt>
    <dgm:pt modelId="{18A75848-83A7-4357-A0F6-AD4A0075E841}" type="sibTrans" cxnId="{6A0A3974-5637-4B10-A1DD-8D216D8F66D1}">
      <dgm:prSet/>
      <dgm:spPr/>
      <dgm:t>
        <a:bodyPr/>
        <a:lstStyle/>
        <a:p>
          <a:endParaRPr lang="en-GB" sz="2400">
            <a:latin typeface="+mj-lt"/>
          </a:endParaRPr>
        </a:p>
      </dgm:t>
    </dgm:pt>
    <dgm:pt modelId="{C6BCC0F3-7F84-446F-9B7E-A4714830E149}">
      <dgm:prSet phldrT="[Text]" custT="1"/>
      <dgm:spPr>
        <a:solidFill>
          <a:srgbClr val="91837E">
            <a:alpha val="50000"/>
          </a:srgbClr>
        </a:solidFill>
      </dgm:spPr>
      <dgm:t>
        <a:bodyPr/>
        <a:lstStyle/>
        <a:p>
          <a:r>
            <a:rPr lang="en-GB" sz="2400">
              <a:latin typeface="+mj-lt"/>
            </a:rPr>
            <a:t>Ethical</a:t>
          </a:r>
          <a:endParaRPr lang="en-GB" sz="2400" dirty="0">
            <a:latin typeface="+mj-lt"/>
          </a:endParaRPr>
        </a:p>
      </dgm:t>
    </dgm:pt>
    <dgm:pt modelId="{6B1131E9-2902-43BF-8310-AD016D2C4966}" type="parTrans" cxnId="{C6132F79-3233-43EC-9B86-088B752988AD}">
      <dgm:prSet/>
      <dgm:spPr/>
      <dgm:t>
        <a:bodyPr/>
        <a:lstStyle/>
        <a:p>
          <a:endParaRPr lang="en-GB" sz="2400">
            <a:latin typeface="+mj-lt"/>
          </a:endParaRPr>
        </a:p>
      </dgm:t>
    </dgm:pt>
    <dgm:pt modelId="{59F0E110-818D-4B88-810F-57107AF9A59A}" type="sibTrans" cxnId="{C6132F79-3233-43EC-9B86-088B752988AD}">
      <dgm:prSet/>
      <dgm:spPr/>
      <dgm:t>
        <a:bodyPr/>
        <a:lstStyle/>
        <a:p>
          <a:endParaRPr lang="en-GB" sz="2400">
            <a:latin typeface="+mj-lt"/>
          </a:endParaRPr>
        </a:p>
      </dgm:t>
    </dgm:pt>
    <dgm:pt modelId="{BC7204F7-D05A-4067-8FB3-CF929F12C602}">
      <dgm:prSet phldrT="[Text]" custT="1"/>
      <dgm:spPr>
        <a:solidFill>
          <a:srgbClr val="91837E">
            <a:alpha val="50000"/>
          </a:srgbClr>
        </a:solidFill>
      </dgm:spPr>
      <dgm:t>
        <a:bodyPr/>
        <a:lstStyle/>
        <a:p>
          <a:r>
            <a:rPr lang="en-GB" sz="2400">
              <a:latin typeface="+mj-lt"/>
            </a:rPr>
            <a:t>Policy</a:t>
          </a:r>
          <a:endParaRPr lang="en-GB" sz="2400" dirty="0">
            <a:latin typeface="+mj-lt"/>
          </a:endParaRPr>
        </a:p>
      </dgm:t>
    </dgm:pt>
    <dgm:pt modelId="{5BDCCB1F-F778-4EA1-B1A1-10C5AFCA24B7}" type="parTrans" cxnId="{D312C202-E02D-4030-9828-5BC1ADBFC9C9}">
      <dgm:prSet/>
      <dgm:spPr/>
      <dgm:t>
        <a:bodyPr/>
        <a:lstStyle/>
        <a:p>
          <a:endParaRPr lang="en-GB" sz="2400">
            <a:latin typeface="+mj-lt"/>
          </a:endParaRPr>
        </a:p>
      </dgm:t>
    </dgm:pt>
    <dgm:pt modelId="{2B5A9CE6-DC8F-46F1-BC40-7F2790F6FFAB}" type="sibTrans" cxnId="{D312C202-E02D-4030-9828-5BC1ADBFC9C9}">
      <dgm:prSet/>
      <dgm:spPr/>
      <dgm:t>
        <a:bodyPr/>
        <a:lstStyle/>
        <a:p>
          <a:endParaRPr lang="en-GB" sz="2400">
            <a:latin typeface="+mj-lt"/>
          </a:endParaRPr>
        </a:p>
      </dgm:t>
    </dgm:pt>
    <dgm:pt modelId="{027D6608-5212-4363-9B1F-B5162661521D}" type="pres">
      <dgm:prSet presAssocID="{BF745190-92D7-4BDF-BF9D-D04B9193D5AE}" presName="composite" presStyleCnt="0">
        <dgm:presLayoutVars>
          <dgm:chMax val="1"/>
          <dgm:dir/>
          <dgm:resizeHandles val="exact"/>
        </dgm:presLayoutVars>
      </dgm:prSet>
      <dgm:spPr/>
    </dgm:pt>
    <dgm:pt modelId="{1126C082-81C3-4315-BCCF-19F6BBC9FDFC}" type="pres">
      <dgm:prSet presAssocID="{BF745190-92D7-4BDF-BF9D-D04B9193D5AE}" presName="radial" presStyleCnt="0">
        <dgm:presLayoutVars>
          <dgm:animLvl val="ctr"/>
        </dgm:presLayoutVars>
      </dgm:prSet>
      <dgm:spPr/>
    </dgm:pt>
    <dgm:pt modelId="{B5507A37-B617-4217-B1CC-0AD9118DF1C0}" type="pres">
      <dgm:prSet presAssocID="{CA7956E5-8ACE-4789-AFA6-66D3F1078221}" presName="centerShape" presStyleLbl="vennNode1" presStyleIdx="0" presStyleCnt="5" custLinFactNeighborX="-59" custLinFactNeighborY="2138"/>
      <dgm:spPr/>
    </dgm:pt>
    <dgm:pt modelId="{2FDEE5E5-75D3-41D3-A0AD-86E5633A7774}" type="pres">
      <dgm:prSet presAssocID="{BD1282AC-5423-4F6C-A051-AE419E409B61}" presName="node" presStyleLbl="vennNode1" presStyleIdx="1" presStyleCnt="5">
        <dgm:presLayoutVars>
          <dgm:bulletEnabled val="1"/>
        </dgm:presLayoutVars>
      </dgm:prSet>
      <dgm:spPr/>
    </dgm:pt>
    <dgm:pt modelId="{9553ED2C-0E7A-41F0-8A8B-21E56759B5B1}" type="pres">
      <dgm:prSet presAssocID="{7F6792B0-B4FD-496A-AEDC-158CB0D25953}" presName="node" presStyleLbl="vennNode1" presStyleIdx="2" presStyleCnt="5">
        <dgm:presLayoutVars>
          <dgm:bulletEnabled val="1"/>
        </dgm:presLayoutVars>
      </dgm:prSet>
      <dgm:spPr/>
    </dgm:pt>
    <dgm:pt modelId="{F7326896-4CE9-4102-8037-334DCC329F09}" type="pres">
      <dgm:prSet presAssocID="{C6BCC0F3-7F84-446F-9B7E-A4714830E149}" presName="node" presStyleLbl="vennNode1" presStyleIdx="3" presStyleCnt="5" custScaleX="114518">
        <dgm:presLayoutVars>
          <dgm:bulletEnabled val="1"/>
        </dgm:presLayoutVars>
      </dgm:prSet>
      <dgm:spPr/>
    </dgm:pt>
    <dgm:pt modelId="{5FC86200-C226-46FF-B0AE-69B199ED79D9}" type="pres">
      <dgm:prSet presAssocID="{BC7204F7-D05A-4067-8FB3-CF929F12C602}" presName="node" presStyleLbl="vennNode1" presStyleIdx="4" presStyleCnt="5">
        <dgm:presLayoutVars>
          <dgm:bulletEnabled val="1"/>
        </dgm:presLayoutVars>
      </dgm:prSet>
      <dgm:spPr/>
    </dgm:pt>
  </dgm:ptLst>
  <dgm:cxnLst>
    <dgm:cxn modelId="{D312C202-E02D-4030-9828-5BC1ADBFC9C9}" srcId="{CA7956E5-8ACE-4789-AFA6-66D3F1078221}" destId="{BC7204F7-D05A-4067-8FB3-CF929F12C602}" srcOrd="3" destOrd="0" parTransId="{5BDCCB1F-F778-4EA1-B1A1-10C5AFCA24B7}" sibTransId="{2B5A9CE6-DC8F-46F1-BC40-7F2790F6FFAB}"/>
    <dgm:cxn modelId="{233CE910-30CB-4766-9964-3331BDB27CF2}" type="presOf" srcId="{BF745190-92D7-4BDF-BF9D-D04B9193D5AE}" destId="{027D6608-5212-4363-9B1F-B5162661521D}" srcOrd="0" destOrd="0" presId="urn:microsoft.com/office/officeart/2005/8/layout/radial3"/>
    <dgm:cxn modelId="{EF0B7568-8460-4458-8E27-53CDFA4D72CD}" type="presOf" srcId="{CA7956E5-8ACE-4789-AFA6-66D3F1078221}" destId="{B5507A37-B617-4217-B1CC-0AD9118DF1C0}" srcOrd="0" destOrd="0" presId="urn:microsoft.com/office/officeart/2005/8/layout/radial3"/>
    <dgm:cxn modelId="{1E42374C-2310-4B56-AAC0-5687DE74277F}" srcId="{BF745190-92D7-4BDF-BF9D-D04B9193D5AE}" destId="{CA7956E5-8ACE-4789-AFA6-66D3F1078221}" srcOrd="0" destOrd="0" parTransId="{7A2CC259-AACB-4F58-ADF9-BCD05B9E7637}" sibTransId="{93B0AE2E-DCAA-4165-96E6-D6A058F7426A}"/>
    <dgm:cxn modelId="{43F7EB4C-E80D-47AD-BB68-7BDF1F197EBA}" type="presOf" srcId="{BC7204F7-D05A-4067-8FB3-CF929F12C602}" destId="{5FC86200-C226-46FF-B0AE-69B199ED79D9}" srcOrd="0" destOrd="0" presId="urn:microsoft.com/office/officeart/2005/8/layout/radial3"/>
    <dgm:cxn modelId="{4FDD9A72-C040-4F61-96E8-947C483B984F}" type="presOf" srcId="{BD1282AC-5423-4F6C-A051-AE419E409B61}" destId="{2FDEE5E5-75D3-41D3-A0AD-86E5633A7774}" srcOrd="0" destOrd="0" presId="urn:microsoft.com/office/officeart/2005/8/layout/radial3"/>
    <dgm:cxn modelId="{6A0A3974-5637-4B10-A1DD-8D216D8F66D1}" srcId="{CA7956E5-8ACE-4789-AFA6-66D3F1078221}" destId="{7F6792B0-B4FD-496A-AEDC-158CB0D25953}" srcOrd="1" destOrd="0" parTransId="{E902818C-8848-44D8-B231-FF108A8DD2BD}" sibTransId="{18A75848-83A7-4357-A0F6-AD4A0075E841}"/>
    <dgm:cxn modelId="{BAD91377-4F17-4506-AC93-EA46C92D48E9}" srcId="{CA7956E5-8ACE-4789-AFA6-66D3F1078221}" destId="{BD1282AC-5423-4F6C-A051-AE419E409B61}" srcOrd="0" destOrd="0" parTransId="{FFF9AEA1-B71C-448A-86A7-BD6853B6CCD8}" sibTransId="{4CBA3C38-C3A8-4922-BAE6-5C44568FF777}"/>
    <dgm:cxn modelId="{C6132F79-3233-43EC-9B86-088B752988AD}" srcId="{CA7956E5-8ACE-4789-AFA6-66D3F1078221}" destId="{C6BCC0F3-7F84-446F-9B7E-A4714830E149}" srcOrd="2" destOrd="0" parTransId="{6B1131E9-2902-43BF-8310-AD016D2C4966}" sibTransId="{59F0E110-818D-4B88-810F-57107AF9A59A}"/>
    <dgm:cxn modelId="{52BC357C-A897-4E56-A453-16C3A14073A9}" type="presOf" srcId="{7F6792B0-B4FD-496A-AEDC-158CB0D25953}" destId="{9553ED2C-0E7A-41F0-8A8B-21E56759B5B1}" srcOrd="0" destOrd="0" presId="urn:microsoft.com/office/officeart/2005/8/layout/radial3"/>
    <dgm:cxn modelId="{D5A182B6-B64A-442D-85E7-8CFB664F7D9B}" type="presOf" srcId="{C6BCC0F3-7F84-446F-9B7E-A4714830E149}" destId="{F7326896-4CE9-4102-8037-334DCC329F09}" srcOrd="0" destOrd="0" presId="urn:microsoft.com/office/officeart/2005/8/layout/radial3"/>
    <dgm:cxn modelId="{8DD9153D-2E0B-4935-93CE-32353218D039}" type="presParOf" srcId="{027D6608-5212-4363-9B1F-B5162661521D}" destId="{1126C082-81C3-4315-BCCF-19F6BBC9FDFC}" srcOrd="0" destOrd="0" presId="urn:microsoft.com/office/officeart/2005/8/layout/radial3"/>
    <dgm:cxn modelId="{D5B1EC3F-1FAC-4383-B356-652844E30EED}" type="presParOf" srcId="{1126C082-81C3-4315-BCCF-19F6BBC9FDFC}" destId="{B5507A37-B617-4217-B1CC-0AD9118DF1C0}" srcOrd="0" destOrd="0" presId="urn:microsoft.com/office/officeart/2005/8/layout/radial3"/>
    <dgm:cxn modelId="{87A16D3E-E3E3-4460-B854-BFF60B88381D}" type="presParOf" srcId="{1126C082-81C3-4315-BCCF-19F6BBC9FDFC}" destId="{2FDEE5E5-75D3-41D3-A0AD-86E5633A7774}" srcOrd="1" destOrd="0" presId="urn:microsoft.com/office/officeart/2005/8/layout/radial3"/>
    <dgm:cxn modelId="{9D51213D-2E03-4B07-B087-C5B50BCF4F6D}" type="presParOf" srcId="{1126C082-81C3-4315-BCCF-19F6BBC9FDFC}" destId="{9553ED2C-0E7A-41F0-8A8B-21E56759B5B1}" srcOrd="2" destOrd="0" presId="urn:microsoft.com/office/officeart/2005/8/layout/radial3"/>
    <dgm:cxn modelId="{52393E78-B144-48C5-A30D-194271F6D71C}" type="presParOf" srcId="{1126C082-81C3-4315-BCCF-19F6BBC9FDFC}" destId="{F7326896-4CE9-4102-8037-334DCC329F09}" srcOrd="3" destOrd="0" presId="urn:microsoft.com/office/officeart/2005/8/layout/radial3"/>
    <dgm:cxn modelId="{299F7A5C-CB27-41F5-B008-F749E96E433F}" type="presParOf" srcId="{1126C082-81C3-4315-BCCF-19F6BBC9FDFC}" destId="{5FC86200-C226-46FF-B0AE-69B199ED79D9}" srcOrd="4"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07A37-B617-4217-B1CC-0AD9118DF1C0}">
      <dsp:nvSpPr>
        <dsp:cNvPr id="0" name=""/>
        <dsp:cNvSpPr/>
      </dsp:nvSpPr>
      <dsp:spPr>
        <a:xfrm>
          <a:off x="2066673" y="1199847"/>
          <a:ext cx="2795185" cy="2795185"/>
        </a:xfrm>
        <a:prstGeom prst="ellipse">
          <a:avLst/>
        </a:prstGeom>
        <a:solidFill>
          <a:srgbClr val="574E4B">
            <a:alpha val="50000"/>
          </a:srgbClr>
        </a:solidFill>
        <a:ln>
          <a:solidFill>
            <a:srgbClr val="E63200"/>
          </a:solid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latin typeface="+mj-lt"/>
            </a:rPr>
            <a:t>Investigate?</a:t>
          </a:r>
          <a:endParaRPr lang="en-GB" sz="2400" kern="1200" dirty="0">
            <a:latin typeface="+mj-lt"/>
          </a:endParaRPr>
        </a:p>
      </dsp:txBody>
      <dsp:txXfrm>
        <a:off x="2476018" y="1609192"/>
        <a:ext cx="1976495" cy="1976495"/>
      </dsp:txXfrm>
    </dsp:sp>
    <dsp:sp modelId="{2FDEE5E5-75D3-41D3-A0AD-86E5633A7774}">
      <dsp:nvSpPr>
        <dsp:cNvPr id="0" name=""/>
        <dsp:cNvSpPr/>
      </dsp:nvSpPr>
      <dsp:spPr>
        <a:xfrm>
          <a:off x="2767618" y="498"/>
          <a:ext cx="1397592" cy="1397592"/>
        </a:xfrm>
        <a:prstGeom prst="ellipse">
          <a:avLst/>
        </a:prstGeom>
        <a:solidFill>
          <a:srgbClr val="91837E"/>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mj-lt"/>
            </a:rPr>
            <a:t>ACAS</a:t>
          </a:r>
        </a:p>
      </dsp:txBody>
      <dsp:txXfrm>
        <a:off x="2972291" y="205171"/>
        <a:ext cx="988246" cy="988246"/>
      </dsp:txXfrm>
    </dsp:sp>
    <dsp:sp modelId="{9553ED2C-0E7A-41F0-8A8B-21E56759B5B1}">
      <dsp:nvSpPr>
        <dsp:cNvPr id="0" name=""/>
        <dsp:cNvSpPr/>
      </dsp:nvSpPr>
      <dsp:spPr>
        <a:xfrm>
          <a:off x="4587926" y="1820807"/>
          <a:ext cx="1397592" cy="1397592"/>
        </a:xfrm>
        <a:prstGeom prst="ellipse">
          <a:avLst/>
        </a:prstGeom>
        <a:solidFill>
          <a:srgbClr val="91837E">
            <a:alpha val="50000"/>
          </a:srgbClr>
        </a:solidFill>
        <a:ln>
          <a:solidFill>
            <a:schemeClr val="accent1"/>
          </a:solid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latin typeface="+mj-lt"/>
            </a:rPr>
            <a:t>Law</a:t>
          </a:r>
          <a:endParaRPr lang="en-GB" sz="2400" kern="1200" dirty="0">
            <a:latin typeface="+mj-lt"/>
          </a:endParaRPr>
        </a:p>
      </dsp:txBody>
      <dsp:txXfrm>
        <a:off x="4792599" y="2025480"/>
        <a:ext cx="988246" cy="988246"/>
      </dsp:txXfrm>
    </dsp:sp>
    <dsp:sp modelId="{F7326896-4CE9-4102-8037-334DCC329F09}">
      <dsp:nvSpPr>
        <dsp:cNvPr id="0" name=""/>
        <dsp:cNvSpPr/>
      </dsp:nvSpPr>
      <dsp:spPr>
        <a:xfrm>
          <a:off x="2666166" y="3641115"/>
          <a:ext cx="1600495" cy="1397592"/>
        </a:xfrm>
        <a:prstGeom prst="ellipse">
          <a:avLst/>
        </a:prstGeom>
        <a:solidFill>
          <a:srgbClr val="91837E">
            <a:alpha val="50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latin typeface="+mj-lt"/>
            </a:rPr>
            <a:t>Ethical</a:t>
          </a:r>
          <a:endParaRPr lang="en-GB" sz="2400" kern="1200" dirty="0">
            <a:latin typeface="+mj-lt"/>
          </a:endParaRPr>
        </a:p>
      </dsp:txBody>
      <dsp:txXfrm>
        <a:off x="2900553" y="3845788"/>
        <a:ext cx="1131721" cy="988246"/>
      </dsp:txXfrm>
    </dsp:sp>
    <dsp:sp modelId="{5FC86200-C226-46FF-B0AE-69B199ED79D9}">
      <dsp:nvSpPr>
        <dsp:cNvPr id="0" name=""/>
        <dsp:cNvSpPr/>
      </dsp:nvSpPr>
      <dsp:spPr>
        <a:xfrm>
          <a:off x="947309" y="1820807"/>
          <a:ext cx="1397592" cy="1397592"/>
        </a:xfrm>
        <a:prstGeom prst="ellipse">
          <a:avLst/>
        </a:prstGeom>
        <a:solidFill>
          <a:srgbClr val="91837E">
            <a:alpha val="50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latin typeface="+mj-lt"/>
            </a:rPr>
            <a:t>Policy</a:t>
          </a:r>
          <a:endParaRPr lang="en-GB" sz="2400" kern="1200" dirty="0">
            <a:latin typeface="+mj-lt"/>
          </a:endParaRPr>
        </a:p>
      </dsp:txBody>
      <dsp:txXfrm>
        <a:off x="1151982" y="2025480"/>
        <a:ext cx="988246" cy="988246"/>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901698" y="0"/>
            <a:ext cx="2984871" cy="502755"/>
          </a:xfrm>
          <a:prstGeom prst="rect">
            <a:avLst/>
          </a:prstGeom>
        </p:spPr>
        <p:txBody>
          <a:bodyPr vert="horz" lIns="96616" tIns="48308" rIns="96616" bIns="48308" rtlCol="0"/>
          <a:lstStyle>
            <a:lvl1pPr algn="r">
              <a:defRPr sz="1300"/>
            </a:lvl1pPr>
          </a:lstStyle>
          <a:p>
            <a:fld id="{4269B154-9BF4-4294-9D8C-9AE34BC34751}" type="datetimeFigureOut">
              <a:rPr lang="en-GB" smtClean="0"/>
              <a:t>16/02/2021</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901698" y="9517547"/>
            <a:ext cx="2984871" cy="502754"/>
          </a:xfrm>
          <a:prstGeom prst="rect">
            <a:avLst/>
          </a:prstGeom>
        </p:spPr>
        <p:txBody>
          <a:bodyPr vert="horz" lIns="96616" tIns="48308" rIns="96616" bIns="48308" rtlCol="0" anchor="b"/>
          <a:lstStyle>
            <a:lvl1pPr algn="r">
              <a:defRPr sz="13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A2229BE7-A07E-F243-B57A-C9D666A6AC11}" type="datetimeFigureOut">
              <a:rPr lang="en-GB" smtClean="0"/>
              <a:t>16/02/2021</a:t>
            </a:fld>
            <a:endParaRPr lang="en-GB"/>
          </a:p>
        </p:txBody>
      </p:sp>
      <p:sp>
        <p:nvSpPr>
          <p:cNvPr id="4" name="Slide Image Placeholder 3"/>
          <p:cNvSpPr>
            <a:spLocks noGrp="1" noRot="1" noChangeAspect="1"/>
          </p:cNvSpPr>
          <p:nvPr>
            <p:ph type="sldImg" idx="2"/>
          </p:nvPr>
        </p:nvSpPr>
        <p:spPr>
          <a:xfrm>
            <a:off x="438150" y="1252538"/>
            <a:ext cx="6011863"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presentation on agency workers. </a:t>
            </a:r>
          </a:p>
          <a:p>
            <a:pPr marL="171450" indent="-171450">
              <a:buFont typeface="Arial" panose="020B0604020202020204" pitchFamily="34" charset="0"/>
              <a:buChar char="•"/>
            </a:pPr>
            <a:r>
              <a:rPr lang="en-GB" dirty="0"/>
              <a:t>high level overview of what an agency worker is, </a:t>
            </a:r>
          </a:p>
          <a:p>
            <a:pPr marL="171450" indent="-171450">
              <a:buFont typeface="Arial" panose="020B0604020202020204" pitchFamily="34" charset="0"/>
              <a:buChar char="•"/>
            </a:pPr>
            <a:r>
              <a:rPr lang="en-GB" dirty="0"/>
              <a:t>what rights they have and </a:t>
            </a:r>
          </a:p>
          <a:p>
            <a:pPr marL="171450" indent="-171450">
              <a:buFont typeface="Arial" panose="020B0604020202020204" pitchFamily="34" charset="0"/>
              <a:buChar char="•"/>
            </a:pPr>
            <a:r>
              <a:rPr lang="en-GB" dirty="0"/>
              <a:t>The pros and cons of hiring an agency worker. </a:t>
            </a:r>
          </a:p>
          <a:p>
            <a:pPr marL="171450" indent="-171450">
              <a:buFont typeface="Arial" panose="020B0604020202020204" pitchFamily="34" charset="0"/>
              <a:buChar char="•"/>
            </a:pPr>
            <a:r>
              <a:rPr lang="en-GB" dirty="0"/>
              <a:t>And helpful practical steps on what to consider in your workplace.</a:t>
            </a:r>
          </a:p>
          <a:p>
            <a:pPr marL="171450" indent="-171450">
              <a:buFont typeface="Arial" panose="020B0604020202020204" pitchFamily="34" charset="0"/>
              <a:buChar char="•"/>
            </a:pPr>
            <a:r>
              <a:rPr lang="en-GB" dirty="0"/>
              <a:t>Please note that this is not a comprehensive in depth analysis of all aspects of agency workers. We will be covering the main elements however you are encouraged to do as much additional reading on this area as you can.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a:t>
            </a:fld>
            <a:endParaRPr lang="en-GB" dirty="0"/>
          </a:p>
        </p:txBody>
      </p:sp>
    </p:spTree>
    <p:extLst>
      <p:ext uri="{BB962C8B-B14F-4D97-AF65-F5344CB8AC3E}">
        <p14:creationId xmlns:p14="http://schemas.microsoft.com/office/powerpoint/2010/main" val="3442804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C78D4-3E6E-7541-B5CD-7881E3C09CC6}" type="slidenum">
              <a:rPr lang="en-GB" smtClean="0"/>
              <a:t>3</a:t>
            </a:fld>
            <a:endParaRPr lang="en-GB"/>
          </a:p>
        </p:txBody>
      </p:sp>
    </p:spTree>
    <p:extLst>
      <p:ext uri="{BB962C8B-B14F-4D97-AF65-F5344CB8AC3E}">
        <p14:creationId xmlns:p14="http://schemas.microsoft.com/office/powerpoint/2010/main" val="2448851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 </a:t>
            </a:r>
          </a:p>
          <a:p>
            <a:pPr lvl="0"/>
            <a:r>
              <a:rPr lang="en-GB" sz="1300" b="1" dirty="0"/>
              <a:t>Identify the need for effective investigations</a:t>
            </a:r>
            <a:r>
              <a:rPr lang="en-GB" sz="1300" dirty="0"/>
              <a:t> </a:t>
            </a:r>
            <a:r>
              <a:rPr lang="en-GB" sz="1300" i="1" dirty="0"/>
              <a:t>(why we should carry out investigations and what happens if it goes wrong)</a:t>
            </a:r>
            <a:endParaRPr lang="en-GB" sz="1300" dirty="0"/>
          </a:p>
          <a:p>
            <a:pPr lvl="0"/>
            <a:r>
              <a:rPr lang="en-GB" sz="1300" b="1" dirty="0"/>
              <a:t>Define the characteristics of effective investigations</a:t>
            </a:r>
            <a:r>
              <a:rPr lang="en-GB" sz="1300" dirty="0"/>
              <a:t> </a:t>
            </a:r>
            <a:r>
              <a:rPr lang="en-GB" sz="1300" i="1" dirty="0"/>
              <a:t>(what makes investigations successful, where to gather evidence and what evidence is available to you)</a:t>
            </a:r>
            <a:endParaRPr lang="en-GB" sz="1300" dirty="0"/>
          </a:p>
          <a:p>
            <a:pPr lvl="0"/>
            <a:r>
              <a:rPr lang="en-GB" sz="1300" b="1" dirty="0"/>
              <a:t>Discuss relevant employment law issues when conducting</a:t>
            </a:r>
            <a:r>
              <a:rPr lang="en-GB" sz="1300" dirty="0"/>
              <a:t> </a:t>
            </a:r>
            <a:r>
              <a:rPr lang="en-GB" sz="1300" b="1" dirty="0"/>
              <a:t>investigations</a:t>
            </a:r>
            <a:r>
              <a:rPr lang="en-GB" sz="1300" dirty="0"/>
              <a:t> </a:t>
            </a:r>
            <a:r>
              <a:rPr lang="en-GB" sz="1300" i="1" dirty="0"/>
              <a:t>(ACAS code of Practice guidelines, which outlines the minimum standard for investigating employee issues.)</a:t>
            </a:r>
            <a:endParaRPr lang="en-GB" sz="1300" dirty="0"/>
          </a:p>
          <a:p>
            <a:pPr lvl="0"/>
            <a:r>
              <a:rPr lang="en-GB" sz="1300" b="1" dirty="0"/>
              <a:t>Outline process for conducting investigations</a:t>
            </a:r>
            <a:r>
              <a:rPr lang="en-GB" sz="1300" dirty="0"/>
              <a:t> </a:t>
            </a:r>
            <a:r>
              <a:rPr lang="en-GB" sz="1300" i="1" dirty="0"/>
              <a:t>(develop an investigation plan)</a:t>
            </a:r>
            <a:endParaRPr lang="en-GB" sz="1300" dirty="0"/>
          </a:p>
          <a:p>
            <a:pPr lvl="0"/>
            <a:r>
              <a:rPr lang="en-GB" sz="1300" b="1" dirty="0"/>
              <a:t>Challenge inappropriate behaviour in an interview setting</a:t>
            </a:r>
            <a:r>
              <a:rPr lang="en-GB" sz="1300" dirty="0"/>
              <a:t> </a:t>
            </a:r>
            <a:r>
              <a:rPr lang="en-GB" sz="1300" i="1" dirty="0"/>
              <a:t>(clarity on the roles involved in an investigation meeting and what to do about inappropriate behaviour)</a:t>
            </a:r>
            <a:endParaRPr lang="en-GB" sz="1300" dirty="0"/>
          </a:p>
          <a:p>
            <a:pPr lvl="0"/>
            <a:r>
              <a:rPr lang="en-GB" sz="1300" b="1" dirty="0"/>
              <a:t>Demonstrate effective investigative skills through listening and questioning</a:t>
            </a:r>
            <a:r>
              <a:rPr lang="en-GB" sz="1300" dirty="0"/>
              <a:t> </a:t>
            </a:r>
            <a:r>
              <a:rPr lang="en-GB" sz="1300" i="1" dirty="0"/>
              <a:t>(how to get the best information out of people in interviews and keeping the records.)</a:t>
            </a:r>
            <a:endParaRPr lang="en-GB" sz="1300" dirty="0"/>
          </a:p>
          <a:p>
            <a:pPr lvl="0"/>
            <a:r>
              <a:rPr lang="en-GB" sz="1300" b="1" dirty="0"/>
              <a:t>Deliver a balanced report with clear recommendations</a:t>
            </a:r>
            <a:r>
              <a:rPr lang="en-GB" sz="1300" dirty="0"/>
              <a:t>. </a:t>
            </a:r>
            <a:r>
              <a:rPr lang="en-GB" sz="1300" i="1" dirty="0"/>
              <a:t>(often the most intimidating and certainly the most time- consuming part, once you understand the remit and the format the report follows naturally.)</a:t>
            </a:r>
            <a:endParaRPr lang="en-GB" sz="1300" dirty="0"/>
          </a:p>
          <a:p>
            <a:pPr lvl="0"/>
            <a:r>
              <a:rPr lang="en-GB" sz="1300" b="1" dirty="0"/>
              <a:t>Analyse information and generate appropriate</a:t>
            </a:r>
            <a:r>
              <a:rPr lang="en-GB" sz="1300" dirty="0"/>
              <a:t> </a:t>
            </a:r>
            <a:r>
              <a:rPr lang="en-GB" sz="1300" b="1" dirty="0"/>
              <a:t>outcomes</a:t>
            </a:r>
            <a:r>
              <a:rPr lang="en-GB" sz="1300" dirty="0"/>
              <a:t> </a:t>
            </a:r>
            <a:r>
              <a:rPr lang="en-GB" sz="1300" i="1" dirty="0"/>
              <a:t>(balancing one person's word against another, avoiding bias, how to deal with witnesses who do not want to be interviewed/ want to remain anonymous)</a:t>
            </a:r>
            <a:endParaRPr lang="en-GB" sz="1300" dirty="0"/>
          </a:p>
          <a:p>
            <a:pPr lvl="0"/>
            <a:r>
              <a:rPr lang="en-GB" sz="1300" b="1" dirty="0"/>
              <a:t>Demonstrate effective feedback skills</a:t>
            </a:r>
            <a:endParaRPr lang="en-GB" sz="1300"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a:p>
        </p:txBody>
      </p:sp>
    </p:spTree>
    <p:extLst>
      <p:ext uri="{BB962C8B-B14F-4D97-AF65-F5344CB8AC3E}">
        <p14:creationId xmlns:p14="http://schemas.microsoft.com/office/powerpoint/2010/main" val="1028173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1671269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1923" lvl="1">
              <a:lnSpc>
                <a:spcPct val="90000"/>
              </a:lnSpc>
              <a:buFont typeface="Arial" panose="020B0604020202020204" pitchFamily="34" charset="0"/>
              <a:buChar char="•"/>
            </a:pPr>
            <a:r>
              <a:rPr lang="en-GB" altLang="en-US" sz="2100" dirty="0"/>
              <a:t>Must be:</a:t>
            </a:r>
          </a:p>
          <a:p>
            <a:pPr lvl="2">
              <a:lnSpc>
                <a:spcPct val="90000"/>
              </a:lnSpc>
              <a:buFont typeface="Arial" panose="020B0604020202020204" pitchFamily="34" charset="0"/>
              <a:buChar char="–"/>
            </a:pPr>
            <a:r>
              <a:rPr lang="en-GB" altLang="en-US" sz="2100" dirty="0"/>
              <a:t>prompt</a:t>
            </a:r>
          </a:p>
          <a:p>
            <a:pPr lvl="2">
              <a:lnSpc>
                <a:spcPct val="90000"/>
              </a:lnSpc>
              <a:buFont typeface="Arial" panose="020B0604020202020204" pitchFamily="34" charset="0"/>
              <a:buChar char="–"/>
            </a:pPr>
            <a:r>
              <a:rPr lang="en-GB" altLang="en-US" sz="2100" dirty="0"/>
              <a:t>thorough</a:t>
            </a:r>
          </a:p>
          <a:p>
            <a:pPr lvl="2">
              <a:lnSpc>
                <a:spcPct val="90000"/>
              </a:lnSpc>
              <a:buFont typeface="Arial" panose="020B0604020202020204" pitchFamily="34" charset="0"/>
              <a:buChar char="–"/>
            </a:pPr>
            <a:r>
              <a:rPr lang="en-GB" altLang="en-US" sz="2100" dirty="0"/>
              <a:t>impartial</a:t>
            </a:r>
          </a:p>
          <a:p>
            <a:pPr lvl="2">
              <a:lnSpc>
                <a:spcPct val="90000"/>
              </a:lnSpc>
              <a:buFont typeface="Arial" panose="020B0604020202020204" pitchFamily="34" charset="0"/>
              <a:buChar char="–"/>
            </a:pPr>
            <a:r>
              <a:rPr lang="en-GB" altLang="en-US" sz="2100" dirty="0"/>
              <a:t>fully documented</a:t>
            </a:r>
          </a:p>
          <a:p>
            <a:pPr lvl="2">
              <a:lnSpc>
                <a:spcPct val="90000"/>
              </a:lnSpc>
              <a:buFont typeface="Arial" panose="020B0604020202020204" pitchFamily="34" charset="0"/>
              <a:buChar char="–"/>
            </a:pPr>
            <a:r>
              <a:rPr lang="en-GB" altLang="en-US" sz="2100" dirty="0"/>
              <a:t>where possible conducted by someone not directly connected with the allegation</a:t>
            </a:r>
          </a:p>
          <a:p>
            <a:pPr lvl="1">
              <a:lnSpc>
                <a:spcPct val="90000"/>
              </a:lnSpc>
            </a:pPr>
            <a:endParaRPr lang="en-GB" altLang="en-US" sz="2100" dirty="0"/>
          </a:p>
          <a:p>
            <a:pPr marL="301923" lvl="1">
              <a:lnSpc>
                <a:spcPct val="90000"/>
              </a:lnSpc>
              <a:buFont typeface="Arial" panose="020B0604020202020204" pitchFamily="34" charset="0"/>
              <a:buChar char="•"/>
            </a:pPr>
            <a:r>
              <a:rPr lang="en-GB" altLang="en-US" sz="2100" dirty="0"/>
              <a:t>Purpose – to establish facts</a:t>
            </a:r>
          </a:p>
          <a:p>
            <a:endParaRPr lang="en-GB" baseline="0" dirty="0"/>
          </a:p>
          <a:p>
            <a:r>
              <a:rPr lang="en-GB" baseline="0" dirty="0"/>
              <a:t>Impacts – Costs, morale, impact on staff, staff perception</a:t>
            </a:r>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1848107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
        <p:nvSpPr>
          <p:cNvPr id="6" name="Notes Placeholder 5">
            <a:extLst>
              <a:ext uri="{FF2B5EF4-FFF2-40B4-BE49-F238E27FC236}">
                <a16:creationId xmlns:a16="http://schemas.microsoft.com/office/drawing/2014/main" id="{5564A8A6-82B1-4CC0-BCC1-2BE6EB0CABBB}"/>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067260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 Who Investigates (Link to ARL Procedures)</a:t>
            </a:r>
          </a:p>
          <a:p>
            <a:r>
              <a:rPr lang="en-GB" dirty="0"/>
              <a:t>Important</a:t>
            </a:r>
            <a:r>
              <a:rPr lang="en-GB" baseline="0" dirty="0"/>
              <a:t> role – in some cases diaries will be cleared immediately for investigations</a:t>
            </a:r>
          </a:p>
          <a:p>
            <a:r>
              <a:rPr lang="en-GB" baseline="0" dirty="0"/>
              <a:t>Cover the issue of passing on an investigation to someone else.</a:t>
            </a:r>
          </a:p>
          <a:p>
            <a:pPr eaLnBrk="1" hangingPunct="1"/>
            <a:r>
              <a:rPr lang="en-US" altLang="en-US" dirty="0"/>
              <a:t>When an incident or allegation of misconduct has been made an investigating officer will be appointed. This should be the line manager for the formal stages at Stage 1, Recorded Verbal Warning. The investigating officer should not be the line manager for the formal stages above Stage 1, but should be an independent manager at a sufficiently senior level to ensure a thorough investigation. </a:t>
            </a:r>
          </a:p>
          <a:p>
            <a:pPr eaLnBrk="1" hangingPunct="1"/>
            <a:r>
              <a:rPr lang="en-US" altLang="en-US" dirty="0"/>
              <a:t>The investigating officer should promptly review the case presented by investigating all relevant facts, witness statements and checking procedures and any relevant employment reports. </a:t>
            </a:r>
          </a:p>
          <a:p>
            <a:pPr eaLnBrk="1" hangingPunct="1"/>
            <a:r>
              <a:rPr lang="en-US" altLang="en-US" dirty="0"/>
              <a:t>The investigating officer will need to draft a report for the line manager setting out the information gathered. The report will show that the facts have been fully investigated but will not put forward any opinions or conclusions. </a:t>
            </a:r>
          </a:p>
          <a:p>
            <a:pPr eaLnBrk="1" hangingPunct="1"/>
            <a:r>
              <a:rPr lang="en-US" altLang="en-US" dirty="0"/>
              <a:t>Investigating officers may be asked by the line manager to present the findings in a formal disciplinary hearing. In respect of stage 1, the investigating officer may also be the line manager </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1313090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1289358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
        <p:nvSpPr>
          <p:cNvPr id="6" name="Notes Placeholder 5">
            <a:extLst>
              <a:ext uri="{FF2B5EF4-FFF2-40B4-BE49-F238E27FC236}">
                <a16:creationId xmlns:a16="http://schemas.microsoft.com/office/drawing/2014/main" id="{9474E9ED-AFC5-4C58-9F47-906BB5E7D1BC}"/>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403631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83078" lvl="1" indent="-483078">
              <a:buFont typeface="Georgia" panose="02040502050405020303" pitchFamily="18" charset="0"/>
              <a:buChar char="—"/>
            </a:pPr>
            <a:r>
              <a:rPr lang="en-GB" sz="1000" dirty="0"/>
              <a:t>No need to prove</a:t>
            </a:r>
            <a:r>
              <a:rPr lang="en-GB" sz="1000" baseline="0" dirty="0"/>
              <a:t> beyond reasonable doubt – explain reasonable belief: </a:t>
            </a:r>
            <a:r>
              <a:rPr lang="en-GB" sz="1000" dirty="0"/>
              <a:t>Whether the employer actually believed that the employee was guilty of misconduct,</a:t>
            </a:r>
          </a:p>
          <a:p>
            <a:pPr marL="483078" lvl="1" indent="-483078">
              <a:buFont typeface="Georgia" panose="02040502050405020303" pitchFamily="18" charset="0"/>
              <a:buChar char="—"/>
            </a:pPr>
            <a:r>
              <a:rPr lang="en-GB" sz="1000" dirty="0"/>
              <a:t>Whether it had reasonable grounds on which to base that belief, and</a:t>
            </a:r>
          </a:p>
          <a:p>
            <a:pPr marL="483078" lvl="1" indent="-483078">
              <a:buFont typeface="Georgia" panose="02040502050405020303" pitchFamily="18" charset="0"/>
              <a:buChar char="—"/>
            </a:pPr>
            <a:r>
              <a:rPr lang="en-GB" sz="1000" dirty="0"/>
              <a:t>Whether it had carried out as much investigation as was reasonable in the circumstances of the particular case</a:t>
            </a:r>
          </a:p>
          <a:p>
            <a:pPr marL="483078" lvl="1" indent="-483078">
              <a:buFont typeface="Georgia" panose="02040502050405020303" pitchFamily="18" charset="0"/>
              <a:buChar char="—"/>
            </a:pPr>
            <a:r>
              <a:rPr lang="en-GB" sz="1000" dirty="0"/>
              <a:t>This has come to be known as the “Burchell test”, and is sometimes shortened to:</a:t>
            </a:r>
          </a:p>
          <a:p>
            <a:pPr lvl="1"/>
            <a:endParaRPr lang="en-GB" dirty="0"/>
          </a:p>
          <a:p>
            <a:pPr lvl="1"/>
            <a:r>
              <a:rPr lang="en-GB" dirty="0"/>
              <a:t> </a:t>
            </a:r>
            <a:r>
              <a:rPr lang="en-GB" dirty="0">
                <a:solidFill>
                  <a:srgbClr val="FF0000"/>
                </a:solidFill>
              </a:rPr>
              <a:t>‘a genuine belief, on reasonable grounds, after a reasonable investigation’</a:t>
            </a:r>
          </a:p>
          <a:p>
            <a:pPr defTabSz="966155">
              <a:defRPr/>
            </a:pPr>
            <a:endParaRPr lang="en-GB" baseline="0" dirty="0"/>
          </a:p>
          <a:p>
            <a:pPr defTabSz="966155">
              <a:defRPr/>
            </a:pPr>
            <a:r>
              <a:rPr lang="en-GB" baseline="0" dirty="0"/>
              <a:t> vicarious liability and summary dismissal and notice periods. Mention Equality Act 2010 </a:t>
            </a:r>
          </a:p>
          <a:p>
            <a:pPr>
              <a:defRPr/>
            </a:pPr>
            <a:r>
              <a:rPr lang="en-GB" sz="1000" dirty="0">
                <a:solidFill>
                  <a:srgbClr val="9A3366"/>
                </a:solidFill>
                <a:latin typeface="Century Gothic" pitchFamily="34" charset="0"/>
              </a:rPr>
              <a:t>Equality Act 2010</a:t>
            </a:r>
          </a:p>
          <a:p>
            <a:pPr>
              <a:defRPr/>
            </a:pPr>
            <a:endParaRPr lang="en-GB" sz="1000" dirty="0">
              <a:solidFill>
                <a:srgbClr val="9A3366"/>
              </a:solidFill>
              <a:latin typeface="Century Gothic" pitchFamily="34" charset="0"/>
            </a:endParaRPr>
          </a:p>
          <a:p>
            <a:pPr lvl="1">
              <a:defRPr/>
            </a:pPr>
            <a:r>
              <a:rPr lang="en-GB" sz="1000" dirty="0">
                <a:solidFill>
                  <a:srgbClr val="414042"/>
                </a:solidFill>
                <a:latin typeface="Century Gothic" pitchFamily="34" charset="0"/>
              </a:rPr>
              <a:t>Discrimination</a:t>
            </a:r>
          </a:p>
          <a:p>
            <a:pPr lvl="1">
              <a:defRPr/>
            </a:pPr>
            <a:r>
              <a:rPr lang="en-GB" sz="1000" dirty="0">
                <a:solidFill>
                  <a:srgbClr val="414042"/>
                </a:solidFill>
                <a:latin typeface="Century Gothic" pitchFamily="34" charset="0"/>
              </a:rPr>
              <a:t>Harassment</a:t>
            </a:r>
          </a:p>
          <a:p>
            <a:pPr lvl="1">
              <a:defRPr/>
            </a:pPr>
            <a:r>
              <a:rPr lang="en-GB" sz="1000" dirty="0">
                <a:solidFill>
                  <a:srgbClr val="414042"/>
                </a:solidFill>
                <a:latin typeface="Century Gothic" pitchFamily="34" charset="0"/>
              </a:rPr>
              <a:t>Victimisation</a:t>
            </a:r>
          </a:p>
          <a:p>
            <a:pPr>
              <a:defRPr/>
            </a:pPr>
            <a:r>
              <a:rPr lang="en-GB" sz="1000" dirty="0">
                <a:solidFill>
                  <a:srgbClr val="9A3366"/>
                </a:solidFill>
                <a:latin typeface="Century Gothic" pitchFamily="34" charset="0"/>
              </a:rPr>
              <a:t>Employment Rights Act 1996 / 1999</a:t>
            </a:r>
          </a:p>
          <a:p>
            <a:pPr lvl="1">
              <a:defRPr/>
            </a:pPr>
            <a:r>
              <a:rPr lang="en-GB" sz="1000" dirty="0">
                <a:solidFill>
                  <a:srgbClr val="414042"/>
                </a:solidFill>
                <a:latin typeface="Century Gothic" pitchFamily="34" charset="0"/>
              </a:rPr>
              <a:t>Unfair dismissal</a:t>
            </a:r>
          </a:p>
          <a:p>
            <a:pPr lvl="1">
              <a:defRPr/>
            </a:pPr>
            <a:r>
              <a:rPr lang="en-GB" sz="1000" dirty="0">
                <a:solidFill>
                  <a:srgbClr val="414042"/>
                </a:solidFill>
                <a:latin typeface="Century Gothic" pitchFamily="34" charset="0"/>
              </a:rPr>
              <a:t>Termination of employment</a:t>
            </a:r>
          </a:p>
          <a:p>
            <a:pPr defTabSz="966155">
              <a:defRPr/>
            </a:pPr>
            <a:endParaRPr lang="en-GB" dirty="0"/>
          </a:p>
          <a:p>
            <a:endParaRPr lang="en-GB" baseline="0"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20652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83078" indent="-483078" algn="just">
              <a:spcBef>
                <a:spcPts val="634"/>
              </a:spcBef>
              <a:spcAft>
                <a:spcPts val="634"/>
              </a:spcAft>
              <a:buFontTx/>
              <a:buAutoNum type="arabicPeriod"/>
            </a:pPr>
            <a:endParaRPr lang="en-GB" altLang="en-US" sz="1300" dirty="0">
              <a:solidFill>
                <a:srgbClr val="414042"/>
              </a:solidFill>
              <a:latin typeface="Century Gothic" panose="020B0502020202020204" pitchFamily="34" charset="0"/>
            </a:endParaRPr>
          </a:p>
          <a:p>
            <a:pPr defTabSz="966155">
              <a:defRPr/>
            </a:pPr>
            <a:endParaRPr lang="en-GB" baseline="0"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dirty="0"/>
          </a:p>
        </p:txBody>
      </p:sp>
    </p:spTree>
    <p:extLst>
      <p:ext uri="{BB962C8B-B14F-4D97-AF65-F5344CB8AC3E}">
        <p14:creationId xmlns:p14="http://schemas.microsoft.com/office/powerpoint/2010/main" val="4118947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37736099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42416934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2613586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2165125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40425053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a:p>
        </p:txBody>
      </p:sp>
    </p:spTree>
    <p:extLst>
      <p:ext uri="{BB962C8B-B14F-4D97-AF65-F5344CB8AC3E}">
        <p14:creationId xmlns:p14="http://schemas.microsoft.com/office/powerpoint/2010/main" val="582952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concept of hilltop perspectives – how we view the world from our unique hilltop forms what we think of the world and how it should operate. This forms our attitudes, values and morals – a belief in how ‘we should behave’. These attitudes drive our behaviours. Important to avoid biased judgments.</a:t>
            </a:r>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8242233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4286633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4524406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defRPr/>
            </a:pPr>
            <a:r>
              <a:rPr lang="en-GB" dirty="0"/>
              <a:t>Exercise 2 – Fact v Opinion Handout</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4174006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970442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30890325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defRPr/>
            </a:pPr>
            <a:r>
              <a:rPr lang="en-GB" dirty="0"/>
              <a:t>Group Discussion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15519515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defRPr/>
            </a:pPr>
            <a:r>
              <a:rPr lang="en-GB" dirty="0"/>
              <a:t>Group Discussion - Discuss the use of CCTV – Legal viewpoint ‘v’ the Union viewpoint</a:t>
            </a:r>
          </a:p>
          <a:p>
            <a:pPr>
              <a:buFont typeface="Arial" charset="0"/>
              <a:buChar char="•"/>
              <a:defRPr/>
            </a:pPr>
            <a:r>
              <a:rPr lang="en-GB" dirty="0">
                <a:latin typeface="Arial" charset="0"/>
                <a:cs typeface="Arial" charset="0"/>
              </a:rPr>
              <a:t>Think widely about what sources of information could be available:</a:t>
            </a:r>
          </a:p>
          <a:p>
            <a:pPr>
              <a:buFont typeface="Arial" charset="0"/>
              <a:buChar char="•"/>
              <a:defRPr/>
            </a:pPr>
            <a:endParaRPr lang="en-GB" dirty="0">
              <a:latin typeface="Arial" charset="0"/>
              <a:cs typeface="Arial" charset="0"/>
            </a:endParaRPr>
          </a:p>
          <a:p>
            <a:pPr marL="301923" lvl="1" indent="-301923">
              <a:buFont typeface="Arial" panose="020B0604020202020204" pitchFamily="34" charset="0"/>
              <a:buChar char="•"/>
              <a:defRPr/>
            </a:pPr>
            <a:r>
              <a:rPr lang="en-GB" dirty="0">
                <a:latin typeface="Arial" charset="0"/>
                <a:cs typeface="Arial" charset="0"/>
              </a:rPr>
              <a:t>Documents</a:t>
            </a:r>
          </a:p>
          <a:p>
            <a:pPr lvl="1">
              <a:defRPr/>
            </a:pPr>
            <a:r>
              <a:rPr lang="en-GB" dirty="0">
                <a:latin typeface="Arial" charset="0"/>
                <a:cs typeface="Arial" charset="0"/>
              </a:rPr>
              <a:t>	- Supervisor notes</a:t>
            </a:r>
          </a:p>
          <a:p>
            <a:pPr lvl="1">
              <a:defRPr/>
            </a:pPr>
            <a:r>
              <a:rPr lang="en-GB" dirty="0">
                <a:latin typeface="Arial" charset="0"/>
                <a:cs typeface="Arial" charset="0"/>
              </a:rPr>
              <a:t>	- Expenses claims	</a:t>
            </a:r>
          </a:p>
          <a:p>
            <a:pPr lvl="1">
              <a:defRPr/>
            </a:pPr>
            <a:r>
              <a:rPr lang="en-GB" dirty="0">
                <a:latin typeface="Arial" charset="0"/>
                <a:cs typeface="Arial" charset="0"/>
              </a:rPr>
              <a:t>	- Timesheets</a:t>
            </a:r>
          </a:p>
          <a:p>
            <a:pPr lvl="1">
              <a:defRPr/>
            </a:pPr>
            <a:r>
              <a:rPr lang="en-GB" dirty="0">
                <a:latin typeface="Arial" charset="0"/>
                <a:cs typeface="Arial" charset="0"/>
              </a:rPr>
              <a:t>	- Email s? </a:t>
            </a:r>
          </a:p>
          <a:p>
            <a:pPr lvl="1">
              <a:defRPr/>
            </a:pPr>
            <a:r>
              <a:rPr lang="en-GB" dirty="0">
                <a:latin typeface="Arial" charset="0"/>
                <a:cs typeface="Arial" charset="0"/>
              </a:rPr>
              <a:t>	- Internet Search History?</a:t>
            </a:r>
          </a:p>
          <a:p>
            <a:pPr lvl="1">
              <a:defRPr/>
            </a:pPr>
            <a:endParaRPr lang="en-GB" dirty="0">
              <a:latin typeface="Arial" charset="0"/>
              <a:cs typeface="Arial" charset="0"/>
            </a:endParaRPr>
          </a:p>
          <a:p>
            <a:pPr marL="301923" lvl="1" indent="-301923">
              <a:buFont typeface="Arial" panose="020B0604020202020204" pitchFamily="34" charset="0"/>
              <a:buChar char="•"/>
              <a:defRPr/>
            </a:pPr>
            <a:r>
              <a:rPr lang="en-GB" dirty="0">
                <a:latin typeface="Arial" charset="0"/>
                <a:cs typeface="Arial" charset="0"/>
              </a:rPr>
              <a:t>CCTV</a:t>
            </a:r>
          </a:p>
          <a:p>
            <a:pPr marL="301923" lvl="1" indent="-301923">
              <a:buFont typeface="Arial" panose="020B0604020202020204" pitchFamily="34" charset="0"/>
              <a:buChar char="•"/>
              <a:defRPr/>
            </a:pPr>
            <a:r>
              <a:rPr lang="en-GB" dirty="0">
                <a:latin typeface="Arial" charset="0"/>
                <a:cs typeface="Arial" charset="0"/>
              </a:rPr>
              <a:t>Site visits</a:t>
            </a:r>
          </a:p>
          <a:p>
            <a:pPr marL="301923" lvl="1" indent="-301923">
              <a:buFont typeface="Arial" panose="020B0604020202020204" pitchFamily="34" charset="0"/>
              <a:buChar char="•"/>
              <a:defRPr/>
            </a:pPr>
            <a:r>
              <a:rPr lang="en-GB" dirty="0">
                <a:latin typeface="Arial" charset="0"/>
                <a:cs typeface="Arial" charset="0"/>
              </a:rPr>
              <a:t>IT records</a:t>
            </a:r>
          </a:p>
          <a:p>
            <a:pPr marL="301923" lvl="1" indent="-301923">
              <a:buFont typeface="Arial" panose="020B0604020202020204" pitchFamily="34" charset="0"/>
              <a:buChar char="•"/>
              <a:defRPr/>
            </a:pPr>
            <a:r>
              <a:rPr lang="en-GB" dirty="0">
                <a:latin typeface="Arial" charset="0"/>
                <a:cs typeface="Arial" charset="0"/>
              </a:rPr>
              <a:t>Witness Evidence </a:t>
            </a:r>
          </a:p>
          <a:p>
            <a:pPr defTabSz="966155">
              <a:defRPr/>
            </a:pPr>
            <a:endParaRPr lang="en-GB" dirty="0"/>
          </a:p>
          <a:p>
            <a:pPr defTabSz="966155">
              <a:defRPr/>
            </a:pPr>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29138098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a:p>
        </p:txBody>
      </p:sp>
    </p:spTree>
    <p:extLst>
      <p:ext uri="{BB962C8B-B14F-4D97-AF65-F5344CB8AC3E}">
        <p14:creationId xmlns:p14="http://schemas.microsoft.com/office/powerpoint/2010/main" val="35778516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23686956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2100" b="1" dirty="0"/>
              <a:t>Is there a disciplinary case to answer?</a:t>
            </a:r>
          </a:p>
          <a:p>
            <a:endParaRPr lang="en-GB" altLang="en-US" sz="2100" dirty="0"/>
          </a:p>
          <a:p>
            <a:pPr lvl="1">
              <a:buFont typeface="Arial" panose="020B0604020202020204" pitchFamily="34" charset="0"/>
              <a:buChar char="–"/>
            </a:pPr>
            <a:r>
              <a:rPr lang="en-GB" altLang="en-US" sz="2100" dirty="0"/>
              <a:t>Yes – pass on to the appropriate person</a:t>
            </a:r>
          </a:p>
          <a:p>
            <a:pPr marL="483078" lvl="1"/>
            <a:endParaRPr lang="en-GB" altLang="en-US" sz="2100" dirty="0"/>
          </a:p>
          <a:p>
            <a:pPr lvl="1">
              <a:buFont typeface="Arial" panose="020B0604020202020204" pitchFamily="34" charset="0"/>
              <a:buChar char="–"/>
            </a:pPr>
            <a:r>
              <a:rPr lang="en-GB" altLang="en-US" sz="2100" dirty="0"/>
              <a:t>No – inform relevant people of your decision, with reasons</a:t>
            </a:r>
          </a:p>
          <a:p>
            <a:endParaRPr lang="en-GB" altLang="en-US" sz="2100" dirty="0"/>
          </a:p>
          <a:p>
            <a:r>
              <a:rPr lang="en-GB" altLang="en-US" sz="2100" b="1" dirty="0"/>
              <a:t>Remember – it may be appropriate to conduct further investigation during the disciplinary and/or appeal stages of the process.</a:t>
            </a:r>
          </a:p>
          <a:p>
            <a:r>
              <a:rPr lang="en-GB" dirty="0"/>
              <a:t>Outcomes</a:t>
            </a:r>
          </a:p>
          <a:p>
            <a:pPr>
              <a:buFontTx/>
              <a:buChar char="•"/>
            </a:pPr>
            <a:r>
              <a:rPr lang="en-GB" altLang="en-US" sz="1300" dirty="0"/>
              <a:t>No action required</a:t>
            </a:r>
          </a:p>
          <a:p>
            <a:r>
              <a:rPr lang="en-GB" altLang="en-US" sz="1300" dirty="0"/>
              <a:t> </a:t>
            </a:r>
          </a:p>
          <a:p>
            <a:pPr>
              <a:buFontTx/>
              <a:buChar char="•"/>
            </a:pPr>
            <a:r>
              <a:rPr lang="en-GB" altLang="en-US" sz="1300" dirty="0"/>
              <a:t>Informal concern: Letter of Suitable Advise</a:t>
            </a:r>
          </a:p>
          <a:p>
            <a:endParaRPr lang="en-GB" altLang="en-US" sz="1300" dirty="0"/>
          </a:p>
          <a:p>
            <a:pPr>
              <a:buFontTx/>
              <a:buChar char="•"/>
            </a:pPr>
            <a:r>
              <a:rPr lang="en-GB" altLang="en-US" sz="1300" dirty="0"/>
              <a:t>Misconduct/ Gross Misconduct: present evidence to person who will conduct disciplinary  proceedings and make recommendation</a:t>
            </a: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a:p>
        </p:txBody>
      </p:sp>
    </p:spTree>
    <p:extLst>
      <p:ext uri="{BB962C8B-B14F-4D97-AF65-F5344CB8AC3E}">
        <p14:creationId xmlns:p14="http://schemas.microsoft.com/office/powerpoint/2010/main" val="39285991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7338707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pairs / groups look at this sample report</a:t>
            </a:r>
            <a:r>
              <a:rPr lang="en-GB" baseline="0" dirty="0"/>
              <a:t> (Poorly Completed Report) What’s good about it what needs to improve?</a:t>
            </a:r>
          </a:p>
          <a:p>
            <a:pPr marL="483078" indent="-483078">
              <a:buFontTx/>
              <a:buAutoNum type="arabicPeriod"/>
            </a:pPr>
            <a:r>
              <a:rPr lang="en-GB" altLang="en-US" sz="1300" dirty="0">
                <a:solidFill>
                  <a:srgbClr val="414042"/>
                </a:solidFill>
                <a:latin typeface="Century Gothic" panose="020B0502020202020204" pitchFamily="34" charset="0"/>
              </a:rPr>
              <a:t>Timeliness – all investigations must be prioritised.</a:t>
            </a:r>
          </a:p>
          <a:p>
            <a:pPr marL="483078" indent="-483078">
              <a:buFontTx/>
              <a:buAutoNum type="arabicPeriod"/>
            </a:pPr>
            <a:r>
              <a:rPr lang="en-GB" altLang="en-US" sz="1300" dirty="0">
                <a:solidFill>
                  <a:srgbClr val="414042"/>
                </a:solidFill>
                <a:latin typeface="Century Gothic" panose="020B0502020202020204" pitchFamily="34" charset="0"/>
              </a:rPr>
              <a:t>Collect facts and avoid 'fishing’ expeditions.</a:t>
            </a:r>
          </a:p>
          <a:p>
            <a:pPr marL="483078" indent="-483078">
              <a:buFontTx/>
              <a:buAutoNum type="arabicPeriod"/>
            </a:pPr>
            <a:r>
              <a:rPr lang="en-GB" altLang="en-US" sz="1300" dirty="0">
                <a:solidFill>
                  <a:srgbClr val="414042"/>
                </a:solidFill>
                <a:latin typeface="Century Gothic" panose="020B0502020202020204" pitchFamily="34" charset="0"/>
              </a:rPr>
              <a:t>Do not ask leading questions when interviewing people. </a:t>
            </a:r>
          </a:p>
          <a:p>
            <a:pPr marL="483078" indent="-483078">
              <a:buFontTx/>
              <a:buAutoNum type="arabicPeriod"/>
            </a:pPr>
            <a:r>
              <a:rPr lang="en-GB" altLang="en-US" sz="1300" dirty="0">
                <a:solidFill>
                  <a:srgbClr val="414042"/>
                </a:solidFill>
                <a:latin typeface="Century Gothic" panose="020B0502020202020204" pitchFamily="34" charset="0"/>
              </a:rPr>
              <a:t>Ask people to describe in their own words what happened, focusing on the facts. </a:t>
            </a:r>
          </a:p>
          <a:p>
            <a:pPr marL="483078" indent="-483078">
              <a:buFontTx/>
              <a:buAutoNum type="arabicPeriod"/>
            </a:pPr>
            <a:r>
              <a:rPr lang="en-GB" altLang="en-US" sz="1300" dirty="0">
                <a:solidFill>
                  <a:srgbClr val="414042"/>
                </a:solidFill>
                <a:latin typeface="Century Gothic" panose="020B0502020202020204" pitchFamily="34" charset="0"/>
              </a:rPr>
              <a:t>Discourage opinions and assumptions.</a:t>
            </a:r>
          </a:p>
          <a:p>
            <a:pPr marL="483078" indent="-483078">
              <a:buFontTx/>
              <a:buAutoNum type="arabicPeriod"/>
            </a:pPr>
            <a:r>
              <a:rPr lang="en-GB" altLang="en-US" sz="1300" dirty="0">
                <a:solidFill>
                  <a:srgbClr val="414042"/>
                </a:solidFill>
                <a:latin typeface="Century Gothic" panose="020B0502020202020204" pitchFamily="34" charset="0"/>
              </a:rPr>
              <a:t>Record the words actually used by the witness, don’t substitute your own words or interpretations.</a:t>
            </a:r>
          </a:p>
          <a:p>
            <a:pPr marL="483078" indent="-483078">
              <a:buFontTx/>
              <a:buAutoNum type="arabicPeriod"/>
            </a:pPr>
            <a:r>
              <a:rPr lang="en-GB" altLang="en-US" sz="1300" dirty="0">
                <a:solidFill>
                  <a:srgbClr val="414042"/>
                </a:solidFill>
                <a:latin typeface="Century Gothic" panose="020B0502020202020204" pitchFamily="34" charset="0"/>
              </a:rPr>
              <a:t>Make sure the people interviewed tell the whole story, if significant points are left out it can adversely affect your case later. </a:t>
            </a:r>
          </a:p>
          <a:p>
            <a:pPr marL="483078" indent="-483078">
              <a:buFontTx/>
              <a:buAutoNum type="arabicPeriod"/>
            </a:pPr>
            <a:r>
              <a:rPr lang="en-GB" altLang="en-US" sz="1300" dirty="0">
                <a:solidFill>
                  <a:srgbClr val="414042"/>
                </a:solidFill>
                <a:latin typeface="Century Gothic" panose="020B0502020202020204" pitchFamily="34" charset="0"/>
              </a:rPr>
              <a:t>Do not make judgements or form opinion.</a:t>
            </a:r>
          </a:p>
          <a:p>
            <a:pPr marL="483078" indent="-483078">
              <a:buFontTx/>
              <a:buAutoNum type="arabicPeriod"/>
            </a:pPr>
            <a:r>
              <a:rPr lang="en-GB" altLang="en-US" sz="1300" dirty="0">
                <a:solidFill>
                  <a:srgbClr val="414042"/>
                </a:solidFill>
                <a:latin typeface="Century Gothic" panose="020B0502020202020204" pitchFamily="34" charset="0"/>
              </a:rPr>
              <a:t>Ensure your meeting notes and report are accurate, concise and well structured.</a:t>
            </a:r>
          </a:p>
          <a:p>
            <a:endParaRPr lang="en-GB" baseline="0" dirty="0"/>
          </a:p>
          <a:p>
            <a:endParaRPr lang="en-GB" baseline="0" dirty="0"/>
          </a:p>
          <a:p>
            <a:r>
              <a:rPr lang="en-GB" baseline="0" dirty="0"/>
              <a:t>Report back in groups and discuss as a whole</a:t>
            </a:r>
          </a:p>
          <a:p>
            <a:endParaRPr lang="en-GB" baseline="0" dirty="0"/>
          </a:p>
          <a:p>
            <a:r>
              <a:rPr lang="en-GB" baseline="0" dirty="0"/>
              <a:t>Handout – Blank Investigation Template</a:t>
            </a:r>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37620044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13214297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27431372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2018 Capital People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2018 Capital People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defRPr sz="2400">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2018 Capital People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 2019 Capital People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2018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2018 Capital People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2018 Capital People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5.xml"/><Relationship Id="rId7" Type="http://schemas.openxmlformats.org/officeDocument/2006/relationships/diagramColors" Target="../diagrams/colors1.xml"/><Relationship Id="rId2" Type="http://schemas.openxmlformats.org/officeDocument/2006/relationships/slideLayout" Target="../slideLayouts/slideLayout4.xml"/><Relationship Id="rId1" Type="http://schemas.openxmlformats.org/officeDocument/2006/relationships/tags" Target="../tags/tag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6.png"/><Relationship Id="rId4" Type="http://schemas.openxmlformats.org/officeDocument/2006/relationships/hyperlink" Target="http://www.google.com/url?sa=i&amp;source=images&amp;cd=&amp;cad=rja&amp;docid=KjUI1-P4NyH3OM&amp;tbnid=Odwx5toSRkOVaM:&amp;ved=0CAgQjRwwAA&amp;url=http%3A%2F%2Fwww.faculty.londondeanery.ac.uk%2Fe-learning%2Fappraisal%2Fskilful-questioning-and-active-listening&amp;ei=GiJyUrmwJMjGtQbUroG4AQ&amp;psig=AFQjCNHCt94rFx3NsU_JcKZrknsUTZiHGA&amp;ust=1383297946637515"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4.xml"/><Relationship Id="rId1" Type="http://schemas.openxmlformats.org/officeDocument/2006/relationships/tags" Target="../tags/tag29.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4.xml"/><Relationship Id="rId1" Type="http://schemas.openxmlformats.org/officeDocument/2006/relationships/tags" Target="../tags/tag30.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31.xml"/></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dirty="0"/>
              <a:t>© 2020 Capital Law Limited</a:t>
            </a:r>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26668"/>
            <a:ext cx="8168098" cy="2038635"/>
          </a:xfrm>
        </p:spPr>
        <p:txBody>
          <a:bodyPr/>
          <a:lstStyle/>
          <a:p>
            <a:r>
              <a:rPr lang="en-GB" dirty="0"/>
              <a:t>Employment Law </a:t>
            </a:r>
            <a:br>
              <a:rPr lang="en-GB" dirty="0"/>
            </a:br>
            <a:r>
              <a:rPr lang="en-GB" dirty="0"/>
              <a:t>MA/PGDip in HRM</a:t>
            </a:r>
            <a:br>
              <a:rPr lang="en-GB" dirty="0"/>
            </a:br>
            <a:r>
              <a:rPr lang="en-GB" dirty="0"/>
              <a:t>—Level 7</a:t>
            </a:r>
          </a:p>
        </p:txBody>
      </p:sp>
      <p:pic>
        <p:nvPicPr>
          <p:cNvPr id="7" name="Picture 2" descr="University of Wales Trinity Saint David (@UWTSD) | Twitter">
            <a:extLst>
              <a:ext uri="{FF2B5EF4-FFF2-40B4-BE49-F238E27FC236}">
                <a16:creationId xmlns:a16="http://schemas.microsoft.com/office/drawing/2014/main" id="{D5F7F013-A044-4D36-A757-0AC06212F8CA}"/>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801922" y="1840442"/>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drawing&#10;&#10;Description automatically generated">
            <a:extLst>
              <a:ext uri="{FF2B5EF4-FFF2-40B4-BE49-F238E27FC236}">
                <a16:creationId xmlns:a16="http://schemas.microsoft.com/office/drawing/2014/main" id="{782A52FE-D6C4-4DEE-A258-B5BFB9035597}"/>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2160079" y="3092472"/>
            <a:ext cx="3044856" cy="1479528"/>
          </a:xfrm>
          <a:prstGeom prst="rect">
            <a:avLst/>
          </a:prstGeom>
        </p:spPr>
      </p:pic>
    </p:spTree>
    <p:extLst>
      <p:ext uri="{BB962C8B-B14F-4D97-AF65-F5344CB8AC3E}">
        <p14:creationId xmlns:p14="http://schemas.microsoft.com/office/powerpoint/2010/main" val="1963485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03F97FA-8113-453D-B073-E0E169FE2F77}"/>
              </a:ext>
            </a:extLst>
          </p:cNvPr>
          <p:cNvSpPr>
            <a:spLocks noGrp="1"/>
          </p:cNvSpPr>
          <p:nvPr>
            <p:ph type="ftr" sz="quarter" idx="11"/>
          </p:nvPr>
        </p:nvSpPr>
        <p:spPr/>
        <p:txBody>
          <a:bodyPr/>
          <a:lstStyle/>
          <a:p>
            <a:r>
              <a:rPr lang="en-GB" dirty="0"/>
              <a:t>© 2021 Capital Law Limited</a:t>
            </a:r>
          </a:p>
        </p:txBody>
      </p:sp>
      <p:sp>
        <p:nvSpPr>
          <p:cNvPr id="3" name="Title 2">
            <a:extLst>
              <a:ext uri="{FF2B5EF4-FFF2-40B4-BE49-F238E27FC236}">
                <a16:creationId xmlns:a16="http://schemas.microsoft.com/office/drawing/2014/main" id="{FC68B6FF-3683-4711-8938-1ACFA93F1407}"/>
              </a:ext>
            </a:extLst>
          </p:cNvPr>
          <p:cNvSpPr>
            <a:spLocks noGrp="1"/>
          </p:cNvSpPr>
          <p:nvPr>
            <p:ph type="ctrTitle"/>
          </p:nvPr>
        </p:nvSpPr>
        <p:spPr>
          <a:xfrm>
            <a:off x="519159" y="2468443"/>
            <a:ext cx="8168098" cy="679545"/>
          </a:xfrm>
        </p:spPr>
        <p:txBody>
          <a:bodyPr/>
          <a:lstStyle/>
          <a:p>
            <a:r>
              <a:rPr lang="en-GB" dirty="0"/>
              <a:t>Effective Investigations</a:t>
            </a:r>
          </a:p>
        </p:txBody>
      </p:sp>
      <p:sp>
        <p:nvSpPr>
          <p:cNvPr id="4" name="Subtitle 3">
            <a:extLst>
              <a:ext uri="{FF2B5EF4-FFF2-40B4-BE49-F238E27FC236}">
                <a16:creationId xmlns:a16="http://schemas.microsoft.com/office/drawing/2014/main" id="{C04F3AC8-FEF1-4B52-8FF6-EAD52745BD9B}"/>
              </a:ext>
            </a:extLst>
          </p:cNvPr>
          <p:cNvSpPr>
            <a:spLocks noGrp="1"/>
          </p:cNvSpPr>
          <p:nvPr>
            <p:ph type="subTitle" idx="1"/>
          </p:nvPr>
        </p:nvSpPr>
        <p:spPr>
          <a:xfrm>
            <a:off x="530115" y="3279849"/>
            <a:ext cx="8157142" cy="679545"/>
          </a:xfrm>
        </p:spPr>
        <p:txBody>
          <a:bodyPr/>
          <a:lstStyle/>
          <a:p>
            <a:endParaRPr lang="en-GB" dirty="0"/>
          </a:p>
        </p:txBody>
      </p:sp>
      <p:sp>
        <p:nvSpPr>
          <p:cNvPr id="5" name="Text Placeholder 4">
            <a:extLst>
              <a:ext uri="{FF2B5EF4-FFF2-40B4-BE49-F238E27FC236}">
                <a16:creationId xmlns:a16="http://schemas.microsoft.com/office/drawing/2014/main" id="{EF05829D-880C-4C4F-9830-12D0023DBAB0}"/>
              </a:ext>
            </a:extLst>
          </p:cNvPr>
          <p:cNvSpPr>
            <a:spLocks noGrp="1"/>
          </p:cNvSpPr>
          <p:nvPr>
            <p:ph type="body" sz="quarter" idx="12"/>
          </p:nvPr>
        </p:nvSpPr>
        <p:spPr/>
        <p:txBody>
          <a:bodyPr/>
          <a:lstStyle/>
          <a:p>
            <a:r>
              <a:rPr lang="en-GB" dirty="0"/>
              <a:t>16.2.2021</a:t>
            </a:r>
          </a:p>
          <a:p>
            <a:endParaRPr lang="en-GB" dirty="0"/>
          </a:p>
        </p:txBody>
      </p:sp>
      <p:sp>
        <p:nvSpPr>
          <p:cNvPr id="7" name="Text Placeholder 6">
            <a:extLst>
              <a:ext uri="{FF2B5EF4-FFF2-40B4-BE49-F238E27FC236}">
                <a16:creationId xmlns:a16="http://schemas.microsoft.com/office/drawing/2014/main" id="{842984BB-FB1B-4472-93CA-5AB1FA72BC23}"/>
              </a:ext>
            </a:extLst>
          </p:cNvPr>
          <p:cNvSpPr>
            <a:spLocks noGrp="1"/>
          </p:cNvSpPr>
          <p:nvPr>
            <p:ph type="body" sz="quarter" idx="14"/>
          </p:nvPr>
        </p:nvSpPr>
        <p:spPr/>
        <p:txBody>
          <a:bodyPr/>
          <a:lstStyle/>
          <a:p>
            <a:r>
              <a:rPr lang="en-GB" dirty="0"/>
              <a:t>Claire Tait</a:t>
            </a:r>
          </a:p>
          <a:p>
            <a:r>
              <a:rPr lang="en-GB" b="0" i="1" dirty="0">
                <a:solidFill>
                  <a:schemeClr val="tx1"/>
                </a:solidFill>
              </a:rPr>
              <a:t>Associate</a:t>
            </a:r>
          </a:p>
          <a:p>
            <a:r>
              <a:rPr lang="en-GB" b="0" dirty="0">
                <a:solidFill>
                  <a:schemeClr val="tx1"/>
                </a:solidFill>
              </a:rPr>
              <a:t>Employment</a:t>
            </a:r>
            <a:br>
              <a:rPr lang="en-GB" b="0" dirty="0">
                <a:solidFill>
                  <a:schemeClr val="tx1"/>
                </a:solidFill>
              </a:rPr>
            </a:br>
            <a:r>
              <a:rPr lang="en-GB" b="0" dirty="0">
                <a:solidFill>
                  <a:schemeClr val="tx1"/>
                </a:solidFill>
              </a:rPr>
              <a:t>Capital Law Ltd</a:t>
            </a:r>
          </a:p>
          <a:p>
            <a:endParaRPr lang="en-GB" dirty="0"/>
          </a:p>
        </p:txBody>
      </p:sp>
    </p:spTree>
    <p:extLst>
      <p:ext uri="{BB962C8B-B14F-4D97-AF65-F5344CB8AC3E}">
        <p14:creationId xmlns:p14="http://schemas.microsoft.com/office/powerpoint/2010/main" val="139464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Aims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r>
              <a:rPr lang="en-GB" dirty="0"/>
              <a:t>To equip managers with the necessary </a:t>
            </a:r>
          </a:p>
          <a:p>
            <a:r>
              <a:rPr lang="en-GB" dirty="0"/>
              <a:t>skills, knowledge, attitudes and </a:t>
            </a:r>
          </a:p>
          <a:p>
            <a:r>
              <a:rPr lang="en-GB" dirty="0"/>
              <a:t>behaviours required to: </a:t>
            </a:r>
          </a:p>
          <a:p>
            <a:endParaRPr lang="en-GB" dirty="0"/>
          </a:p>
          <a:p>
            <a:pPr marL="342900" lvl="1" indent="-342900">
              <a:buFont typeface="Georgia" panose="02040502050405020303" pitchFamily="18" charset="0"/>
              <a:buChar char="—"/>
            </a:pPr>
            <a:r>
              <a:rPr lang="en-GB" dirty="0"/>
              <a:t>conduct effective investigations,</a:t>
            </a:r>
          </a:p>
          <a:p>
            <a:pPr marL="342900" lvl="1" indent="-342900">
              <a:buFont typeface="Georgia" panose="02040502050405020303" pitchFamily="18" charset="0"/>
              <a:buChar char="—"/>
            </a:pPr>
            <a:r>
              <a:rPr lang="en-GB" dirty="0"/>
              <a:t>analyse evidence and</a:t>
            </a:r>
          </a:p>
          <a:p>
            <a:pPr marL="342900" lvl="1" indent="-342900">
              <a:buFont typeface="Georgia" panose="02040502050405020303" pitchFamily="18" charset="0"/>
              <a:buChar char="—"/>
            </a:pPr>
            <a:r>
              <a:rPr lang="en-GB" dirty="0"/>
              <a:t>identify appropriate outcomes </a:t>
            </a:r>
          </a:p>
          <a:p>
            <a:endParaRPr lang="en-GB" dirty="0"/>
          </a:p>
        </p:txBody>
      </p:sp>
      <p:sp>
        <p:nvSpPr>
          <p:cNvPr id="7" name="Footer Placeholder 1">
            <a:extLst>
              <a:ext uri="{FF2B5EF4-FFF2-40B4-BE49-F238E27FC236}">
                <a16:creationId xmlns:a16="http://schemas.microsoft.com/office/drawing/2014/main" id="{00D29C17-1AEF-4BFE-AE2F-2E94B6CC2DF3}"/>
              </a:ext>
            </a:extLst>
          </p:cNvPr>
          <p:cNvSpPr>
            <a:spLocks noGrp="1"/>
          </p:cNvSpPr>
          <p:nvPr>
            <p:ph type="ftr" sz="quarter" idx="11"/>
          </p:nvPr>
        </p:nvSpPr>
        <p:spPr>
          <a:xfrm>
            <a:off x="633685" y="8240160"/>
            <a:ext cx="5486936" cy="184666"/>
          </a:xfrm>
        </p:spPr>
        <p:txBody>
          <a:bodyPr/>
          <a:lstStyle/>
          <a:p>
            <a:r>
              <a:rPr lang="en-GB" dirty="0"/>
              <a:t>© 2021 Capital Law Limited</a:t>
            </a:r>
          </a:p>
        </p:txBody>
      </p:sp>
    </p:spTree>
    <p:custDataLst>
      <p:tags r:id="rId1"/>
    </p:custDataLst>
    <p:extLst>
      <p:ext uri="{BB962C8B-B14F-4D97-AF65-F5344CB8AC3E}">
        <p14:creationId xmlns:p14="http://schemas.microsoft.com/office/powerpoint/2010/main" val="3396997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Learning Objectives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lvl="0" indent="-342900">
              <a:buFont typeface="Georgia" panose="02040502050405020303" pitchFamily="18" charset="0"/>
              <a:buChar char="—"/>
            </a:pPr>
            <a:r>
              <a:rPr lang="en-GB" b="0" dirty="0"/>
              <a:t>Identify the need for effective investigations</a:t>
            </a:r>
          </a:p>
          <a:p>
            <a:pPr marL="342900" lvl="0" indent="-342900">
              <a:buFont typeface="Georgia" panose="02040502050405020303" pitchFamily="18" charset="0"/>
              <a:buChar char="—"/>
            </a:pPr>
            <a:r>
              <a:rPr lang="en-GB" b="0" dirty="0"/>
              <a:t>Define the characteristics of an effective investigation</a:t>
            </a:r>
          </a:p>
          <a:p>
            <a:pPr marL="342900" lvl="0" indent="-342900">
              <a:buFont typeface="Georgia" panose="02040502050405020303" pitchFamily="18" charset="0"/>
              <a:buChar char="—"/>
            </a:pPr>
            <a:r>
              <a:rPr lang="en-GB" b="0" dirty="0"/>
              <a:t>Discuss relevant employment law issues when conducting investigations</a:t>
            </a:r>
          </a:p>
          <a:p>
            <a:pPr marL="342900" lvl="0" indent="-342900">
              <a:buFont typeface="Georgia" panose="02040502050405020303" pitchFamily="18" charset="0"/>
              <a:buChar char="—"/>
            </a:pPr>
            <a:r>
              <a:rPr lang="en-GB" b="0" dirty="0"/>
              <a:t>Outline process for conducting investigations</a:t>
            </a:r>
          </a:p>
          <a:p>
            <a:pPr marL="342900" lvl="0" indent="-342900">
              <a:buFont typeface="Georgia" panose="02040502050405020303" pitchFamily="18" charset="0"/>
              <a:buChar char="—"/>
            </a:pPr>
            <a:r>
              <a:rPr lang="en-GB" b="0" dirty="0"/>
              <a:t>Challenge inappropriate behaviour in an interview setting</a:t>
            </a:r>
          </a:p>
          <a:p>
            <a:pPr marL="342900" lvl="0" indent="-342900">
              <a:buFont typeface="Georgia" panose="02040502050405020303" pitchFamily="18" charset="0"/>
              <a:buChar char="—"/>
            </a:pPr>
            <a:r>
              <a:rPr lang="en-GB" b="0" dirty="0"/>
              <a:t>Demonstrate effective investigative skills through listening and questioning</a:t>
            </a:r>
          </a:p>
          <a:p>
            <a:pPr marL="342900" lvl="0" indent="-342900">
              <a:buFont typeface="Georgia" panose="02040502050405020303" pitchFamily="18" charset="0"/>
              <a:buChar char="—"/>
            </a:pPr>
            <a:r>
              <a:rPr lang="en-GB" b="0" dirty="0"/>
              <a:t>Deliver a balanced report with clear recommendations</a:t>
            </a:r>
          </a:p>
          <a:p>
            <a:pPr marL="342900" lvl="0" indent="-342900">
              <a:buFont typeface="Georgia" panose="02040502050405020303" pitchFamily="18" charset="0"/>
              <a:buChar char="—"/>
            </a:pPr>
            <a:r>
              <a:rPr lang="en-GB" b="0" dirty="0"/>
              <a:t>Analyse information and generate appropriate and fair outcomes</a:t>
            </a:r>
          </a:p>
          <a:p>
            <a:pPr marL="342900" indent="-342900">
              <a:buFont typeface="Georgia" panose="02040502050405020303" pitchFamily="18" charset="0"/>
              <a:buChar char="—"/>
            </a:pPr>
            <a:r>
              <a:rPr lang="en-GB" b="0" dirty="0"/>
              <a:t>Demonstrate effective feedback skills</a:t>
            </a:r>
          </a:p>
          <a:p>
            <a:endParaRPr lang="en-GB" dirty="0"/>
          </a:p>
        </p:txBody>
      </p:sp>
      <p:sp>
        <p:nvSpPr>
          <p:cNvPr id="7" name="Footer Placeholder 1">
            <a:extLst>
              <a:ext uri="{FF2B5EF4-FFF2-40B4-BE49-F238E27FC236}">
                <a16:creationId xmlns:a16="http://schemas.microsoft.com/office/drawing/2014/main" id="{BE3D8CA6-7557-4E17-A802-1B5E6B0747F4}"/>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197028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Why carry out investigations?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indent="-342900">
              <a:buFont typeface="Georgia" panose="02040502050405020303" pitchFamily="18" charset="0"/>
              <a:buChar char="—"/>
            </a:pPr>
            <a:r>
              <a:rPr lang="en-GB" dirty="0"/>
              <a:t>Business reasons </a:t>
            </a:r>
          </a:p>
          <a:p>
            <a:pPr marL="666900" lvl="2" indent="-342900">
              <a:buFont typeface="Georgia" panose="02040502050405020303" pitchFamily="18" charset="0"/>
              <a:buChar char="—"/>
            </a:pPr>
            <a:r>
              <a:rPr lang="en-US" dirty="0">
                <a:latin typeface="+mj-lt"/>
              </a:rPr>
              <a:t>Why do we need to carry out investigations effectively? </a:t>
            </a:r>
            <a:endParaRPr lang="en-GB" dirty="0">
              <a:latin typeface="+mj-lt"/>
            </a:endParaRPr>
          </a:p>
          <a:p>
            <a:pPr marL="666900" lvl="2" indent="-342900">
              <a:buFont typeface="Georgia" panose="02040502050405020303" pitchFamily="18" charset="0"/>
              <a:buChar char="—"/>
            </a:pPr>
            <a:r>
              <a:rPr lang="en-US" dirty="0">
                <a:latin typeface="+mj-lt"/>
              </a:rPr>
              <a:t>List some of the scenarios that may give rise to an investigation?</a:t>
            </a:r>
            <a:endParaRPr lang="en-GB" dirty="0">
              <a:latin typeface="+mj-lt"/>
            </a:endParaRPr>
          </a:p>
          <a:p>
            <a:pPr marL="666900" lvl="2" indent="-342900">
              <a:buFont typeface="Georgia" panose="02040502050405020303" pitchFamily="18" charset="0"/>
              <a:buChar char="—"/>
            </a:pPr>
            <a:r>
              <a:rPr lang="en-US" dirty="0">
                <a:latin typeface="+mj-lt"/>
              </a:rPr>
              <a:t>Have you had firsthand experiences of an investigation procedure as witness or investigator? If so, what are your reflections on the process? What was handled well and what could have been done better?</a:t>
            </a:r>
            <a:endParaRPr lang="en-GB" dirty="0">
              <a:latin typeface="+mj-lt"/>
            </a:endParaRPr>
          </a:p>
          <a:p>
            <a:pPr marL="342900" indent="-342900">
              <a:buFont typeface="Georgia" panose="02040502050405020303" pitchFamily="18" charset="0"/>
              <a:buChar char="—"/>
            </a:pPr>
            <a:r>
              <a:rPr lang="en-GB" dirty="0"/>
              <a:t>Potential impacts of ineffective investigations</a:t>
            </a:r>
          </a:p>
          <a:p>
            <a:pPr marL="342900" indent="-342900">
              <a:buFont typeface="Georgia" panose="02040502050405020303" pitchFamily="18" charset="0"/>
              <a:buChar char="–"/>
            </a:pPr>
            <a:endParaRPr lang="en-GB" dirty="0"/>
          </a:p>
        </p:txBody>
      </p:sp>
      <p:sp>
        <p:nvSpPr>
          <p:cNvPr id="7" name="Footer Placeholder 1">
            <a:extLst>
              <a:ext uri="{FF2B5EF4-FFF2-40B4-BE49-F238E27FC236}">
                <a16:creationId xmlns:a16="http://schemas.microsoft.com/office/drawing/2014/main" id="{73D47FAF-FF66-4233-B9AB-B3660ABB3C11}"/>
              </a:ext>
            </a:extLst>
          </p:cNvPr>
          <p:cNvSpPr txBox="1">
            <a:spLocks/>
          </p:cNvSpPr>
          <p:nvPr/>
        </p:nvSpPr>
        <p:spPr>
          <a:xfrm>
            <a:off x="786085" y="8239636"/>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524298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Why carry out investigations?</a:t>
            </a:r>
          </a:p>
        </p:txBody>
      </p:sp>
      <p:graphicFrame>
        <p:nvGraphicFramePr>
          <p:cNvPr id="8" name="Diagram 7">
            <a:extLst>
              <a:ext uri="{FF2B5EF4-FFF2-40B4-BE49-F238E27FC236}">
                <a16:creationId xmlns:a16="http://schemas.microsoft.com/office/drawing/2014/main" id="{12F297E7-B4B9-4599-87E5-9D7D2B5EC5BF}"/>
              </a:ext>
            </a:extLst>
          </p:cNvPr>
          <p:cNvGraphicFramePr/>
          <p:nvPr>
            <p:extLst>
              <p:ext uri="{D42A27DB-BD31-4B8C-83A1-F6EECF244321}">
                <p14:modId xmlns:p14="http://schemas.microsoft.com/office/powerpoint/2010/main" val="2690589452"/>
              </p:ext>
            </p:extLst>
          </p:nvPr>
        </p:nvGraphicFramePr>
        <p:xfrm>
          <a:off x="6831399" y="1934044"/>
          <a:ext cx="6932829" cy="50392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Footer Placeholder 1">
            <a:extLst>
              <a:ext uri="{FF2B5EF4-FFF2-40B4-BE49-F238E27FC236}">
                <a16:creationId xmlns:a16="http://schemas.microsoft.com/office/drawing/2014/main" id="{477607BD-975E-4C7A-8945-62A69464A693}"/>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769738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0716781-04B5-4511-AA85-A18CB9446D45}"/>
              </a:ext>
            </a:extLst>
          </p:cNvPr>
          <p:cNvSpPr>
            <a:spLocks noGrp="1"/>
          </p:cNvSpPr>
          <p:nvPr>
            <p:ph type="title"/>
          </p:nvPr>
        </p:nvSpPr>
        <p:spPr/>
        <p:txBody>
          <a:bodyPr/>
          <a:lstStyle/>
          <a:p>
            <a:r>
              <a:rPr lang="en-GB" dirty="0"/>
              <a:t>Effective Investigations</a:t>
            </a:r>
          </a:p>
        </p:txBody>
      </p:sp>
      <p:sp>
        <p:nvSpPr>
          <p:cNvPr id="8" name="Content Placeholder 7">
            <a:extLst>
              <a:ext uri="{FF2B5EF4-FFF2-40B4-BE49-F238E27FC236}">
                <a16:creationId xmlns:a16="http://schemas.microsoft.com/office/drawing/2014/main" id="{95143253-9D5E-423E-886D-8A277F56731E}"/>
              </a:ext>
            </a:extLst>
          </p:cNvPr>
          <p:cNvSpPr>
            <a:spLocks noGrp="1"/>
          </p:cNvSpPr>
          <p:nvPr>
            <p:ph idx="1"/>
          </p:nvPr>
        </p:nvSpPr>
        <p:spPr/>
        <p:txBody>
          <a:bodyPr/>
          <a:lstStyle/>
          <a:p>
            <a:pPr lvl="0">
              <a:lnSpc>
                <a:spcPct val="90000"/>
              </a:lnSpc>
              <a:defRPr/>
            </a:pPr>
            <a:r>
              <a:rPr lang="en-GB" sz="2400" dirty="0">
                <a:solidFill>
                  <a:schemeClr val="tx1"/>
                </a:solidFill>
              </a:rPr>
              <a:t>Discipline</a:t>
            </a:r>
          </a:p>
          <a:p>
            <a:pPr marL="342900" lvl="1" indent="-342900">
              <a:buFont typeface="Georgia" panose="02040502050405020303" pitchFamily="18" charset="0"/>
              <a:buChar char="—"/>
              <a:defRPr/>
            </a:pPr>
            <a:r>
              <a:rPr lang="en-GB" sz="2400" dirty="0"/>
              <a:t>Lying</a:t>
            </a:r>
          </a:p>
          <a:p>
            <a:pPr marL="342900" lvl="1" indent="-342900">
              <a:buFont typeface="Georgia" panose="02040502050405020303" pitchFamily="18" charset="0"/>
              <a:buChar char="—"/>
              <a:defRPr/>
            </a:pPr>
            <a:r>
              <a:rPr lang="en-GB" sz="2400" dirty="0"/>
              <a:t>Theft</a:t>
            </a:r>
          </a:p>
          <a:p>
            <a:pPr marL="666900" lvl="2" indent="-342900">
              <a:buFont typeface="Georgia" panose="02040502050405020303" pitchFamily="18" charset="0"/>
              <a:buChar char="—"/>
              <a:defRPr/>
            </a:pPr>
            <a:r>
              <a:rPr lang="en-GB" sz="2400" b="0" dirty="0">
                <a:latin typeface="+mn-lt"/>
              </a:rPr>
              <a:t>time</a:t>
            </a:r>
          </a:p>
          <a:p>
            <a:pPr marL="666900" lvl="2" indent="-342900">
              <a:buFont typeface="Georgia" panose="02040502050405020303" pitchFamily="18" charset="0"/>
              <a:buChar char="—"/>
              <a:defRPr/>
            </a:pPr>
            <a:r>
              <a:rPr lang="en-GB" sz="2400" b="0" dirty="0">
                <a:latin typeface="+mn-lt"/>
              </a:rPr>
              <a:t>product </a:t>
            </a:r>
          </a:p>
          <a:p>
            <a:pPr marL="666900" lvl="2" indent="-342900">
              <a:buFont typeface="Georgia" panose="02040502050405020303" pitchFamily="18" charset="0"/>
              <a:buChar char="—"/>
              <a:defRPr/>
            </a:pPr>
            <a:r>
              <a:rPr lang="en-GB" sz="2400" b="0" dirty="0">
                <a:latin typeface="+mn-lt"/>
              </a:rPr>
              <a:t>Falsification of records</a:t>
            </a:r>
          </a:p>
          <a:p>
            <a:pPr marL="342900" lvl="1" indent="-342900">
              <a:buFont typeface="Georgia" panose="02040502050405020303" pitchFamily="18" charset="0"/>
              <a:buChar char="—"/>
              <a:defRPr/>
            </a:pPr>
            <a:r>
              <a:rPr lang="en-GB" sz="2400" dirty="0"/>
              <a:t>Aggressive language or behaviour</a:t>
            </a:r>
          </a:p>
          <a:p>
            <a:pPr marL="342900" lvl="1" indent="-342900">
              <a:buFont typeface="Georgia" panose="02040502050405020303" pitchFamily="18" charset="0"/>
              <a:buChar char="—"/>
              <a:defRPr/>
            </a:pPr>
            <a:r>
              <a:rPr lang="en-GB" sz="2400" dirty="0"/>
              <a:t>Refusal to work </a:t>
            </a:r>
          </a:p>
          <a:p>
            <a:pPr marL="342900" lvl="1" indent="-342900">
              <a:buFont typeface="Georgia" panose="02040502050405020303" pitchFamily="18" charset="0"/>
              <a:buChar char="—"/>
              <a:defRPr/>
            </a:pPr>
            <a:r>
              <a:rPr lang="en-GB" sz="2400" dirty="0"/>
              <a:t>Casual/Unauthorised absence</a:t>
            </a:r>
          </a:p>
          <a:p>
            <a:pPr marL="342900" lvl="1" indent="-342900">
              <a:buFont typeface="Georgia" panose="02040502050405020303" pitchFamily="18" charset="0"/>
              <a:buChar char="—"/>
              <a:defRPr/>
            </a:pPr>
            <a:r>
              <a:rPr lang="en-GB" sz="2400" dirty="0"/>
              <a:t>Health &amp; Safety breaches</a:t>
            </a:r>
          </a:p>
          <a:p>
            <a:pPr marL="342900" lvl="1" indent="-342900">
              <a:buFont typeface="Georgia" panose="02040502050405020303" pitchFamily="18" charset="0"/>
              <a:buChar char="—"/>
              <a:defRPr/>
            </a:pPr>
            <a:r>
              <a:rPr lang="en-GB" sz="2400" dirty="0"/>
              <a:t>Fraud</a:t>
            </a:r>
          </a:p>
          <a:p>
            <a:endParaRPr lang="en-GB" dirty="0"/>
          </a:p>
        </p:txBody>
      </p:sp>
      <p:sp>
        <p:nvSpPr>
          <p:cNvPr id="10" name="Content Placeholder 9">
            <a:extLst>
              <a:ext uri="{FF2B5EF4-FFF2-40B4-BE49-F238E27FC236}">
                <a16:creationId xmlns:a16="http://schemas.microsoft.com/office/drawing/2014/main" id="{7B8C5E03-BDF4-4669-A1E3-27CCF0DC3DCD}"/>
              </a:ext>
            </a:extLst>
          </p:cNvPr>
          <p:cNvSpPr>
            <a:spLocks noGrp="1"/>
          </p:cNvSpPr>
          <p:nvPr>
            <p:ph idx="14"/>
          </p:nvPr>
        </p:nvSpPr>
        <p:spPr/>
        <p:txBody>
          <a:bodyPr/>
          <a:lstStyle/>
          <a:p>
            <a:pPr lvl="0">
              <a:spcBef>
                <a:spcPct val="20000"/>
              </a:spcBef>
              <a:defRPr/>
            </a:pPr>
            <a:r>
              <a:rPr lang="en-GB" sz="2400" dirty="0">
                <a:solidFill>
                  <a:schemeClr val="tx1"/>
                </a:solidFill>
                <a:latin typeface="+mn-lt"/>
                <a:cs typeface="Arial" pitchFamily="34" charset="0"/>
              </a:rPr>
              <a:t>Grievance</a:t>
            </a:r>
          </a:p>
          <a:p>
            <a:pPr marL="342900" lvl="0" indent="-342900">
              <a:spcBef>
                <a:spcPct val="20000"/>
              </a:spcBef>
              <a:buFont typeface="Georgia" panose="02040502050405020303" pitchFamily="18" charset="0"/>
              <a:buChar char="—"/>
              <a:defRPr/>
            </a:pPr>
            <a:r>
              <a:rPr lang="en-GB" sz="2400" b="0" dirty="0">
                <a:solidFill>
                  <a:schemeClr val="tx1"/>
                </a:solidFill>
                <a:cs typeface="Arial" pitchFamily="34" charset="0"/>
              </a:rPr>
              <a:t>Bullying</a:t>
            </a:r>
          </a:p>
          <a:p>
            <a:pPr marL="342900" lvl="0" indent="-342900">
              <a:spcBef>
                <a:spcPct val="20000"/>
              </a:spcBef>
              <a:buFont typeface="Georgia" panose="02040502050405020303" pitchFamily="18" charset="0"/>
              <a:buChar char="—"/>
              <a:defRPr/>
            </a:pPr>
            <a:r>
              <a:rPr lang="en-GB" sz="2400" b="0" dirty="0">
                <a:solidFill>
                  <a:schemeClr val="tx1"/>
                </a:solidFill>
                <a:cs typeface="Arial" pitchFamily="34" charset="0"/>
              </a:rPr>
              <a:t>Victimisation</a:t>
            </a:r>
          </a:p>
          <a:p>
            <a:pPr marL="342900" lvl="0" indent="-342900">
              <a:spcBef>
                <a:spcPct val="20000"/>
              </a:spcBef>
              <a:buFont typeface="Georgia" panose="02040502050405020303" pitchFamily="18" charset="0"/>
              <a:buChar char="—"/>
              <a:defRPr/>
            </a:pPr>
            <a:r>
              <a:rPr lang="en-GB" sz="2400" b="0" dirty="0">
                <a:solidFill>
                  <a:schemeClr val="tx1"/>
                </a:solidFill>
                <a:cs typeface="Arial" pitchFamily="34" charset="0"/>
              </a:rPr>
              <a:t>Discrimination</a:t>
            </a:r>
          </a:p>
          <a:p>
            <a:pPr marL="342900" lvl="0" indent="-342900">
              <a:spcBef>
                <a:spcPct val="20000"/>
              </a:spcBef>
              <a:buFont typeface="Georgia" panose="02040502050405020303" pitchFamily="18" charset="0"/>
              <a:buChar char="—"/>
              <a:defRPr/>
            </a:pPr>
            <a:r>
              <a:rPr lang="en-GB" sz="2400" b="0" dirty="0">
                <a:solidFill>
                  <a:schemeClr val="tx1"/>
                </a:solidFill>
                <a:cs typeface="Arial" pitchFamily="34" charset="0"/>
              </a:rPr>
              <a:t>Sexual harassment</a:t>
            </a:r>
          </a:p>
          <a:p>
            <a:pPr marL="342900" lvl="0" indent="-342900">
              <a:spcBef>
                <a:spcPct val="20000"/>
              </a:spcBef>
              <a:buFont typeface="Georgia" panose="02040502050405020303" pitchFamily="18" charset="0"/>
              <a:buChar char="—"/>
              <a:defRPr/>
            </a:pPr>
            <a:r>
              <a:rPr lang="en-GB" sz="2400" b="0" dirty="0">
                <a:solidFill>
                  <a:schemeClr val="tx1"/>
                </a:solidFill>
                <a:cs typeface="Arial" pitchFamily="34" charset="0"/>
              </a:rPr>
              <a:t>Unequal pay</a:t>
            </a:r>
          </a:p>
          <a:p>
            <a:pPr marL="342900" lvl="0" indent="-342900">
              <a:spcBef>
                <a:spcPct val="20000"/>
              </a:spcBef>
              <a:buFont typeface="Georgia" panose="02040502050405020303" pitchFamily="18" charset="0"/>
              <a:buChar char="—"/>
              <a:defRPr/>
            </a:pPr>
            <a:r>
              <a:rPr lang="en-GB" sz="2400" b="0" dirty="0">
                <a:solidFill>
                  <a:schemeClr val="tx1"/>
                </a:solidFill>
                <a:cs typeface="Arial" pitchFamily="34" charset="0"/>
              </a:rPr>
              <a:t>Whistleblowing</a:t>
            </a:r>
          </a:p>
          <a:p>
            <a:pPr lvl="0">
              <a:spcBef>
                <a:spcPct val="20000"/>
              </a:spcBef>
              <a:defRPr/>
            </a:pPr>
            <a:endParaRPr lang="en-GB" sz="2400" dirty="0">
              <a:solidFill>
                <a:schemeClr val="tx1"/>
              </a:solidFill>
              <a:latin typeface="+mn-lt"/>
              <a:cs typeface="Arial" pitchFamily="34" charset="0"/>
            </a:endParaRPr>
          </a:p>
          <a:p>
            <a:pPr lvl="0">
              <a:spcBef>
                <a:spcPct val="20000"/>
              </a:spcBef>
              <a:defRPr/>
            </a:pPr>
            <a:r>
              <a:rPr lang="en-GB" sz="2400" dirty="0">
                <a:solidFill>
                  <a:schemeClr val="tx1"/>
                </a:solidFill>
                <a:latin typeface="+mn-lt"/>
                <a:cs typeface="Arial" pitchFamily="34" charset="0"/>
              </a:rPr>
              <a:t>Appeal</a:t>
            </a:r>
          </a:p>
          <a:p>
            <a:pPr marL="342900" indent="-342900">
              <a:buFont typeface="Georgia" panose="02040502050405020303" pitchFamily="18" charset="0"/>
              <a:buChar char="—"/>
            </a:pPr>
            <a:r>
              <a:rPr lang="en-GB" sz="2400" b="0" dirty="0">
                <a:solidFill>
                  <a:schemeClr val="tx1"/>
                </a:solidFill>
                <a:latin typeface="+mn-lt"/>
              </a:rPr>
              <a:t>Redundancy Selection</a:t>
            </a:r>
          </a:p>
          <a:p>
            <a:endParaRPr lang="en-GB" dirty="0"/>
          </a:p>
        </p:txBody>
      </p:sp>
      <p:sp>
        <p:nvSpPr>
          <p:cNvPr id="11" name="Text Placeholder 10">
            <a:extLst>
              <a:ext uri="{FF2B5EF4-FFF2-40B4-BE49-F238E27FC236}">
                <a16:creationId xmlns:a16="http://schemas.microsoft.com/office/drawing/2014/main" id="{B543BF66-5751-4431-9D26-B7679F73C36C}"/>
              </a:ext>
            </a:extLst>
          </p:cNvPr>
          <p:cNvSpPr>
            <a:spLocks noGrp="1"/>
          </p:cNvSpPr>
          <p:nvPr>
            <p:ph type="body" sz="quarter" idx="15"/>
          </p:nvPr>
        </p:nvSpPr>
        <p:spPr/>
        <p:txBody>
          <a:bodyPr/>
          <a:lstStyle/>
          <a:p>
            <a:r>
              <a:rPr lang="en-GB" dirty="0"/>
              <a:t>When to carry out an Investigation</a:t>
            </a:r>
          </a:p>
          <a:p>
            <a:endParaRPr lang="en-GB" dirty="0"/>
          </a:p>
        </p:txBody>
      </p:sp>
      <p:sp>
        <p:nvSpPr>
          <p:cNvPr id="9" name="Footer Placeholder 1">
            <a:extLst>
              <a:ext uri="{FF2B5EF4-FFF2-40B4-BE49-F238E27FC236}">
                <a16:creationId xmlns:a16="http://schemas.microsoft.com/office/drawing/2014/main" id="{864DF016-44EF-42B5-A1B5-D1C551EE9001}"/>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383820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DD63-CC26-41E4-91F5-0A9353F84715}"/>
              </a:ext>
            </a:extLst>
          </p:cNvPr>
          <p:cNvSpPr>
            <a:spLocks noGrp="1"/>
          </p:cNvSpPr>
          <p:nvPr>
            <p:ph type="title"/>
          </p:nvPr>
        </p:nvSpPr>
        <p:spPr>
          <a:xfrm>
            <a:off x="631257" y="729314"/>
            <a:ext cx="8875350" cy="246221"/>
          </a:xfrm>
        </p:spPr>
        <p:txBody>
          <a:bodyPr/>
          <a:lstStyle/>
          <a:p>
            <a:r>
              <a:rPr lang="en-GB" dirty="0"/>
              <a:t>Effective Investigations</a:t>
            </a:r>
          </a:p>
        </p:txBody>
      </p:sp>
      <p:sp>
        <p:nvSpPr>
          <p:cNvPr id="3" name="Content Placeholder 2">
            <a:extLst>
              <a:ext uri="{FF2B5EF4-FFF2-40B4-BE49-F238E27FC236}">
                <a16:creationId xmlns:a16="http://schemas.microsoft.com/office/drawing/2014/main" id="{117C3549-D022-4AFB-ACF5-5180CEBF4990}"/>
              </a:ext>
            </a:extLst>
          </p:cNvPr>
          <p:cNvSpPr>
            <a:spLocks noGrp="1"/>
          </p:cNvSpPr>
          <p:nvPr>
            <p:ph idx="1"/>
          </p:nvPr>
        </p:nvSpPr>
        <p:spPr/>
        <p:txBody>
          <a:bodyPr/>
          <a:lstStyle/>
          <a:p>
            <a:r>
              <a:rPr lang="en-GB" b="1" dirty="0"/>
              <a:t>Who investigates</a:t>
            </a:r>
          </a:p>
          <a:p>
            <a:endParaRPr lang="en-GB" dirty="0"/>
          </a:p>
        </p:txBody>
      </p:sp>
      <p:sp>
        <p:nvSpPr>
          <p:cNvPr id="6" name="Text Placeholder 5">
            <a:extLst>
              <a:ext uri="{FF2B5EF4-FFF2-40B4-BE49-F238E27FC236}">
                <a16:creationId xmlns:a16="http://schemas.microsoft.com/office/drawing/2014/main" id="{112563FA-BDCA-460A-9B78-D40A762F3601}"/>
              </a:ext>
            </a:extLst>
          </p:cNvPr>
          <p:cNvSpPr>
            <a:spLocks noGrp="1"/>
          </p:cNvSpPr>
          <p:nvPr>
            <p:ph type="body" sz="quarter" idx="14"/>
          </p:nvPr>
        </p:nvSpPr>
        <p:spPr/>
        <p:txBody>
          <a:bodyPr/>
          <a:lstStyle/>
          <a:p>
            <a:r>
              <a:rPr lang="en-US" dirty="0"/>
              <a:t>Appointing the Investigation Officer</a:t>
            </a:r>
          </a:p>
          <a:p>
            <a:endParaRPr lang="en-US" b="0" dirty="0"/>
          </a:p>
          <a:p>
            <a:r>
              <a:rPr lang="en-US" b="0" dirty="0"/>
              <a:t>Consider:</a:t>
            </a:r>
          </a:p>
          <a:p>
            <a:endParaRPr lang="en-US" b="0" dirty="0"/>
          </a:p>
          <a:p>
            <a:pPr marL="342900" indent="-342900">
              <a:buFont typeface="Georgia" panose="02040502050405020303" pitchFamily="18" charset="0"/>
              <a:buChar char="—"/>
            </a:pPr>
            <a:r>
              <a:rPr lang="en-US" b="0" dirty="0"/>
              <a:t>Independence of the matter to be investigated</a:t>
            </a:r>
          </a:p>
          <a:p>
            <a:pPr marL="342900" indent="-342900">
              <a:buFont typeface="Georgia" panose="02040502050405020303" pitchFamily="18" charset="0"/>
              <a:buChar char="—"/>
            </a:pPr>
            <a:r>
              <a:rPr lang="en-US" b="0" dirty="0"/>
              <a:t>Seniority </a:t>
            </a:r>
          </a:p>
          <a:p>
            <a:pPr marL="342900" indent="-342900">
              <a:buFont typeface="Georgia" panose="02040502050405020303" pitchFamily="18" charset="0"/>
              <a:buChar char="—"/>
            </a:pPr>
            <a:r>
              <a:rPr lang="en-US" b="0" dirty="0"/>
              <a:t>Circumstances—including knowledge of the investigation officer </a:t>
            </a:r>
          </a:p>
          <a:p>
            <a:endParaRPr lang="en-GB" dirty="0"/>
          </a:p>
        </p:txBody>
      </p:sp>
      <p:sp>
        <p:nvSpPr>
          <p:cNvPr id="7" name="Footer Placeholder 1">
            <a:extLst>
              <a:ext uri="{FF2B5EF4-FFF2-40B4-BE49-F238E27FC236}">
                <a16:creationId xmlns:a16="http://schemas.microsoft.com/office/drawing/2014/main" id="{27F0D88A-BDA4-4808-9E57-528A4874044D}"/>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49996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Other Roles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r>
              <a:rPr lang="en-US" dirty="0"/>
              <a:t>Grievance Officer</a:t>
            </a:r>
          </a:p>
          <a:p>
            <a:pPr marL="457200" lvl="1" indent="-457200">
              <a:buFont typeface="Georgia" panose="02040502050405020303" pitchFamily="18" charset="0"/>
              <a:buChar char="—"/>
            </a:pPr>
            <a:r>
              <a:rPr lang="en-US" dirty="0">
                <a:latin typeface="+mj-lt"/>
              </a:rPr>
              <a:t>Independent</a:t>
            </a:r>
          </a:p>
          <a:p>
            <a:pPr marL="457200" lvl="1" indent="-457200">
              <a:buFont typeface="Georgia" panose="02040502050405020303" pitchFamily="18" charset="0"/>
              <a:buChar char="—"/>
            </a:pPr>
            <a:r>
              <a:rPr lang="en-US" dirty="0">
                <a:latin typeface="+mj-lt"/>
              </a:rPr>
              <a:t>Senior to the Investigation Officer</a:t>
            </a:r>
          </a:p>
          <a:p>
            <a:pPr marL="342900" lvl="1" indent="-342900">
              <a:buFont typeface="Georgia" panose="02040502050405020303" pitchFamily="18" charset="0"/>
              <a:buChar char="–"/>
            </a:pPr>
            <a:endParaRPr lang="en-US" dirty="0">
              <a:latin typeface="+mj-lt"/>
            </a:endParaRPr>
          </a:p>
          <a:p>
            <a:r>
              <a:rPr lang="en-US" dirty="0"/>
              <a:t>Disciplinary Officer</a:t>
            </a:r>
          </a:p>
          <a:p>
            <a:pPr marL="342900" lvl="1" indent="-342900">
              <a:buFont typeface="Georgia" panose="02040502050405020303" pitchFamily="18" charset="0"/>
              <a:buChar char="—"/>
            </a:pPr>
            <a:r>
              <a:rPr lang="en-US" dirty="0">
                <a:latin typeface="+mj-lt"/>
              </a:rPr>
              <a:t>Normally the individual’s line manager or superior</a:t>
            </a:r>
          </a:p>
          <a:p>
            <a:pPr lvl="1"/>
            <a:endParaRPr lang="en-US" dirty="0">
              <a:latin typeface="+mj-lt"/>
            </a:endParaRPr>
          </a:p>
          <a:p>
            <a:r>
              <a:rPr lang="en-US" dirty="0"/>
              <a:t>Appeal Officer</a:t>
            </a:r>
          </a:p>
          <a:p>
            <a:pPr marL="342900" lvl="1" indent="-342900">
              <a:buFont typeface="Georgia" panose="02040502050405020303" pitchFamily="18" charset="0"/>
              <a:buChar char="—"/>
            </a:pPr>
            <a:r>
              <a:rPr lang="en-US" dirty="0">
                <a:latin typeface="+mj-lt"/>
              </a:rPr>
              <a:t>Independent of the business area</a:t>
            </a:r>
          </a:p>
          <a:p>
            <a:pPr marL="342900" lvl="1" indent="-342900">
              <a:buFont typeface="Georgia" panose="02040502050405020303" pitchFamily="18" charset="0"/>
              <a:buChar char="—"/>
            </a:pPr>
            <a:r>
              <a:rPr lang="en-US" dirty="0">
                <a:latin typeface="+mj-lt"/>
              </a:rPr>
              <a:t>Senior to the original decision-maker</a:t>
            </a:r>
          </a:p>
          <a:p>
            <a:pPr marL="342900" indent="-342900">
              <a:buFont typeface="Georgia" panose="02040502050405020303" pitchFamily="18" charset="0"/>
              <a:buChar char="–"/>
            </a:pPr>
            <a:endParaRPr lang="en-GB" b="0" dirty="0"/>
          </a:p>
        </p:txBody>
      </p:sp>
      <p:sp>
        <p:nvSpPr>
          <p:cNvPr id="7" name="Footer Placeholder 1">
            <a:extLst>
              <a:ext uri="{FF2B5EF4-FFF2-40B4-BE49-F238E27FC236}">
                <a16:creationId xmlns:a16="http://schemas.microsoft.com/office/drawing/2014/main" id="{0149B859-5E15-48AA-8F74-5338A81EF85D}"/>
              </a:ext>
            </a:extLst>
          </p:cNvPr>
          <p:cNvSpPr txBox="1">
            <a:spLocks/>
          </p:cNvSpPr>
          <p:nvPr/>
        </p:nvSpPr>
        <p:spPr>
          <a:xfrm>
            <a:off x="786085" y="8276602"/>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3859256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ACAS Code of Conduct</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5834086" y="975033"/>
            <a:ext cx="9810727" cy="6354739"/>
          </a:xfrm>
        </p:spPr>
        <p:txBody>
          <a:bodyPr/>
          <a:lstStyle/>
          <a:p>
            <a:r>
              <a:rPr lang="en-GB" b="0" i="1" dirty="0">
                <a:solidFill>
                  <a:srgbClr val="E63200"/>
                </a:solidFill>
              </a:rPr>
              <a:t>“Employers should carry out any necessary investigations, to establish the facts of the case.” </a:t>
            </a:r>
            <a:r>
              <a:rPr lang="en-GB" i="1" dirty="0"/>
              <a:t>—</a:t>
            </a:r>
            <a:r>
              <a:rPr lang="en-GB" dirty="0"/>
              <a:t>ACAS 2009</a:t>
            </a:r>
          </a:p>
          <a:p>
            <a:endParaRPr lang="en-GB" dirty="0"/>
          </a:p>
          <a:p>
            <a:r>
              <a:rPr lang="en-GB" dirty="0"/>
              <a:t>Matters should be investigated: </a:t>
            </a:r>
          </a:p>
          <a:p>
            <a:pPr marL="342900" indent="-342900">
              <a:buFont typeface="Georgia" panose="02040502050405020303" pitchFamily="18" charset="0"/>
              <a:buChar char="–"/>
            </a:pPr>
            <a:r>
              <a:rPr lang="en-GB" b="0" dirty="0"/>
              <a:t>without unreasonable delay</a:t>
            </a:r>
          </a:p>
          <a:p>
            <a:pPr marL="342900" indent="-342900">
              <a:buFont typeface="Georgia" panose="02040502050405020303" pitchFamily="18" charset="0"/>
              <a:buChar char="–"/>
            </a:pPr>
            <a:r>
              <a:rPr lang="en-GB" b="0" dirty="0"/>
              <a:t>by holding an investigatory meeting as necessary</a:t>
            </a:r>
          </a:p>
          <a:p>
            <a:pPr marL="342900" indent="-342900">
              <a:buFont typeface="Georgia" panose="02040502050405020303" pitchFamily="18" charset="0"/>
              <a:buChar char="–"/>
            </a:pPr>
            <a:r>
              <a:rPr lang="en-GB" b="0" dirty="0"/>
              <a:t>to establish the facts</a:t>
            </a:r>
          </a:p>
          <a:p>
            <a:pPr marL="342900" indent="-342900">
              <a:buFont typeface="Georgia" panose="02040502050405020303" pitchFamily="18" charset="0"/>
              <a:buChar char="–"/>
            </a:pPr>
            <a:r>
              <a:rPr lang="en-GB" b="0" dirty="0"/>
              <a:t>to collate evidence.</a:t>
            </a:r>
            <a:endParaRPr lang="en-GB" dirty="0"/>
          </a:p>
          <a:p>
            <a:r>
              <a:rPr lang="en-GB" dirty="0"/>
              <a:t>Employers need to: </a:t>
            </a:r>
          </a:p>
          <a:p>
            <a:pPr marL="342900" indent="-342900">
              <a:buFont typeface="Georgia" panose="02040502050405020303" pitchFamily="18" charset="0"/>
              <a:buChar char="–"/>
            </a:pPr>
            <a:r>
              <a:rPr lang="en-GB" b="0" dirty="0"/>
              <a:t>act consistently and fairly</a:t>
            </a:r>
          </a:p>
          <a:p>
            <a:pPr marL="342900" indent="-342900">
              <a:buFont typeface="Georgia" panose="02040502050405020303" pitchFamily="18" charset="0"/>
              <a:buChar char="–"/>
            </a:pPr>
            <a:r>
              <a:rPr lang="en-GB" b="0" dirty="0"/>
              <a:t>allow employee to state their case before any decisions are made</a:t>
            </a:r>
          </a:p>
          <a:p>
            <a:pPr marL="342900" indent="-342900">
              <a:buFont typeface="Georgia" panose="02040502050405020303" pitchFamily="18" charset="0"/>
              <a:buChar char="–"/>
            </a:pPr>
            <a:r>
              <a:rPr lang="en-GB" b="0" dirty="0"/>
              <a:t>should have different people for investigation and hearing.</a:t>
            </a:r>
          </a:p>
          <a:p>
            <a:r>
              <a:rPr lang="en-GB" dirty="0"/>
              <a:t>Suspension</a:t>
            </a:r>
          </a:p>
          <a:p>
            <a:pPr marL="342900" indent="-342900">
              <a:buFont typeface="Georgia" panose="02040502050405020303" pitchFamily="18" charset="0"/>
              <a:buChar char="—"/>
            </a:pPr>
            <a:r>
              <a:rPr lang="en-GB" b="0" dirty="0"/>
              <a:t>Precautionary suspension should be: </a:t>
            </a:r>
          </a:p>
          <a:p>
            <a:pPr marL="342900" lvl="1" indent="-342900">
              <a:buFont typeface="Georgia" panose="02040502050405020303" pitchFamily="18" charset="0"/>
              <a:buChar char="—"/>
            </a:pPr>
            <a:r>
              <a:rPr lang="en-GB" dirty="0"/>
              <a:t>immediate</a:t>
            </a:r>
          </a:p>
          <a:p>
            <a:pPr marL="342900" lvl="1" indent="-342900">
              <a:buFont typeface="Georgia" panose="02040502050405020303" pitchFamily="18" charset="0"/>
              <a:buChar char="—"/>
            </a:pPr>
            <a:r>
              <a:rPr lang="en-GB" dirty="0"/>
              <a:t>with pay</a:t>
            </a:r>
          </a:p>
          <a:p>
            <a:pPr marL="342900" lvl="1" indent="-342900">
              <a:buFont typeface="Georgia" panose="02040502050405020303" pitchFamily="18" charset="0"/>
              <a:buChar char="—"/>
            </a:pPr>
            <a:r>
              <a:rPr lang="en-GB" dirty="0"/>
              <a:t>brief</a:t>
            </a:r>
          </a:p>
          <a:p>
            <a:pPr marL="342900" lvl="1" indent="-342900">
              <a:buFont typeface="Georgia" panose="02040502050405020303" pitchFamily="18" charset="0"/>
              <a:buChar char="—"/>
            </a:pPr>
            <a:r>
              <a:rPr lang="en-GB" dirty="0"/>
              <a:t>kept under review</a:t>
            </a:r>
          </a:p>
          <a:p>
            <a:pPr marL="342900" lvl="1" indent="-342900">
              <a:buFont typeface="Georgia" panose="02040502050405020303" pitchFamily="18" charset="0"/>
              <a:buChar char="—"/>
            </a:pPr>
            <a:r>
              <a:rPr lang="en-GB" dirty="0"/>
              <a:t>not a sanction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dirty="0"/>
          </a:p>
        </p:txBody>
      </p:sp>
      <p:pic>
        <p:nvPicPr>
          <p:cNvPr id="7" name="Picture 6">
            <a:extLst>
              <a:ext uri="{FF2B5EF4-FFF2-40B4-BE49-F238E27FC236}">
                <a16:creationId xmlns:a16="http://schemas.microsoft.com/office/drawing/2014/main" id="{9ADEC3BE-6CA4-4785-8994-025F5FFD71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775" y="3518837"/>
            <a:ext cx="3057525" cy="431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Footer Placeholder 1">
            <a:extLst>
              <a:ext uri="{FF2B5EF4-FFF2-40B4-BE49-F238E27FC236}">
                <a16:creationId xmlns:a16="http://schemas.microsoft.com/office/drawing/2014/main" id="{2045A0BE-CE98-4870-B68B-5070C60F92EE}"/>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324399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Other Legal Considerations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105781" y="1545624"/>
            <a:ext cx="7386638" cy="5543550"/>
          </a:xfrm>
        </p:spPr>
        <p:txBody>
          <a:bodyPr/>
          <a:lstStyle/>
          <a:p>
            <a:pPr lvl="1"/>
            <a:endParaRPr lang="en-GB" dirty="0">
              <a:solidFill>
                <a:srgbClr val="FF0000"/>
              </a:solidFill>
            </a:endParaRPr>
          </a:p>
          <a:p>
            <a:pPr marL="457200" lvl="1" indent="-457200">
              <a:buFont typeface="Georgia" panose="02040502050405020303" pitchFamily="18" charset="0"/>
              <a:buChar char="—"/>
            </a:pPr>
            <a:r>
              <a:rPr lang="en-GB" dirty="0"/>
              <a:t>Reasonable belief</a:t>
            </a:r>
          </a:p>
          <a:p>
            <a:pPr marL="457200" lvl="1" indent="-457200">
              <a:buFont typeface="Georgia" panose="02040502050405020303" pitchFamily="18" charset="0"/>
              <a:buChar char="—"/>
            </a:pPr>
            <a:r>
              <a:rPr lang="en-GB" dirty="0"/>
              <a:t>Vicarious liability</a:t>
            </a:r>
          </a:p>
          <a:p>
            <a:pPr marL="457200" lvl="1" indent="-457200">
              <a:buFont typeface="Georgia" panose="02040502050405020303" pitchFamily="18" charset="0"/>
              <a:buChar char="—"/>
            </a:pPr>
            <a:r>
              <a:rPr lang="en-GB" dirty="0"/>
              <a:t>Summary dismissal</a:t>
            </a:r>
          </a:p>
          <a:p>
            <a:pPr marL="457200" lvl="1" indent="-457200">
              <a:buFont typeface="Georgia" panose="02040502050405020303" pitchFamily="18" charset="0"/>
              <a:buChar char="—"/>
            </a:pPr>
            <a:r>
              <a:rPr lang="en-GB" dirty="0"/>
              <a:t>Suspension</a:t>
            </a:r>
          </a:p>
          <a:p>
            <a:pPr marL="457200" lvl="1" indent="-457200">
              <a:buFont typeface="Georgia" panose="02040502050405020303" pitchFamily="18" charset="0"/>
              <a:buChar char="—"/>
            </a:pPr>
            <a:endParaRPr lang="en-GB" dirty="0"/>
          </a:p>
          <a:p>
            <a:pPr lvl="1"/>
            <a:endParaRPr lang="en-GB" dirty="0"/>
          </a:p>
          <a:p>
            <a:pPr lvl="1"/>
            <a:endParaRPr lang="en-GB" dirty="0"/>
          </a:p>
          <a:p>
            <a:pPr marL="342900" indent="-342900">
              <a:buFont typeface="Georgia" panose="02040502050405020303" pitchFamily="18" charset="0"/>
              <a:buChar char="–"/>
            </a:pPr>
            <a:endParaRPr lang="en-GB" b="0" dirty="0"/>
          </a:p>
        </p:txBody>
      </p:sp>
      <p:sp>
        <p:nvSpPr>
          <p:cNvPr id="7" name="Footer Placeholder 1">
            <a:extLst>
              <a:ext uri="{FF2B5EF4-FFF2-40B4-BE49-F238E27FC236}">
                <a16:creationId xmlns:a16="http://schemas.microsoft.com/office/drawing/2014/main" id="{756EA8DF-AA19-4374-BDEA-C96D0083A6BB}"/>
              </a:ext>
            </a:extLst>
          </p:cNvPr>
          <p:cNvSpPr txBox="1">
            <a:spLocks/>
          </p:cNvSpPr>
          <p:nvPr/>
        </p:nvSpPr>
        <p:spPr>
          <a:xfrm>
            <a:off x="786085" y="828413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901370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9C8D-AF8E-474C-A4E9-EA36C3333447}"/>
              </a:ext>
            </a:extLst>
          </p:cNvPr>
          <p:cNvSpPr>
            <a:spLocks noGrp="1"/>
          </p:cNvSpPr>
          <p:nvPr>
            <p:ph type="title"/>
          </p:nvPr>
        </p:nvSpPr>
        <p:spPr>
          <a:xfrm>
            <a:off x="631257" y="729314"/>
            <a:ext cx="8875350" cy="246221"/>
          </a:xfrm>
        </p:spPr>
        <p:txBody>
          <a:bodyPr/>
          <a:lstStyle/>
          <a:p>
            <a:r>
              <a:rPr lang="en-GB" dirty="0"/>
              <a:t>Effective Investigations</a:t>
            </a:r>
          </a:p>
        </p:txBody>
      </p:sp>
      <p:sp>
        <p:nvSpPr>
          <p:cNvPr id="3" name="Content Placeholder 2">
            <a:extLst>
              <a:ext uri="{FF2B5EF4-FFF2-40B4-BE49-F238E27FC236}">
                <a16:creationId xmlns:a16="http://schemas.microsoft.com/office/drawing/2014/main" id="{B8EFB501-63AD-422B-8692-F4CA5FE6EE10}"/>
              </a:ext>
            </a:extLst>
          </p:cNvPr>
          <p:cNvSpPr>
            <a:spLocks noGrp="1"/>
          </p:cNvSpPr>
          <p:nvPr>
            <p:ph idx="1"/>
          </p:nvPr>
        </p:nvSpPr>
        <p:spPr/>
        <p:txBody>
          <a:bodyPr/>
          <a:lstStyle/>
          <a:p>
            <a:r>
              <a:rPr lang="en-GB" b="1" dirty="0"/>
              <a:t>Plan</a:t>
            </a:r>
          </a:p>
          <a:p>
            <a:endParaRPr lang="en-GB" dirty="0"/>
          </a:p>
        </p:txBody>
      </p:sp>
      <p:sp>
        <p:nvSpPr>
          <p:cNvPr id="6" name="Text Placeholder 5">
            <a:extLst>
              <a:ext uri="{FF2B5EF4-FFF2-40B4-BE49-F238E27FC236}">
                <a16:creationId xmlns:a16="http://schemas.microsoft.com/office/drawing/2014/main" id="{8C04F0CA-ABEC-42BE-9509-CB4F0F3D5664}"/>
              </a:ext>
            </a:extLst>
          </p:cNvPr>
          <p:cNvSpPr>
            <a:spLocks noGrp="1"/>
          </p:cNvSpPr>
          <p:nvPr>
            <p:ph type="body" sz="quarter" idx="14"/>
          </p:nvPr>
        </p:nvSpPr>
        <p:spPr/>
        <p:txBody>
          <a:bodyPr/>
          <a:lstStyle/>
          <a:p>
            <a:pPr marL="342900" indent="-342900">
              <a:buFont typeface="Georgia" panose="02040502050405020303" pitchFamily="18" charset="0"/>
              <a:buChar char="—"/>
            </a:pPr>
            <a:r>
              <a:rPr lang="en-US" b="0" dirty="0"/>
              <a:t>Scope</a:t>
            </a:r>
          </a:p>
          <a:p>
            <a:pPr marL="342900" indent="-342900">
              <a:buFont typeface="Georgia" panose="02040502050405020303" pitchFamily="18" charset="0"/>
              <a:buChar char="—"/>
            </a:pPr>
            <a:r>
              <a:rPr lang="en-US" b="0" dirty="0"/>
              <a:t>Roles</a:t>
            </a:r>
          </a:p>
          <a:p>
            <a:pPr marL="342900" indent="-342900">
              <a:buFont typeface="Georgia" panose="02040502050405020303" pitchFamily="18" charset="0"/>
              <a:buChar char="—"/>
            </a:pPr>
            <a:r>
              <a:rPr lang="en-US" b="0" dirty="0"/>
              <a:t>Data collection</a:t>
            </a:r>
          </a:p>
          <a:p>
            <a:pPr marL="342900" indent="-342900">
              <a:buFont typeface="Georgia" panose="02040502050405020303" pitchFamily="18" charset="0"/>
              <a:buChar char="—"/>
            </a:pPr>
            <a:r>
              <a:rPr lang="en-US" b="0" dirty="0"/>
              <a:t>Interviews</a:t>
            </a:r>
          </a:p>
          <a:p>
            <a:pPr marL="666900" lvl="2" indent="-342900">
              <a:buFont typeface="Georgia" panose="02040502050405020303" pitchFamily="18" charset="0"/>
              <a:buChar char="—"/>
            </a:pPr>
            <a:r>
              <a:rPr lang="en-US" b="0" dirty="0"/>
              <a:t>Order of interviews</a:t>
            </a:r>
          </a:p>
          <a:p>
            <a:pPr marL="666900" lvl="2" indent="-342900">
              <a:buFont typeface="Georgia" panose="02040502050405020303" pitchFamily="18" charset="0"/>
              <a:buChar char="—"/>
            </a:pPr>
            <a:r>
              <a:rPr lang="en-US" b="0" dirty="0"/>
              <a:t>What questions (relevance for each individual)</a:t>
            </a:r>
          </a:p>
          <a:p>
            <a:pPr marL="342900" indent="-342900">
              <a:buFont typeface="Georgia" panose="02040502050405020303" pitchFamily="18" charset="0"/>
              <a:buChar char="—"/>
            </a:pPr>
            <a:r>
              <a:rPr lang="en-US" b="0" dirty="0"/>
              <a:t>Challenge Assumptions</a:t>
            </a:r>
          </a:p>
          <a:p>
            <a:pPr marL="342900" indent="-342900">
              <a:buFont typeface="Georgia" panose="02040502050405020303" pitchFamily="18" charset="0"/>
              <a:buChar char="—"/>
            </a:pPr>
            <a:r>
              <a:rPr lang="en-US" b="0" dirty="0"/>
              <a:t>Verification / Corroboration of facts</a:t>
            </a:r>
          </a:p>
          <a:p>
            <a:pPr marL="342900" indent="-342900">
              <a:buFont typeface="Georgia" panose="02040502050405020303" pitchFamily="18" charset="0"/>
              <a:buChar char="—"/>
            </a:pPr>
            <a:r>
              <a:rPr lang="en-US" b="0" dirty="0"/>
              <a:t>Report</a:t>
            </a:r>
          </a:p>
          <a:p>
            <a:endParaRPr lang="en-GB" dirty="0"/>
          </a:p>
        </p:txBody>
      </p:sp>
      <p:sp>
        <p:nvSpPr>
          <p:cNvPr id="7" name="Footer Placeholder 1">
            <a:extLst>
              <a:ext uri="{FF2B5EF4-FFF2-40B4-BE49-F238E27FC236}">
                <a16:creationId xmlns:a16="http://schemas.microsoft.com/office/drawing/2014/main" id="{8A1B424C-96AF-4223-8F2A-DA506072BC23}"/>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772964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Policies and Procedures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Disciplinary Policy</a:t>
            </a:r>
          </a:p>
          <a:p>
            <a:pPr marL="342900" indent="-342900">
              <a:buFont typeface="Georgia" panose="02040502050405020303" pitchFamily="18" charset="0"/>
              <a:buChar char="—"/>
            </a:pPr>
            <a:r>
              <a:rPr lang="en-GB" b="0" dirty="0"/>
              <a:t>Grievance Policy</a:t>
            </a:r>
          </a:p>
          <a:p>
            <a:pPr marL="342900" indent="-342900">
              <a:buFont typeface="Georgia" panose="02040502050405020303" pitchFamily="18" charset="0"/>
              <a:buChar char="—"/>
            </a:pPr>
            <a:r>
              <a:rPr lang="en-GB" b="0" dirty="0"/>
              <a:t>Dignity at Work Policy</a:t>
            </a:r>
          </a:p>
          <a:p>
            <a:pPr marL="342900" indent="-342900">
              <a:buFont typeface="Georgia" panose="02040502050405020303" pitchFamily="18" charset="0"/>
              <a:buChar char="—"/>
            </a:pPr>
            <a:r>
              <a:rPr lang="en-GB" b="0" dirty="0"/>
              <a:t>Data Protection Policy</a:t>
            </a:r>
          </a:p>
          <a:p>
            <a:pPr marL="342900" indent="-342900">
              <a:buFont typeface="Georgia" panose="02040502050405020303" pitchFamily="18" charset="0"/>
              <a:buChar char="—"/>
            </a:pPr>
            <a:r>
              <a:rPr lang="en-GB" b="0" dirty="0"/>
              <a:t>Whistleblowing Policy</a:t>
            </a:r>
          </a:p>
          <a:p>
            <a:pPr marL="342900" indent="-342900">
              <a:buFont typeface="Georgia" panose="02040502050405020303" pitchFamily="18" charset="0"/>
              <a:buChar char="—"/>
            </a:pPr>
            <a:r>
              <a:rPr lang="en-GB" b="0" dirty="0"/>
              <a:t>Managing for Attendance Policy</a:t>
            </a:r>
          </a:p>
          <a:p>
            <a:pPr marL="342900" indent="-342900">
              <a:buFont typeface="Georgia" panose="02040502050405020303" pitchFamily="18" charset="0"/>
              <a:buChar char="—"/>
            </a:pPr>
            <a:r>
              <a:rPr lang="en-GB" b="0" dirty="0"/>
              <a:t>Improving Performance Procedure</a:t>
            </a:r>
          </a:p>
          <a:p>
            <a:pPr marL="342900" indent="-342900">
              <a:buFont typeface="Georgia" panose="02040502050405020303" pitchFamily="18" charset="0"/>
              <a:buChar char="—"/>
            </a:pPr>
            <a:r>
              <a:rPr lang="en-GB" b="0" dirty="0"/>
              <a:t>Redundancy Policy</a:t>
            </a:r>
          </a:p>
          <a:p>
            <a:pPr marL="342900" indent="-342900">
              <a:buFont typeface="Georgia" panose="02040502050405020303" pitchFamily="18" charset="0"/>
              <a:buChar char="—"/>
            </a:pPr>
            <a:r>
              <a:rPr lang="en-GB" b="0" dirty="0"/>
              <a:t>Bullying &amp; Harassment Policy</a:t>
            </a:r>
          </a:p>
          <a:p>
            <a:pPr marL="342900" indent="-342900">
              <a:buFont typeface="Georgia" panose="02040502050405020303" pitchFamily="18" charset="0"/>
              <a:buChar char="—"/>
            </a:pPr>
            <a:r>
              <a:rPr lang="en-GB" b="0" dirty="0"/>
              <a:t>Smoking Policy</a:t>
            </a:r>
          </a:p>
          <a:p>
            <a:pPr marL="342900" indent="-342900">
              <a:buFont typeface="Georgia" panose="02040502050405020303" pitchFamily="18" charset="0"/>
              <a:buChar char="—"/>
            </a:pPr>
            <a:r>
              <a:rPr lang="en-GB" b="0" dirty="0"/>
              <a:t>Etc.</a:t>
            </a:r>
          </a:p>
          <a:p>
            <a:pPr marL="342900" indent="-342900">
              <a:buFont typeface="Georgia" panose="02040502050405020303" pitchFamily="18" charset="0"/>
              <a:buChar char="—"/>
            </a:pPr>
            <a:endParaRPr lang="en-GB" b="0" dirty="0"/>
          </a:p>
        </p:txBody>
      </p:sp>
      <p:sp>
        <p:nvSpPr>
          <p:cNvPr id="7" name="Footer Placeholder 1">
            <a:extLst>
              <a:ext uri="{FF2B5EF4-FFF2-40B4-BE49-F238E27FC236}">
                <a16:creationId xmlns:a16="http://schemas.microsoft.com/office/drawing/2014/main" id="{6102728A-09D2-417C-8910-7A5FDE97213F}"/>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4108667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Invite to Investigation</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r>
              <a:rPr lang="en-US" dirty="0"/>
              <a:t>Written invite to investigation interview should inform:</a:t>
            </a:r>
            <a:endParaRPr lang="en-US" b="0" dirty="0"/>
          </a:p>
          <a:p>
            <a:pPr marL="342900" lvl="1" indent="-342900">
              <a:buFont typeface="Georgia" panose="02040502050405020303" pitchFamily="18" charset="0"/>
              <a:buChar char="—"/>
            </a:pPr>
            <a:r>
              <a:rPr lang="en-US" dirty="0">
                <a:latin typeface="+mj-lt"/>
              </a:rPr>
              <a:t>Allegations under investigation</a:t>
            </a:r>
          </a:p>
          <a:p>
            <a:pPr marL="342900" lvl="1" indent="-342900">
              <a:buFont typeface="Georgia" panose="02040502050405020303" pitchFamily="18" charset="0"/>
              <a:buChar char="—"/>
            </a:pPr>
            <a:r>
              <a:rPr lang="en-US" dirty="0">
                <a:latin typeface="+mj-lt"/>
              </a:rPr>
              <a:t>Reserve right to amend allegations as  investigation progresses</a:t>
            </a:r>
          </a:p>
          <a:p>
            <a:pPr marL="342900" lvl="1" indent="-342900">
              <a:buFont typeface="Georgia" panose="02040502050405020303" pitchFamily="18" charset="0"/>
              <a:buChar char="—"/>
            </a:pPr>
            <a:r>
              <a:rPr lang="en-US" dirty="0">
                <a:latin typeface="+mj-lt"/>
              </a:rPr>
              <a:t>Clarify matters that have been established to date</a:t>
            </a:r>
          </a:p>
          <a:p>
            <a:pPr marL="342900" lvl="1" indent="-342900">
              <a:buFont typeface="Georgia" panose="02040502050405020303" pitchFamily="18" charset="0"/>
              <a:buChar char="—"/>
            </a:pPr>
            <a:r>
              <a:rPr lang="en-US" dirty="0">
                <a:latin typeface="+mj-lt"/>
              </a:rPr>
              <a:t>Purpose of the investigation</a:t>
            </a:r>
          </a:p>
          <a:p>
            <a:pPr marL="342900" lvl="1" indent="-342900">
              <a:buFont typeface="Georgia" panose="02040502050405020303" pitchFamily="18" charset="0"/>
              <a:buChar char="—"/>
            </a:pPr>
            <a:r>
              <a:rPr lang="en-US" dirty="0">
                <a:latin typeface="+mj-lt"/>
              </a:rPr>
              <a:t>No decisions have been taken</a:t>
            </a:r>
          </a:p>
          <a:p>
            <a:pPr marL="342900" lvl="1" indent="-342900">
              <a:buFont typeface="Georgia" panose="02040502050405020303" pitchFamily="18" charset="0"/>
              <a:buChar char="—"/>
            </a:pPr>
            <a:r>
              <a:rPr lang="en-US" dirty="0">
                <a:latin typeface="+mj-lt"/>
              </a:rPr>
              <a:t>Time, date, location of meeting</a:t>
            </a:r>
          </a:p>
        </p:txBody>
      </p:sp>
      <p:sp>
        <p:nvSpPr>
          <p:cNvPr id="7" name="Footer Placeholder 1">
            <a:extLst>
              <a:ext uri="{FF2B5EF4-FFF2-40B4-BE49-F238E27FC236}">
                <a16:creationId xmlns:a16="http://schemas.microsoft.com/office/drawing/2014/main" id="{485D4626-FC95-40A7-9AE1-20B96DC0FA87}"/>
              </a:ext>
            </a:extLst>
          </p:cNvPr>
          <p:cNvSpPr txBox="1">
            <a:spLocks/>
          </p:cNvSpPr>
          <p:nvPr/>
        </p:nvSpPr>
        <p:spPr>
          <a:xfrm>
            <a:off x="786085" y="8322353"/>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555222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Poor Listeners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cs typeface="Arial" pitchFamily="34" charset="0"/>
              </a:rPr>
              <a:t>Think of what they are going to say rather than listen. </a:t>
            </a:r>
          </a:p>
          <a:p>
            <a:pPr marL="342900" indent="-342900">
              <a:buFont typeface="Georgia" panose="02040502050405020303" pitchFamily="18" charset="0"/>
              <a:buChar char="—"/>
            </a:pPr>
            <a:r>
              <a:rPr lang="en-GB" b="0" dirty="0">
                <a:cs typeface="Arial" pitchFamily="34" charset="0"/>
              </a:rPr>
              <a:t>Don’t hold eye contact—demonstrates lack of interest, fear or criticism</a:t>
            </a:r>
          </a:p>
          <a:p>
            <a:pPr marL="342900" indent="-342900">
              <a:buFont typeface="Georgia" panose="02040502050405020303" pitchFamily="18" charset="0"/>
              <a:buChar char="—"/>
            </a:pPr>
            <a:r>
              <a:rPr lang="en-GB" b="0" dirty="0">
                <a:cs typeface="Arial" pitchFamily="34" charset="0"/>
              </a:rPr>
              <a:t>Jump to conclusions without hearing the other person out / interrupt</a:t>
            </a:r>
          </a:p>
          <a:p>
            <a:pPr marL="342900" indent="-342900">
              <a:buFont typeface="Georgia" panose="02040502050405020303" pitchFamily="18" charset="0"/>
              <a:buChar char="—"/>
            </a:pPr>
            <a:r>
              <a:rPr lang="en-GB" b="0" dirty="0">
                <a:cs typeface="Arial" pitchFamily="34" charset="0"/>
              </a:rPr>
              <a:t>Listen to their own dialogue inside their head instead of what the other person is meaning.</a:t>
            </a:r>
          </a:p>
          <a:p>
            <a:pPr marL="342900" indent="-342900">
              <a:buFont typeface="Georgia" panose="02040502050405020303" pitchFamily="18" charset="0"/>
              <a:buChar char="—"/>
            </a:pPr>
            <a:r>
              <a:rPr lang="en-GB" b="0" dirty="0">
                <a:cs typeface="Arial" pitchFamily="34" charset="0"/>
              </a:rPr>
              <a:t>Daydream or just "switch off“</a:t>
            </a:r>
          </a:p>
          <a:p>
            <a:pPr marL="342900" indent="-342900">
              <a:buFont typeface="Georgia" panose="02040502050405020303" pitchFamily="18" charset="0"/>
              <a:buChar char="—"/>
            </a:pPr>
            <a:r>
              <a:rPr lang="en-GB" b="0" dirty="0">
                <a:cs typeface="Arial" pitchFamily="34" charset="0"/>
              </a:rPr>
              <a:t>Fail to allow for English not being first language</a:t>
            </a:r>
          </a:p>
        </p:txBody>
      </p:sp>
      <p:sp>
        <p:nvSpPr>
          <p:cNvPr id="7" name="Footer Placeholder 1">
            <a:extLst>
              <a:ext uri="{FF2B5EF4-FFF2-40B4-BE49-F238E27FC236}">
                <a16:creationId xmlns:a16="http://schemas.microsoft.com/office/drawing/2014/main" id="{15EA3253-E9A4-4396-B23E-0DE02630250F}"/>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897691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Good Listeners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cs typeface="Arial" pitchFamily="34" charset="0"/>
              </a:rPr>
              <a:t>Look at the person they are listening to—making and maintaining eye contact</a:t>
            </a:r>
          </a:p>
          <a:p>
            <a:pPr marL="342900" indent="-342900">
              <a:buFont typeface="Georgia" panose="02040502050405020303" pitchFamily="18" charset="0"/>
              <a:buChar char="—"/>
            </a:pPr>
            <a:r>
              <a:rPr lang="en-GB" b="0" dirty="0">
                <a:cs typeface="Arial" pitchFamily="34" charset="0"/>
              </a:rPr>
              <a:t>Maintain natural demeanour</a:t>
            </a:r>
          </a:p>
          <a:p>
            <a:pPr marL="342900" indent="-342900">
              <a:buFont typeface="Georgia" panose="02040502050405020303" pitchFamily="18" charset="0"/>
              <a:buChar char="—"/>
            </a:pPr>
            <a:r>
              <a:rPr lang="en-GB" b="0" dirty="0">
                <a:cs typeface="Arial" pitchFamily="34" charset="0"/>
              </a:rPr>
              <a:t>Appear interested - nodding your head for example sends the silent message back to the talker that you have heard and understood.</a:t>
            </a:r>
          </a:p>
          <a:p>
            <a:pPr marL="342900" indent="-342900">
              <a:buFont typeface="Georgia" panose="02040502050405020303" pitchFamily="18" charset="0"/>
              <a:buChar char="—"/>
            </a:pPr>
            <a:r>
              <a:rPr lang="en-GB" b="0" dirty="0">
                <a:cs typeface="Arial" pitchFamily="34" charset="0"/>
              </a:rPr>
              <a:t>Take an active part in the conversation—reflect </a:t>
            </a:r>
            <a:br>
              <a:rPr lang="en-GB" b="0" dirty="0">
                <a:cs typeface="Arial" pitchFamily="34" charset="0"/>
              </a:rPr>
            </a:br>
            <a:r>
              <a:rPr lang="en-GB" b="0" dirty="0">
                <a:cs typeface="Arial" pitchFamily="34" charset="0"/>
              </a:rPr>
              <a:t>back the words or meaning. Ask questions to express interest</a:t>
            </a:r>
          </a:p>
          <a:p>
            <a:pPr marL="342900" indent="-342900">
              <a:buFont typeface="Georgia" panose="02040502050405020303" pitchFamily="18" charset="0"/>
              <a:buChar char="—"/>
            </a:pPr>
            <a:r>
              <a:rPr lang="en-GB" b="0" dirty="0">
                <a:cs typeface="Arial" pitchFamily="34" charset="0"/>
              </a:rPr>
              <a:t>Take account of body language</a:t>
            </a:r>
          </a:p>
        </p:txBody>
      </p:sp>
      <p:sp>
        <p:nvSpPr>
          <p:cNvPr id="7" name="Footer Placeholder 1">
            <a:extLst>
              <a:ext uri="{FF2B5EF4-FFF2-40B4-BE49-F238E27FC236}">
                <a16:creationId xmlns:a16="http://schemas.microsoft.com/office/drawing/2014/main" id="{7F91EB88-1A39-4651-BCFA-E2D84C144432}"/>
              </a:ext>
            </a:extLst>
          </p:cNvPr>
          <p:cNvSpPr txBox="1">
            <a:spLocks/>
          </p:cNvSpPr>
          <p:nvPr/>
        </p:nvSpPr>
        <p:spPr>
          <a:xfrm>
            <a:off x="786085" y="8322353"/>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474568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Effective Questioning</a:t>
            </a:r>
          </a:p>
        </p:txBody>
      </p:sp>
      <p:graphicFrame>
        <p:nvGraphicFramePr>
          <p:cNvPr id="2" name="Table 1">
            <a:extLst>
              <a:ext uri="{FF2B5EF4-FFF2-40B4-BE49-F238E27FC236}">
                <a16:creationId xmlns:a16="http://schemas.microsoft.com/office/drawing/2014/main" id="{457285F7-AA2B-4CC3-AB3E-0FA784365A51}"/>
              </a:ext>
            </a:extLst>
          </p:cNvPr>
          <p:cNvGraphicFramePr>
            <a:graphicFrameLocks noGrp="1"/>
          </p:cNvGraphicFramePr>
          <p:nvPr>
            <p:extLst>
              <p:ext uri="{D42A27DB-BD31-4B8C-83A1-F6EECF244321}">
                <p14:modId xmlns:p14="http://schemas.microsoft.com/office/powerpoint/2010/main" val="2129977396"/>
              </p:ext>
            </p:extLst>
          </p:nvPr>
        </p:nvGraphicFramePr>
        <p:xfrm>
          <a:off x="7300913" y="1559645"/>
          <a:ext cx="6183882" cy="6828924"/>
        </p:xfrm>
        <a:graphic>
          <a:graphicData uri="http://schemas.openxmlformats.org/drawingml/2006/table">
            <a:tbl>
              <a:tblPr firstRow="1" bandRow="1">
                <a:tableStyleId>{5C22544A-7EE6-4342-B048-85BDC9FD1C3A}</a:tableStyleId>
              </a:tblPr>
              <a:tblGrid>
                <a:gridCol w="3091941">
                  <a:extLst>
                    <a:ext uri="{9D8B030D-6E8A-4147-A177-3AD203B41FA5}">
                      <a16:colId xmlns:a16="http://schemas.microsoft.com/office/drawing/2014/main" val="2912181089"/>
                    </a:ext>
                  </a:extLst>
                </a:gridCol>
                <a:gridCol w="3091941">
                  <a:extLst>
                    <a:ext uri="{9D8B030D-6E8A-4147-A177-3AD203B41FA5}">
                      <a16:colId xmlns:a16="http://schemas.microsoft.com/office/drawing/2014/main" val="2250240131"/>
                    </a:ext>
                  </a:extLst>
                </a:gridCol>
              </a:tblGrid>
              <a:tr h="1138154">
                <a:tc>
                  <a:txBody>
                    <a:bodyPr/>
                    <a:lstStyle/>
                    <a:p>
                      <a:r>
                        <a:rPr lang="en-GB" dirty="0"/>
                        <a:t>Effective Questions</a:t>
                      </a:r>
                    </a:p>
                  </a:txBody>
                  <a:tcPr>
                    <a:solidFill>
                      <a:srgbClr val="00B050"/>
                    </a:solidFill>
                  </a:tcPr>
                </a:tc>
                <a:tc>
                  <a:txBody>
                    <a:bodyPr/>
                    <a:lstStyle/>
                    <a:p>
                      <a:r>
                        <a:rPr lang="en-GB" dirty="0"/>
                        <a:t>Questions to avoid</a:t>
                      </a:r>
                    </a:p>
                  </a:txBody>
                  <a:tcPr>
                    <a:solidFill>
                      <a:srgbClr val="E63200"/>
                    </a:solidFill>
                  </a:tcPr>
                </a:tc>
                <a:extLst>
                  <a:ext uri="{0D108BD9-81ED-4DB2-BD59-A6C34878D82A}">
                    <a16:rowId xmlns:a16="http://schemas.microsoft.com/office/drawing/2014/main" val="2499003926"/>
                  </a:ext>
                </a:extLst>
              </a:tr>
              <a:tr h="1138154">
                <a:tc>
                  <a:txBody>
                    <a:bodyPr/>
                    <a:lstStyle/>
                    <a:p>
                      <a:r>
                        <a:rPr lang="en-GB" dirty="0"/>
                        <a:t>Open and probing</a:t>
                      </a:r>
                    </a:p>
                  </a:txBody>
                  <a:tcPr>
                    <a:solidFill>
                      <a:srgbClr val="D6D1CA"/>
                    </a:solidFill>
                  </a:tcPr>
                </a:tc>
                <a:tc>
                  <a:txBody>
                    <a:bodyPr/>
                    <a:lstStyle/>
                    <a:p>
                      <a:r>
                        <a:rPr lang="en-GB" dirty="0"/>
                        <a:t>Hypothetical</a:t>
                      </a:r>
                    </a:p>
                  </a:txBody>
                  <a:tcPr>
                    <a:solidFill>
                      <a:srgbClr val="D6D1CA"/>
                    </a:solidFill>
                  </a:tcPr>
                </a:tc>
                <a:extLst>
                  <a:ext uri="{0D108BD9-81ED-4DB2-BD59-A6C34878D82A}">
                    <a16:rowId xmlns:a16="http://schemas.microsoft.com/office/drawing/2014/main" val="1380221842"/>
                  </a:ext>
                </a:extLst>
              </a:tr>
              <a:tr h="1138154">
                <a:tc>
                  <a:txBody>
                    <a:bodyPr/>
                    <a:lstStyle/>
                    <a:p>
                      <a:r>
                        <a:rPr lang="en-GB" dirty="0"/>
                        <a:t>Reflecting</a:t>
                      </a:r>
                    </a:p>
                  </a:txBody>
                  <a:tcPr>
                    <a:solidFill>
                      <a:srgbClr val="D6D1CA"/>
                    </a:solidFill>
                  </a:tcPr>
                </a:tc>
                <a:tc>
                  <a:txBody>
                    <a:bodyPr/>
                    <a:lstStyle/>
                    <a:p>
                      <a:r>
                        <a:rPr lang="en-GB" dirty="0"/>
                        <a:t>Leading</a:t>
                      </a:r>
                    </a:p>
                  </a:txBody>
                  <a:tcPr>
                    <a:solidFill>
                      <a:srgbClr val="D6D1CA"/>
                    </a:solidFill>
                  </a:tcPr>
                </a:tc>
                <a:extLst>
                  <a:ext uri="{0D108BD9-81ED-4DB2-BD59-A6C34878D82A}">
                    <a16:rowId xmlns:a16="http://schemas.microsoft.com/office/drawing/2014/main" val="1809637021"/>
                  </a:ext>
                </a:extLst>
              </a:tr>
              <a:tr h="1138154">
                <a:tc>
                  <a:txBody>
                    <a:bodyPr/>
                    <a:lstStyle/>
                    <a:p>
                      <a:r>
                        <a:rPr lang="en-GB" dirty="0"/>
                        <a:t>Closed or direct</a:t>
                      </a:r>
                    </a:p>
                  </a:txBody>
                  <a:tcPr>
                    <a:solidFill>
                      <a:srgbClr val="D6D1CA"/>
                    </a:solidFill>
                  </a:tcPr>
                </a:tc>
                <a:tc>
                  <a:txBody>
                    <a:bodyPr/>
                    <a:lstStyle/>
                    <a:p>
                      <a:r>
                        <a:rPr lang="en-GB" dirty="0"/>
                        <a:t>Closed or direct</a:t>
                      </a:r>
                    </a:p>
                  </a:txBody>
                  <a:tcPr>
                    <a:solidFill>
                      <a:srgbClr val="D6D1CA"/>
                    </a:solidFill>
                  </a:tcPr>
                </a:tc>
                <a:extLst>
                  <a:ext uri="{0D108BD9-81ED-4DB2-BD59-A6C34878D82A}">
                    <a16:rowId xmlns:a16="http://schemas.microsoft.com/office/drawing/2014/main" val="3890446069"/>
                  </a:ext>
                </a:extLst>
              </a:tr>
              <a:tr h="1138154">
                <a:tc>
                  <a:txBody>
                    <a:bodyPr/>
                    <a:lstStyle/>
                    <a:p>
                      <a:r>
                        <a:rPr lang="en-GB" dirty="0"/>
                        <a:t>Summarising</a:t>
                      </a:r>
                    </a:p>
                  </a:txBody>
                  <a:tcPr>
                    <a:solidFill>
                      <a:srgbClr val="D6D1CA"/>
                    </a:solidFill>
                  </a:tcPr>
                </a:tc>
                <a:tc>
                  <a:txBody>
                    <a:bodyPr/>
                    <a:lstStyle/>
                    <a:p>
                      <a:pPr marL="0" marR="0" lvl="0" indent="0" algn="l" defTabSz="1219200" rtl="0" eaLnBrk="1" fontAlgn="auto" latinLnBrk="0" hangingPunct="1">
                        <a:lnSpc>
                          <a:spcPct val="100000"/>
                        </a:lnSpc>
                        <a:spcBef>
                          <a:spcPts val="0"/>
                        </a:spcBef>
                        <a:spcAft>
                          <a:spcPts val="0"/>
                        </a:spcAft>
                        <a:buClrTx/>
                        <a:buSzTx/>
                        <a:buFontTx/>
                        <a:buNone/>
                        <a:tabLst/>
                        <a:defRPr/>
                      </a:pPr>
                      <a:r>
                        <a:rPr lang="en-GB" dirty="0"/>
                        <a:t>Multiple</a:t>
                      </a:r>
                    </a:p>
                    <a:p>
                      <a:endParaRPr lang="en-GB" dirty="0"/>
                    </a:p>
                  </a:txBody>
                  <a:tcPr>
                    <a:solidFill>
                      <a:srgbClr val="D6D1CA"/>
                    </a:solidFill>
                  </a:tcPr>
                </a:tc>
                <a:extLst>
                  <a:ext uri="{0D108BD9-81ED-4DB2-BD59-A6C34878D82A}">
                    <a16:rowId xmlns:a16="http://schemas.microsoft.com/office/drawing/2014/main" val="2993599205"/>
                  </a:ext>
                </a:extLst>
              </a:tr>
              <a:tr h="1138154">
                <a:tc gridSpan="2">
                  <a:txBody>
                    <a:bodyPr/>
                    <a:lstStyle/>
                    <a:p>
                      <a:pPr algn="ctr"/>
                      <a:r>
                        <a:rPr lang="en-GB" dirty="0"/>
                        <a:t>Use Pauses and Silence</a:t>
                      </a:r>
                    </a:p>
                  </a:txBody>
                  <a:tcPr>
                    <a:solidFill>
                      <a:srgbClr val="D6D1CA"/>
                    </a:solidFill>
                  </a:tcPr>
                </a:tc>
                <a:tc hMerge="1">
                  <a:txBody>
                    <a:bodyPr/>
                    <a:lstStyle/>
                    <a:p>
                      <a:endParaRPr lang="en-GB" dirty="0"/>
                    </a:p>
                  </a:txBody>
                  <a:tcPr>
                    <a:solidFill>
                      <a:srgbClr val="D6D1CA"/>
                    </a:solidFill>
                  </a:tcPr>
                </a:tc>
                <a:extLst>
                  <a:ext uri="{0D108BD9-81ED-4DB2-BD59-A6C34878D82A}">
                    <a16:rowId xmlns:a16="http://schemas.microsoft.com/office/drawing/2014/main" val="57048419"/>
                  </a:ext>
                </a:extLst>
              </a:tr>
            </a:tbl>
          </a:graphicData>
        </a:graphic>
      </p:graphicFrame>
      <p:sp>
        <p:nvSpPr>
          <p:cNvPr id="7" name="Footer Placeholder 1">
            <a:extLst>
              <a:ext uri="{FF2B5EF4-FFF2-40B4-BE49-F238E27FC236}">
                <a16:creationId xmlns:a16="http://schemas.microsoft.com/office/drawing/2014/main" id="{69C51DFE-61CC-43C0-94F1-D90A85BAF3A8}"/>
              </a:ext>
            </a:extLst>
          </p:cNvPr>
          <p:cNvSpPr txBox="1">
            <a:spLocks/>
          </p:cNvSpPr>
          <p:nvPr/>
        </p:nvSpPr>
        <p:spPr>
          <a:xfrm>
            <a:off x="786085" y="8322353"/>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746531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Questioning Skills— Funnelling</a:t>
            </a:r>
          </a:p>
        </p:txBody>
      </p:sp>
      <p:pic>
        <p:nvPicPr>
          <p:cNvPr id="21" name="Picture 7" descr="http://www.faculty.londondeanery.ac.uk/e-learning/appraisal/resolveUid/21d9d394f2a2c371f90ce77e0993c309">
            <a:hlinkClick r:id="rId4"/>
            <a:extLst>
              <a:ext uri="{FF2B5EF4-FFF2-40B4-BE49-F238E27FC236}">
                <a16:creationId xmlns:a16="http://schemas.microsoft.com/office/drawing/2014/main" id="{D93726AF-5D2A-4904-A678-4CA01D1864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2087" y="1935579"/>
            <a:ext cx="7422040" cy="5091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Footer Placeholder 1">
            <a:extLst>
              <a:ext uri="{FF2B5EF4-FFF2-40B4-BE49-F238E27FC236}">
                <a16:creationId xmlns:a16="http://schemas.microsoft.com/office/drawing/2014/main" id="{BE1F8B54-5098-49E1-9DD7-138B8ECC4C91}"/>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408541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A95EB-48A8-42F5-944F-62C8117D0AC1}"/>
              </a:ext>
            </a:extLst>
          </p:cNvPr>
          <p:cNvSpPr>
            <a:spLocks noGrp="1"/>
          </p:cNvSpPr>
          <p:nvPr>
            <p:ph type="title"/>
          </p:nvPr>
        </p:nvSpPr>
        <p:spPr>
          <a:xfrm>
            <a:off x="631257" y="729314"/>
            <a:ext cx="8875350" cy="246221"/>
          </a:xfrm>
        </p:spPr>
        <p:txBody>
          <a:bodyPr/>
          <a:lstStyle/>
          <a:p>
            <a:r>
              <a:rPr lang="en-GB" dirty="0"/>
              <a:t>Effective Investigations</a:t>
            </a:r>
          </a:p>
        </p:txBody>
      </p:sp>
      <p:sp>
        <p:nvSpPr>
          <p:cNvPr id="3" name="Content Placeholder 2">
            <a:extLst>
              <a:ext uri="{FF2B5EF4-FFF2-40B4-BE49-F238E27FC236}">
                <a16:creationId xmlns:a16="http://schemas.microsoft.com/office/drawing/2014/main" id="{D22E41CC-E02E-4E4E-9D4A-3EB29CB48D5A}"/>
              </a:ext>
            </a:extLst>
          </p:cNvPr>
          <p:cNvSpPr>
            <a:spLocks noGrp="1"/>
          </p:cNvSpPr>
          <p:nvPr>
            <p:ph idx="1"/>
          </p:nvPr>
        </p:nvSpPr>
        <p:spPr/>
        <p:txBody>
          <a:bodyPr/>
          <a:lstStyle/>
          <a:p>
            <a:r>
              <a:rPr lang="en-GB" dirty="0"/>
              <a:t>Avoiding bias</a:t>
            </a:r>
          </a:p>
        </p:txBody>
      </p:sp>
      <p:sp>
        <p:nvSpPr>
          <p:cNvPr id="6" name="Text Placeholder 5">
            <a:extLst>
              <a:ext uri="{FF2B5EF4-FFF2-40B4-BE49-F238E27FC236}">
                <a16:creationId xmlns:a16="http://schemas.microsoft.com/office/drawing/2014/main" id="{194FDFE3-3652-4D96-9DC3-A4EC7816B4AA}"/>
              </a:ext>
            </a:extLst>
          </p:cNvPr>
          <p:cNvSpPr>
            <a:spLocks noGrp="1"/>
          </p:cNvSpPr>
          <p:nvPr>
            <p:ph type="body" sz="quarter" idx="14"/>
          </p:nvPr>
        </p:nvSpPr>
        <p:spPr/>
        <p:txBody>
          <a:bodyPr/>
          <a:lstStyle/>
          <a:p>
            <a:pPr marL="342900" indent="-342900">
              <a:lnSpc>
                <a:spcPct val="90000"/>
              </a:lnSpc>
              <a:spcBef>
                <a:spcPct val="20000"/>
              </a:spcBef>
              <a:defRPr/>
            </a:pPr>
            <a:r>
              <a:rPr lang="en-GB" dirty="0"/>
              <a:t>Perception</a:t>
            </a:r>
          </a:p>
          <a:p>
            <a:pPr>
              <a:lnSpc>
                <a:spcPct val="90000"/>
              </a:lnSpc>
              <a:spcBef>
                <a:spcPct val="20000"/>
              </a:spcBef>
              <a:defRPr/>
            </a:pPr>
            <a:r>
              <a:rPr lang="en-GB" b="0" dirty="0">
                <a:solidFill>
                  <a:srgbClr val="414042"/>
                </a:solidFill>
              </a:rPr>
              <a:t>- How we see things</a:t>
            </a:r>
          </a:p>
          <a:p>
            <a:pPr>
              <a:lnSpc>
                <a:spcPct val="90000"/>
              </a:lnSpc>
              <a:spcBef>
                <a:spcPct val="20000"/>
              </a:spcBef>
              <a:defRPr/>
            </a:pPr>
            <a:r>
              <a:rPr lang="en-GB" b="0" dirty="0">
                <a:solidFill>
                  <a:srgbClr val="414042"/>
                </a:solidFill>
              </a:rPr>
              <a:t>- How we view others</a:t>
            </a:r>
          </a:p>
          <a:p>
            <a:pPr>
              <a:lnSpc>
                <a:spcPct val="90000"/>
              </a:lnSpc>
              <a:spcBef>
                <a:spcPct val="20000"/>
              </a:spcBef>
              <a:defRPr/>
            </a:pPr>
            <a:r>
              <a:rPr lang="en-GB" b="0" dirty="0">
                <a:solidFill>
                  <a:srgbClr val="414042"/>
                </a:solidFill>
              </a:rPr>
              <a:t>- How we interpret events</a:t>
            </a:r>
          </a:p>
          <a:p>
            <a:pPr>
              <a:lnSpc>
                <a:spcPct val="90000"/>
              </a:lnSpc>
              <a:spcBef>
                <a:spcPct val="20000"/>
              </a:spcBef>
              <a:defRPr/>
            </a:pPr>
            <a:r>
              <a:rPr lang="en-GB" b="0" dirty="0">
                <a:solidFill>
                  <a:srgbClr val="414042"/>
                </a:solidFill>
              </a:rPr>
              <a:t>- What we feel to be important</a:t>
            </a:r>
          </a:p>
          <a:p>
            <a:pPr>
              <a:lnSpc>
                <a:spcPct val="90000"/>
              </a:lnSpc>
              <a:spcBef>
                <a:spcPct val="20000"/>
              </a:spcBef>
              <a:defRPr/>
            </a:pPr>
            <a:r>
              <a:rPr lang="en-GB" b="0" dirty="0">
                <a:solidFill>
                  <a:srgbClr val="414042"/>
                </a:solidFill>
              </a:rPr>
              <a:t>- What we look out for</a:t>
            </a:r>
          </a:p>
          <a:p>
            <a:pPr marL="342900" indent="-342900">
              <a:lnSpc>
                <a:spcPct val="90000"/>
              </a:lnSpc>
              <a:spcBef>
                <a:spcPct val="20000"/>
              </a:spcBef>
              <a:buFont typeface="Arial" pitchFamily="34" charset="0"/>
              <a:buChar char="•"/>
              <a:defRPr/>
            </a:pPr>
            <a:endParaRPr lang="en-GB" dirty="0">
              <a:solidFill>
                <a:srgbClr val="414042"/>
              </a:solidFill>
              <a:latin typeface="Century Gothic" pitchFamily="34" charset="0"/>
            </a:endParaRPr>
          </a:p>
          <a:p>
            <a:pPr marL="342900" indent="-342900">
              <a:lnSpc>
                <a:spcPct val="90000"/>
              </a:lnSpc>
              <a:spcBef>
                <a:spcPct val="20000"/>
              </a:spcBef>
              <a:buClr>
                <a:srgbClr val="00246B"/>
              </a:buClr>
              <a:defRPr/>
            </a:pPr>
            <a:r>
              <a:rPr lang="en-GB" dirty="0"/>
              <a:t>Behaviour</a:t>
            </a:r>
          </a:p>
          <a:p>
            <a:pPr>
              <a:lnSpc>
                <a:spcPct val="90000"/>
              </a:lnSpc>
              <a:spcBef>
                <a:spcPct val="20000"/>
              </a:spcBef>
              <a:buClr>
                <a:srgbClr val="00246B"/>
              </a:buClr>
              <a:defRPr/>
            </a:pPr>
            <a:r>
              <a:rPr lang="en-GB" b="0" dirty="0">
                <a:solidFill>
                  <a:srgbClr val="414042"/>
                </a:solidFill>
              </a:rPr>
              <a:t>- How we behave</a:t>
            </a:r>
          </a:p>
          <a:p>
            <a:pPr>
              <a:lnSpc>
                <a:spcPct val="90000"/>
              </a:lnSpc>
              <a:spcBef>
                <a:spcPct val="20000"/>
              </a:spcBef>
              <a:buClr>
                <a:srgbClr val="00246B"/>
              </a:buClr>
              <a:defRPr/>
            </a:pPr>
            <a:r>
              <a:rPr lang="en-GB" b="0" dirty="0">
                <a:solidFill>
                  <a:srgbClr val="414042"/>
                </a:solidFill>
              </a:rPr>
              <a:t>- How we tackle issues</a:t>
            </a:r>
          </a:p>
          <a:p>
            <a:pPr marL="342900" indent="-342900">
              <a:lnSpc>
                <a:spcPct val="90000"/>
              </a:lnSpc>
              <a:spcBef>
                <a:spcPct val="20000"/>
              </a:spcBef>
              <a:buFont typeface="Arial" pitchFamily="34" charset="0"/>
              <a:buChar char="•"/>
              <a:defRPr/>
            </a:pPr>
            <a:endParaRPr lang="en-GB" dirty="0">
              <a:solidFill>
                <a:srgbClr val="414042"/>
              </a:solidFill>
              <a:latin typeface="Century Gothic" pitchFamily="34" charset="0"/>
            </a:endParaRPr>
          </a:p>
          <a:p>
            <a:pPr marL="342900" indent="-342900">
              <a:lnSpc>
                <a:spcPct val="90000"/>
              </a:lnSpc>
              <a:spcBef>
                <a:spcPct val="20000"/>
              </a:spcBef>
              <a:buFont typeface="Arial" pitchFamily="34" charset="0"/>
              <a:buChar char="•"/>
              <a:defRPr/>
            </a:pPr>
            <a:endParaRPr lang="en-GB" dirty="0">
              <a:solidFill>
                <a:srgbClr val="414042"/>
              </a:solidFill>
              <a:latin typeface="Century Gothic" pitchFamily="34" charset="0"/>
            </a:endParaRPr>
          </a:p>
          <a:p>
            <a:pPr marL="342900" indent="-342900">
              <a:lnSpc>
                <a:spcPct val="90000"/>
              </a:lnSpc>
              <a:spcBef>
                <a:spcPct val="20000"/>
              </a:spcBef>
              <a:buFont typeface="Arial" pitchFamily="34" charset="0"/>
              <a:buChar char="•"/>
              <a:defRPr/>
            </a:pPr>
            <a:endParaRPr lang="en-GB" dirty="0">
              <a:solidFill>
                <a:srgbClr val="414042"/>
              </a:solidFill>
              <a:latin typeface="Century Gothic" pitchFamily="34" charset="0"/>
            </a:endParaRPr>
          </a:p>
          <a:p>
            <a:endParaRPr lang="en-GB" dirty="0"/>
          </a:p>
          <a:p>
            <a:endParaRPr lang="en-GB" dirty="0"/>
          </a:p>
        </p:txBody>
      </p:sp>
      <p:sp>
        <p:nvSpPr>
          <p:cNvPr id="7" name="Footer Placeholder 1">
            <a:extLst>
              <a:ext uri="{FF2B5EF4-FFF2-40B4-BE49-F238E27FC236}">
                <a16:creationId xmlns:a16="http://schemas.microsoft.com/office/drawing/2014/main" id="{300FEDC4-D6CC-4C95-9C8D-555DE29FCC1F}"/>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3600415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Investigation Interviews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dirty="0"/>
              <a:t>© 2019 Capital People Limited</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r>
              <a:rPr lang="en-GB" dirty="0"/>
              <a:t>Must not:</a:t>
            </a:r>
          </a:p>
          <a:p>
            <a:pPr marL="342900" lvl="1" indent="-342900">
              <a:buFont typeface="Georgia" panose="02040502050405020303" pitchFamily="18" charset="0"/>
              <a:buChar char="—"/>
            </a:pPr>
            <a:r>
              <a:rPr lang="en-GB" dirty="0">
                <a:latin typeface="+mj-lt"/>
              </a:rPr>
              <a:t>Offer an opinion</a:t>
            </a:r>
          </a:p>
          <a:p>
            <a:pPr marL="342900" lvl="1" indent="-342900">
              <a:buFont typeface="Georgia" panose="02040502050405020303" pitchFamily="18" charset="0"/>
              <a:buChar char="—"/>
            </a:pPr>
            <a:r>
              <a:rPr lang="en-GB" dirty="0">
                <a:latin typeface="+mj-lt"/>
              </a:rPr>
              <a:t>Offer advice—except to assist with </a:t>
            </a:r>
            <a:br>
              <a:rPr lang="en-GB" dirty="0">
                <a:latin typeface="+mj-lt"/>
              </a:rPr>
            </a:br>
            <a:r>
              <a:rPr lang="en-GB" dirty="0">
                <a:latin typeface="+mj-lt"/>
              </a:rPr>
              <a:t>understanding evidence</a:t>
            </a:r>
          </a:p>
          <a:p>
            <a:pPr marL="342900" lvl="1" indent="-342900">
              <a:buFont typeface="Georgia" panose="02040502050405020303" pitchFamily="18" charset="0"/>
              <a:buChar char="—"/>
            </a:pPr>
            <a:r>
              <a:rPr lang="en-GB" dirty="0">
                <a:latin typeface="+mj-lt"/>
              </a:rPr>
              <a:t>Argue</a:t>
            </a:r>
          </a:p>
          <a:p>
            <a:pPr marL="342900" lvl="1" indent="-342900">
              <a:buFont typeface="Georgia" panose="02040502050405020303" pitchFamily="18" charset="0"/>
              <a:buChar char="—"/>
            </a:pPr>
            <a:r>
              <a:rPr lang="en-GB" dirty="0">
                <a:latin typeface="+mj-lt"/>
              </a:rPr>
              <a:t>Evaluate</a:t>
            </a:r>
          </a:p>
          <a:p>
            <a:pPr marL="342900" lvl="1" indent="-342900">
              <a:buFont typeface="Georgia" panose="02040502050405020303" pitchFamily="18" charset="0"/>
              <a:buChar char="—"/>
            </a:pPr>
            <a:r>
              <a:rPr lang="en-GB" dirty="0">
                <a:latin typeface="+mj-lt"/>
              </a:rPr>
              <a:t>Intimidate or bully</a:t>
            </a:r>
          </a:p>
          <a:p>
            <a:endParaRPr lang="en-GB" dirty="0"/>
          </a:p>
          <a:p>
            <a:r>
              <a:rPr lang="en-GB" dirty="0"/>
              <a:t>Should:</a:t>
            </a:r>
          </a:p>
          <a:p>
            <a:pPr marL="342900" lvl="1" indent="-342900">
              <a:buFont typeface="Georgia" panose="02040502050405020303" pitchFamily="18" charset="0"/>
              <a:buChar char="—"/>
            </a:pPr>
            <a:r>
              <a:rPr lang="en-GB" dirty="0">
                <a:latin typeface="+mj-lt"/>
              </a:rPr>
              <a:t>Encourage—nod head, ‘yes’, ‘tell me more’, ‘go on’, ‘please continue’</a:t>
            </a:r>
          </a:p>
          <a:p>
            <a:pPr marL="342900" lvl="1" indent="-342900">
              <a:buFont typeface="Georgia" panose="02040502050405020303" pitchFamily="18" charset="0"/>
              <a:buChar char="—"/>
            </a:pPr>
            <a:r>
              <a:rPr lang="en-GB" dirty="0">
                <a:latin typeface="+mj-lt"/>
              </a:rPr>
              <a:t>Verify—paraphrase, restate, summarise, ‘so what you are saying is….’</a:t>
            </a:r>
          </a:p>
          <a:p>
            <a:pPr marL="342900" lvl="1" indent="-342900">
              <a:buFont typeface="Georgia" panose="02040502050405020303" pitchFamily="18" charset="0"/>
              <a:buChar char="—"/>
            </a:pPr>
            <a:r>
              <a:rPr lang="en-GB" dirty="0">
                <a:latin typeface="+mj-lt"/>
              </a:rPr>
              <a:t>Challenge</a:t>
            </a:r>
          </a:p>
          <a:p>
            <a:pPr marL="342900" lvl="1" indent="-342900">
              <a:buFont typeface="Georgia" panose="02040502050405020303" pitchFamily="18" charset="0"/>
              <a:buChar char="—"/>
            </a:pPr>
            <a:r>
              <a:rPr lang="en-GB" dirty="0">
                <a:latin typeface="+mj-lt"/>
              </a:rPr>
              <a:t>Use logic</a:t>
            </a:r>
          </a:p>
        </p:txBody>
      </p:sp>
      <p:sp>
        <p:nvSpPr>
          <p:cNvPr id="7" name="Footer Placeholder 1">
            <a:extLst>
              <a:ext uri="{FF2B5EF4-FFF2-40B4-BE49-F238E27FC236}">
                <a16:creationId xmlns:a16="http://schemas.microsoft.com/office/drawing/2014/main" id="{673F7DA2-620A-461D-82BA-ADD46F849EAD}"/>
              </a:ext>
            </a:extLst>
          </p:cNvPr>
          <p:cNvSpPr txBox="1">
            <a:spLocks/>
          </p:cNvSpPr>
          <p:nvPr/>
        </p:nvSpPr>
        <p:spPr>
          <a:xfrm>
            <a:off x="786085" y="83925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a:t>© 2020 Capital Law Limited</a:t>
            </a:r>
            <a:endParaRPr lang="en-GB" dirty="0"/>
          </a:p>
        </p:txBody>
      </p:sp>
    </p:spTree>
    <p:custDataLst>
      <p:tags r:id="rId1"/>
    </p:custDataLst>
    <p:extLst>
      <p:ext uri="{BB962C8B-B14F-4D97-AF65-F5344CB8AC3E}">
        <p14:creationId xmlns:p14="http://schemas.microsoft.com/office/powerpoint/2010/main" val="35339105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Investigation Interviews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800225"/>
            <a:ext cx="7386638" cy="5543550"/>
          </a:xfrm>
        </p:spPr>
        <p:txBody>
          <a:bodyPr/>
          <a:lstStyle/>
          <a:p>
            <a:pPr marL="342900" indent="-342900">
              <a:spcAft>
                <a:spcPts val="600"/>
              </a:spcAft>
              <a:buFont typeface="Georgia" panose="02040502050405020303" pitchFamily="18" charset="0"/>
              <a:buChar char="—"/>
            </a:pPr>
            <a:r>
              <a:rPr lang="en-GB" b="0" dirty="0"/>
              <a:t>Confirm from the outset that it may be relied upon </a:t>
            </a:r>
          </a:p>
          <a:p>
            <a:pPr marL="342900" indent="-342900">
              <a:spcAft>
                <a:spcPts val="600"/>
              </a:spcAft>
              <a:buFont typeface="Georgia" panose="02040502050405020303" pitchFamily="18" charset="0"/>
              <a:buChar char="—"/>
            </a:pPr>
            <a:r>
              <a:rPr lang="en-GB" b="0" dirty="0"/>
              <a:t>Ensure you understand the interviewees points of view and identify what needs further enquiry</a:t>
            </a:r>
          </a:p>
          <a:p>
            <a:pPr marL="342900" indent="-342900">
              <a:spcAft>
                <a:spcPts val="600"/>
              </a:spcAft>
              <a:buFont typeface="Georgia" panose="02040502050405020303" pitchFamily="18" charset="0"/>
              <a:buChar char="—"/>
            </a:pPr>
            <a:r>
              <a:rPr lang="en-GB" b="0" dirty="0"/>
              <a:t>Investigate anything further that is raised</a:t>
            </a:r>
          </a:p>
          <a:p>
            <a:pPr marL="342900" indent="-342900">
              <a:spcAft>
                <a:spcPts val="600"/>
              </a:spcAft>
              <a:buFont typeface="Georgia" panose="02040502050405020303" pitchFamily="18" charset="0"/>
              <a:buChar char="—"/>
            </a:pPr>
            <a:r>
              <a:rPr lang="en-GB" b="0" dirty="0"/>
              <a:t>Stick to the point &amp; avoid hearsay/gossip</a:t>
            </a:r>
          </a:p>
          <a:p>
            <a:pPr marL="342900" lvl="4" indent="11113">
              <a:spcAft>
                <a:spcPts val="600"/>
              </a:spcAft>
              <a:buFont typeface="Georgia" panose="02040502050405020303" pitchFamily="18" charset="0"/>
              <a:buChar char="—"/>
            </a:pPr>
            <a:r>
              <a:rPr lang="en-GB" dirty="0">
                <a:latin typeface="+mj-lt"/>
              </a:rPr>
              <a:t>What happened to YOU?</a:t>
            </a:r>
          </a:p>
          <a:p>
            <a:pPr marL="342900" lvl="4" indent="11113">
              <a:spcAft>
                <a:spcPts val="600"/>
              </a:spcAft>
              <a:buFont typeface="Georgia" panose="02040502050405020303" pitchFamily="18" charset="0"/>
              <a:buChar char="—"/>
            </a:pPr>
            <a:r>
              <a:rPr lang="en-GB" dirty="0">
                <a:latin typeface="+mj-lt"/>
              </a:rPr>
              <a:t>What did YOU witness?</a:t>
            </a:r>
          </a:p>
          <a:p>
            <a:pPr marL="342900" indent="-342900">
              <a:spcAft>
                <a:spcPts val="600"/>
              </a:spcAft>
              <a:buFont typeface="Georgia" panose="02040502050405020303" pitchFamily="18" charset="0"/>
              <a:buChar char="—"/>
            </a:pPr>
            <a:r>
              <a:rPr lang="en-GB" b="0" dirty="0"/>
              <a:t>Take and agree an accurate record—summarise the key facts</a:t>
            </a:r>
          </a:p>
        </p:txBody>
      </p:sp>
      <p:sp>
        <p:nvSpPr>
          <p:cNvPr id="7" name="Footer Placeholder 1">
            <a:extLst>
              <a:ext uri="{FF2B5EF4-FFF2-40B4-BE49-F238E27FC236}">
                <a16:creationId xmlns:a16="http://schemas.microsoft.com/office/drawing/2014/main" id="{0C857273-3D60-4F9C-995D-2F9B695E481B}"/>
              </a:ext>
            </a:extLst>
          </p:cNvPr>
          <p:cNvSpPr txBox="1">
            <a:spLocks/>
          </p:cNvSpPr>
          <p:nvPr/>
        </p:nvSpPr>
        <p:spPr>
          <a:xfrm>
            <a:off x="786085" y="8276602"/>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3458090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Fact versus Opinion</a:t>
            </a:r>
          </a:p>
        </p:txBody>
      </p:sp>
      <p:sp>
        <p:nvSpPr>
          <p:cNvPr id="2" name="Subtitle 1">
            <a:extLst>
              <a:ext uri="{FF2B5EF4-FFF2-40B4-BE49-F238E27FC236}">
                <a16:creationId xmlns:a16="http://schemas.microsoft.com/office/drawing/2014/main" id="{39353539-331C-4CF3-8189-BA6C10AD8653}"/>
              </a:ext>
            </a:extLst>
          </p:cNvPr>
          <p:cNvSpPr>
            <a:spLocks noGrp="1"/>
          </p:cNvSpPr>
          <p:nvPr>
            <p:ph type="subTitle" idx="13"/>
          </p:nvPr>
        </p:nvSpPr>
        <p:spPr/>
        <p:txBody>
          <a:bodyPr/>
          <a:lstStyle/>
          <a:p>
            <a:endParaRPr lang="en-GB"/>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lvl="0" defTabSz="914400">
              <a:lnSpc>
                <a:spcPct val="150000"/>
              </a:lnSpc>
              <a:spcBef>
                <a:spcPct val="20000"/>
              </a:spcBef>
              <a:defRPr/>
            </a:pPr>
            <a:r>
              <a:rPr lang="en-GB" dirty="0">
                <a:cs typeface="Arial" pitchFamily="34" charset="0"/>
              </a:rPr>
              <a:t>Fact</a:t>
            </a:r>
          </a:p>
          <a:p>
            <a:pPr marL="342900" lvl="0" indent="-342900" defTabSz="914400">
              <a:buFont typeface="Georgia" panose="02040502050405020303" pitchFamily="18" charset="0"/>
              <a:buChar char="—"/>
              <a:defRPr/>
            </a:pPr>
            <a:r>
              <a:rPr lang="en-GB" b="0" dirty="0">
                <a:cs typeface="Arial" pitchFamily="34" charset="0"/>
              </a:rPr>
              <a:t>Measurable</a:t>
            </a:r>
          </a:p>
          <a:p>
            <a:pPr marL="342900" lvl="0" indent="-342900" defTabSz="914400">
              <a:buFont typeface="Georgia" panose="02040502050405020303" pitchFamily="18" charset="0"/>
              <a:buChar char="—"/>
              <a:defRPr/>
            </a:pPr>
            <a:r>
              <a:rPr lang="en-GB" b="0" dirty="0">
                <a:cs typeface="Arial" pitchFamily="34" charset="0"/>
              </a:rPr>
              <a:t>Quantifiable</a:t>
            </a:r>
          </a:p>
          <a:p>
            <a:pPr marL="342900" lvl="0" indent="-342900" defTabSz="914400">
              <a:buFont typeface="Georgia" panose="02040502050405020303" pitchFamily="18" charset="0"/>
              <a:buChar char="—"/>
              <a:defRPr/>
            </a:pPr>
            <a:r>
              <a:rPr lang="en-GB" b="0" dirty="0">
                <a:cs typeface="Arial" pitchFamily="34" charset="0"/>
              </a:rPr>
              <a:t>Verifiable</a:t>
            </a:r>
          </a:p>
          <a:p>
            <a:pPr marL="342900" lvl="0" indent="-342900" defTabSz="914400">
              <a:buFont typeface="Georgia" panose="02040502050405020303" pitchFamily="18" charset="0"/>
              <a:buChar char="—"/>
              <a:defRPr/>
            </a:pPr>
            <a:r>
              <a:rPr lang="en-GB" b="0" dirty="0">
                <a:cs typeface="Arial" pitchFamily="34" charset="0"/>
              </a:rPr>
              <a:t>Observable</a:t>
            </a:r>
          </a:p>
          <a:p>
            <a:pPr marL="342900" lvl="0" indent="-342900" defTabSz="914400">
              <a:buFont typeface="Georgia" panose="02040502050405020303" pitchFamily="18" charset="0"/>
              <a:buChar char="—"/>
              <a:defRPr/>
            </a:pPr>
            <a:r>
              <a:rPr lang="en-GB" b="0" dirty="0">
                <a:cs typeface="Arial" pitchFamily="34" charset="0"/>
              </a:rPr>
              <a:t>Unquestionable</a:t>
            </a:r>
          </a:p>
          <a:p>
            <a:pPr marL="342900" lvl="0" indent="-342900" defTabSz="914400">
              <a:buFont typeface="Georgia" panose="02040502050405020303" pitchFamily="18" charset="0"/>
              <a:buChar char="—"/>
              <a:defRPr/>
            </a:pPr>
            <a:r>
              <a:rPr lang="en-GB" b="0" dirty="0">
                <a:cs typeface="Arial" pitchFamily="34" charset="0"/>
              </a:rPr>
              <a:t>Objective</a:t>
            </a:r>
          </a:p>
          <a:p>
            <a:pPr marL="342900" lvl="0" indent="-342900" defTabSz="914400">
              <a:spcBef>
                <a:spcPct val="20000"/>
              </a:spcBef>
              <a:buFont typeface="Georgia" panose="02040502050405020303" pitchFamily="18" charset="0"/>
              <a:buChar char="—"/>
              <a:defRPr/>
            </a:pPr>
            <a:r>
              <a:rPr lang="en-GB" b="0" dirty="0">
                <a:cs typeface="Arial" pitchFamily="34" charset="0"/>
              </a:rPr>
              <a:t>Logic</a:t>
            </a:r>
          </a:p>
          <a:p>
            <a:pPr lvl="0" defTabSz="914400">
              <a:lnSpc>
                <a:spcPct val="150000"/>
              </a:lnSpc>
              <a:spcBef>
                <a:spcPct val="20000"/>
              </a:spcBef>
              <a:defRPr/>
            </a:pPr>
            <a:r>
              <a:rPr lang="en-GB" dirty="0">
                <a:cs typeface="Arial" pitchFamily="34" charset="0"/>
              </a:rPr>
              <a:t>Opinion</a:t>
            </a:r>
          </a:p>
          <a:p>
            <a:pPr marL="342900" lvl="0" indent="-342900" defTabSz="914400">
              <a:buFont typeface="Georgia" panose="02040502050405020303" pitchFamily="18" charset="0"/>
              <a:buChar char="—"/>
              <a:defRPr/>
            </a:pPr>
            <a:r>
              <a:rPr lang="en-GB" b="0" dirty="0">
                <a:cs typeface="Arial" pitchFamily="34" charset="0"/>
              </a:rPr>
              <a:t>Related to person</a:t>
            </a:r>
          </a:p>
          <a:p>
            <a:pPr marL="342900" lvl="0" indent="-342900" defTabSz="914400">
              <a:buFont typeface="Georgia" panose="02040502050405020303" pitchFamily="18" charset="0"/>
              <a:buChar char="—"/>
              <a:defRPr/>
            </a:pPr>
            <a:r>
              <a:rPr lang="en-GB" b="0" dirty="0">
                <a:cs typeface="Arial" pitchFamily="34" charset="0"/>
              </a:rPr>
              <a:t>Depends on a Point of view</a:t>
            </a:r>
          </a:p>
          <a:p>
            <a:pPr marL="342900" lvl="0" indent="-342900" defTabSz="914400">
              <a:buFont typeface="Georgia" panose="02040502050405020303" pitchFamily="18" charset="0"/>
              <a:buChar char="—"/>
              <a:defRPr/>
            </a:pPr>
            <a:r>
              <a:rPr lang="en-GB" b="0" dirty="0">
                <a:cs typeface="Arial" pitchFamily="34" charset="0"/>
              </a:rPr>
              <a:t>Questionable</a:t>
            </a:r>
          </a:p>
          <a:p>
            <a:pPr marL="342900" lvl="0" indent="-342900" defTabSz="914400">
              <a:buFont typeface="Georgia" panose="02040502050405020303" pitchFamily="18" charset="0"/>
              <a:buChar char="—"/>
              <a:defRPr/>
            </a:pPr>
            <a:r>
              <a:rPr lang="en-GB" b="0" dirty="0">
                <a:cs typeface="Arial" pitchFamily="34" charset="0"/>
              </a:rPr>
              <a:t>Subjective</a:t>
            </a:r>
          </a:p>
          <a:p>
            <a:pPr marL="342900" lvl="0" indent="-342900" defTabSz="914400">
              <a:lnSpc>
                <a:spcPct val="150000"/>
              </a:lnSpc>
              <a:spcBef>
                <a:spcPct val="20000"/>
              </a:spcBef>
              <a:buFont typeface="Georgia" panose="02040502050405020303" pitchFamily="18" charset="0"/>
              <a:buChar char="–"/>
              <a:defRPr/>
            </a:pPr>
            <a:endParaRPr lang="en-GB" b="0" dirty="0">
              <a:cs typeface="Arial" pitchFamily="34" charset="0"/>
            </a:endParaRPr>
          </a:p>
          <a:p>
            <a:pPr marL="342900" lvl="0" indent="-342900" defTabSz="914400">
              <a:lnSpc>
                <a:spcPct val="150000"/>
              </a:lnSpc>
              <a:spcBef>
                <a:spcPct val="20000"/>
              </a:spcBef>
              <a:buFont typeface="Georgia" panose="02040502050405020303" pitchFamily="18" charset="0"/>
              <a:buChar char="–"/>
              <a:defRPr/>
            </a:pPr>
            <a:endParaRPr lang="en-GB" b="0" dirty="0">
              <a:cs typeface="Arial" pitchFamily="34" charset="0"/>
            </a:endParaRPr>
          </a:p>
        </p:txBody>
      </p:sp>
      <p:sp>
        <p:nvSpPr>
          <p:cNvPr id="7" name="Footer Placeholder 1">
            <a:extLst>
              <a:ext uri="{FF2B5EF4-FFF2-40B4-BE49-F238E27FC236}">
                <a16:creationId xmlns:a16="http://schemas.microsoft.com/office/drawing/2014/main" id="{9C01B150-FA9D-4C8E-8A5D-99E7D6FC7D22}"/>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9574743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4A63B-5DAE-4504-B928-26F5A90341C0}"/>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Text Placeholder 5">
            <a:extLst>
              <a:ext uri="{FF2B5EF4-FFF2-40B4-BE49-F238E27FC236}">
                <a16:creationId xmlns:a16="http://schemas.microsoft.com/office/drawing/2014/main" id="{1097AE10-545D-4D41-AAA1-2B629C6D7568}"/>
              </a:ext>
            </a:extLst>
          </p:cNvPr>
          <p:cNvSpPr>
            <a:spLocks noGrp="1"/>
          </p:cNvSpPr>
          <p:nvPr>
            <p:ph type="body" sz="quarter" idx="14"/>
          </p:nvPr>
        </p:nvSpPr>
        <p:spPr>
          <a:xfrm>
            <a:off x="7418931" y="1382624"/>
            <a:ext cx="7386638" cy="5543550"/>
          </a:xfrm>
        </p:spPr>
        <p:txBody>
          <a:bodyPr/>
          <a:lstStyle/>
          <a:p>
            <a:r>
              <a:rPr lang="en-GB" dirty="0"/>
              <a:t>Do</a:t>
            </a:r>
          </a:p>
          <a:p>
            <a:pPr marL="342900" indent="-342900">
              <a:buFont typeface="Georgia" panose="02040502050405020303" pitchFamily="18" charset="0"/>
              <a:buChar char="—"/>
            </a:pPr>
            <a:r>
              <a:rPr lang="en-GB" b="0" dirty="0"/>
              <a:t>Keep in step with the thinking of the meeting and clear up outstanding points before it is too late</a:t>
            </a:r>
          </a:p>
          <a:p>
            <a:pPr marL="342900" indent="-342900">
              <a:buFont typeface="Georgia" panose="02040502050405020303" pitchFamily="18" charset="0"/>
              <a:buChar char="—"/>
            </a:pPr>
            <a:r>
              <a:rPr lang="en-GB" b="0" dirty="0"/>
              <a:t>Discriminate between fact and opinion</a:t>
            </a:r>
          </a:p>
          <a:p>
            <a:pPr marL="342900" indent="-342900">
              <a:buFont typeface="Georgia" panose="02040502050405020303" pitchFamily="18" charset="0"/>
              <a:buChar char="—"/>
            </a:pPr>
            <a:r>
              <a:rPr lang="en-GB" b="0" dirty="0"/>
              <a:t>Record the words actually used don’t substitute your own words or interpretations</a:t>
            </a:r>
          </a:p>
          <a:p>
            <a:pPr marL="342900" indent="-342900">
              <a:buFont typeface="Georgia" panose="02040502050405020303" pitchFamily="18" charset="0"/>
              <a:buChar char="—"/>
            </a:pPr>
            <a:r>
              <a:rPr lang="en-GB" b="0" dirty="0"/>
              <a:t>Write in note fashion - be concise and accurate and avoid verbatim reporting unless essential</a:t>
            </a:r>
          </a:p>
          <a:p>
            <a:pPr marL="342900" indent="-342900">
              <a:buFont typeface="Georgia" panose="02040502050405020303" pitchFamily="18" charset="0"/>
              <a:buChar char="—"/>
            </a:pPr>
            <a:r>
              <a:rPr lang="en-GB" b="0" dirty="0"/>
              <a:t>Use short clear sentences and paragraphs</a:t>
            </a:r>
          </a:p>
          <a:p>
            <a:pPr marL="342900" indent="-342900">
              <a:buFont typeface="Georgia" panose="02040502050405020303" pitchFamily="18" charset="0"/>
              <a:buChar char="—"/>
            </a:pPr>
            <a:r>
              <a:rPr lang="en-GB" b="0" dirty="0"/>
              <a:t>Write your notes boldly and neatly</a:t>
            </a:r>
          </a:p>
          <a:p>
            <a:pPr marL="342900" indent="-342900">
              <a:buFont typeface="Georgia" panose="02040502050405020303" pitchFamily="18" charset="0"/>
              <a:buChar char="—"/>
            </a:pPr>
            <a:r>
              <a:rPr lang="en-GB" b="0" dirty="0"/>
              <a:t>Check the finished product</a:t>
            </a:r>
          </a:p>
          <a:p>
            <a:pPr marL="342900" indent="-342900">
              <a:buFont typeface="Georgia" panose="02040502050405020303" pitchFamily="18" charset="0"/>
              <a:buChar char="—"/>
            </a:pPr>
            <a:r>
              <a:rPr lang="en-GB" b="0" dirty="0"/>
              <a:t>Complete and type the notes within two days of the meeting</a:t>
            </a:r>
          </a:p>
          <a:p>
            <a:pPr marL="342900" indent="-342900">
              <a:buFont typeface="Georgia" panose="02040502050405020303" pitchFamily="18" charset="0"/>
              <a:buChar char="—"/>
            </a:pPr>
            <a:r>
              <a:rPr lang="en-GB" b="0" dirty="0"/>
              <a:t>Ensure the individual has the opportunity to review and sign the notes </a:t>
            </a:r>
          </a:p>
          <a:p>
            <a:endParaRPr lang="en-GB" dirty="0"/>
          </a:p>
        </p:txBody>
      </p:sp>
      <p:sp>
        <p:nvSpPr>
          <p:cNvPr id="7" name="Content Placeholder 5">
            <a:extLst>
              <a:ext uri="{FF2B5EF4-FFF2-40B4-BE49-F238E27FC236}">
                <a16:creationId xmlns:a16="http://schemas.microsoft.com/office/drawing/2014/main" id="{E52A5106-108B-4B23-9B9C-6637112BDB03}"/>
              </a:ext>
            </a:extLst>
          </p:cNvPr>
          <p:cNvSpPr>
            <a:spLocks noGrp="1"/>
          </p:cNvSpPr>
          <p:nvPr>
            <p:ph idx="1"/>
          </p:nvPr>
        </p:nvSpPr>
        <p:spPr>
          <a:xfrm>
            <a:off x="633413" y="1971675"/>
            <a:ext cx="6667500" cy="5856288"/>
          </a:xfrm>
        </p:spPr>
        <p:txBody>
          <a:bodyPr/>
          <a:lstStyle/>
          <a:p>
            <a:r>
              <a:rPr lang="en-GB" b="1" dirty="0"/>
              <a:t>Note-taking</a:t>
            </a:r>
          </a:p>
        </p:txBody>
      </p:sp>
      <p:sp>
        <p:nvSpPr>
          <p:cNvPr id="8" name="Footer Placeholder 1">
            <a:extLst>
              <a:ext uri="{FF2B5EF4-FFF2-40B4-BE49-F238E27FC236}">
                <a16:creationId xmlns:a16="http://schemas.microsoft.com/office/drawing/2014/main" id="{F55967A9-7820-4C29-BAA3-B42B84F935D9}"/>
              </a:ext>
            </a:extLst>
          </p:cNvPr>
          <p:cNvSpPr txBox="1">
            <a:spLocks/>
          </p:cNvSpPr>
          <p:nvPr/>
        </p:nvSpPr>
        <p:spPr>
          <a:xfrm>
            <a:off x="786085" y="8293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5444046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4A63B-5DAE-4504-B928-26F5A90341C0}"/>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Text Placeholder 5">
            <a:extLst>
              <a:ext uri="{FF2B5EF4-FFF2-40B4-BE49-F238E27FC236}">
                <a16:creationId xmlns:a16="http://schemas.microsoft.com/office/drawing/2014/main" id="{1097AE10-545D-4D41-AAA1-2B629C6D7568}"/>
              </a:ext>
            </a:extLst>
          </p:cNvPr>
          <p:cNvSpPr>
            <a:spLocks noGrp="1"/>
          </p:cNvSpPr>
          <p:nvPr>
            <p:ph type="body" sz="quarter" idx="14"/>
          </p:nvPr>
        </p:nvSpPr>
        <p:spPr>
          <a:xfrm>
            <a:off x="7418931" y="1382624"/>
            <a:ext cx="7386638" cy="5543550"/>
          </a:xfrm>
        </p:spPr>
        <p:txBody>
          <a:bodyPr/>
          <a:lstStyle/>
          <a:p>
            <a:r>
              <a:rPr lang="en-GB" dirty="0"/>
              <a:t>Don’t</a:t>
            </a:r>
          </a:p>
          <a:p>
            <a:pPr marL="342900" indent="-342900">
              <a:buFont typeface="Georgia" panose="02040502050405020303" pitchFamily="18" charset="0"/>
              <a:buChar char="—"/>
            </a:pPr>
            <a:r>
              <a:rPr lang="en-GB" b="0" dirty="0"/>
              <a:t>Permit the pace of discussion to get too fast for accurate note taking</a:t>
            </a:r>
          </a:p>
          <a:p>
            <a:pPr marL="342900" indent="-342900">
              <a:buFont typeface="Georgia" panose="02040502050405020303" pitchFamily="18" charset="0"/>
              <a:buChar char="—"/>
            </a:pPr>
            <a:r>
              <a:rPr lang="en-GB" b="0" dirty="0"/>
              <a:t>Be judgemental and allow your own personal bias to creep into your interpretation </a:t>
            </a:r>
          </a:p>
          <a:p>
            <a:pPr marL="342900" indent="-342900">
              <a:buFont typeface="Georgia" panose="02040502050405020303" pitchFamily="18" charset="0"/>
              <a:buChar char="—"/>
            </a:pPr>
            <a:r>
              <a:rPr lang="en-GB" b="0" dirty="0"/>
              <a:t>Let the tone of your notes influence the readers perception of events</a:t>
            </a:r>
          </a:p>
          <a:p>
            <a:pPr marL="342900" indent="-342900">
              <a:buFont typeface="Georgia" panose="02040502050405020303" pitchFamily="18" charset="0"/>
              <a:buChar char="—"/>
            </a:pPr>
            <a:r>
              <a:rPr lang="en-GB" b="0" dirty="0"/>
              <a:t>Include unfamiliar abbreviations and jargon</a:t>
            </a:r>
          </a:p>
          <a:p>
            <a:pPr marL="342900" indent="-342900">
              <a:buFont typeface="Georgia" panose="02040502050405020303" pitchFamily="18" charset="0"/>
              <a:buChar char="—"/>
            </a:pPr>
            <a:r>
              <a:rPr lang="en-GB" b="0" dirty="0"/>
              <a:t>Delay typing up your notes</a:t>
            </a:r>
          </a:p>
          <a:p>
            <a:pPr marL="342900" indent="-342900">
              <a:buFont typeface="Georgia" panose="02040502050405020303" pitchFamily="18" charset="0"/>
              <a:buChar char="—"/>
            </a:pPr>
            <a:r>
              <a:rPr lang="en-GB" b="0" dirty="0"/>
              <a:t>Be over influenced by status or subject</a:t>
            </a:r>
          </a:p>
          <a:p>
            <a:r>
              <a:rPr lang="en-GB" dirty="0"/>
              <a:t>And remember...</a:t>
            </a:r>
          </a:p>
          <a:p>
            <a:pPr marL="342900" indent="-342900">
              <a:buFont typeface="Georgia" panose="02040502050405020303" pitchFamily="18" charset="0"/>
              <a:buChar char="—"/>
            </a:pPr>
            <a:r>
              <a:rPr lang="en-GB" b="0" dirty="0"/>
              <a:t>The better your notes the easier your report will be to write</a:t>
            </a:r>
          </a:p>
          <a:p>
            <a:pPr marL="342900" indent="-342900">
              <a:buFont typeface="Georgia" panose="02040502050405020303" pitchFamily="18" charset="0"/>
              <a:buChar char="—"/>
            </a:pPr>
            <a:r>
              <a:rPr lang="en-GB" b="0" dirty="0"/>
              <a:t>Hand written notes can be required by an Employment Tribunal</a:t>
            </a:r>
          </a:p>
          <a:p>
            <a:pPr marL="342900" indent="-342900">
              <a:buFont typeface="Georgia" panose="02040502050405020303" pitchFamily="18" charset="0"/>
              <a:buChar char="—"/>
            </a:pPr>
            <a:r>
              <a:rPr lang="en-GB" b="0" dirty="0"/>
              <a:t>Think about what it will feel like to present and be cross examined under oath in an Employment Tribunal</a:t>
            </a:r>
          </a:p>
          <a:p>
            <a:endParaRPr lang="en-GB" dirty="0"/>
          </a:p>
        </p:txBody>
      </p:sp>
      <p:sp>
        <p:nvSpPr>
          <p:cNvPr id="7" name="Content Placeholder 5">
            <a:extLst>
              <a:ext uri="{FF2B5EF4-FFF2-40B4-BE49-F238E27FC236}">
                <a16:creationId xmlns:a16="http://schemas.microsoft.com/office/drawing/2014/main" id="{E52A5106-108B-4B23-9B9C-6637112BDB03}"/>
              </a:ext>
            </a:extLst>
          </p:cNvPr>
          <p:cNvSpPr>
            <a:spLocks noGrp="1"/>
          </p:cNvSpPr>
          <p:nvPr>
            <p:ph idx="1"/>
          </p:nvPr>
        </p:nvSpPr>
        <p:spPr>
          <a:xfrm>
            <a:off x="633413" y="1971675"/>
            <a:ext cx="6667500" cy="5856288"/>
          </a:xfrm>
        </p:spPr>
        <p:txBody>
          <a:bodyPr/>
          <a:lstStyle/>
          <a:p>
            <a:r>
              <a:rPr lang="en-GB" b="1" dirty="0"/>
              <a:t>Note-taking</a:t>
            </a:r>
          </a:p>
        </p:txBody>
      </p:sp>
      <p:sp>
        <p:nvSpPr>
          <p:cNvPr id="8" name="Footer Placeholder 1">
            <a:extLst>
              <a:ext uri="{FF2B5EF4-FFF2-40B4-BE49-F238E27FC236}">
                <a16:creationId xmlns:a16="http://schemas.microsoft.com/office/drawing/2014/main" id="{81D97FD6-8679-469F-8F08-73796267DFCB}"/>
              </a:ext>
            </a:extLst>
          </p:cNvPr>
          <p:cNvSpPr txBox="1">
            <a:spLocks/>
          </p:cNvSpPr>
          <p:nvPr/>
        </p:nvSpPr>
        <p:spPr>
          <a:xfrm>
            <a:off x="786085" y="8271101"/>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30370320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Witness Statements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Data Protection issues</a:t>
            </a:r>
          </a:p>
          <a:p>
            <a:pPr marL="342900" indent="-342900">
              <a:buFont typeface="Georgia" panose="02040502050405020303" pitchFamily="18" charset="0"/>
              <a:buChar char="—"/>
            </a:pPr>
            <a:r>
              <a:rPr lang="en-GB" b="0" dirty="0"/>
              <a:t>Inconsistencies when notes are reviewed</a:t>
            </a:r>
          </a:p>
          <a:p>
            <a:pPr marL="342900" indent="-342900">
              <a:buFont typeface="Georgia" panose="02040502050405020303" pitchFamily="18" charset="0"/>
              <a:buChar char="—"/>
            </a:pPr>
            <a:r>
              <a:rPr lang="en-GB" b="0" dirty="0"/>
              <a:t>Confidential statements / Anonymity</a:t>
            </a:r>
          </a:p>
        </p:txBody>
      </p:sp>
      <p:sp>
        <p:nvSpPr>
          <p:cNvPr id="7" name="Footer Placeholder 1">
            <a:extLst>
              <a:ext uri="{FF2B5EF4-FFF2-40B4-BE49-F238E27FC236}">
                <a16:creationId xmlns:a16="http://schemas.microsoft.com/office/drawing/2014/main" id="{8A102194-7F65-47C0-8B41-A13427C7E476}"/>
              </a:ext>
            </a:extLst>
          </p:cNvPr>
          <p:cNvSpPr txBox="1">
            <a:spLocks/>
          </p:cNvSpPr>
          <p:nvPr/>
        </p:nvSpPr>
        <p:spPr>
          <a:xfrm>
            <a:off x="786085" y="8322353"/>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4381815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Other information</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r>
              <a:rPr lang="en-GB" dirty="0"/>
              <a:t>Forensic Information</a:t>
            </a:r>
          </a:p>
          <a:p>
            <a:pPr marL="342900" lvl="1" indent="-342900">
              <a:buFont typeface="Georgia" panose="02040502050405020303" pitchFamily="18" charset="0"/>
              <a:buChar char="—"/>
            </a:pPr>
            <a:endParaRPr lang="en-GB" dirty="0">
              <a:latin typeface="+mj-lt"/>
            </a:endParaRPr>
          </a:p>
          <a:p>
            <a:pPr marL="342900" lvl="1" indent="-342900">
              <a:buFont typeface="Georgia" panose="02040502050405020303" pitchFamily="18" charset="0"/>
              <a:buChar char="—"/>
            </a:pPr>
            <a:r>
              <a:rPr lang="en-GB" dirty="0">
                <a:latin typeface="+mj-lt"/>
              </a:rPr>
              <a:t>CCTV Footage</a:t>
            </a:r>
          </a:p>
          <a:p>
            <a:pPr marL="342900" lvl="1" indent="-342900">
              <a:buFont typeface="Georgia" panose="02040502050405020303" pitchFamily="18" charset="0"/>
              <a:buChar char="—"/>
            </a:pPr>
            <a:r>
              <a:rPr lang="en-GB" dirty="0">
                <a:latin typeface="+mj-lt"/>
              </a:rPr>
              <a:t>Attendance Recording</a:t>
            </a:r>
          </a:p>
          <a:p>
            <a:pPr marL="342900" lvl="1" indent="-342900">
              <a:buFont typeface="Georgia" panose="02040502050405020303" pitchFamily="18" charset="0"/>
              <a:buChar char="—"/>
            </a:pPr>
            <a:r>
              <a:rPr lang="en-GB" dirty="0">
                <a:latin typeface="+mj-lt"/>
              </a:rPr>
              <a:t>3</a:t>
            </a:r>
            <a:r>
              <a:rPr lang="en-GB" baseline="30000" dirty="0">
                <a:latin typeface="+mj-lt"/>
              </a:rPr>
              <a:t>rd</a:t>
            </a:r>
            <a:r>
              <a:rPr lang="en-GB" dirty="0">
                <a:latin typeface="+mj-lt"/>
              </a:rPr>
              <a:t> Party Statements</a:t>
            </a:r>
          </a:p>
          <a:p>
            <a:pPr marL="342900" lvl="1" indent="-342900">
              <a:buFont typeface="Georgia" panose="02040502050405020303" pitchFamily="18" charset="0"/>
              <a:buChar char="—"/>
            </a:pPr>
            <a:r>
              <a:rPr lang="en-GB" dirty="0">
                <a:latin typeface="+mj-lt"/>
              </a:rPr>
              <a:t>Social media </a:t>
            </a:r>
          </a:p>
          <a:p>
            <a:pPr marL="342900" lvl="1" indent="-342900">
              <a:buFont typeface="Georgia" panose="02040502050405020303" pitchFamily="18" charset="0"/>
              <a:buChar char="—"/>
            </a:pPr>
            <a:r>
              <a:rPr lang="en-GB" dirty="0">
                <a:latin typeface="+mj-lt"/>
              </a:rPr>
              <a:t>Metadata</a:t>
            </a:r>
          </a:p>
          <a:p>
            <a:pPr marL="342900" lvl="1" indent="-342900">
              <a:buFont typeface="Georgia" panose="02040502050405020303" pitchFamily="18" charset="0"/>
              <a:buChar char="—"/>
            </a:pPr>
            <a:r>
              <a:rPr lang="en-GB" dirty="0">
                <a:latin typeface="+mj-lt"/>
              </a:rPr>
              <a:t>Financial reports</a:t>
            </a:r>
          </a:p>
        </p:txBody>
      </p:sp>
      <p:sp>
        <p:nvSpPr>
          <p:cNvPr id="7" name="Footer Placeholder 1">
            <a:extLst>
              <a:ext uri="{FF2B5EF4-FFF2-40B4-BE49-F238E27FC236}">
                <a16:creationId xmlns:a16="http://schemas.microsoft.com/office/drawing/2014/main" id="{4D8A1E9D-1A27-48D6-B7E2-FEBAF2792612}"/>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001977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GB" b="1" dirty="0"/>
              <a:t>The Report</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cs typeface="Arial" pitchFamily="34" charset="0"/>
              </a:rPr>
              <a:t>Introduction and terms of reference</a:t>
            </a:r>
          </a:p>
          <a:p>
            <a:pPr marL="342900" indent="-342900">
              <a:buFont typeface="Georgia" panose="02040502050405020303" pitchFamily="18" charset="0"/>
              <a:buChar char="—"/>
            </a:pPr>
            <a:r>
              <a:rPr lang="en-GB" b="0" dirty="0">
                <a:cs typeface="Arial" pitchFamily="34" charset="0"/>
              </a:rPr>
              <a:t> Methodology</a:t>
            </a:r>
          </a:p>
          <a:p>
            <a:pPr marL="342900" indent="-342900">
              <a:buFont typeface="Georgia" panose="02040502050405020303" pitchFamily="18" charset="0"/>
              <a:buChar char="—"/>
            </a:pPr>
            <a:r>
              <a:rPr lang="en-GB" b="0" dirty="0">
                <a:cs typeface="Arial" pitchFamily="34" charset="0"/>
              </a:rPr>
              <a:t> Parties involved</a:t>
            </a:r>
          </a:p>
          <a:p>
            <a:pPr marL="342900" indent="-342900">
              <a:buFont typeface="Georgia" panose="02040502050405020303" pitchFamily="18" charset="0"/>
              <a:buChar char="—"/>
            </a:pPr>
            <a:r>
              <a:rPr lang="en-GB" b="0" dirty="0">
                <a:cs typeface="Arial" pitchFamily="34" charset="0"/>
              </a:rPr>
              <a:t> Chronology</a:t>
            </a:r>
          </a:p>
          <a:p>
            <a:pPr marL="342900" indent="-342900">
              <a:buFont typeface="Georgia" panose="02040502050405020303" pitchFamily="18" charset="0"/>
              <a:buChar char="—"/>
            </a:pPr>
            <a:r>
              <a:rPr lang="en-GB" b="0" dirty="0">
                <a:cs typeface="Arial" pitchFamily="34" charset="0"/>
              </a:rPr>
              <a:t> Allegation	</a:t>
            </a:r>
          </a:p>
          <a:p>
            <a:pPr marL="342900" indent="-342900">
              <a:buFont typeface="Georgia" panose="02040502050405020303" pitchFamily="18" charset="0"/>
              <a:buChar char="—"/>
            </a:pPr>
            <a:r>
              <a:rPr lang="en-GB" b="0" dirty="0">
                <a:cs typeface="Arial" pitchFamily="34" charset="0"/>
              </a:rPr>
              <a:t> Evidence for and against the allegations</a:t>
            </a:r>
          </a:p>
          <a:p>
            <a:pPr marL="342900" indent="-342900">
              <a:buFont typeface="Georgia" panose="02040502050405020303" pitchFamily="18" charset="0"/>
              <a:buChar char="—"/>
            </a:pPr>
            <a:r>
              <a:rPr lang="en-GB" b="0" dirty="0">
                <a:cs typeface="Arial" pitchFamily="34" charset="0"/>
              </a:rPr>
              <a:t> Considerations &amp; Inconsistencies</a:t>
            </a:r>
          </a:p>
          <a:p>
            <a:pPr marL="342900" indent="-342900">
              <a:buFont typeface="Georgia" panose="02040502050405020303" pitchFamily="18" charset="0"/>
              <a:buChar char="—"/>
            </a:pPr>
            <a:r>
              <a:rPr lang="en-GB" b="0" dirty="0">
                <a:cs typeface="Arial" pitchFamily="34" charset="0"/>
              </a:rPr>
              <a:t> Findings &amp; Recommendations</a:t>
            </a:r>
          </a:p>
          <a:p>
            <a:pPr marL="342900" indent="-342900">
              <a:buFont typeface="Georgia" panose="02040502050405020303" pitchFamily="18" charset="0"/>
              <a:buChar char="—"/>
            </a:pPr>
            <a:r>
              <a:rPr lang="en-GB" b="0" dirty="0">
                <a:cs typeface="Arial" pitchFamily="34" charset="0"/>
              </a:rPr>
              <a:t> Appendices</a:t>
            </a:r>
            <a:endParaRPr lang="en-GB" b="0" dirty="0"/>
          </a:p>
        </p:txBody>
      </p:sp>
      <p:sp>
        <p:nvSpPr>
          <p:cNvPr id="7" name="Footer Placeholder 1">
            <a:extLst>
              <a:ext uri="{FF2B5EF4-FFF2-40B4-BE49-F238E27FC236}">
                <a16:creationId xmlns:a16="http://schemas.microsoft.com/office/drawing/2014/main" id="{058D2949-E8FD-45DC-9767-3C06DF480090}"/>
              </a:ext>
            </a:extLst>
          </p:cNvPr>
          <p:cNvSpPr txBox="1">
            <a:spLocks/>
          </p:cNvSpPr>
          <p:nvPr/>
        </p:nvSpPr>
        <p:spPr>
          <a:xfrm>
            <a:off x="786085" y="8322353"/>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022050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27A73-71BF-457D-821B-954B9998A15C}"/>
              </a:ext>
            </a:extLst>
          </p:cNvPr>
          <p:cNvSpPr>
            <a:spLocks noGrp="1"/>
          </p:cNvSpPr>
          <p:nvPr>
            <p:ph type="title"/>
          </p:nvPr>
        </p:nvSpPr>
        <p:spPr>
          <a:xfrm>
            <a:off x="631257" y="729314"/>
            <a:ext cx="8875350" cy="246221"/>
          </a:xfrm>
        </p:spPr>
        <p:txBody>
          <a:bodyPr/>
          <a:lstStyle/>
          <a:p>
            <a:r>
              <a:rPr lang="en-GB" dirty="0"/>
              <a:t>Effective Investigations</a:t>
            </a:r>
          </a:p>
        </p:txBody>
      </p:sp>
      <p:sp>
        <p:nvSpPr>
          <p:cNvPr id="3" name="Content Placeholder 2">
            <a:extLst>
              <a:ext uri="{FF2B5EF4-FFF2-40B4-BE49-F238E27FC236}">
                <a16:creationId xmlns:a16="http://schemas.microsoft.com/office/drawing/2014/main" id="{3F204EBF-C8AA-4A1D-ABD6-9C2D603B7D75}"/>
              </a:ext>
            </a:extLst>
          </p:cNvPr>
          <p:cNvSpPr>
            <a:spLocks noGrp="1"/>
          </p:cNvSpPr>
          <p:nvPr>
            <p:ph idx="1"/>
          </p:nvPr>
        </p:nvSpPr>
        <p:spPr/>
        <p:txBody>
          <a:bodyPr/>
          <a:lstStyle/>
          <a:p>
            <a:r>
              <a:rPr lang="en-GB" b="1" dirty="0"/>
              <a:t>Reporting on evidence</a:t>
            </a:r>
          </a:p>
          <a:p>
            <a:endParaRPr lang="en-GB" dirty="0"/>
          </a:p>
        </p:txBody>
      </p:sp>
      <p:sp>
        <p:nvSpPr>
          <p:cNvPr id="6" name="Text Placeholder 5">
            <a:extLst>
              <a:ext uri="{FF2B5EF4-FFF2-40B4-BE49-F238E27FC236}">
                <a16:creationId xmlns:a16="http://schemas.microsoft.com/office/drawing/2014/main" id="{BC7EA899-FC39-444E-8BBE-857C332CF29A}"/>
              </a:ext>
            </a:extLst>
          </p:cNvPr>
          <p:cNvSpPr>
            <a:spLocks noGrp="1"/>
          </p:cNvSpPr>
          <p:nvPr>
            <p:ph type="body" sz="quarter" idx="14"/>
          </p:nvPr>
        </p:nvSpPr>
        <p:spPr/>
        <p:txBody>
          <a:bodyPr/>
          <a:lstStyle/>
          <a:p>
            <a:pPr marL="342900" indent="-342900">
              <a:buFont typeface="Georgia" panose="02040502050405020303" pitchFamily="18" charset="0"/>
              <a:buChar char="—"/>
            </a:pPr>
            <a:r>
              <a:rPr lang="en-US" b="0" dirty="0"/>
              <a:t>Balance of evidence For and Against</a:t>
            </a:r>
          </a:p>
          <a:p>
            <a:pPr marL="622300" indent="-268288">
              <a:buFont typeface="Georgia" panose="02040502050405020303" pitchFamily="18" charset="0"/>
              <a:buChar char="—"/>
            </a:pPr>
            <a:r>
              <a:rPr lang="en-US" b="0" dirty="0"/>
              <a:t>Quality</a:t>
            </a:r>
          </a:p>
          <a:p>
            <a:pPr marL="622300" indent="-268288">
              <a:buFont typeface="Georgia" panose="02040502050405020303" pitchFamily="18" charset="0"/>
              <a:buChar char="—"/>
            </a:pPr>
            <a:r>
              <a:rPr lang="en-US" b="0" dirty="0"/>
              <a:t>Quantity</a:t>
            </a:r>
          </a:p>
          <a:p>
            <a:pPr marL="622300" indent="-268288">
              <a:buFont typeface="Georgia" panose="02040502050405020303" pitchFamily="18" charset="0"/>
              <a:buChar char="—"/>
            </a:pPr>
            <a:r>
              <a:rPr lang="en-US" b="0" dirty="0"/>
              <a:t>Currency</a:t>
            </a:r>
          </a:p>
          <a:p>
            <a:pPr marL="342900" indent="-342900">
              <a:buFont typeface="Georgia" panose="02040502050405020303" pitchFamily="18" charset="0"/>
              <a:buChar char="—"/>
            </a:pPr>
            <a:r>
              <a:rPr lang="en-US" b="0" dirty="0"/>
              <a:t>Reasonable belief</a:t>
            </a:r>
          </a:p>
          <a:p>
            <a:pPr marL="342900" indent="-342900">
              <a:buFont typeface="Georgia" panose="02040502050405020303" pitchFamily="18" charset="0"/>
              <a:buChar char="—"/>
            </a:pPr>
            <a:r>
              <a:rPr lang="en-US" b="0" dirty="0"/>
              <a:t>Record in appendices</a:t>
            </a:r>
          </a:p>
          <a:p>
            <a:pPr marL="342900" indent="-342900">
              <a:buFont typeface="Georgia" panose="02040502050405020303" pitchFamily="18" charset="0"/>
              <a:buChar char="—"/>
            </a:pPr>
            <a:r>
              <a:rPr lang="en-US" b="0" dirty="0"/>
              <a:t>Anonymous statements</a:t>
            </a:r>
          </a:p>
          <a:p>
            <a:endParaRPr lang="en-GB" dirty="0"/>
          </a:p>
        </p:txBody>
      </p:sp>
      <p:sp>
        <p:nvSpPr>
          <p:cNvPr id="7" name="Footer Placeholder 1">
            <a:extLst>
              <a:ext uri="{FF2B5EF4-FFF2-40B4-BE49-F238E27FC236}">
                <a16:creationId xmlns:a16="http://schemas.microsoft.com/office/drawing/2014/main" id="{1661C3DB-0CBF-49EF-BF58-7B1F43489ADA}"/>
              </a:ext>
            </a:extLst>
          </p:cNvPr>
          <p:cNvSpPr txBox="1">
            <a:spLocks/>
          </p:cNvSpPr>
          <p:nvPr/>
        </p:nvSpPr>
        <p:spPr>
          <a:xfrm>
            <a:off x="786085" y="823002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3936847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BD23F9F5-144B-B240-BA5B-2FDA20956665}"/>
              </a:ext>
            </a:extLst>
          </p:cNvPr>
          <p:cNvSpPr>
            <a:spLocks noGrp="1"/>
          </p:cNvSpPr>
          <p:nvPr>
            <p:ph type="title"/>
          </p:nvPr>
        </p:nvSpPr>
        <p:spPr>
          <a:xfrm>
            <a:off x="631257" y="729314"/>
            <a:ext cx="8875350" cy="246221"/>
          </a:xfrm>
        </p:spPr>
        <p:txBody>
          <a:bodyPr/>
          <a:lstStyle/>
          <a:p>
            <a:r>
              <a:rPr lang="en-GB" dirty="0"/>
              <a:t>Effective Investigations</a:t>
            </a:r>
          </a:p>
        </p:txBody>
      </p:sp>
      <p:sp>
        <p:nvSpPr>
          <p:cNvPr id="20" name="Content Placeholder 19">
            <a:extLst>
              <a:ext uri="{FF2B5EF4-FFF2-40B4-BE49-F238E27FC236}">
                <a16:creationId xmlns:a16="http://schemas.microsoft.com/office/drawing/2014/main" id="{0D6CFF4A-1746-BA4D-898D-46B6F112A5FA}"/>
              </a:ext>
            </a:extLst>
          </p:cNvPr>
          <p:cNvSpPr>
            <a:spLocks noGrp="1"/>
          </p:cNvSpPr>
          <p:nvPr>
            <p:ph idx="1"/>
          </p:nvPr>
        </p:nvSpPr>
        <p:spPr/>
        <p:txBody>
          <a:bodyPr/>
          <a:lstStyle/>
          <a:p>
            <a:br>
              <a:rPr lang="en-GB" dirty="0"/>
            </a:br>
            <a:endParaRPr lang="en-GB" dirty="0"/>
          </a:p>
          <a:p>
            <a:endParaRPr lang="en-GB" dirty="0"/>
          </a:p>
        </p:txBody>
      </p:sp>
      <p:sp>
        <p:nvSpPr>
          <p:cNvPr id="22" name="Content Placeholder 21">
            <a:extLst>
              <a:ext uri="{FF2B5EF4-FFF2-40B4-BE49-F238E27FC236}">
                <a16:creationId xmlns:a16="http://schemas.microsoft.com/office/drawing/2014/main" id="{6664B270-A4F3-EB41-A356-5027BAF411E3}"/>
              </a:ext>
            </a:extLst>
          </p:cNvPr>
          <p:cNvSpPr>
            <a:spLocks noGrp="1"/>
          </p:cNvSpPr>
          <p:nvPr>
            <p:ph idx="14"/>
          </p:nvPr>
        </p:nvSpPr>
        <p:spPr/>
        <p:txBody>
          <a:bodyPr/>
          <a:lstStyle/>
          <a:p>
            <a:endParaRPr lang="en-GB" dirty="0"/>
          </a:p>
          <a:p>
            <a:endParaRPr lang="en-GB" dirty="0"/>
          </a:p>
        </p:txBody>
      </p:sp>
      <p:sp>
        <p:nvSpPr>
          <p:cNvPr id="16" name="Content Placeholder 15">
            <a:extLst>
              <a:ext uri="{FF2B5EF4-FFF2-40B4-BE49-F238E27FC236}">
                <a16:creationId xmlns:a16="http://schemas.microsoft.com/office/drawing/2014/main" id="{4A2FB4DC-2D77-A145-80BE-56B7FD868D02}"/>
              </a:ext>
            </a:extLst>
          </p:cNvPr>
          <p:cNvSpPr>
            <a:spLocks noGrp="1"/>
          </p:cNvSpPr>
          <p:nvPr>
            <p:ph idx="15"/>
          </p:nvPr>
        </p:nvSpPr>
        <p:spPr/>
        <p:txBody>
          <a:bodyPr/>
          <a:lstStyle/>
          <a:p>
            <a:pPr lvl="1"/>
            <a:r>
              <a:rPr lang="en-GB" dirty="0"/>
              <a:t>The Report:</a:t>
            </a:r>
          </a:p>
          <a:p>
            <a:pPr lvl="1"/>
            <a:r>
              <a:rPr lang="en-GB" dirty="0"/>
              <a:t>Top Tips</a:t>
            </a:r>
          </a:p>
        </p:txBody>
      </p:sp>
      <p:sp>
        <p:nvSpPr>
          <p:cNvPr id="8" name="Content Placeholder 17">
            <a:extLst>
              <a:ext uri="{FF2B5EF4-FFF2-40B4-BE49-F238E27FC236}">
                <a16:creationId xmlns:a16="http://schemas.microsoft.com/office/drawing/2014/main" id="{474547D1-D79C-4253-BD9C-6780A32FE4C8}"/>
              </a:ext>
            </a:extLst>
          </p:cNvPr>
          <p:cNvSpPr txBox="1">
            <a:spLocks/>
          </p:cNvSpPr>
          <p:nvPr/>
        </p:nvSpPr>
        <p:spPr bwMode="auto">
          <a:xfrm>
            <a:off x="6042021" y="1748699"/>
            <a:ext cx="5600763" cy="5979860"/>
          </a:xfrm>
          <a:prstGeom prst="rect">
            <a:avLst/>
          </a:prstGeom>
          <a:noFill/>
          <a:ln w="9525">
            <a:noFill/>
            <a:miter lim="800000"/>
            <a:headEnd/>
            <a:tailEnd/>
          </a:ln>
        </p:spPr>
        <p:txBody>
          <a:bodyPr/>
          <a:lstStyle/>
          <a:p>
            <a:pPr marL="342900" indent="-342900">
              <a:spcBef>
                <a:spcPct val="20000"/>
              </a:spcBef>
              <a:defRPr/>
            </a:pPr>
            <a:r>
              <a:rPr lang="en-US" b="1" i="1" dirty="0">
                <a:latin typeface="+mj-lt"/>
              </a:rPr>
              <a:t>Accuracy </a:t>
            </a:r>
          </a:p>
          <a:p>
            <a:pPr marL="742950" lvl="1" indent="-285750">
              <a:spcBef>
                <a:spcPct val="20000"/>
              </a:spcBef>
              <a:buFontTx/>
              <a:buChar char="–"/>
              <a:defRPr/>
            </a:pPr>
            <a:r>
              <a:rPr lang="en-GB" sz="2000" dirty="0">
                <a:latin typeface="+mj-lt"/>
              </a:rPr>
              <a:t>Say what you mean</a:t>
            </a:r>
          </a:p>
          <a:p>
            <a:pPr marL="742950" lvl="1" indent="-285750">
              <a:spcBef>
                <a:spcPct val="20000"/>
              </a:spcBef>
              <a:buFontTx/>
              <a:buChar char="–"/>
              <a:defRPr/>
            </a:pPr>
            <a:r>
              <a:rPr lang="en-GB" sz="2000" dirty="0">
                <a:latin typeface="+mj-lt"/>
              </a:rPr>
              <a:t>Be objective and stick to the facts</a:t>
            </a:r>
          </a:p>
          <a:p>
            <a:pPr marL="742950" lvl="1" indent="-285750">
              <a:spcBef>
                <a:spcPct val="20000"/>
              </a:spcBef>
              <a:buFontTx/>
              <a:buChar char="–"/>
              <a:defRPr/>
            </a:pPr>
            <a:r>
              <a:rPr lang="en-GB" sz="2000" dirty="0">
                <a:latin typeface="+mj-lt"/>
              </a:rPr>
              <a:t>Good punctuation </a:t>
            </a:r>
          </a:p>
          <a:p>
            <a:pPr marL="742950" lvl="1" indent="-285750">
              <a:spcBef>
                <a:spcPct val="20000"/>
              </a:spcBef>
              <a:buFontTx/>
              <a:buChar char="–"/>
              <a:defRPr/>
            </a:pPr>
            <a:r>
              <a:rPr lang="en-GB" sz="2000" dirty="0">
                <a:latin typeface="+mj-lt"/>
              </a:rPr>
              <a:t>Good spelling</a:t>
            </a:r>
          </a:p>
          <a:p>
            <a:pPr marL="742950" lvl="1" indent="-285750">
              <a:spcBef>
                <a:spcPct val="20000"/>
              </a:spcBef>
              <a:buFontTx/>
              <a:buChar char="–"/>
              <a:defRPr/>
            </a:pPr>
            <a:r>
              <a:rPr lang="en-GB" sz="2000" dirty="0">
                <a:latin typeface="+mj-lt"/>
              </a:rPr>
              <a:t>Using the active rather than passive to avoid ambiguity</a:t>
            </a:r>
          </a:p>
          <a:p>
            <a:pPr marL="742950" lvl="1" indent="-285750">
              <a:spcBef>
                <a:spcPct val="20000"/>
              </a:spcBef>
              <a:buFontTx/>
              <a:buChar char="–"/>
              <a:defRPr/>
            </a:pPr>
            <a:r>
              <a:rPr lang="en-GB" sz="2000" dirty="0">
                <a:latin typeface="+mj-lt"/>
              </a:rPr>
              <a:t>Be consistent in terminology</a:t>
            </a:r>
          </a:p>
          <a:p>
            <a:pPr marL="742950" lvl="1" indent="-285750">
              <a:spcBef>
                <a:spcPct val="20000"/>
              </a:spcBef>
              <a:defRPr/>
            </a:pPr>
            <a:endParaRPr lang="en-GB" sz="2000" dirty="0">
              <a:latin typeface="+mj-lt"/>
            </a:endParaRPr>
          </a:p>
          <a:p>
            <a:pPr marL="342900" indent="-342900">
              <a:spcBef>
                <a:spcPct val="20000"/>
              </a:spcBef>
              <a:defRPr/>
            </a:pPr>
            <a:r>
              <a:rPr lang="en-GB" b="1" i="1" dirty="0">
                <a:latin typeface="+mj-lt"/>
              </a:rPr>
              <a:t>Brevity</a:t>
            </a:r>
          </a:p>
          <a:p>
            <a:pPr marL="742950" lvl="1" indent="-285750">
              <a:spcBef>
                <a:spcPct val="20000"/>
              </a:spcBef>
              <a:buFontTx/>
              <a:buChar char="–"/>
              <a:defRPr/>
            </a:pPr>
            <a:r>
              <a:rPr lang="en-GB" sz="2000" dirty="0">
                <a:latin typeface="+mj-lt"/>
              </a:rPr>
              <a:t>Short simple words</a:t>
            </a:r>
          </a:p>
          <a:p>
            <a:pPr marL="742950" lvl="1" indent="-285750">
              <a:spcBef>
                <a:spcPct val="20000"/>
              </a:spcBef>
              <a:buFontTx/>
              <a:buChar char="–"/>
              <a:defRPr/>
            </a:pPr>
            <a:r>
              <a:rPr lang="en-GB" sz="2000" dirty="0">
                <a:latin typeface="+mj-lt"/>
              </a:rPr>
              <a:t>Short sentences</a:t>
            </a:r>
          </a:p>
          <a:p>
            <a:pPr marL="742950" lvl="1" indent="-285750">
              <a:spcBef>
                <a:spcPct val="20000"/>
              </a:spcBef>
              <a:buFontTx/>
              <a:buChar char="–"/>
              <a:defRPr/>
            </a:pPr>
            <a:r>
              <a:rPr lang="en-GB" sz="2000" dirty="0">
                <a:latin typeface="+mj-lt"/>
              </a:rPr>
              <a:t>Short, numbered paragraphs - whenever the topic changes </a:t>
            </a:r>
          </a:p>
          <a:p>
            <a:pPr marL="742950" lvl="1" indent="-285750">
              <a:spcBef>
                <a:spcPct val="20000"/>
              </a:spcBef>
              <a:buFontTx/>
              <a:buChar char="–"/>
              <a:defRPr/>
            </a:pPr>
            <a:r>
              <a:rPr lang="en-GB" sz="2000" dirty="0">
                <a:latin typeface="+mj-lt"/>
              </a:rPr>
              <a:t>Keep an impersonal tone and don’t assume an overly formal or legalistic writing style</a:t>
            </a:r>
          </a:p>
          <a:p>
            <a:pPr marL="742950" lvl="1" indent="-285750">
              <a:spcBef>
                <a:spcPct val="20000"/>
              </a:spcBef>
              <a:buFontTx/>
              <a:buChar char="–"/>
              <a:defRPr/>
            </a:pPr>
            <a:endParaRPr lang="en-GB" sz="2000" dirty="0">
              <a:latin typeface="+mj-lt"/>
            </a:endParaRPr>
          </a:p>
        </p:txBody>
      </p:sp>
      <p:sp>
        <p:nvSpPr>
          <p:cNvPr id="9" name="Content Placeholder 17">
            <a:extLst>
              <a:ext uri="{FF2B5EF4-FFF2-40B4-BE49-F238E27FC236}">
                <a16:creationId xmlns:a16="http://schemas.microsoft.com/office/drawing/2014/main" id="{731B0B9F-B088-496A-A5F6-107EC565D26F}"/>
              </a:ext>
            </a:extLst>
          </p:cNvPr>
          <p:cNvSpPr txBox="1">
            <a:spLocks/>
          </p:cNvSpPr>
          <p:nvPr/>
        </p:nvSpPr>
        <p:spPr bwMode="auto">
          <a:xfrm>
            <a:off x="11457360" y="1748699"/>
            <a:ext cx="4538377" cy="528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Geneva" charset="-128"/>
              </a:defRPr>
            </a:lvl1pPr>
            <a:lvl2pPr marL="742950" indent="-285750">
              <a:spcBef>
                <a:spcPct val="20000"/>
              </a:spcBef>
              <a:buChar char="–"/>
              <a:defRPr sz="2800">
                <a:solidFill>
                  <a:schemeClr val="tx1"/>
                </a:solidFill>
                <a:latin typeface="Arial" panose="020B0604020202020204" pitchFamily="34" charset="0"/>
                <a:ea typeface="Geneva" charset="-128"/>
              </a:defRPr>
            </a:lvl2pPr>
            <a:lvl3pPr marL="1143000" indent="-228600">
              <a:spcBef>
                <a:spcPct val="20000"/>
              </a:spcBef>
              <a:buChar char="•"/>
              <a:defRPr sz="2400">
                <a:solidFill>
                  <a:schemeClr val="tx1"/>
                </a:solidFill>
                <a:latin typeface="Arial" panose="020B0604020202020204" pitchFamily="34" charset="0"/>
                <a:ea typeface="Geneva" charset="-128"/>
              </a:defRPr>
            </a:lvl3pPr>
            <a:lvl4pPr marL="1600200" indent="-228600">
              <a:spcBef>
                <a:spcPct val="20000"/>
              </a:spcBef>
              <a:buChar char="–"/>
              <a:defRPr sz="2000">
                <a:solidFill>
                  <a:schemeClr val="tx1"/>
                </a:solidFill>
                <a:latin typeface="Arial" panose="020B0604020202020204" pitchFamily="34" charset="0"/>
                <a:ea typeface="Geneva" charset="-128"/>
              </a:defRPr>
            </a:lvl4pPr>
            <a:lvl5pPr marL="2057400" indent="-228600">
              <a:spcBef>
                <a:spcPct val="20000"/>
              </a:spcBef>
              <a:buChar char="»"/>
              <a:defRPr sz="2000">
                <a:solidFill>
                  <a:schemeClr val="tx1"/>
                </a:solidFill>
                <a:latin typeface="Arial" panose="020B0604020202020204" pitchFamily="34" charset="0"/>
                <a:ea typeface="Geneva"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Geneva"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Geneva"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Geneva"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Geneva" charset="-128"/>
              </a:defRPr>
            </a:lvl9pPr>
          </a:lstStyle>
          <a:p>
            <a:pPr>
              <a:buFontTx/>
              <a:buNone/>
            </a:pPr>
            <a:r>
              <a:rPr lang="en-GB" altLang="en-US" sz="2400" b="1" i="1" dirty="0">
                <a:latin typeface="+mj-lt"/>
              </a:rPr>
              <a:t>Clarity</a:t>
            </a:r>
          </a:p>
          <a:p>
            <a:pPr lvl="1"/>
            <a:r>
              <a:rPr lang="en-GB" altLang="en-US" sz="2000" dirty="0">
                <a:latin typeface="+mj-lt"/>
              </a:rPr>
              <a:t>Use Plain English </a:t>
            </a:r>
          </a:p>
          <a:p>
            <a:pPr lvl="1"/>
            <a:r>
              <a:rPr lang="en-GB" altLang="en-US" sz="2000" dirty="0">
                <a:latin typeface="+mj-lt"/>
              </a:rPr>
              <a:t>Only use jargon in the right place</a:t>
            </a:r>
          </a:p>
          <a:p>
            <a:pPr lvl="1"/>
            <a:r>
              <a:rPr lang="en-GB" altLang="en-US" sz="2000" dirty="0">
                <a:latin typeface="+mj-lt"/>
              </a:rPr>
              <a:t>Check that the flow of the writing is logical</a:t>
            </a:r>
          </a:p>
          <a:p>
            <a:pPr lvl="1"/>
            <a:r>
              <a:rPr lang="en-GB" altLang="en-US" sz="2000" dirty="0">
                <a:latin typeface="+mj-lt"/>
              </a:rPr>
              <a:t>Start by making the topic and purpose clear</a:t>
            </a:r>
          </a:p>
          <a:p>
            <a:pPr lvl="1"/>
            <a:r>
              <a:rPr lang="en-GB" altLang="en-US" sz="2000" dirty="0">
                <a:latin typeface="+mj-lt"/>
              </a:rPr>
              <a:t>Finish by making it clear what happens next</a:t>
            </a:r>
          </a:p>
          <a:p>
            <a:pPr lvl="1"/>
            <a:r>
              <a:rPr lang="en-GB" altLang="en-US" sz="2000" dirty="0">
                <a:latin typeface="+mj-lt"/>
              </a:rPr>
              <a:t>Check for ambiguity from the reader’s point of view</a:t>
            </a:r>
          </a:p>
          <a:p>
            <a:pPr lvl="1"/>
            <a:r>
              <a:rPr lang="en-GB" altLang="en-US" sz="2000" dirty="0">
                <a:latin typeface="+mj-lt"/>
              </a:rPr>
              <a:t>Avoid waffle</a:t>
            </a:r>
          </a:p>
          <a:p>
            <a:pPr>
              <a:buFontTx/>
              <a:buNone/>
            </a:pPr>
            <a:endParaRPr lang="en-GB" altLang="en-US" sz="1600" dirty="0">
              <a:latin typeface="Century Gothic" panose="020B0502020202020204" pitchFamily="34" charset="0"/>
            </a:endParaRPr>
          </a:p>
        </p:txBody>
      </p:sp>
      <p:sp>
        <p:nvSpPr>
          <p:cNvPr id="10" name="Footer Placeholder 1">
            <a:extLst>
              <a:ext uri="{FF2B5EF4-FFF2-40B4-BE49-F238E27FC236}">
                <a16:creationId xmlns:a16="http://schemas.microsoft.com/office/drawing/2014/main" id="{74093CFE-6E3F-4CA5-8307-AFA6AEAC358C}"/>
              </a:ext>
            </a:extLst>
          </p:cNvPr>
          <p:cNvSpPr txBox="1">
            <a:spLocks/>
          </p:cNvSpPr>
          <p:nvPr/>
        </p:nvSpPr>
        <p:spPr>
          <a:xfrm>
            <a:off x="786085" y="82877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17117146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Considerations and inconsistencies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r>
              <a:rPr lang="en-US" dirty="0"/>
              <a:t>Considerations</a:t>
            </a:r>
          </a:p>
          <a:p>
            <a:pPr marL="342900" lvl="1" indent="-342900">
              <a:buFont typeface="Georgia" panose="02040502050405020303" pitchFamily="18" charset="0"/>
              <a:buChar char="—"/>
            </a:pPr>
            <a:r>
              <a:rPr lang="en-US" dirty="0">
                <a:latin typeface="+mj-lt"/>
              </a:rPr>
              <a:t>Motivations</a:t>
            </a:r>
          </a:p>
          <a:p>
            <a:pPr marL="342900" lvl="1" indent="-342900">
              <a:buFont typeface="Georgia" panose="02040502050405020303" pitchFamily="18" charset="0"/>
              <a:buChar char="—"/>
            </a:pPr>
            <a:r>
              <a:rPr lang="en-US" dirty="0" err="1">
                <a:latin typeface="+mj-lt"/>
              </a:rPr>
              <a:t>Organisational</a:t>
            </a:r>
            <a:r>
              <a:rPr lang="en-US" dirty="0">
                <a:latin typeface="+mj-lt"/>
              </a:rPr>
              <a:t> circumstances</a:t>
            </a:r>
          </a:p>
          <a:p>
            <a:pPr marL="342900" lvl="1" indent="-342900">
              <a:buFont typeface="Georgia" panose="02040502050405020303" pitchFamily="18" charset="0"/>
              <a:buChar char="—"/>
            </a:pPr>
            <a:r>
              <a:rPr lang="en-US" dirty="0">
                <a:latin typeface="+mj-lt"/>
              </a:rPr>
              <a:t>Environment</a:t>
            </a:r>
          </a:p>
          <a:p>
            <a:pPr marL="342900" lvl="1" indent="-342900">
              <a:buFont typeface="Georgia" panose="02040502050405020303" pitchFamily="18" charset="0"/>
              <a:buChar char="—"/>
            </a:pPr>
            <a:r>
              <a:rPr lang="en-US" dirty="0">
                <a:latin typeface="+mj-lt"/>
              </a:rPr>
              <a:t>Historical practices</a:t>
            </a:r>
          </a:p>
          <a:p>
            <a:pPr marL="342900" lvl="1" indent="-342900">
              <a:buFont typeface="Georgia" panose="02040502050405020303" pitchFamily="18" charset="0"/>
              <a:buChar char="—"/>
            </a:pPr>
            <a:r>
              <a:rPr lang="en-US" dirty="0">
                <a:latin typeface="+mj-lt"/>
              </a:rPr>
              <a:t>Personal relationships</a:t>
            </a:r>
          </a:p>
          <a:p>
            <a:pPr lvl="1"/>
            <a:endParaRPr lang="en-US" dirty="0">
              <a:latin typeface="+mj-lt"/>
            </a:endParaRPr>
          </a:p>
          <a:p>
            <a:r>
              <a:rPr lang="en-US" dirty="0"/>
              <a:t>Inconsistencies</a:t>
            </a:r>
          </a:p>
          <a:p>
            <a:pPr marL="342900" lvl="1" indent="-342900">
              <a:buFont typeface="Georgia" panose="02040502050405020303" pitchFamily="18" charset="0"/>
              <a:buChar char="—"/>
            </a:pPr>
            <a:r>
              <a:rPr lang="en-US" dirty="0">
                <a:latin typeface="+mj-lt"/>
              </a:rPr>
              <a:t>Contradictory statements</a:t>
            </a:r>
          </a:p>
          <a:p>
            <a:pPr marL="342900" lvl="1" indent="-342900">
              <a:buFont typeface="Georgia" panose="02040502050405020303" pitchFamily="18" charset="0"/>
              <a:buChar char="—"/>
            </a:pPr>
            <a:r>
              <a:rPr lang="en-US" dirty="0">
                <a:latin typeface="+mj-lt"/>
              </a:rPr>
              <a:t>Missing paperwork</a:t>
            </a:r>
          </a:p>
        </p:txBody>
      </p:sp>
      <p:sp>
        <p:nvSpPr>
          <p:cNvPr id="7" name="Footer Placeholder 1">
            <a:extLst>
              <a:ext uri="{FF2B5EF4-FFF2-40B4-BE49-F238E27FC236}">
                <a16:creationId xmlns:a16="http://schemas.microsoft.com/office/drawing/2014/main" id="{84183CB0-3C15-4094-AA88-9292D48638CA}"/>
              </a:ext>
            </a:extLst>
          </p:cNvPr>
          <p:cNvSpPr txBox="1">
            <a:spLocks/>
          </p:cNvSpPr>
          <p:nvPr/>
        </p:nvSpPr>
        <p:spPr>
          <a:xfrm>
            <a:off x="786085" y="8207894"/>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2052203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Effective Investigations</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633573" y="1972385"/>
            <a:ext cx="6667340" cy="5855035"/>
          </a:xfrm>
        </p:spPr>
        <p:txBody>
          <a:bodyPr/>
          <a:lstStyle/>
          <a:p>
            <a:r>
              <a:rPr lang="en-GB" b="1" dirty="0"/>
              <a:t>Findings and Recommendations</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p:txBody>
          <a:bodyPr/>
          <a:lstStyle/>
          <a:p>
            <a:pPr marL="342900" indent="-342900">
              <a:buFont typeface="Georgia" panose="02040502050405020303" pitchFamily="18" charset="0"/>
              <a:buChar char="—"/>
            </a:pPr>
            <a:r>
              <a:rPr lang="en-US" b="0" dirty="0"/>
              <a:t>Find For or Against</a:t>
            </a:r>
          </a:p>
          <a:p>
            <a:pPr marL="342900" indent="-342900">
              <a:buFont typeface="Georgia" panose="02040502050405020303" pitchFamily="18" charset="0"/>
              <a:buChar char="—"/>
            </a:pPr>
            <a:r>
              <a:rPr lang="en-US" b="0" dirty="0"/>
              <a:t>Recommendations for action</a:t>
            </a:r>
          </a:p>
          <a:p>
            <a:pPr marL="1003300" lvl="2" indent="-342900">
              <a:buFont typeface="Georgia" panose="02040502050405020303" pitchFamily="18" charset="0"/>
              <a:buChar char="—"/>
            </a:pPr>
            <a:r>
              <a:rPr lang="en-US" dirty="0"/>
              <a:t>Grievance Hearing</a:t>
            </a:r>
          </a:p>
          <a:p>
            <a:pPr marL="1003300" lvl="2" indent="-342900">
              <a:buFont typeface="Georgia" panose="02040502050405020303" pitchFamily="18" charset="0"/>
              <a:buChar char="—"/>
            </a:pPr>
            <a:r>
              <a:rPr lang="en-US" dirty="0"/>
              <a:t>Disciplinary Hearing (Sanction may be covered)</a:t>
            </a:r>
          </a:p>
          <a:p>
            <a:pPr marL="1003300" lvl="2" indent="-342900">
              <a:buFont typeface="Georgia" panose="02040502050405020303" pitchFamily="18" charset="0"/>
              <a:buChar char="—"/>
            </a:pPr>
            <a:r>
              <a:rPr lang="en-US" dirty="0"/>
              <a:t>Whistleblowing process</a:t>
            </a:r>
          </a:p>
          <a:p>
            <a:pPr marL="1003300" lvl="2" indent="-342900">
              <a:buFont typeface="Georgia" panose="02040502050405020303" pitchFamily="18" charset="0"/>
              <a:buChar char="—"/>
            </a:pPr>
            <a:r>
              <a:rPr lang="en-US" dirty="0"/>
              <a:t>Matter dismissed / No further action</a:t>
            </a:r>
          </a:p>
          <a:p>
            <a:pPr marL="1003300" lvl="2" indent="-342900">
              <a:buFont typeface="Georgia" panose="02040502050405020303" pitchFamily="18" charset="0"/>
              <a:buChar char="—"/>
            </a:pPr>
            <a:r>
              <a:rPr lang="en-US" dirty="0"/>
              <a:t>Overturn previous decision</a:t>
            </a:r>
          </a:p>
          <a:p>
            <a:pPr marL="1003300" lvl="2" indent="-342900">
              <a:buFont typeface="Georgia" panose="02040502050405020303" pitchFamily="18" charset="0"/>
              <a:buChar char="—"/>
            </a:pPr>
            <a:r>
              <a:rPr lang="en-US" dirty="0"/>
              <a:t>Police</a:t>
            </a:r>
          </a:p>
          <a:p>
            <a:pPr marL="1003300" lvl="2" indent="-342900">
              <a:buFont typeface="Georgia" panose="02040502050405020303" pitchFamily="18" charset="0"/>
              <a:buChar char="—"/>
            </a:pPr>
            <a:r>
              <a:rPr lang="en-US" dirty="0"/>
              <a:t>Report to the Board</a:t>
            </a:r>
          </a:p>
          <a:p>
            <a:pPr marL="342900" indent="-342900">
              <a:buFont typeface="Georgia" panose="02040502050405020303" pitchFamily="18" charset="0"/>
              <a:buChar char="—"/>
            </a:pPr>
            <a:r>
              <a:rPr lang="en-US" b="0" dirty="0"/>
              <a:t>Development action points </a:t>
            </a:r>
          </a:p>
        </p:txBody>
      </p:sp>
      <p:sp>
        <p:nvSpPr>
          <p:cNvPr id="7" name="Footer Placeholder 1">
            <a:extLst>
              <a:ext uri="{FF2B5EF4-FFF2-40B4-BE49-F238E27FC236}">
                <a16:creationId xmlns:a16="http://schemas.microsoft.com/office/drawing/2014/main" id="{6C9E0C9E-5351-4944-8AA0-D1F074B6D307}"/>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3085865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3FD16-9DBE-4D59-9C66-18EF95E19FEB}"/>
              </a:ext>
            </a:extLst>
          </p:cNvPr>
          <p:cNvSpPr>
            <a:spLocks noGrp="1"/>
          </p:cNvSpPr>
          <p:nvPr>
            <p:ph type="title"/>
          </p:nvPr>
        </p:nvSpPr>
        <p:spPr>
          <a:xfrm>
            <a:off x="631257" y="729314"/>
            <a:ext cx="8875350" cy="246221"/>
          </a:xfrm>
        </p:spPr>
        <p:txBody>
          <a:bodyPr/>
          <a:lstStyle/>
          <a:p>
            <a:r>
              <a:rPr lang="en-GB" dirty="0"/>
              <a:t>Effective Investigations</a:t>
            </a:r>
          </a:p>
        </p:txBody>
      </p:sp>
      <p:sp>
        <p:nvSpPr>
          <p:cNvPr id="3" name="Content Placeholder 2">
            <a:extLst>
              <a:ext uri="{FF2B5EF4-FFF2-40B4-BE49-F238E27FC236}">
                <a16:creationId xmlns:a16="http://schemas.microsoft.com/office/drawing/2014/main" id="{B9439343-FE2E-47A6-A326-5C3D9E42AF50}"/>
              </a:ext>
            </a:extLst>
          </p:cNvPr>
          <p:cNvSpPr>
            <a:spLocks noGrp="1"/>
          </p:cNvSpPr>
          <p:nvPr>
            <p:ph idx="1"/>
          </p:nvPr>
        </p:nvSpPr>
        <p:spPr/>
        <p:txBody>
          <a:bodyPr/>
          <a:lstStyle/>
          <a:p>
            <a:r>
              <a:rPr lang="en-GB" dirty="0"/>
              <a:t>In Summary</a:t>
            </a:r>
          </a:p>
          <a:p>
            <a:r>
              <a:rPr lang="en-GB" dirty="0"/>
              <a:t>Quiz</a:t>
            </a:r>
          </a:p>
        </p:txBody>
      </p:sp>
      <p:sp>
        <p:nvSpPr>
          <p:cNvPr id="6" name="Text Placeholder 5">
            <a:extLst>
              <a:ext uri="{FF2B5EF4-FFF2-40B4-BE49-F238E27FC236}">
                <a16:creationId xmlns:a16="http://schemas.microsoft.com/office/drawing/2014/main" id="{8AD40116-D427-4E8B-9B81-61F689F234E1}"/>
              </a:ext>
            </a:extLst>
          </p:cNvPr>
          <p:cNvSpPr>
            <a:spLocks noGrp="1"/>
          </p:cNvSpPr>
          <p:nvPr>
            <p:ph type="body" sz="quarter" idx="14"/>
          </p:nvPr>
        </p:nvSpPr>
        <p:spPr>
          <a:xfrm>
            <a:off x="7180937" y="1495784"/>
            <a:ext cx="7386638" cy="5543550"/>
          </a:xfrm>
        </p:spPr>
        <p:txBody>
          <a:bodyPr/>
          <a:lstStyle/>
          <a:p>
            <a:pPr marL="457200" indent="-457200">
              <a:buFont typeface="+mj-lt"/>
              <a:buAutoNum type="arabicPeriod"/>
            </a:pPr>
            <a:r>
              <a:rPr lang="en-GB" altLang="en-US" b="0" dirty="0"/>
              <a:t>Why do we need to carry out HR investigations effectively? </a:t>
            </a:r>
          </a:p>
          <a:p>
            <a:pPr marL="457200" indent="-457200">
              <a:buFont typeface="+mj-lt"/>
              <a:buAutoNum type="arabicPeriod"/>
            </a:pPr>
            <a:endParaRPr lang="en-GB" altLang="en-US" b="0" dirty="0"/>
          </a:p>
          <a:p>
            <a:pPr marL="457200" indent="-457200">
              <a:buFont typeface="+mj-lt"/>
              <a:buAutoNum type="arabicPeriod"/>
            </a:pPr>
            <a:r>
              <a:rPr lang="en-GB" b="0" dirty="0"/>
              <a:t>Can employees be suspended pending HR investigations?</a:t>
            </a:r>
          </a:p>
          <a:p>
            <a:pPr marL="457200" indent="-457200">
              <a:buFont typeface="+mj-lt"/>
              <a:buAutoNum type="arabicPeriod"/>
            </a:pPr>
            <a:endParaRPr lang="en-GB" altLang="en-US" b="0" dirty="0"/>
          </a:p>
          <a:p>
            <a:pPr marL="457200" indent="-457200">
              <a:buFont typeface="+mj-lt"/>
              <a:buAutoNum type="arabicPeriod"/>
            </a:pPr>
            <a:r>
              <a:rPr lang="en-GB" b="0" dirty="0"/>
              <a:t>Who should carry out a disciplinary investigation?</a:t>
            </a:r>
          </a:p>
          <a:p>
            <a:pPr marL="457200" indent="-457200">
              <a:buFont typeface="+mj-lt"/>
              <a:buAutoNum type="arabicPeriod"/>
            </a:pPr>
            <a:endParaRPr lang="en-GB" altLang="en-US" b="0" dirty="0"/>
          </a:p>
          <a:p>
            <a:pPr marL="457200" indent="-457200">
              <a:buFont typeface="+mj-lt"/>
              <a:buAutoNum type="arabicPeriod"/>
            </a:pPr>
            <a:r>
              <a:rPr lang="en-GB" b="0" dirty="0"/>
              <a:t>Should invitations to attend investigation meetings always be written?</a:t>
            </a:r>
          </a:p>
          <a:p>
            <a:pPr marL="457200" indent="-457200">
              <a:buFont typeface="+mj-lt"/>
              <a:buAutoNum type="arabicPeriod"/>
            </a:pPr>
            <a:endParaRPr lang="en-GB" altLang="en-US" b="0" dirty="0"/>
          </a:p>
          <a:p>
            <a:pPr marL="457200" indent="-457200">
              <a:buFont typeface="+mj-lt"/>
              <a:buAutoNum type="arabicPeriod"/>
            </a:pPr>
            <a:r>
              <a:rPr lang="en-GB" b="0" dirty="0"/>
              <a:t>How often can you interview witnesses during an investigation?</a:t>
            </a:r>
          </a:p>
          <a:p>
            <a:pPr marL="457200" indent="-457200">
              <a:buFont typeface="+mj-lt"/>
              <a:buAutoNum type="arabicPeriod"/>
            </a:pPr>
            <a:endParaRPr lang="en-GB" altLang="en-US" b="0" dirty="0"/>
          </a:p>
          <a:p>
            <a:pPr marL="457200" indent="-457200">
              <a:buFont typeface="+mj-lt"/>
              <a:buAutoNum type="arabicPeriod"/>
            </a:pPr>
            <a:r>
              <a:rPr lang="en-GB" b="0" dirty="0"/>
              <a:t>What 3 things should always be included in the investigation report?</a:t>
            </a:r>
          </a:p>
          <a:p>
            <a:endParaRPr lang="en-GB" b="0" dirty="0"/>
          </a:p>
        </p:txBody>
      </p:sp>
      <p:sp>
        <p:nvSpPr>
          <p:cNvPr id="7" name="Footer Placeholder 1">
            <a:extLst>
              <a:ext uri="{FF2B5EF4-FFF2-40B4-BE49-F238E27FC236}">
                <a16:creationId xmlns:a16="http://schemas.microsoft.com/office/drawing/2014/main" id="{DA76AFE0-A3D4-49A9-B9BB-E070AB3B8EA0}"/>
              </a:ext>
            </a:extLst>
          </p:cNvPr>
          <p:cNvSpPr txBox="1">
            <a:spLocks/>
          </p:cNvSpPr>
          <p:nvPr/>
        </p:nvSpPr>
        <p:spPr>
          <a:xfrm>
            <a:off x="786085" y="8254476"/>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custDataLst>
      <p:tags r:id="rId1"/>
    </p:custDataLst>
    <p:extLst>
      <p:ext uri="{BB962C8B-B14F-4D97-AF65-F5344CB8AC3E}">
        <p14:creationId xmlns:p14="http://schemas.microsoft.com/office/powerpoint/2010/main" val="3818548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D6D1CA"/>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046AE4-BC3F-7B4B-A94C-3E9E5608B08B}"/>
              </a:ext>
            </a:extLst>
          </p:cNvPr>
          <p:cNvSpPr>
            <a:spLocks noGrp="1"/>
          </p:cNvSpPr>
          <p:nvPr>
            <p:ph type="ctrTitle"/>
          </p:nvPr>
        </p:nvSpPr>
        <p:spPr>
          <a:xfrm>
            <a:off x="633824" y="2458577"/>
            <a:ext cx="10383945" cy="3213187"/>
          </a:xfrm>
        </p:spPr>
        <p:txBody>
          <a:bodyPr/>
          <a:lstStyle/>
          <a:p>
            <a:r>
              <a:rPr lang="en-GB" dirty="0"/>
              <a:t>Thank You.</a:t>
            </a:r>
            <a:br>
              <a:rPr lang="en-GB" dirty="0"/>
            </a:br>
            <a:r>
              <a:rPr lang="en-GB" dirty="0"/>
              <a:t>Questions?</a:t>
            </a:r>
          </a:p>
        </p:txBody>
      </p:sp>
      <p:pic>
        <p:nvPicPr>
          <p:cNvPr id="5" name="Picture 4">
            <a:extLst>
              <a:ext uri="{FF2B5EF4-FFF2-40B4-BE49-F238E27FC236}">
                <a16:creationId xmlns:a16="http://schemas.microsoft.com/office/drawing/2014/main" id="{CCFECA31-4641-174F-8A89-867086EB337F}"/>
              </a:ext>
            </a:extLst>
          </p:cNvPr>
          <p:cNvPicPr>
            <a:picLocks noChangeAspect="1"/>
          </p:cNvPicPr>
          <p:nvPr/>
        </p:nvPicPr>
        <p:blipFill>
          <a:blip r:embed="rId3"/>
          <a:stretch>
            <a:fillRect/>
          </a:stretch>
        </p:blipFill>
        <p:spPr>
          <a:xfrm>
            <a:off x="11414113" y="1185667"/>
            <a:ext cx="2272508" cy="7365600"/>
          </a:xfrm>
          <a:prstGeom prst="rect">
            <a:avLst/>
          </a:prstGeom>
        </p:spPr>
      </p:pic>
      <p:sp>
        <p:nvSpPr>
          <p:cNvPr id="7" name="Footer Placeholder 1">
            <a:extLst>
              <a:ext uri="{FF2B5EF4-FFF2-40B4-BE49-F238E27FC236}">
                <a16:creationId xmlns:a16="http://schemas.microsoft.com/office/drawing/2014/main" id="{9A06569D-55A9-4225-B599-4DF1CFEA6B3A}"/>
              </a:ext>
            </a:extLst>
          </p:cNvPr>
          <p:cNvSpPr txBox="1">
            <a:spLocks/>
          </p:cNvSpPr>
          <p:nvPr/>
        </p:nvSpPr>
        <p:spPr>
          <a:xfrm>
            <a:off x="786085" y="8300227"/>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t>© 2021 Capital Law Limited</a:t>
            </a:r>
          </a:p>
        </p:txBody>
      </p:sp>
    </p:spTree>
    <p:extLst>
      <p:ext uri="{BB962C8B-B14F-4D97-AF65-F5344CB8AC3E}">
        <p14:creationId xmlns:p14="http://schemas.microsoft.com/office/powerpoint/2010/main" val="173721588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COUNT" val="36"/>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pital Law_Template_MASTER" id="{BA70A9CB-A527-45FC-B77E-EBD6BE92C233}" vid="{3B6C60A1-4523-4113-A63D-DFBAB1B1E3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089890C48E4D34DAE557BD339E6713D" ma:contentTypeVersion="2" ma:contentTypeDescription="Create a new document." ma:contentTypeScope="" ma:versionID="4e9c58259b0c084abcdd23e5360d4ab0">
  <xsd:schema xmlns:xsd="http://www.w3.org/2001/XMLSchema" xmlns:xs="http://www.w3.org/2001/XMLSchema" xmlns:p="http://schemas.microsoft.com/office/2006/metadata/properties" xmlns:ns3="33160daf-bdd6-45d9-bc85-8fe55ebb6082" targetNamespace="http://schemas.microsoft.com/office/2006/metadata/properties" ma:root="true" ma:fieldsID="5cf9085810d33b09aa5c15e73ecdab3a" ns3:_="">
    <xsd:import namespace="33160daf-bdd6-45d9-bc85-8fe55ebb608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160daf-bdd6-45d9-bc85-8fe55ebb608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1913EE-67E5-4CCE-884D-817D165959F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C1F165F-D9E0-4298-BEC7-33ECFC899C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3160daf-bdd6-45d9-bc85-8fe55ebb60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ARL - Effective Investigations</Template>
  <TotalTime>739</TotalTime>
  <Words>2629</Words>
  <Application>Microsoft Office PowerPoint</Application>
  <PresentationFormat>Custom</PresentationFormat>
  <Paragraphs>515</Paragraphs>
  <Slides>33</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.AppleSystemUIFont</vt:lpstr>
      <vt:lpstr>Arial</vt:lpstr>
      <vt:lpstr>Calibri</vt:lpstr>
      <vt:lpstr>Century Gothic</vt:lpstr>
      <vt:lpstr>Georgia</vt:lpstr>
      <vt:lpstr>Office Theme</vt:lpstr>
      <vt:lpstr>Employment Law  MA/PGDip in HRM —Level 7</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Effective Investigations</vt:lpstr>
      <vt:lpstr>Thank You.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Investigations</dc:title>
  <dc:creator>Selwood, Rob</dc:creator>
  <cp:lastModifiedBy>Julie Thomas</cp:lastModifiedBy>
  <cp:revision>12</cp:revision>
  <cp:lastPrinted>2019-02-06T11:11:11Z</cp:lastPrinted>
  <dcterms:created xsi:type="dcterms:W3CDTF">2019-01-22T11:48:24Z</dcterms:created>
  <dcterms:modified xsi:type="dcterms:W3CDTF">2021-02-16T13:44:28Z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0x0101002089890C48E4D34DAE557BD339E6713D</vt:lpwstr>
  </property>
  <property fmtid="{D5CDD505-2E9C-101B-9397-08002B2CF9AE}" pid="3" name="ArticulateGUID">
    <vt:lpwstr>2A2403DC-C921-43AB-A9A4-B0527A12E7D7</vt:lpwstr>
  </property>
  <property fmtid="{D5CDD505-2E9C-101B-9397-08002B2CF9AE}" pid="4" name="ArticulatePath">
    <vt:lpwstr>https://capitallaw1-my.sharepoint.com/personal/mnewton_capitallaw_co_uk/Documents/ARL/Effective Investigations</vt:lpwstr>
  </property>
</Properties>
</file>