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86" r:id="rId3"/>
    <p:sldId id="281" r:id="rId4"/>
    <p:sldId id="276" r:id="rId5"/>
    <p:sldId id="260" r:id="rId6"/>
    <p:sldId id="259" r:id="rId7"/>
    <p:sldId id="283" r:id="rId8"/>
    <p:sldId id="284" r:id="rId9"/>
    <p:sldId id="285" r:id="rId10"/>
    <p:sldId id="294" r:id="rId11"/>
    <p:sldId id="277" r:id="rId12"/>
    <p:sldId id="278" r:id="rId13"/>
    <p:sldId id="279" r:id="rId14"/>
    <p:sldId id="292" r:id="rId15"/>
    <p:sldId id="291" r:id="rId16"/>
    <p:sldId id="274" r:id="rId17"/>
    <p:sldId id="275" r:id="rId18"/>
    <p:sldId id="282" r:id="rId19"/>
    <p:sldId id="288" r:id="rId20"/>
    <p:sldId id="280" r:id="rId21"/>
    <p:sldId id="289" r:id="rId22"/>
    <p:sldId id="290" r:id="rId23"/>
    <p:sldId id="287" r:id="rId24"/>
    <p:sldId id="29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4" d="100"/>
          <a:sy n="104" d="100"/>
        </p:scale>
        <p:origin x="138"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20/07/2021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20/07/2021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20/07/2021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20/07/2021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20/07/2021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20/07/2021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20/07/2021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20/07/2021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20/07/2021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20/07/2021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20/07/2021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20/07/2021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942454/Working_together_to_safeguard_children_inter_agency_guidance.pd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942454/Working_together_to_safeguard_children_inter_agency_guidance.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942454/Working_together_to_safeguard_children_inter_agency_guidance.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942454/Working_together_to_safeguard_children_inter_agency_guidance.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trixresources.proceduresonline.com/nat_key/keywords/section_17.html" TargetMode="Externa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hyperlink" Target="http://trixresources.proceduresonline.com/nat_key/keywords/section_20.html" TargetMode="External"/><Relationship Id="rId5" Type="http://schemas.openxmlformats.org/officeDocument/2006/relationships/hyperlink" Target="http://trixresources.proceduresonline.com/nat_key/keywords/sec_47_enq.html" TargetMode="External"/><Relationship Id="rId4" Type="http://schemas.openxmlformats.org/officeDocument/2006/relationships/hyperlink" Target="http://trixresources.proceduresonline.com/nat_key/keywords/significant_harm.html"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assets.publishing.service.gov.uk/government/uploads/system/uploads/attachment_data/file/942454/Working_together_to_safeguard_children_inter_agency_guidance.pdf" TargetMode="Externa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942454/Working_together_to_safeguard_children_inter_agency_guidance.pdf" TargetMode="External"/><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politics.co.uk/reference/children-act-1989/"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hyperlink" Target="https://local.gov.uk/sites/default/files/documents/9.36_Get_in_on_the_Act_-_Children_02%20web.pdf#:~:text=The%20Children%20and%20Social%20Work%20Act%202017%20%28the,and%20of%20any%20relationship%20with%20the%20prospective%20adopter"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4.xml"/><Relationship Id="rId1" Type="http://schemas.openxmlformats.org/officeDocument/2006/relationships/video" Target="https://www.youtube.com/embed/TtEz6TfIT48?feature=oembed" TargetMode="External"/><Relationship Id="rId4" Type="http://schemas.openxmlformats.org/officeDocument/2006/relationships/hyperlink" Target="https://www.youtube.com/watch?v=TtEz6TfIT48"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local.gov.uk/sites/default/files/documents/9.36_Get_in_on_the_Act_-_Children_02%20web.pdf#:~:text=The%20Children%20and%20Social%20Work%20Act%202017%20%28the,and%20of%20any%20relationship%20with%20the%20prospective%20adopter" TargetMode="External"/><Relationship Id="rId2" Type="http://schemas.openxmlformats.org/officeDocument/2006/relationships/hyperlink" Target="https://assets.publishing.service.gov.uk/government/uploads/system/uploads/attachment_data/file/942454/Working_together_to_safeguard_children_inter_agency_guidance.pdf" TargetMode="External"/><Relationship Id="rId1" Type="http://schemas.openxmlformats.org/officeDocument/2006/relationships/slideLayout" Target="../slideLayouts/slideLayout4.xml"/><Relationship Id="rId4" Type="http://schemas.openxmlformats.org/officeDocument/2006/relationships/hyperlink" Target="https://www.politics.co.uk/reference/children-act-198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4" y="1628801"/>
            <a:ext cx="7992888" cy="1470025"/>
          </a:xfrm>
        </p:spPr>
        <p:txBody>
          <a:bodyPr>
            <a:normAutofit fontScale="90000"/>
          </a:bodyPr>
          <a:lstStyle/>
          <a:p>
            <a:r>
              <a:rPr lang="en-GB" altLang="en-US" sz="5400" b="1" dirty="0">
                <a:solidFill>
                  <a:schemeClr val="bg1"/>
                </a:solidFill>
              </a:rPr>
              <a:t>Children, Young People and Families </a:t>
            </a:r>
            <a:br>
              <a:rPr lang="en-GB" altLang="en-US" sz="5400" b="1" dirty="0">
                <a:solidFill>
                  <a:schemeClr val="bg1"/>
                </a:solidFill>
              </a:rPr>
            </a:br>
            <a:r>
              <a:rPr lang="en-GB" altLang="en-US" sz="5400" b="1" dirty="0">
                <a:solidFill>
                  <a:schemeClr val="bg1"/>
                </a:solidFill>
              </a:rPr>
              <a:t>(BMHP5004_LON)</a:t>
            </a:r>
          </a:p>
        </p:txBody>
      </p:sp>
      <p:sp>
        <p:nvSpPr>
          <p:cNvPr id="3" name="TextBox 2">
            <a:extLst>
              <a:ext uri="{FF2B5EF4-FFF2-40B4-BE49-F238E27FC236}">
                <a16:creationId xmlns:a16="http://schemas.microsoft.com/office/drawing/2014/main" id="{9D1C96DE-C090-4E6B-AC0B-470FD4653840}"/>
              </a:ext>
            </a:extLst>
          </p:cNvPr>
          <p:cNvSpPr txBox="1"/>
          <p:nvPr/>
        </p:nvSpPr>
        <p:spPr>
          <a:xfrm>
            <a:off x="1918072" y="3742887"/>
            <a:ext cx="8355855" cy="2308324"/>
          </a:xfrm>
          <a:prstGeom prst="rect">
            <a:avLst/>
          </a:prstGeom>
          <a:noFill/>
        </p:spPr>
        <p:txBody>
          <a:bodyPr wrap="square" rtlCol="0">
            <a:spAutoFit/>
          </a:bodyPr>
          <a:lstStyle/>
          <a:p>
            <a:pPr algn="ctr"/>
            <a:r>
              <a:rPr lang="en-GB" sz="3600" b="1" u="sng" dirty="0">
                <a:solidFill>
                  <a:prstClr val="white"/>
                </a:solidFill>
                <a:latin typeface="Myriad Pro"/>
              </a:rPr>
              <a:t>Working Together to </a:t>
            </a:r>
          </a:p>
          <a:p>
            <a:pPr algn="ctr"/>
            <a:r>
              <a:rPr lang="en-GB" sz="3600" b="1" u="sng" dirty="0">
                <a:solidFill>
                  <a:prstClr val="white"/>
                </a:solidFill>
                <a:latin typeface="Myriad Pro"/>
              </a:rPr>
              <a:t>Safeguard Children</a:t>
            </a:r>
          </a:p>
          <a:p>
            <a:pPr algn="ctr"/>
            <a:endParaRPr lang="en-GB" sz="3600" b="1" dirty="0">
              <a:solidFill>
                <a:prstClr val="white"/>
              </a:solidFill>
              <a:latin typeface="Myriad Pro"/>
            </a:endParaRPr>
          </a:p>
          <a:p>
            <a:pPr algn="ctr"/>
            <a:r>
              <a:rPr lang="en-GB" sz="3600" b="1" dirty="0">
                <a:solidFill>
                  <a:prstClr val="white"/>
                </a:solidFill>
                <a:latin typeface="Myriad Pro"/>
              </a:rPr>
              <a:t>Week 7</a:t>
            </a:r>
          </a:p>
        </p:txBody>
      </p:sp>
      <p:pic>
        <p:nvPicPr>
          <p:cNvPr id="4" name="Picture 3" descr="See the source image">
            <a:extLst>
              <a:ext uri="{FF2B5EF4-FFF2-40B4-BE49-F238E27FC236}">
                <a16:creationId xmlns:a16="http://schemas.microsoft.com/office/drawing/2014/main" id="{CD1B1442-F492-415A-B598-CF07F05AC4D8}"/>
              </a:ext>
            </a:extLst>
          </p:cNvPr>
          <p:cNvPicPr/>
          <p:nvPr/>
        </p:nvPicPr>
        <p:blipFill rotWithShape="1">
          <a:blip r:embed="rId2">
            <a:extLst>
              <a:ext uri="{28A0092B-C50C-407E-A947-70E740481C1C}">
                <a14:useLocalDpi xmlns:a14="http://schemas.microsoft.com/office/drawing/2010/main" val="0"/>
              </a:ext>
            </a:extLst>
          </a:blip>
          <a:srcRect l="-112" t="1424" r="19345" b="11269"/>
          <a:stretch/>
        </p:blipFill>
        <p:spPr bwMode="auto">
          <a:xfrm>
            <a:off x="9231715" y="2569103"/>
            <a:ext cx="2801739" cy="3223490"/>
          </a:xfrm>
          <a:prstGeom prst="rect">
            <a:avLst/>
          </a:prstGeom>
          <a:noFill/>
          <a:ln>
            <a:noFill/>
          </a:ln>
          <a:extLst>
            <a:ext uri="{53640926-AAD7-44D8-BBD7-CCE9431645EC}">
              <a14:shadowObscured xmlns:a14="http://schemas.microsoft.com/office/drawing/2010/main"/>
            </a:ext>
          </a:extLst>
        </p:spPr>
      </p:pic>
      <p:pic>
        <p:nvPicPr>
          <p:cNvPr id="4098" name="Picture 2" descr="See the source image">
            <a:extLst>
              <a:ext uri="{FF2B5EF4-FFF2-40B4-BE49-F238E27FC236}">
                <a16:creationId xmlns:a16="http://schemas.microsoft.com/office/drawing/2014/main" id="{9437FC7B-C20C-4044-97D7-D304976D22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971" r="10886"/>
          <a:stretch/>
        </p:blipFill>
        <p:spPr bwMode="auto">
          <a:xfrm>
            <a:off x="158545" y="3322660"/>
            <a:ext cx="3519054" cy="24699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EE9DA-6582-4F38-A285-0AAA1796A52D}"/>
              </a:ext>
            </a:extLst>
          </p:cNvPr>
          <p:cNvSpPr>
            <a:spLocks noGrp="1"/>
          </p:cNvSpPr>
          <p:nvPr>
            <p:ph type="title"/>
          </p:nvPr>
        </p:nvSpPr>
        <p:spPr/>
        <p:txBody>
          <a:bodyPr/>
          <a:lstStyle/>
          <a:p>
            <a:r>
              <a:rPr lang="en-GB" b="1" dirty="0"/>
              <a:t>Learning objectives</a:t>
            </a:r>
          </a:p>
        </p:txBody>
      </p:sp>
      <p:sp>
        <p:nvSpPr>
          <p:cNvPr id="3" name="Content Placeholder 2">
            <a:extLst>
              <a:ext uri="{FF2B5EF4-FFF2-40B4-BE49-F238E27FC236}">
                <a16:creationId xmlns:a16="http://schemas.microsoft.com/office/drawing/2014/main" id="{01B73951-FE1B-46C3-A17B-2D520E117731}"/>
              </a:ext>
            </a:extLst>
          </p:cNvPr>
          <p:cNvSpPr>
            <a:spLocks noGrp="1"/>
          </p:cNvSpPr>
          <p:nvPr>
            <p:ph idx="1"/>
          </p:nvPr>
        </p:nvSpPr>
        <p:spPr/>
        <p:txBody>
          <a:bodyPr>
            <a:normAutofit/>
          </a:bodyPr>
          <a:lstStyle/>
          <a:p>
            <a:r>
              <a:rPr lang="en-GB" dirty="0"/>
              <a:t>Explain the process of intervention by relevant health and social care agencies and current relevant policy.</a:t>
            </a:r>
          </a:p>
          <a:p>
            <a:endParaRPr lang="en-GB" dirty="0"/>
          </a:p>
          <a:p>
            <a:r>
              <a:rPr lang="en-GB" dirty="0"/>
              <a:t>Discuss and evaluate current policy and the roles of multi-disciplinary services within the case study and the potential impact of their actions on the children, young people and family. </a:t>
            </a:r>
          </a:p>
          <a:p>
            <a:endParaRPr lang="en-GB" dirty="0"/>
          </a:p>
        </p:txBody>
      </p:sp>
      <p:pic>
        <p:nvPicPr>
          <p:cNvPr id="3074" name="Picture 2" descr="See the source image">
            <a:extLst>
              <a:ext uri="{FF2B5EF4-FFF2-40B4-BE49-F238E27FC236}">
                <a16:creationId xmlns:a16="http://schemas.microsoft.com/office/drawing/2014/main" id="{8DAEDD4D-93AF-4DC3-8E8E-EC4BE66101D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452" r="18988" b="33171"/>
          <a:stretch/>
        </p:blipFill>
        <p:spPr bwMode="auto">
          <a:xfrm>
            <a:off x="9615054" y="124258"/>
            <a:ext cx="2400446" cy="1142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2617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EFF8C-A438-4D62-AB77-3AE95B0D2BC7}"/>
              </a:ext>
            </a:extLst>
          </p:cNvPr>
          <p:cNvSpPr>
            <a:spLocks noGrp="1"/>
          </p:cNvSpPr>
          <p:nvPr>
            <p:ph type="title"/>
          </p:nvPr>
        </p:nvSpPr>
        <p:spPr>
          <a:xfrm>
            <a:off x="609600" y="274638"/>
            <a:ext cx="10972800" cy="1143000"/>
          </a:xfrm>
        </p:spPr>
        <p:txBody>
          <a:bodyPr anchor="ctr">
            <a:normAutofit/>
          </a:bodyPr>
          <a:lstStyle/>
          <a:p>
            <a:r>
              <a:rPr lang="en-GB" b="1" i="0">
                <a:effectLst/>
              </a:rPr>
              <a:t>Safeguarding Children</a:t>
            </a:r>
            <a:r>
              <a:rPr lang="en-GB" b="0" i="0">
                <a:effectLst/>
              </a:rPr>
              <a:t> </a:t>
            </a:r>
            <a:endParaRPr lang="en-GB" dirty="0"/>
          </a:p>
        </p:txBody>
      </p:sp>
      <p:sp>
        <p:nvSpPr>
          <p:cNvPr id="3" name="Content Placeholder 2">
            <a:extLst>
              <a:ext uri="{FF2B5EF4-FFF2-40B4-BE49-F238E27FC236}">
                <a16:creationId xmlns:a16="http://schemas.microsoft.com/office/drawing/2014/main" id="{CDDF0B9A-C709-4C99-A993-5E4DC5CB021D}"/>
              </a:ext>
            </a:extLst>
          </p:cNvPr>
          <p:cNvSpPr>
            <a:spLocks noGrp="1"/>
          </p:cNvSpPr>
          <p:nvPr>
            <p:ph sz="half" idx="1"/>
          </p:nvPr>
        </p:nvSpPr>
        <p:spPr>
          <a:xfrm>
            <a:off x="609599" y="1930399"/>
            <a:ext cx="6483927" cy="3658841"/>
          </a:xfrm>
        </p:spPr>
        <p:txBody>
          <a:bodyPr>
            <a:normAutofit fontScale="92500" lnSpcReduction="10000"/>
          </a:bodyPr>
          <a:lstStyle/>
          <a:p>
            <a:pPr>
              <a:lnSpc>
                <a:spcPct val="90000"/>
              </a:lnSpc>
            </a:pPr>
            <a:r>
              <a:rPr lang="en-GB" sz="2400" b="1" i="0" dirty="0">
                <a:effectLst/>
              </a:rPr>
              <a:t>Safeguarding Children</a:t>
            </a:r>
            <a:r>
              <a:rPr lang="en-GB" sz="2400" b="0" i="0" dirty="0">
                <a:effectLst/>
              </a:rPr>
              <a:t> is a term for a range of measures and approaches to keeping children safe. </a:t>
            </a:r>
          </a:p>
          <a:p>
            <a:pPr>
              <a:lnSpc>
                <a:spcPct val="90000"/>
              </a:lnSpc>
            </a:pPr>
            <a:endParaRPr lang="en-GB" sz="2400" dirty="0"/>
          </a:p>
          <a:p>
            <a:pPr>
              <a:lnSpc>
                <a:spcPct val="90000"/>
              </a:lnSpc>
            </a:pPr>
            <a:r>
              <a:rPr lang="en-GB" sz="2400" b="0" i="0" dirty="0">
                <a:effectLst/>
              </a:rPr>
              <a:t>It includes child protection, safe recruitment, statutory duties, patient safety, and partnership working between organisations to safeguard and promote the welfare of children and young people.</a:t>
            </a:r>
            <a:br>
              <a:rPr lang="en-GB" sz="2200" dirty="0"/>
            </a:br>
            <a:br>
              <a:rPr lang="en-GB" sz="2200" dirty="0"/>
            </a:br>
            <a:br>
              <a:rPr lang="en-GB" sz="2200" dirty="0"/>
            </a:br>
            <a:endParaRPr lang="en-GB" sz="2200" dirty="0"/>
          </a:p>
        </p:txBody>
      </p:sp>
      <p:pic>
        <p:nvPicPr>
          <p:cNvPr id="2050" name="Picture 2" descr="See the source image">
            <a:extLst>
              <a:ext uri="{FF2B5EF4-FFF2-40B4-BE49-F238E27FC236}">
                <a16:creationId xmlns:a16="http://schemas.microsoft.com/office/drawing/2014/main" id="{338B8464-DC09-453C-BAFC-2525D142F24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40425" y="1273939"/>
            <a:ext cx="4141975" cy="4141975"/>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5015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D9F80-BD97-4D43-A5D5-F96CA29F5124}"/>
              </a:ext>
            </a:extLst>
          </p:cNvPr>
          <p:cNvSpPr>
            <a:spLocks noGrp="1"/>
          </p:cNvSpPr>
          <p:nvPr>
            <p:ph type="title"/>
          </p:nvPr>
        </p:nvSpPr>
        <p:spPr/>
        <p:txBody>
          <a:bodyPr>
            <a:normAutofit fontScale="90000"/>
          </a:bodyPr>
          <a:lstStyle/>
          <a:p>
            <a:r>
              <a:rPr lang="en-GB" b="1" dirty="0"/>
              <a:t>A child centred approach to safeguarding </a:t>
            </a:r>
          </a:p>
        </p:txBody>
      </p:sp>
      <p:sp>
        <p:nvSpPr>
          <p:cNvPr id="3" name="Content Placeholder 2">
            <a:extLst>
              <a:ext uri="{FF2B5EF4-FFF2-40B4-BE49-F238E27FC236}">
                <a16:creationId xmlns:a16="http://schemas.microsoft.com/office/drawing/2014/main" id="{36167404-2613-40FF-93F2-A6881768CAFD}"/>
              </a:ext>
            </a:extLst>
          </p:cNvPr>
          <p:cNvSpPr>
            <a:spLocks noGrp="1"/>
          </p:cNvSpPr>
          <p:nvPr>
            <p:ph idx="1"/>
          </p:nvPr>
        </p:nvSpPr>
        <p:spPr/>
        <p:txBody>
          <a:bodyPr>
            <a:normAutofit/>
          </a:bodyPr>
          <a:lstStyle/>
          <a:p>
            <a:r>
              <a:rPr lang="en-GB" dirty="0"/>
              <a:t>This child centred approach is fundamental to safeguarding and promoting the welfare of every child. </a:t>
            </a:r>
          </a:p>
          <a:p>
            <a:endParaRPr lang="en-GB" dirty="0"/>
          </a:p>
          <a:p>
            <a:r>
              <a:rPr lang="en-GB" dirty="0"/>
              <a:t>A child centred approach means keeping the child in focus when making decisions about their lives and working in partnership with them and their families. </a:t>
            </a:r>
          </a:p>
        </p:txBody>
      </p:sp>
    </p:spTree>
    <p:extLst>
      <p:ext uri="{BB962C8B-B14F-4D97-AF65-F5344CB8AC3E}">
        <p14:creationId xmlns:p14="http://schemas.microsoft.com/office/powerpoint/2010/main" val="2865062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F4393-9150-48C4-B9B2-52644DCF2855}"/>
              </a:ext>
            </a:extLst>
          </p:cNvPr>
          <p:cNvSpPr>
            <a:spLocks noGrp="1"/>
          </p:cNvSpPr>
          <p:nvPr>
            <p:ph type="title"/>
          </p:nvPr>
        </p:nvSpPr>
        <p:spPr/>
        <p:txBody>
          <a:bodyPr/>
          <a:lstStyle/>
          <a:p>
            <a:r>
              <a:rPr lang="en-GB" b="1" dirty="0"/>
              <a:t>Vulnerable children </a:t>
            </a:r>
          </a:p>
        </p:txBody>
      </p:sp>
      <p:sp>
        <p:nvSpPr>
          <p:cNvPr id="3" name="Content Placeholder 2">
            <a:extLst>
              <a:ext uri="{FF2B5EF4-FFF2-40B4-BE49-F238E27FC236}">
                <a16:creationId xmlns:a16="http://schemas.microsoft.com/office/drawing/2014/main" id="{B13B77A2-7BCC-4B47-9697-C91EF6A6C75F}"/>
              </a:ext>
            </a:extLst>
          </p:cNvPr>
          <p:cNvSpPr>
            <a:spLocks noGrp="1"/>
          </p:cNvSpPr>
          <p:nvPr>
            <p:ph idx="1"/>
          </p:nvPr>
        </p:nvSpPr>
        <p:spPr/>
        <p:txBody>
          <a:bodyPr>
            <a:normAutofit fontScale="85000" lnSpcReduction="20000"/>
          </a:bodyPr>
          <a:lstStyle/>
          <a:p>
            <a:r>
              <a:rPr lang="en-GB" dirty="0"/>
              <a:t>Children may be vulnerable to neglect and abuse or exploitation from within their family and from individuals they come across in their day-to-day lives. </a:t>
            </a:r>
          </a:p>
          <a:p>
            <a:r>
              <a:rPr lang="en-GB" dirty="0"/>
              <a:t>These threats can take a variety of different forms, including: sexual, physical and emotional abuse; neglect; domestic abuse, including controlling or coercive behaviour; exploitation by criminal gangs and organised crime groups; trafficking; online abuse; sexual exploitation and the influences of extremism leading to radicalisation. </a:t>
            </a:r>
          </a:p>
          <a:p>
            <a:r>
              <a:rPr lang="en-GB" dirty="0"/>
              <a:t>Whatever the form of abuse or neglect, practitioners should put the needs of children first when determining what action to take. </a:t>
            </a:r>
          </a:p>
          <a:p>
            <a:endParaRPr lang="en-GB" dirty="0"/>
          </a:p>
        </p:txBody>
      </p:sp>
      <p:sp>
        <p:nvSpPr>
          <p:cNvPr id="5" name="TextBox 4">
            <a:extLst>
              <a:ext uri="{FF2B5EF4-FFF2-40B4-BE49-F238E27FC236}">
                <a16:creationId xmlns:a16="http://schemas.microsoft.com/office/drawing/2014/main" id="{46AAB570-871D-43CE-BF68-2883B2622180}"/>
              </a:ext>
            </a:extLst>
          </p:cNvPr>
          <p:cNvSpPr txBox="1"/>
          <p:nvPr/>
        </p:nvSpPr>
        <p:spPr>
          <a:xfrm>
            <a:off x="916497" y="5317178"/>
            <a:ext cx="10665903" cy="400110"/>
          </a:xfrm>
          <a:prstGeom prst="rect">
            <a:avLst/>
          </a:prstGeom>
          <a:noFill/>
        </p:spPr>
        <p:txBody>
          <a:bodyPr wrap="square">
            <a:spAutoFit/>
          </a:bodyPr>
          <a:lstStyle/>
          <a:p>
            <a:r>
              <a:rPr lang="en-GB" sz="1000" dirty="0">
                <a:hlinkClick r:id="rId2"/>
              </a:rPr>
              <a:t>Source: https://assets.publishing.service.gov.uk/government/uploads/system/uploads/attachment_data/file/942454/Working_together_to_safeguard_children_inter_agency_guidance.pdf</a:t>
            </a:r>
            <a:endParaRPr lang="en-GB" sz="1000" dirty="0"/>
          </a:p>
          <a:p>
            <a:endParaRPr lang="en-GB" sz="1000" dirty="0"/>
          </a:p>
        </p:txBody>
      </p:sp>
    </p:spTree>
    <p:extLst>
      <p:ext uri="{BB962C8B-B14F-4D97-AF65-F5344CB8AC3E}">
        <p14:creationId xmlns:p14="http://schemas.microsoft.com/office/powerpoint/2010/main" val="2989964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b="1" dirty="0"/>
              <a:t>Early help</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a:xfrm>
            <a:off x="1149292" y="1600201"/>
            <a:ext cx="10251347" cy="3047300"/>
          </a:xfrm>
        </p:spPr>
        <p:txBody>
          <a:bodyPr>
            <a:normAutofit fontScale="92500" lnSpcReduction="20000"/>
          </a:bodyPr>
          <a:lstStyle/>
          <a:p>
            <a:pPr marL="0" indent="0">
              <a:buNone/>
            </a:pPr>
            <a:r>
              <a:rPr lang="en-GB" dirty="0"/>
              <a:t>Early help means providing support as soon as a problem emerges, at any point in a child’s life, from the foundation years through to the teenage years. Early help can also prevent further problems arising; for example, if it is provided as part of a support plan where a child has returned home to their family from care, or in families where there are emerging parental mental health issues or drug and alcohol misuse.</a:t>
            </a:r>
          </a:p>
          <a:p>
            <a:pPr marL="0" indent="0">
              <a:buNone/>
            </a:pPr>
            <a:endParaRPr lang="en-GB" dirty="0"/>
          </a:p>
          <a:p>
            <a:pPr marL="0" indent="0">
              <a:buNone/>
            </a:pPr>
            <a:endParaRPr lang="en-GB" dirty="0"/>
          </a:p>
          <a:p>
            <a:pPr marL="0" indent="0">
              <a:buNone/>
            </a:pPr>
            <a:endParaRPr lang="fr-FR" sz="1600" dirty="0"/>
          </a:p>
          <a:p>
            <a:pPr marL="0" indent="0">
              <a:buNone/>
            </a:pPr>
            <a:endParaRPr lang="en-GB" dirty="0"/>
          </a:p>
        </p:txBody>
      </p:sp>
      <p:sp>
        <p:nvSpPr>
          <p:cNvPr id="7" name="TextBox 6">
            <a:extLst>
              <a:ext uri="{FF2B5EF4-FFF2-40B4-BE49-F238E27FC236}">
                <a16:creationId xmlns:a16="http://schemas.microsoft.com/office/drawing/2014/main" id="{151F9BDE-47F9-418B-A96B-714E866DA269}"/>
              </a:ext>
            </a:extLst>
          </p:cNvPr>
          <p:cNvSpPr txBox="1"/>
          <p:nvPr/>
        </p:nvSpPr>
        <p:spPr>
          <a:xfrm>
            <a:off x="791360" y="4739347"/>
            <a:ext cx="10860947" cy="861774"/>
          </a:xfrm>
          <a:prstGeom prst="rect">
            <a:avLst/>
          </a:prstGeom>
          <a:noFill/>
        </p:spPr>
        <p:txBody>
          <a:bodyPr wrap="square">
            <a:spAutoFit/>
          </a:bodyPr>
          <a:lstStyle/>
          <a:p>
            <a:pPr marL="0" indent="0">
              <a:buNone/>
            </a:pPr>
            <a:endParaRPr lang="fr-FR" sz="1000" dirty="0"/>
          </a:p>
          <a:p>
            <a:pPr marL="0" indent="0">
              <a:buNone/>
            </a:pPr>
            <a:endParaRPr lang="fr-FR" sz="1000" dirty="0"/>
          </a:p>
          <a:p>
            <a:pPr marL="0" indent="0">
              <a:buNone/>
            </a:pPr>
            <a:endParaRPr lang="fr-FR" sz="1000" dirty="0"/>
          </a:p>
          <a:p>
            <a:pPr marL="0" indent="0">
              <a:buNone/>
            </a:pPr>
            <a:endParaRPr lang="fr-FR" sz="1000" dirty="0"/>
          </a:p>
          <a:p>
            <a:pPr marL="0" indent="0">
              <a:buNone/>
            </a:pPr>
            <a:r>
              <a:rPr lang="fr-FR" sz="1000" dirty="0"/>
              <a:t>Source: </a:t>
            </a:r>
            <a:r>
              <a:rPr lang="fr-FR" sz="1000" dirty="0">
                <a:hlinkClick r:id="rId2"/>
              </a:rPr>
              <a:t>https://assets.publishing.service.gov.uk/government/uploads/system/uploads/attachment_data/file/942454/Working_together_to_safeguard_children_inter_agency_guidance.pdf</a:t>
            </a:r>
            <a:endParaRPr lang="fr-FR" sz="1000" dirty="0"/>
          </a:p>
        </p:txBody>
      </p:sp>
    </p:spTree>
    <p:extLst>
      <p:ext uri="{BB962C8B-B14F-4D97-AF65-F5344CB8AC3E}">
        <p14:creationId xmlns:p14="http://schemas.microsoft.com/office/powerpoint/2010/main" val="3747094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24C5F-7C90-44FC-86AA-A95C75A850D3}"/>
              </a:ext>
            </a:extLst>
          </p:cNvPr>
          <p:cNvSpPr>
            <a:spLocks noGrp="1"/>
          </p:cNvSpPr>
          <p:nvPr>
            <p:ph type="title"/>
          </p:nvPr>
        </p:nvSpPr>
        <p:spPr/>
        <p:txBody>
          <a:bodyPr/>
          <a:lstStyle/>
          <a:p>
            <a:r>
              <a:rPr lang="en-GB" b="1" dirty="0"/>
              <a:t>Effective early help</a:t>
            </a:r>
          </a:p>
        </p:txBody>
      </p:sp>
      <p:sp>
        <p:nvSpPr>
          <p:cNvPr id="3" name="Content Placeholder 2">
            <a:extLst>
              <a:ext uri="{FF2B5EF4-FFF2-40B4-BE49-F238E27FC236}">
                <a16:creationId xmlns:a16="http://schemas.microsoft.com/office/drawing/2014/main" id="{2096BE1D-CAE9-4B92-BD62-0A4EF7AF4C05}"/>
              </a:ext>
            </a:extLst>
          </p:cNvPr>
          <p:cNvSpPr>
            <a:spLocks noGrp="1"/>
          </p:cNvSpPr>
          <p:nvPr>
            <p:ph idx="1"/>
          </p:nvPr>
        </p:nvSpPr>
        <p:spPr/>
        <p:txBody>
          <a:bodyPr>
            <a:normAutofit fontScale="77500" lnSpcReduction="20000"/>
          </a:bodyPr>
          <a:lstStyle/>
          <a:p>
            <a:pPr marL="0" indent="0">
              <a:buNone/>
            </a:pPr>
            <a:r>
              <a:rPr lang="en-GB" dirty="0"/>
              <a:t>Effective early help relies upon local organisations and agencies working together to:</a:t>
            </a:r>
          </a:p>
          <a:p>
            <a:pPr marL="0" indent="0">
              <a:buNone/>
            </a:pPr>
            <a:endParaRPr lang="en-GB" dirty="0"/>
          </a:p>
          <a:p>
            <a:pPr marL="0" indent="0">
              <a:buNone/>
            </a:pPr>
            <a:r>
              <a:rPr lang="en-GB" dirty="0"/>
              <a:t>• Identify children and families who would benefit from early help</a:t>
            </a:r>
          </a:p>
          <a:p>
            <a:pPr marL="0" indent="0">
              <a:buNone/>
            </a:pPr>
            <a:r>
              <a:rPr lang="en-GB" dirty="0"/>
              <a:t>• Undertake an assessment of the need for early help</a:t>
            </a:r>
          </a:p>
          <a:p>
            <a:pPr marL="0" indent="0">
              <a:buNone/>
            </a:pPr>
            <a:r>
              <a:rPr lang="en-GB" dirty="0"/>
              <a:t>• Provide targeted early help services to address the assessed needs of a child and their family which focuses on activity to improve the outcomes for the child </a:t>
            </a:r>
          </a:p>
          <a:p>
            <a:r>
              <a:rPr lang="en-GB" dirty="0"/>
              <a:t>Local authorities, under section 10 of the </a:t>
            </a:r>
            <a:r>
              <a:rPr lang="en-GB" b="1" dirty="0"/>
              <a:t>Children Act 2004, </a:t>
            </a:r>
            <a:r>
              <a:rPr lang="en-GB" dirty="0"/>
              <a:t>have a responsibility to promote </a:t>
            </a:r>
            <a:r>
              <a:rPr lang="en-GB" b="1" dirty="0"/>
              <a:t>inter-agency co-operation </a:t>
            </a:r>
            <a:r>
              <a:rPr lang="en-GB" dirty="0"/>
              <a:t>to improve the welfare of all children.  </a:t>
            </a:r>
          </a:p>
          <a:p>
            <a:endParaRPr lang="en-GB" dirty="0"/>
          </a:p>
        </p:txBody>
      </p:sp>
      <p:sp>
        <p:nvSpPr>
          <p:cNvPr id="5" name="TextBox 4">
            <a:extLst>
              <a:ext uri="{FF2B5EF4-FFF2-40B4-BE49-F238E27FC236}">
                <a16:creationId xmlns:a16="http://schemas.microsoft.com/office/drawing/2014/main" id="{A2A67FB3-D132-4F41-A5B9-0D9038760F0D}"/>
              </a:ext>
            </a:extLst>
          </p:cNvPr>
          <p:cNvSpPr txBox="1"/>
          <p:nvPr/>
        </p:nvSpPr>
        <p:spPr>
          <a:xfrm>
            <a:off x="609600" y="5410899"/>
            <a:ext cx="10522590" cy="246221"/>
          </a:xfrm>
          <a:prstGeom prst="rect">
            <a:avLst/>
          </a:prstGeom>
          <a:noFill/>
        </p:spPr>
        <p:txBody>
          <a:bodyPr wrap="square">
            <a:spAutoFit/>
          </a:bodyPr>
          <a:lstStyle/>
          <a:p>
            <a:pPr marL="0" indent="0">
              <a:buNone/>
            </a:pPr>
            <a:r>
              <a:rPr lang="fr-FR" sz="1000" dirty="0"/>
              <a:t>Source: </a:t>
            </a:r>
            <a:r>
              <a:rPr lang="fr-FR" sz="1000" dirty="0">
                <a:hlinkClick r:id="rId2"/>
              </a:rPr>
              <a:t>https://assets.publishing.service.gov.uk/government/uploads/system/uploads/attachment_data/file/942454/Working_together_to_safeguard_children_inter_agency_guidance.pdf</a:t>
            </a:r>
            <a:endParaRPr lang="fr-FR" sz="1000" dirty="0"/>
          </a:p>
        </p:txBody>
      </p:sp>
    </p:spTree>
    <p:extLst>
      <p:ext uri="{BB962C8B-B14F-4D97-AF65-F5344CB8AC3E}">
        <p14:creationId xmlns:p14="http://schemas.microsoft.com/office/powerpoint/2010/main" val="15563043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E34EC-19A7-49D0-96C3-CBFAF5B2FFFD}"/>
              </a:ext>
            </a:extLst>
          </p:cNvPr>
          <p:cNvSpPr>
            <a:spLocks noGrp="1"/>
          </p:cNvSpPr>
          <p:nvPr>
            <p:ph type="title"/>
          </p:nvPr>
        </p:nvSpPr>
        <p:spPr/>
        <p:txBody>
          <a:bodyPr/>
          <a:lstStyle/>
          <a:p>
            <a:r>
              <a:rPr lang="en-GB" b="1" dirty="0"/>
              <a:t>Multi-agency co-operation </a:t>
            </a:r>
          </a:p>
        </p:txBody>
      </p:sp>
      <p:sp>
        <p:nvSpPr>
          <p:cNvPr id="3" name="Content Placeholder 2">
            <a:extLst>
              <a:ext uri="{FF2B5EF4-FFF2-40B4-BE49-F238E27FC236}">
                <a16:creationId xmlns:a16="http://schemas.microsoft.com/office/drawing/2014/main" id="{84DD057E-D88F-4F80-971E-925F244A8A16}"/>
              </a:ext>
            </a:extLst>
          </p:cNvPr>
          <p:cNvSpPr>
            <a:spLocks noGrp="1"/>
          </p:cNvSpPr>
          <p:nvPr>
            <p:ph idx="1"/>
          </p:nvPr>
        </p:nvSpPr>
        <p:spPr>
          <a:xfrm>
            <a:off x="609600" y="1600201"/>
            <a:ext cx="10972800" cy="3332526"/>
          </a:xfrm>
        </p:spPr>
        <p:txBody>
          <a:bodyPr>
            <a:normAutofit fontScale="92500"/>
          </a:bodyPr>
          <a:lstStyle/>
          <a:p>
            <a:r>
              <a:rPr lang="en-GB" dirty="0"/>
              <a:t>Multi-agency training will be important in supporting this collective understanding of local need and the services available to support children and young people. Practitioners working in both universal services and specialist services have a responsibility to identify the symptoms and triggers of abuse and neglect, to share that information and provide children with the help they need. </a:t>
            </a:r>
          </a:p>
        </p:txBody>
      </p:sp>
      <p:sp>
        <p:nvSpPr>
          <p:cNvPr id="5" name="TextBox 4">
            <a:extLst>
              <a:ext uri="{FF2B5EF4-FFF2-40B4-BE49-F238E27FC236}">
                <a16:creationId xmlns:a16="http://schemas.microsoft.com/office/drawing/2014/main" id="{17FA16EE-FEDE-4CE2-AF25-6C886210AC6B}"/>
              </a:ext>
            </a:extLst>
          </p:cNvPr>
          <p:cNvSpPr txBox="1"/>
          <p:nvPr/>
        </p:nvSpPr>
        <p:spPr>
          <a:xfrm>
            <a:off x="609600" y="5257799"/>
            <a:ext cx="10396756" cy="400110"/>
          </a:xfrm>
          <a:prstGeom prst="rect">
            <a:avLst/>
          </a:prstGeom>
          <a:noFill/>
        </p:spPr>
        <p:txBody>
          <a:bodyPr wrap="square">
            <a:spAutoFit/>
          </a:bodyPr>
          <a:lstStyle/>
          <a:p>
            <a:pPr marL="0" indent="0">
              <a:buNone/>
            </a:pPr>
            <a:r>
              <a:rPr lang="fr-FR" sz="1000" dirty="0"/>
              <a:t>Source: </a:t>
            </a:r>
            <a:r>
              <a:rPr lang="fr-FR" sz="1000" dirty="0">
                <a:hlinkClick r:id="rId2"/>
              </a:rPr>
              <a:t>https://assets.publishing.service.gov.uk/government/uploads/system/uploads/attachment_data/file/942454/Working_together_to_safeguard_children_inter_agency_guidance.pdf</a:t>
            </a:r>
            <a:endParaRPr lang="fr-FR" sz="1000" dirty="0"/>
          </a:p>
        </p:txBody>
      </p:sp>
    </p:spTree>
    <p:extLst>
      <p:ext uri="{BB962C8B-B14F-4D97-AF65-F5344CB8AC3E}">
        <p14:creationId xmlns:p14="http://schemas.microsoft.com/office/powerpoint/2010/main" val="1737229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EBAED-851A-4C0C-BCE3-81C53AE43D52}"/>
              </a:ext>
            </a:extLst>
          </p:cNvPr>
          <p:cNvSpPr>
            <a:spLocks noGrp="1"/>
          </p:cNvSpPr>
          <p:nvPr>
            <p:ph type="title"/>
          </p:nvPr>
        </p:nvSpPr>
        <p:spPr/>
        <p:txBody>
          <a:bodyPr/>
          <a:lstStyle/>
          <a:p>
            <a:r>
              <a:rPr lang="en-GB" b="1" dirty="0"/>
              <a:t>Multi-agency co-operation </a:t>
            </a:r>
          </a:p>
        </p:txBody>
      </p:sp>
      <p:sp>
        <p:nvSpPr>
          <p:cNvPr id="3" name="Content Placeholder 2">
            <a:extLst>
              <a:ext uri="{FF2B5EF4-FFF2-40B4-BE49-F238E27FC236}">
                <a16:creationId xmlns:a16="http://schemas.microsoft.com/office/drawing/2014/main" id="{B1ACC48A-CE78-458A-8261-2F5D2724AA82}"/>
              </a:ext>
            </a:extLst>
          </p:cNvPr>
          <p:cNvSpPr>
            <a:spLocks noGrp="1"/>
          </p:cNvSpPr>
          <p:nvPr>
            <p:ph idx="1"/>
          </p:nvPr>
        </p:nvSpPr>
        <p:spPr/>
        <p:txBody>
          <a:bodyPr>
            <a:normAutofit fontScale="85000" lnSpcReduction="20000"/>
          </a:bodyPr>
          <a:lstStyle/>
          <a:p>
            <a:r>
              <a:rPr lang="en-GB" dirty="0"/>
              <a:t>To be effective, practitioners need to continue to develop their knowledge and skills in this area and be aware of the new and emerging threats, including online abuse, grooming, sexual exploitation, child criminal exploitation and radicalisation.</a:t>
            </a:r>
          </a:p>
          <a:p>
            <a:endParaRPr lang="en-GB" dirty="0"/>
          </a:p>
          <a:p>
            <a:r>
              <a:rPr lang="en-GB" dirty="0"/>
              <a:t>Practitioners should also continue to develop their understanding of domestic abuse, which includes controlling and coercive behaviour from perpetrators of domestic abuse, and the impact this has on children. To enable this, the three safeguarding partners should consider what training is needed locally and how they will monitor and evaluate the effectiveness of any training they commission.</a:t>
            </a:r>
          </a:p>
        </p:txBody>
      </p:sp>
    </p:spTree>
    <p:extLst>
      <p:ext uri="{BB962C8B-B14F-4D97-AF65-F5344CB8AC3E}">
        <p14:creationId xmlns:p14="http://schemas.microsoft.com/office/powerpoint/2010/main" val="3239928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D1F8C-EB84-4D36-9A5B-28E8B6511FDE}"/>
              </a:ext>
            </a:extLst>
          </p:cNvPr>
          <p:cNvSpPr>
            <a:spLocks noGrp="1"/>
          </p:cNvSpPr>
          <p:nvPr>
            <p:ph type="title"/>
          </p:nvPr>
        </p:nvSpPr>
        <p:spPr>
          <a:xfrm>
            <a:off x="609600" y="274638"/>
            <a:ext cx="11314176" cy="1143000"/>
          </a:xfrm>
        </p:spPr>
        <p:txBody>
          <a:bodyPr/>
          <a:lstStyle/>
          <a:p>
            <a:r>
              <a:rPr lang="en-GB" b="1" dirty="0"/>
              <a:t>Assessment</a:t>
            </a:r>
          </a:p>
        </p:txBody>
      </p:sp>
      <p:pic>
        <p:nvPicPr>
          <p:cNvPr id="4" name="Content Placeholder 3" descr="Diagram&#10;&#10;Description automatically generated">
            <a:extLst>
              <a:ext uri="{FF2B5EF4-FFF2-40B4-BE49-F238E27FC236}">
                <a16:creationId xmlns:a16="http://schemas.microsoft.com/office/drawing/2014/main" id="{0C74FFED-6ECF-48DA-8091-52066B06950B}"/>
              </a:ext>
            </a:extLst>
          </p:cNvPr>
          <p:cNvPicPr>
            <a:picLocks noGrp="1"/>
          </p:cNvPicPr>
          <p:nvPr>
            <p:ph idx="1"/>
          </p:nvPr>
        </p:nvPicPr>
        <p:blipFill rotWithShape="1">
          <a:blip r:embed="rId2"/>
          <a:srcRect l="25466" t="23974" r="24584" b="8459"/>
          <a:stretch/>
        </p:blipFill>
        <p:spPr bwMode="auto">
          <a:xfrm>
            <a:off x="8055864" y="1417638"/>
            <a:ext cx="3995928" cy="3825276"/>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B1E6721B-9236-4A44-829C-7D69747E2919}"/>
              </a:ext>
            </a:extLst>
          </p:cNvPr>
          <p:cNvSpPr txBox="1"/>
          <p:nvPr/>
        </p:nvSpPr>
        <p:spPr>
          <a:xfrm>
            <a:off x="268224" y="1417638"/>
            <a:ext cx="7915656" cy="4193694"/>
          </a:xfrm>
          <a:prstGeom prst="rect">
            <a:avLst/>
          </a:prstGeom>
          <a:noFill/>
        </p:spPr>
        <p:txBody>
          <a:bodyPr wrap="square">
            <a:spAutoFit/>
          </a:bodyPr>
          <a:lstStyle/>
          <a:p>
            <a:pPr algn="l"/>
            <a:r>
              <a:rPr lang="en-GB" sz="2000" b="0" i="0" dirty="0">
                <a:effectLst/>
                <a:latin typeface="Arial" panose="020B0604020202020204" pitchFamily="34" charset="0"/>
              </a:rPr>
              <a:t>Every Assessment should be focused on outcomes, deciding which services and support to provide to deliver improved welfare for the child and reflect the child’s best interests. </a:t>
            </a:r>
          </a:p>
          <a:p>
            <a:pPr algn="l"/>
            <a:endParaRPr lang="en-GB" sz="2000" dirty="0">
              <a:latin typeface="Arial" panose="020B0604020202020204" pitchFamily="34" charset="0"/>
            </a:endParaRPr>
          </a:p>
          <a:p>
            <a:pPr algn="l"/>
            <a:r>
              <a:rPr lang="en-GB" sz="2000" b="0" i="0" dirty="0">
                <a:effectLst/>
                <a:latin typeface="Arial" panose="020B0604020202020204" pitchFamily="34" charset="0"/>
              </a:rPr>
              <a:t>In the course of the Assessment, the social worker and their line manager should determine:</a:t>
            </a:r>
          </a:p>
          <a:p>
            <a:pPr algn="l">
              <a:buFont typeface="Arial" panose="020B0604020202020204" pitchFamily="34" charset="0"/>
              <a:buChar char="•"/>
            </a:pPr>
            <a:r>
              <a:rPr lang="en-GB" sz="2000" b="0" i="0" dirty="0">
                <a:effectLst/>
                <a:latin typeface="Arial" panose="020B0604020202020204" pitchFamily="34" charset="0"/>
              </a:rPr>
              <a:t>Is this a Child in Need? (</a:t>
            </a:r>
            <a:r>
              <a:rPr lang="en-GB" sz="2000" b="1" i="0" u="none" strike="noStrike" dirty="0">
                <a:effectLst/>
                <a:latin typeface="Arial" panose="020B0604020202020204" pitchFamily="34" charset="0"/>
                <a:hlinkClick r:id="rId3">
                  <a:extLst>
                    <a:ext uri="{A12FA001-AC4F-418D-AE19-62706E023703}">
                      <ahyp:hlinkClr xmlns:ahyp="http://schemas.microsoft.com/office/drawing/2018/hyperlinkcolor" val="tx"/>
                    </a:ext>
                  </a:extLst>
                </a:hlinkClick>
              </a:rPr>
              <a:t>Section 17</a:t>
            </a:r>
            <a:r>
              <a:rPr lang="en-GB" sz="2000" b="0" i="0" dirty="0">
                <a:effectLst/>
                <a:latin typeface="Arial" panose="020B0604020202020204" pitchFamily="34" charset="0"/>
              </a:rPr>
              <a:t> Children Act 1989);</a:t>
            </a:r>
          </a:p>
          <a:p>
            <a:pPr algn="l"/>
            <a:endParaRPr lang="en-GB" sz="2000" b="0" i="0" dirty="0">
              <a:effectLst/>
              <a:latin typeface="Arial" panose="020B0604020202020204" pitchFamily="34" charset="0"/>
            </a:endParaRPr>
          </a:p>
          <a:p>
            <a:pPr algn="l">
              <a:buFont typeface="Arial" panose="020B0604020202020204" pitchFamily="34" charset="0"/>
              <a:buChar char="•"/>
            </a:pPr>
            <a:r>
              <a:rPr lang="en-GB" sz="2000" b="0" i="0" dirty="0">
                <a:effectLst/>
                <a:latin typeface="Arial" panose="020B0604020202020204" pitchFamily="34" charset="0"/>
              </a:rPr>
              <a:t>Is there reasonable cause to suspect that this child is suffering, or is likely to suffer, </a:t>
            </a:r>
            <a:r>
              <a:rPr lang="en-GB" sz="2000" b="1" i="0" u="none" strike="noStrike" dirty="0">
                <a:effectLst/>
                <a:latin typeface="Arial" panose="020B0604020202020204" pitchFamily="34" charset="0"/>
                <a:hlinkClick r:id="rId4">
                  <a:extLst>
                    <a:ext uri="{A12FA001-AC4F-418D-AE19-62706E023703}">
                      <ahyp:hlinkClr xmlns:ahyp="http://schemas.microsoft.com/office/drawing/2018/hyperlinkcolor" val="tx"/>
                    </a:ext>
                  </a:extLst>
                </a:hlinkClick>
              </a:rPr>
              <a:t>Significant Harm</a:t>
            </a:r>
            <a:r>
              <a:rPr lang="en-GB" sz="2000" b="0" i="0" dirty="0">
                <a:effectLst/>
                <a:latin typeface="Arial" panose="020B0604020202020204" pitchFamily="34" charset="0"/>
              </a:rPr>
              <a:t>? (</a:t>
            </a:r>
            <a:r>
              <a:rPr lang="en-GB" sz="2000" b="1" i="0" u="none" strike="noStrike" dirty="0">
                <a:effectLst/>
                <a:latin typeface="Arial" panose="020B0604020202020204" pitchFamily="34" charset="0"/>
                <a:hlinkClick r:id="rId5">
                  <a:extLst>
                    <a:ext uri="{A12FA001-AC4F-418D-AE19-62706E023703}">
                      <ahyp:hlinkClr xmlns:ahyp="http://schemas.microsoft.com/office/drawing/2018/hyperlinkcolor" val="tx"/>
                    </a:ext>
                  </a:extLst>
                </a:hlinkClick>
              </a:rPr>
              <a:t>Section 47</a:t>
            </a:r>
            <a:r>
              <a:rPr lang="en-GB" sz="2000" b="0" i="0" dirty="0">
                <a:effectLst/>
                <a:latin typeface="Arial" panose="020B0604020202020204" pitchFamily="34" charset="0"/>
              </a:rPr>
              <a:t> Children Act 1989);</a:t>
            </a:r>
          </a:p>
          <a:p>
            <a:pPr algn="l">
              <a:buFont typeface="Arial" panose="020B0604020202020204" pitchFamily="34" charset="0"/>
              <a:buChar char="•"/>
            </a:pPr>
            <a:endParaRPr lang="en-GB" sz="2000" b="0" i="0" dirty="0">
              <a:effectLst/>
              <a:latin typeface="Arial" panose="020B0604020202020204" pitchFamily="34" charset="0"/>
            </a:endParaRPr>
          </a:p>
          <a:p>
            <a:pPr algn="l">
              <a:buFont typeface="Arial" panose="020B0604020202020204" pitchFamily="34" charset="0"/>
              <a:buChar char="•"/>
            </a:pPr>
            <a:r>
              <a:rPr lang="en-GB" sz="2000" b="0" i="0" dirty="0">
                <a:effectLst/>
                <a:latin typeface="Arial" panose="020B0604020202020204" pitchFamily="34" charset="0"/>
              </a:rPr>
              <a:t>Is this a child in need of accommodation? (</a:t>
            </a:r>
            <a:r>
              <a:rPr lang="en-GB" sz="2000" b="1" i="0" u="none" strike="noStrike" dirty="0">
                <a:effectLst/>
                <a:latin typeface="Arial" panose="020B0604020202020204" pitchFamily="34" charset="0"/>
                <a:hlinkClick r:id="rId6">
                  <a:extLst>
                    <a:ext uri="{A12FA001-AC4F-418D-AE19-62706E023703}">
                      <ahyp:hlinkClr xmlns:ahyp="http://schemas.microsoft.com/office/drawing/2018/hyperlinkcolor" val="tx"/>
                    </a:ext>
                  </a:extLst>
                </a:hlinkClick>
              </a:rPr>
              <a:t>Section 20</a:t>
            </a:r>
            <a:r>
              <a:rPr lang="en-GB" sz="2000" b="0" i="0" dirty="0">
                <a:effectLst/>
                <a:latin typeface="Arial" panose="020B0604020202020204" pitchFamily="34" charset="0"/>
              </a:rPr>
              <a:t> or Section 31A Children Act 1989).</a:t>
            </a:r>
          </a:p>
        </p:txBody>
      </p:sp>
    </p:spTree>
    <p:extLst>
      <p:ext uri="{BB962C8B-B14F-4D97-AF65-F5344CB8AC3E}">
        <p14:creationId xmlns:p14="http://schemas.microsoft.com/office/powerpoint/2010/main" val="3904084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A9788-C645-46B0-9F9C-11200CC5C862}"/>
              </a:ext>
            </a:extLst>
          </p:cNvPr>
          <p:cNvSpPr>
            <a:spLocks noGrp="1"/>
          </p:cNvSpPr>
          <p:nvPr>
            <p:ph type="title"/>
          </p:nvPr>
        </p:nvSpPr>
        <p:spPr>
          <a:xfrm>
            <a:off x="609600" y="274638"/>
            <a:ext cx="3643618" cy="1143000"/>
          </a:xfrm>
        </p:spPr>
        <p:txBody>
          <a:bodyPr/>
          <a:lstStyle/>
          <a:p>
            <a:r>
              <a:rPr lang="en-GB" b="1" dirty="0"/>
              <a:t>Legislation</a:t>
            </a:r>
            <a:r>
              <a:rPr lang="en-GB" dirty="0"/>
              <a:t> </a:t>
            </a:r>
          </a:p>
        </p:txBody>
      </p:sp>
      <p:sp>
        <p:nvSpPr>
          <p:cNvPr id="3" name="Content Placeholder 2">
            <a:extLst>
              <a:ext uri="{FF2B5EF4-FFF2-40B4-BE49-F238E27FC236}">
                <a16:creationId xmlns:a16="http://schemas.microsoft.com/office/drawing/2014/main" id="{E2AF725B-6FA4-477B-91ED-039B442138CB}"/>
              </a:ext>
            </a:extLst>
          </p:cNvPr>
          <p:cNvSpPr>
            <a:spLocks noGrp="1"/>
          </p:cNvSpPr>
          <p:nvPr>
            <p:ph idx="1"/>
          </p:nvPr>
        </p:nvSpPr>
        <p:spPr/>
        <p:txBody>
          <a:bodyPr/>
          <a:lstStyle/>
          <a:p>
            <a:r>
              <a:rPr lang="en-GB" dirty="0"/>
              <a:t>All practitioners should follow the principles of the </a:t>
            </a:r>
            <a:r>
              <a:rPr lang="en-GB" b="1" dirty="0"/>
              <a:t>Children Acts 1989 and 2004</a:t>
            </a:r>
            <a:r>
              <a:rPr lang="en-GB" dirty="0"/>
              <a:t> - that state that the welfare of children is paramount and that they are best looked after within their families, with their parents playing a full part in their lives, unless compulsory intervention in family life is necessary. </a:t>
            </a:r>
          </a:p>
          <a:p>
            <a:endParaRPr lang="en-GB" dirty="0"/>
          </a:p>
        </p:txBody>
      </p:sp>
      <p:sp>
        <p:nvSpPr>
          <p:cNvPr id="5" name="TextBox 4">
            <a:extLst>
              <a:ext uri="{FF2B5EF4-FFF2-40B4-BE49-F238E27FC236}">
                <a16:creationId xmlns:a16="http://schemas.microsoft.com/office/drawing/2014/main" id="{809C9AB9-EF8B-44CE-A5F6-2AD77D92938F}"/>
              </a:ext>
            </a:extLst>
          </p:cNvPr>
          <p:cNvSpPr txBox="1"/>
          <p:nvPr/>
        </p:nvSpPr>
        <p:spPr>
          <a:xfrm>
            <a:off x="777380" y="5394122"/>
            <a:ext cx="10805020" cy="246221"/>
          </a:xfrm>
          <a:prstGeom prst="rect">
            <a:avLst/>
          </a:prstGeom>
          <a:noFill/>
        </p:spPr>
        <p:txBody>
          <a:bodyPr wrap="square">
            <a:spAutoFit/>
          </a:bodyPr>
          <a:lstStyle/>
          <a:p>
            <a:r>
              <a:rPr lang="en-GB" sz="1000" dirty="0">
                <a:hlinkClick r:id="rId2"/>
              </a:rPr>
              <a:t>Source: https://assets.publishing.service.gov.uk/government/uploads/system/uploads/attachment_data/file/942454/Working_together_to_safeguard_children_inter_agency_guidance.pdf</a:t>
            </a:r>
            <a:endParaRPr lang="en-GB" sz="1000" dirty="0"/>
          </a:p>
        </p:txBody>
      </p:sp>
      <p:pic>
        <p:nvPicPr>
          <p:cNvPr id="1026" name="Picture 2" descr="See the source image">
            <a:extLst>
              <a:ext uri="{FF2B5EF4-FFF2-40B4-BE49-F238E27FC236}">
                <a16:creationId xmlns:a16="http://schemas.microsoft.com/office/drawing/2014/main" id="{7A1264FC-7FCA-4447-8043-F80545D1A7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4490" y="333752"/>
            <a:ext cx="2110749" cy="126644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7CD36076-827A-4410-9E7B-28FECAC55C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48520" y="184000"/>
            <a:ext cx="1410301" cy="14162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1796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F4A61-4F19-4671-84E4-FC3B2AAD0B2A}"/>
              </a:ext>
            </a:extLst>
          </p:cNvPr>
          <p:cNvSpPr>
            <a:spLocks noGrp="1"/>
          </p:cNvSpPr>
          <p:nvPr>
            <p:ph type="title"/>
          </p:nvPr>
        </p:nvSpPr>
        <p:spPr/>
        <p:txBody>
          <a:bodyPr/>
          <a:lstStyle/>
          <a:p>
            <a:r>
              <a:rPr lang="en-GB" b="1" dirty="0"/>
              <a:t>Legislation</a:t>
            </a:r>
            <a:endParaRPr lang="en-GB" dirty="0"/>
          </a:p>
        </p:txBody>
      </p:sp>
      <p:sp>
        <p:nvSpPr>
          <p:cNvPr id="3" name="Content Placeholder 2">
            <a:extLst>
              <a:ext uri="{FF2B5EF4-FFF2-40B4-BE49-F238E27FC236}">
                <a16:creationId xmlns:a16="http://schemas.microsoft.com/office/drawing/2014/main" id="{FA9CA353-B4C9-49D1-A608-A80A4D1FC719}"/>
              </a:ext>
            </a:extLst>
          </p:cNvPr>
          <p:cNvSpPr>
            <a:spLocks noGrp="1"/>
          </p:cNvSpPr>
          <p:nvPr>
            <p:ph idx="1"/>
          </p:nvPr>
        </p:nvSpPr>
        <p:spPr/>
        <p:txBody>
          <a:bodyPr>
            <a:normAutofit fontScale="92500"/>
          </a:bodyPr>
          <a:lstStyle/>
          <a:p>
            <a:r>
              <a:rPr lang="en-GB" dirty="0"/>
              <a:t>Anyone working with children should see and speak to the child: listen to what they say; take their views seriously; and work with them and their families collaboratively when deciding how to support their needs. </a:t>
            </a:r>
          </a:p>
          <a:p>
            <a:r>
              <a:rPr lang="en-GB" dirty="0"/>
              <a:t>Special provision should be put in place to support dialogue with children who have communication difficulties, unaccompanied children, refugees and those children who are victims of modern slavery and/or trafficking. </a:t>
            </a:r>
          </a:p>
        </p:txBody>
      </p:sp>
    </p:spTree>
    <p:extLst>
      <p:ext uri="{BB962C8B-B14F-4D97-AF65-F5344CB8AC3E}">
        <p14:creationId xmlns:p14="http://schemas.microsoft.com/office/powerpoint/2010/main" val="12297642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6BD76-F945-4EBE-93BC-6672343D1D89}"/>
              </a:ext>
            </a:extLst>
          </p:cNvPr>
          <p:cNvSpPr>
            <a:spLocks noGrp="1"/>
          </p:cNvSpPr>
          <p:nvPr>
            <p:ph type="title"/>
          </p:nvPr>
        </p:nvSpPr>
        <p:spPr/>
        <p:txBody>
          <a:bodyPr/>
          <a:lstStyle/>
          <a:p>
            <a:r>
              <a:rPr lang="en-GB" b="1" dirty="0"/>
              <a:t>Statutory Guide</a:t>
            </a:r>
            <a:endParaRPr lang="en-GB" dirty="0"/>
          </a:p>
        </p:txBody>
      </p:sp>
      <p:pic>
        <p:nvPicPr>
          <p:cNvPr id="4" name="Picture 3" descr="Graphical user interface, application, Word&#10;&#10;Description automatically generated">
            <a:extLst>
              <a:ext uri="{FF2B5EF4-FFF2-40B4-BE49-F238E27FC236}">
                <a16:creationId xmlns:a16="http://schemas.microsoft.com/office/drawing/2014/main" id="{D616BE8B-9835-47C6-86D3-D863319AF22A}"/>
              </a:ext>
            </a:extLst>
          </p:cNvPr>
          <p:cNvPicPr/>
          <p:nvPr/>
        </p:nvPicPr>
        <p:blipFill rotWithShape="1">
          <a:blip r:embed="rId2"/>
          <a:srcRect l="34401" t="10341" r="33192" b="12251"/>
          <a:stretch/>
        </p:blipFill>
        <p:spPr bwMode="auto">
          <a:xfrm>
            <a:off x="8212822" y="447419"/>
            <a:ext cx="3651040" cy="4896367"/>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092236F1-8509-4AD1-B6EE-17CA3B944F56}"/>
              </a:ext>
            </a:extLst>
          </p:cNvPr>
          <p:cNvSpPr txBox="1"/>
          <p:nvPr/>
        </p:nvSpPr>
        <p:spPr>
          <a:xfrm>
            <a:off x="703101" y="1529599"/>
            <a:ext cx="7249408" cy="3170099"/>
          </a:xfrm>
          <a:prstGeom prst="rect">
            <a:avLst/>
          </a:prstGeom>
          <a:noFill/>
        </p:spPr>
        <p:txBody>
          <a:bodyPr wrap="square">
            <a:spAutoFit/>
          </a:bodyPr>
          <a:lstStyle/>
          <a:p>
            <a:r>
              <a:rPr lang="en-GB" sz="2000" dirty="0"/>
              <a:t>This guidance covers: </a:t>
            </a:r>
          </a:p>
          <a:p>
            <a:r>
              <a:rPr lang="en-GB" sz="2000" dirty="0"/>
              <a:t>• the legislative requirements placed on individual services.</a:t>
            </a:r>
          </a:p>
          <a:p>
            <a:r>
              <a:rPr lang="en-GB" sz="2000" dirty="0"/>
              <a:t> </a:t>
            </a:r>
          </a:p>
          <a:p>
            <a:r>
              <a:rPr lang="en-GB" sz="2000" dirty="0"/>
              <a:t>• a framework for the three local safeguarding partners (the local authority; a clinical commissioning group for an area, any part of which falls within the local authority; and the chief officer of police for a police area, any part of which falls within the local authority area) to make arrangements to work together to safeguard and promote the welfare of local children including identifying and responding to their needs. </a:t>
            </a:r>
          </a:p>
        </p:txBody>
      </p:sp>
    </p:spTree>
    <p:extLst>
      <p:ext uri="{BB962C8B-B14F-4D97-AF65-F5344CB8AC3E}">
        <p14:creationId xmlns:p14="http://schemas.microsoft.com/office/powerpoint/2010/main" val="39932017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DF63A-7D8C-483D-8608-9BD267D0CBC1}"/>
              </a:ext>
            </a:extLst>
          </p:cNvPr>
          <p:cNvSpPr>
            <a:spLocks noGrp="1"/>
          </p:cNvSpPr>
          <p:nvPr>
            <p:ph type="title"/>
          </p:nvPr>
        </p:nvSpPr>
        <p:spPr/>
        <p:txBody>
          <a:bodyPr/>
          <a:lstStyle/>
          <a:p>
            <a:r>
              <a:rPr lang="en-GB" b="1" dirty="0"/>
              <a:t>What is the status of this guidance? </a:t>
            </a:r>
          </a:p>
        </p:txBody>
      </p:sp>
      <p:sp>
        <p:nvSpPr>
          <p:cNvPr id="3" name="Content Placeholder 2">
            <a:extLst>
              <a:ext uri="{FF2B5EF4-FFF2-40B4-BE49-F238E27FC236}">
                <a16:creationId xmlns:a16="http://schemas.microsoft.com/office/drawing/2014/main" id="{D17BF765-4D3F-4D0E-81FA-182B3EFD5825}"/>
              </a:ext>
            </a:extLst>
          </p:cNvPr>
          <p:cNvSpPr>
            <a:spLocks noGrp="1"/>
          </p:cNvSpPr>
          <p:nvPr>
            <p:ph idx="1"/>
          </p:nvPr>
        </p:nvSpPr>
        <p:spPr/>
        <p:txBody>
          <a:bodyPr>
            <a:normAutofit fontScale="92500" lnSpcReduction="10000"/>
          </a:bodyPr>
          <a:lstStyle/>
          <a:p>
            <a:r>
              <a:rPr lang="en-GB" dirty="0"/>
              <a:t>This guidance applies to all organisations and agencies who have functions relating to children. </a:t>
            </a:r>
          </a:p>
          <a:p>
            <a:r>
              <a:rPr lang="en-GB" dirty="0"/>
              <a:t>Specifically, this guidance applies to all local authorities, clinical commissioning groups, police and all other organisations and agencies as set out in next slide. </a:t>
            </a:r>
          </a:p>
          <a:p>
            <a:r>
              <a:rPr lang="en-GB" dirty="0"/>
              <a:t>It applies, in its entirety, to all schools. </a:t>
            </a:r>
          </a:p>
          <a:p>
            <a:r>
              <a:rPr lang="en-GB" dirty="0"/>
              <a:t>It applies to all children up to the age of 18 years whether living with their families, in state care, or living independently.</a:t>
            </a:r>
          </a:p>
        </p:txBody>
      </p:sp>
    </p:spTree>
    <p:extLst>
      <p:ext uri="{BB962C8B-B14F-4D97-AF65-F5344CB8AC3E}">
        <p14:creationId xmlns:p14="http://schemas.microsoft.com/office/powerpoint/2010/main" val="2658660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54BE8-A24A-497F-BA10-7BB0F62F583E}"/>
              </a:ext>
            </a:extLst>
          </p:cNvPr>
          <p:cNvSpPr>
            <a:spLocks noGrp="1"/>
          </p:cNvSpPr>
          <p:nvPr>
            <p:ph type="title"/>
          </p:nvPr>
        </p:nvSpPr>
        <p:spPr/>
        <p:txBody>
          <a:bodyPr/>
          <a:lstStyle/>
          <a:p>
            <a:r>
              <a:rPr lang="en-GB" b="1" dirty="0"/>
              <a:t>Organisational responsibilities </a:t>
            </a:r>
          </a:p>
        </p:txBody>
      </p:sp>
      <p:pic>
        <p:nvPicPr>
          <p:cNvPr id="4" name="Content Placeholder 3" descr="Graphical user interface, text, application, Word&#10;&#10;Description automatically generated">
            <a:extLst>
              <a:ext uri="{FF2B5EF4-FFF2-40B4-BE49-F238E27FC236}">
                <a16:creationId xmlns:a16="http://schemas.microsoft.com/office/drawing/2014/main" id="{C5044129-12A9-48F1-AA51-332858A3D106}"/>
              </a:ext>
            </a:extLst>
          </p:cNvPr>
          <p:cNvPicPr>
            <a:picLocks noGrp="1"/>
          </p:cNvPicPr>
          <p:nvPr>
            <p:ph idx="1"/>
          </p:nvPr>
        </p:nvPicPr>
        <p:blipFill rotWithShape="1">
          <a:blip r:embed="rId2"/>
          <a:srcRect l="32905" t="18909" r="31365" b="15797"/>
          <a:stretch/>
        </p:blipFill>
        <p:spPr bwMode="auto">
          <a:xfrm>
            <a:off x="3808602" y="1241571"/>
            <a:ext cx="4211273" cy="540251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8132898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016FA-0A16-40DB-A459-7A5B271799EB}"/>
              </a:ext>
            </a:extLst>
          </p:cNvPr>
          <p:cNvSpPr>
            <a:spLocks noGrp="1"/>
          </p:cNvSpPr>
          <p:nvPr>
            <p:ph type="title"/>
          </p:nvPr>
        </p:nvSpPr>
        <p:spPr/>
        <p:txBody>
          <a:bodyPr>
            <a:normAutofit fontScale="90000"/>
          </a:bodyPr>
          <a:lstStyle/>
          <a:p>
            <a:r>
              <a:rPr lang="en-GB" b="1" i="0" dirty="0">
                <a:solidFill>
                  <a:srgbClr val="232323"/>
                </a:solidFill>
                <a:effectLst/>
                <a:latin typeface="clarendon-urw"/>
              </a:rPr>
              <a:t>Children Act 1989</a:t>
            </a:r>
            <a:br>
              <a:rPr lang="en-GB" b="1" i="0" dirty="0">
                <a:solidFill>
                  <a:srgbClr val="232323"/>
                </a:solidFill>
                <a:effectLst/>
                <a:latin typeface="clarendon-urw"/>
              </a:rPr>
            </a:br>
            <a:endParaRPr lang="en-GB" b="1" dirty="0"/>
          </a:p>
        </p:txBody>
      </p:sp>
      <p:sp>
        <p:nvSpPr>
          <p:cNvPr id="3" name="Content Placeholder 2">
            <a:extLst>
              <a:ext uri="{FF2B5EF4-FFF2-40B4-BE49-F238E27FC236}">
                <a16:creationId xmlns:a16="http://schemas.microsoft.com/office/drawing/2014/main" id="{7AC7EF39-D1AA-407B-B637-006C6B6487AD}"/>
              </a:ext>
            </a:extLst>
          </p:cNvPr>
          <p:cNvSpPr>
            <a:spLocks noGrp="1"/>
          </p:cNvSpPr>
          <p:nvPr>
            <p:ph sz="half" idx="1"/>
          </p:nvPr>
        </p:nvSpPr>
        <p:spPr>
          <a:xfrm>
            <a:off x="609600" y="1600201"/>
            <a:ext cx="11049000" cy="3989040"/>
          </a:xfrm>
        </p:spPr>
        <p:txBody>
          <a:bodyPr>
            <a:normAutofit lnSpcReduction="10000"/>
          </a:bodyPr>
          <a:lstStyle/>
          <a:p>
            <a:pPr algn="l"/>
            <a:r>
              <a:rPr lang="en-GB" b="1" i="0" dirty="0">
                <a:solidFill>
                  <a:srgbClr val="232323"/>
                </a:solidFill>
                <a:effectLst/>
                <a:latin typeface="clarendon-urw"/>
              </a:rPr>
              <a:t>What is the 1989 Children’s Act?</a:t>
            </a:r>
            <a:endParaRPr lang="en-GB" b="0" i="0" dirty="0">
              <a:solidFill>
                <a:srgbClr val="232323"/>
              </a:solidFill>
              <a:effectLst/>
              <a:latin typeface="clarendon-urw"/>
            </a:endParaRPr>
          </a:p>
          <a:p>
            <a:pPr algn="l"/>
            <a:r>
              <a:rPr lang="en-GB" b="0" i="0" dirty="0">
                <a:solidFill>
                  <a:srgbClr val="232323"/>
                </a:solidFill>
                <a:effectLst/>
                <a:latin typeface="adobe-caslon-pro"/>
              </a:rPr>
              <a:t>The 1989 Children Act brought together and simplified existing legislation relating to the care of children.  Within family law, it shifted the legislative focus towards keeping families together, and valuing children as individuals with their own interests and rights.</a:t>
            </a:r>
          </a:p>
          <a:p>
            <a:pPr algn="l"/>
            <a:r>
              <a:rPr lang="en-GB" b="0" i="0" dirty="0">
                <a:solidFill>
                  <a:srgbClr val="232323"/>
                </a:solidFill>
                <a:effectLst/>
                <a:latin typeface="adobe-caslon-pro"/>
              </a:rPr>
              <a:t>In order to strengthen protection for children, the law now placed new duties on local authorities to provide help to needy children and families in their areas. It’s statutory guidance also resulted in increased specialisation within public care services.</a:t>
            </a:r>
          </a:p>
          <a:p>
            <a:endParaRPr lang="en-GB" dirty="0"/>
          </a:p>
        </p:txBody>
      </p:sp>
      <p:pic>
        <p:nvPicPr>
          <p:cNvPr id="4" name="Picture 2" descr="See the source image">
            <a:extLst>
              <a:ext uri="{FF2B5EF4-FFF2-40B4-BE49-F238E27FC236}">
                <a16:creationId xmlns:a16="http://schemas.microsoft.com/office/drawing/2014/main" id="{9AEAEB94-2A6B-416F-A89F-47F4B1095A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25294" y="274638"/>
            <a:ext cx="2110749" cy="126644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93E55E7-A7EF-452A-9D60-CFFFD0AA9B5E}"/>
              </a:ext>
            </a:extLst>
          </p:cNvPr>
          <p:cNvSpPr txBox="1"/>
          <p:nvPr/>
        </p:nvSpPr>
        <p:spPr>
          <a:xfrm>
            <a:off x="777504" y="5466130"/>
            <a:ext cx="10636991" cy="246221"/>
          </a:xfrm>
          <a:prstGeom prst="rect">
            <a:avLst/>
          </a:prstGeom>
          <a:noFill/>
        </p:spPr>
        <p:txBody>
          <a:bodyPr wrap="square">
            <a:spAutoFit/>
          </a:bodyPr>
          <a:lstStyle/>
          <a:p>
            <a:pPr marL="0" indent="0">
              <a:buNone/>
            </a:pPr>
            <a:r>
              <a:rPr lang="fr-FR" sz="1000" dirty="0"/>
              <a:t>Source: </a:t>
            </a:r>
            <a:r>
              <a:rPr lang="fr-FR" sz="1000" dirty="0">
                <a:hlinkClick r:id="rId3"/>
              </a:rPr>
              <a:t>https://assets.publishing.service.gov.uk/government/uploads/system/uploads/attachment_data/file/942454/Working_together_to_safeguard_children_inter_agency_guidance.pdf</a:t>
            </a:r>
            <a:endParaRPr lang="fr-FR" sz="1000" dirty="0"/>
          </a:p>
        </p:txBody>
      </p:sp>
    </p:spTree>
    <p:extLst>
      <p:ext uri="{BB962C8B-B14F-4D97-AF65-F5344CB8AC3E}">
        <p14:creationId xmlns:p14="http://schemas.microsoft.com/office/powerpoint/2010/main" val="28295716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A50FC-340B-4318-8141-FC6B82B23CF0}"/>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i="0" dirty="0">
                <a:effectLst/>
              </a:rPr>
              <a:t>Why was the 1989 Children Act introduced?</a:t>
            </a:r>
            <a:br>
              <a:rPr lang="en-GB" sz="3700" b="0" i="0" dirty="0">
                <a:effectLst/>
              </a:rPr>
            </a:br>
            <a:endParaRPr lang="en-GB" sz="3700" dirty="0"/>
          </a:p>
        </p:txBody>
      </p:sp>
      <p:sp>
        <p:nvSpPr>
          <p:cNvPr id="3" name="Content Placeholder 2">
            <a:extLst>
              <a:ext uri="{FF2B5EF4-FFF2-40B4-BE49-F238E27FC236}">
                <a16:creationId xmlns:a16="http://schemas.microsoft.com/office/drawing/2014/main" id="{7C9C0001-6152-427A-BCEE-CD0ADD71C874}"/>
              </a:ext>
            </a:extLst>
          </p:cNvPr>
          <p:cNvSpPr>
            <a:spLocks noGrp="1"/>
          </p:cNvSpPr>
          <p:nvPr>
            <p:ph sz="half" idx="1"/>
          </p:nvPr>
        </p:nvSpPr>
        <p:spPr>
          <a:xfrm>
            <a:off x="609600" y="1600201"/>
            <a:ext cx="5384800" cy="3989040"/>
          </a:xfrm>
        </p:spPr>
        <p:txBody>
          <a:bodyPr>
            <a:normAutofit/>
          </a:bodyPr>
          <a:lstStyle/>
          <a:p>
            <a:pPr>
              <a:lnSpc>
                <a:spcPct val="90000"/>
              </a:lnSpc>
            </a:pPr>
            <a:r>
              <a:rPr lang="en-GB" sz="2600" b="0" i="0" dirty="0">
                <a:effectLst/>
              </a:rPr>
              <a:t>In the years preceding the Children Act 1989, a series of high-profile child abuse cases had triggered a public conversation on how to best protect vulnerable children.</a:t>
            </a:r>
          </a:p>
          <a:p>
            <a:pPr>
              <a:lnSpc>
                <a:spcPct val="90000"/>
              </a:lnSpc>
            </a:pPr>
            <a:endParaRPr lang="en-GB" sz="2600" dirty="0"/>
          </a:p>
          <a:p>
            <a:pPr>
              <a:lnSpc>
                <a:spcPct val="90000"/>
              </a:lnSpc>
            </a:pPr>
            <a:r>
              <a:rPr lang="en-GB" sz="1000" dirty="0">
                <a:hlinkClick r:id="rId2"/>
              </a:rPr>
              <a:t>Source: https://www.politics.co.uk/reference/children-act-1989/</a:t>
            </a:r>
            <a:endParaRPr lang="en-GB" sz="1000" dirty="0"/>
          </a:p>
          <a:p>
            <a:pPr>
              <a:lnSpc>
                <a:spcPct val="90000"/>
              </a:lnSpc>
            </a:pPr>
            <a:endParaRPr lang="en-GB" sz="2600" dirty="0"/>
          </a:p>
        </p:txBody>
      </p:sp>
      <p:pic>
        <p:nvPicPr>
          <p:cNvPr id="1026" name="Picture 2" descr="See the source image">
            <a:extLst>
              <a:ext uri="{FF2B5EF4-FFF2-40B4-BE49-F238E27FC236}">
                <a16:creationId xmlns:a16="http://schemas.microsoft.com/office/drawing/2014/main" id="{371DBA6C-8ABD-47C0-B66D-07A4E104DF1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95480" y="1600201"/>
            <a:ext cx="3989040" cy="3989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21430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7496C-7598-43E8-9A34-3CEBF92B1B8F}"/>
              </a:ext>
            </a:extLst>
          </p:cNvPr>
          <p:cNvSpPr>
            <a:spLocks noGrp="1"/>
          </p:cNvSpPr>
          <p:nvPr>
            <p:ph type="title"/>
          </p:nvPr>
        </p:nvSpPr>
        <p:spPr>
          <a:xfrm>
            <a:off x="609600" y="274638"/>
            <a:ext cx="10972800" cy="1143000"/>
          </a:xfrm>
        </p:spPr>
        <p:txBody>
          <a:bodyPr anchor="ctr">
            <a:normAutofit/>
          </a:bodyPr>
          <a:lstStyle/>
          <a:p>
            <a:r>
              <a:rPr lang="en-GB" b="1" dirty="0"/>
              <a:t>Children Act 2004</a:t>
            </a:r>
          </a:p>
        </p:txBody>
      </p:sp>
      <p:sp>
        <p:nvSpPr>
          <p:cNvPr id="3" name="Content Placeholder 2">
            <a:extLst>
              <a:ext uri="{FF2B5EF4-FFF2-40B4-BE49-F238E27FC236}">
                <a16:creationId xmlns:a16="http://schemas.microsoft.com/office/drawing/2014/main" id="{51244B5F-363D-436B-A31F-67C8699DA4BE}"/>
              </a:ext>
            </a:extLst>
          </p:cNvPr>
          <p:cNvSpPr>
            <a:spLocks noGrp="1"/>
          </p:cNvSpPr>
          <p:nvPr>
            <p:ph sz="half" idx="1"/>
          </p:nvPr>
        </p:nvSpPr>
        <p:spPr>
          <a:xfrm>
            <a:off x="609600" y="1600201"/>
            <a:ext cx="5384800" cy="3989040"/>
          </a:xfrm>
        </p:spPr>
        <p:txBody>
          <a:bodyPr>
            <a:normAutofit/>
          </a:bodyPr>
          <a:lstStyle/>
          <a:p>
            <a:r>
              <a:rPr lang="en-GB" dirty="0"/>
              <a:t>Section 11 of the Children Act 2004 places CCGs under a statutory duty to make arrangements to ensure that, in discharging their functions, they have regard to the need to safeguard and promote the welfare of children.</a:t>
            </a:r>
          </a:p>
        </p:txBody>
      </p:sp>
      <p:pic>
        <p:nvPicPr>
          <p:cNvPr id="5" name="Picture 4" descr="See the source image">
            <a:extLst>
              <a:ext uri="{FF2B5EF4-FFF2-40B4-BE49-F238E27FC236}">
                <a16:creationId xmlns:a16="http://schemas.microsoft.com/office/drawing/2014/main" id="{950EDB78-95C5-470A-81A1-A2DB1548630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05453" y="1600201"/>
            <a:ext cx="3969094" cy="3989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65110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05F6A-6192-48AB-B7E3-B4FDB992DD62}"/>
              </a:ext>
            </a:extLst>
          </p:cNvPr>
          <p:cNvSpPr>
            <a:spLocks noGrp="1"/>
          </p:cNvSpPr>
          <p:nvPr>
            <p:ph type="title"/>
          </p:nvPr>
        </p:nvSpPr>
        <p:spPr/>
        <p:txBody>
          <a:bodyPr/>
          <a:lstStyle/>
          <a:p>
            <a:r>
              <a:rPr lang="en-GB" b="1" dirty="0"/>
              <a:t>Children and Social Work Act 2017</a:t>
            </a:r>
          </a:p>
        </p:txBody>
      </p:sp>
      <p:sp>
        <p:nvSpPr>
          <p:cNvPr id="3" name="Content Placeholder 2">
            <a:extLst>
              <a:ext uri="{FF2B5EF4-FFF2-40B4-BE49-F238E27FC236}">
                <a16:creationId xmlns:a16="http://schemas.microsoft.com/office/drawing/2014/main" id="{63A74232-645F-4197-9EF3-E6AB702242CF}"/>
              </a:ext>
            </a:extLst>
          </p:cNvPr>
          <p:cNvSpPr>
            <a:spLocks noGrp="1"/>
          </p:cNvSpPr>
          <p:nvPr>
            <p:ph sz="half" idx="1"/>
          </p:nvPr>
        </p:nvSpPr>
        <p:spPr>
          <a:xfrm>
            <a:off x="609600" y="1600201"/>
            <a:ext cx="10445496" cy="3989040"/>
          </a:xfrm>
        </p:spPr>
        <p:txBody>
          <a:bodyPr>
            <a:normAutofit fontScale="85000" lnSpcReduction="20000"/>
          </a:bodyPr>
          <a:lstStyle/>
          <a:p>
            <a:r>
              <a:rPr lang="en-GB" dirty="0"/>
              <a:t>The Children and Social Work Act 2017 (the Act) is intended to improve support for looked after children and care leavers, promote the welfare and safeguarding of children, and make provisions about the regulation of social workers. </a:t>
            </a:r>
          </a:p>
          <a:p>
            <a:endParaRPr lang="en-GB" dirty="0"/>
          </a:p>
          <a:p>
            <a:r>
              <a:rPr lang="en-GB" dirty="0"/>
              <a:t>The Act sets out corporate parenting principles for the council as a whole to be the best parent it can be to children in its care. These are largely a collation of existing duties local authorities have towards looked after children and those leaving care. Local authorities will be required to publish their support offer to care leavers and to promote the educational attainment of children who have been adopted or placed in other long-term arrangements.</a:t>
            </a:r>
          </a:p>
        </p:txBody>
      </p:sp>
      <p:sp>
        <p:nvSpPr>
          <p:cNvPr id="6" name="TextBox 5">
            <a:extLst>
              <a:ext uri="{FF2B5EF4-FFF2-40B4-BE49-F238E27FC236}">
                <a16:creationId xmlns:a16="http://schemas.microsoft.com/office/drawing/2014/main" id="{42A66D3B-0583-4DD9-8418-BC80EA648BEF}"/>
              </a:ext>
            </a:extLst>
          </p:cNvPr>
          <p:cNvSpPr txBox="1"/>
          <p:nvPr/>
        </p:nvSpPr>
        <p:spPr>
          <a:xfrm>
            <a:off x="609600" y="5349239"/>
            <a:ext cx="11359896" cy="677108"/>
          </a:xfrm>
          <a:prstGeom prst="rect">
            <a:avLst/>
          </a:prstGeom>
          <a:noFill/>
        </p:spPr>
        <p:txBody>
          <a:bodyPr wrap="square">
            <a:spAutoFit/>
          </a:bodyPr>
          <a:lstStyle/>
          <a:p>
            <a:r>
              <a:rPr lang="en-GB" sz="1000" dirty="0"/>
              <a:t>Source: </a:t>
            </a:r>
            <a:r>
              <a:rPr lang="en-GB" sz="1000" dirty="0">
                <a:hlinkClick r:id="rId2"/>
              </a:rPr>
              <a:t>https://local.gov.uk/sites/default/files/documents/9.36_Get_in_on_the_Act_-_Children_02%20web.pdf#:~:text=The%20Children%20and%20Social%20Work%20Act%202017%20%28the,and%20of%20any%20relationship%20with%20the%20prospective%20adopter</a:t>
            </a:r>
            <a:r>
              <a:rPr lang="en-GB" sz="1000" dirty="0"/>
              <a:t>.</a:t>
            </a:r>
          </a:p>
          <a:p>
            <a:endParaRPr lang="en-GB" dirty="0"/>
          </a:p>
        </p:txBody>
      </p:sp>
    </p:spTree>
    <p:extLst>
      <p:ext uri="{BB962C8B-B14F-4D97-AF65-F5344CB8AC3E}">
        <p14:creationId xmlns:p14="http://schemas.microsoft.com/office/powerpoint/2010/main" val="34329054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E7AE3-A168-4E76-9765-203C880D685C}"/>
              </a:ext>
            </a:extLst>
          </p:cNvPr>
          <p:cNvSpPr>
            <a:spLocks noGrp="1"/>
          </p:cNvSpPr>
          <p:nvPr>
            <p:ph type="title"/>
          </p:nvPr>
        </p:nvSpPr>
        <p:spPr/>
        <p:txBody>
          <a:bodyPr>
            <a:normAutofit/>
          </a:bodyPr>
          <a:lstStyle/>
          <a:p>
            <a:r>
              <a:rPr lang="en-GB" b="1" dirty="0"/>
              <a:t>Video: Children Act </a:t>
            </a:r>
            <a:br>
              <a:rPr lang="en-GB" dirty="0"/>
            </a:br>
            <a:r>
              <a:rPr lang="en-GB" sz="2000" dirty="0"/>
              <a:t>(Law Commission England and Wales)</a:t>
            </a:r>
          </a:p>
        </p:txBody>
      </p:sp>
      <p:pic>
        <p:nvPicPr>
          <p:cNvPr id="5" name="Online Media 4" title="Children Act">
            <a:hlinkClick r:id="" action="ppaction://media"/>
            <a:extLst>
              <a:ext uri="{FF2B5EF4-FFF2-40B4-BE49-F238E27FC236}">
                <a16:creationId xmlns:a16="http://schemas.microsoft.com/office/drawing/2014/main" id="{8A18C14D-79CA-4F55-A54F-69EB420094B5}"/>
              </a:ext>
            </a:extLst>
          </p:cNvPr>
          <p:cNvPicPr>
            <a:picLocks noGrp="1" noRot="1" noChangeAspect="1"/>
          </p:cNvPicPr>
          <p:nvPr>
            <p:ph sz="half" idx="1"/>
            <a:videoFile r:link="rId1"/>
          </p:nvPr>
        </p:nvPicPr>
        <p:blipFill>
          <a:blip r:embed="rId3"/>
          <a:stretch>
            <a:fillRect/>
          </a:stretch>
        </p:blipFill>
        <p:spPr>
          <a:xfrm>
            <a:off x="2713838" y="1518557"/>
            <a:ext cx="6764323" cy="3820885"/>
          </a:xfrm>
          <a:prstGeom prst="rect">
            <a:avLst/>
          </a:prstGeom>
        </p:spPr>
      </p:pic>
      <p:sp>
        <p:nvSpPr>
          <p:cNvPr id="9" name="TextBox 8">
            <a:extLst>
              <a:ext uri="{FF2B5EF4-FFF2-40B4-BE49-F238E27FC236}">
                <a16:creationId xmlns:a16="http://schemas.microsoft.com/office/drawing/2014/main" id="{B25C4537-5021-43CE-BDF1-2BB9DD537691}"/>
              </a:ext>
            </a:extLst>
          </p:cNvPr>
          <p:cNvSpPr txBox="1"/>
          <p:nvPr/>
        </p:nvSpPr>
        <p:spPr>
          <a:xfrm>
            <a:off x="609600" y="5440361"/>
            <a:ext cx="7024382" cy="553998"/>
          </a:xfrm>
          <a:prstGeom prst="rect">
            <a:avLst/>
          </a:prstGeom>
          <a:noFill/>
        </p:spPr>
        <p:txBody>
          <a:bodyPr wrap="square">
            <a:spAutoFit/>
          </a:bodyPr>
          <a:lstStyle/>
          <a:p>
            <a:r>
              <a:rPr lang="en-GB" sz="1200" dirty="0"/>
              <a:t>Source: </a:t>
            </a:r>
            <a:r>
              <a:rPr lang="en-GB" sz="1200" dirty="0">
                <a:hlinkClick r:id="rId4"/>
              </a:rPr>
              <a:t>https://www.youtube.com/watch?v=TtEz6TfIT48</a:t>
            </a:r>
            <a:endParaRPr lang="en-GB" sz="1200" dirty="0"/>
          </a:p>
          <a:p>
            <a:endParaRPr lang="en-GB" dirty="0"/>
          </a:p>
        </p:txBody>
      </p:sp>
    </p:spTree>
    <p:extLst>
      <p:ext uri="{BB962C8B-B14F-4D97-AF65-F5344CB8AC3E}">
        <p14:creationId xmlns:p14="http://schemas.microsoft.com/office/powerpoint/2010/main" val="2127429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B56D0-41F2-4444-8607-C42911EA78FA}"/>
              </a:ext>
            </a:extLst>
          </p:cNvPr>
          <p:cNvSpPr>
            <a:spLocks noGrp="1"/>
          </p:cNvSpPr>
          <p:nvPr>
            <p:ph type="title"/>
          </p:nvPr>
        </p:nvSpPr>
        <p:spPr/>
        <p:txBody>
          <a:bodyPr/>
          <a:lstStyle/>
          <a:p>
            <a:r>
              <a:rPr lang="en-GB" b="1" dirty="0"/>
              <a:t>Equality Act 2010</a:t>
            </a:r>
            <a:endParaRPr lang="en-GB" dirty="0"/>
          </a:p>
        </p:txBody>
      </p:sp>
      <p:sp>
        <p:nvSpPr>
          <p:cNvPr id="3" name="Content Placeholder 2">
            <a:extLst>
              <a:ext uri="{FF2B5EF4-FFF2-40B4-BE49-F238E27FC236}">
                <a16:creationId xmlns:a16="http://schemas.microsoft.com/office/drawing/2014/main" id="{B17AD4E9-178A-4565-9555-EF54426A0018}"/>
              </a:ext>
            </a:extLst>
          </p:cNvPr>
          <p:cNvSpPr>
            <a:spLocks noGrp="1"/>
          </p:cNvSpPr>
          <p:nvPr>
            <p:ph sz="half" idx="1"/>
          </p:nvPr>
        </p:nvSpPr>
        <p:spPr>
          <a:xfrm>
            <a:off x="609599" y="1600201"/>
            <a:ext cx="10740706" cy="3989040"/>
          </a:xfrm>
        </p:spPr>
        <p:txBody>
          <a:bodyPr>
            <a:normAutofit/>
          </a:bodyPr>
          <a:lstStyle/>
          <a:p>
            <a:r>
              <a:rPr lang="en-GB" dirty="0"/>
              <a:t>The Equality Act 2010, which puts a responsibility on public authorities to have due regard to the need to eliminate discrimination and promote equality of opportunity. </a:t>
            </a:r>
          </a:p>
          <a:p>
            <a:r>
              <a:rPr lang="en-GB" dirty="0"/>
              <a:t>This applies to the process of identification of need and risk faced by the individual child and the process of assessment. </a:t>
            </a:r>
          </a:p>
          <a:p>
            <a:r>
              <a:rPr lang="en-GB" dirty="0"/>
              <a:t>No child or group of children must be treated any less favourably than others in being able to access effective services which meet their particular needs. </a:t>
            </a:r>
          </a:p>
        </p:txBody>
      </p:sp>
    </p:spTree>
    <p:extLst>
      <p:ext uri="{BB962C8B-B14F-4D97-AF65-F5344CB8AC3E}">
        <p14:creationId xmlns:p14="http://schemas.microsoft.com/office/powerpoint/2010/main" val="20086248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6A75C-0082-4968-95D8-409926BB509C}"/>
              </a:ext>
            </a:extLst>
          </p:cNvPr>
          <p:cNvSpPr>
            <a:spLocks noGrp="1"/>
          </p:cNvSpPr>
          <p:nvPr>
            <p:ph type="title"/>
          </p:nvPr>
        </p:nvSpPr>
        <p:spPr/>
        <p:txBody>
          <a:bodyPr>
            <a:normAutofit fontScale="90000"/>
          </a:bodyPr>
          <a:lstStyle/>
          <a:p>
            <a:r>
              <a:rPr lang="en-GB" b="1" dirty="0"/>
              <a:t>United Nations Convention on the Rights of the Child (UNCRC)</a:t>
            </a:r>
          </a:p>
        </p:txBody>
      </p:sp>
      <p:sp>
        <p:nvSpPr>
          <p:cNvPr id="3" name="Content Placeholder 2">
            <a:extLst>
              <a:ext uri="{FF2B5EF4-FFF2-40B4-BE49-F238E27FC236}">
                <a16:creationId xmlns:a16="http://schemas.microsoft.com/office/drawing/2014/main" id="{83BD64BC-42D8-46FE-BF53-04C5570FFEEC}"/>
              </a:ext>
            </a:extLst>
          </p:cNvPr>
          <p:cNvSpPr>
            <a:spLocks noGrp="1"/>
          </p:cNvSpPr>
          <p:nvPr>
            <p:ph sz="half" idx="1"/>
          </p:nvPr>
        </p:nvSpPr>
        <p:spPr>
          <a:xfrm>
            <a:off x="609600" y="1600201"/>
            <a:ext cx="10972800" cy="3989040"/>
          </a:xfrm>
        </p:spPr>
        <p:txBody>
          <a:bodyPr>
            <a:normAutofit/>
          </a:bodyPr>
          <a:lstStyle/>
          <a:p>
            <a:r>
              <a:rPr lang="en-GB" dirty="0"/>
              <a:t>This is an international agreement that protects the rights of children and provides a child-centred framework for the development of services to children. </a:t>
            </a:r>
          </a:p>
          <a:p>
            <a:endParaRPr lang="en-GB" dirty="0"/>
          </a:p>
          <a:p>
            <a:r>
              <a:rPr lang="en-GB" dirty="0"/>
              <a:t>The UK Government ratified the UNCRC in 1991 and, by doing so, recognises children’s rights to expression and receiving information</a:t>
            </a:r>
          </a:p>
        </p:txBody>
      </p:sp>
    </p:spTree>
    <p:extLst>
      <p:ext uri="{BB962C8B-B14F-4D97-AF65-F5344CB8AC3E}">
        <p14:creationId xmlns:p14="http://schemas.microsoft.com/office/powerpoint/2010/main" val="10528596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DFB6E-A416-4248-89A4-0630215264CC}"/>
              </a:ext>
            </a:extLst>
          </p:cNvPr>
          <p:cNvSpPr>
            <a:spLocks noGrp="1"/>
          </p:cNvSpPr>
          <p:nvPr>
            <p:ph type="title"/>
          </p:nvPr>
        </p:nvSpPr>
        <p:spPr>
          <a:xfrm>
            <a:off x="609600" y="274638"/>
            <a:ext cx="10972800" cy="1143000"/>
          </a:xfrm>
        </p:spPr>
        <p:txBody>
          <a:bodyPr anchor="ctr">
            <a:normAutofit/>
          </a:bodyPr>
          <a:lstStyle/>
          <a:p>
            <a:r>
              <a:rPr lang="en-GB" b="1" dirty="0"/>
              <a:t>Group Task </a:t>
            </a:r>
          </a:p>
        </p:txBody>
      </p:sp>
      <p:sp>
        <p:nvSpPr>
          <p:cNvPr id="3" name="Content Placeholder 2">
            <a:extLst>
              <a:ext uri="{FF2B5EF4-FFF2-40B4-BE49-F238E27FC236}">
                <a16:creationId xmlns:a16="http://schemas.microsoft.com/office/drawing/2014/main" id="{600CBDE7-63E0-45F5-9A33-32B001C8A639}"/>
              </a:ext>
            </a:extLst>
          </p:cNvPr>
          <p:cNvSpPr>
            <a:spLocks noGrp="1"/>
          </p:cNvSpPr>
          <p:nvPr>
            <p:ph sz="half" idx="1"/>
          </p:nvPr>
        </p:nvSpPr>
        <p:spPr>
          <a:xfrm>
            <a:off x="609599" y="1600201"/>
            <a:ext cx="10591801" cy="3989040"/>
          </a:xfrm>
        </p:spPr>
        <p:txBody>
          <a:bodyPr>
            <a:normAutofit/>
          </a:bodyPr>
          <a:lstStyle/>
          <a:p>
            <a:r>
              <a:rPr lang="en-GB" sz="3600" dirty="0"/>
              <a:t>In your group discuss and evaluate current policy and the roles of multi-disciplinary services within the case study you have chosen and the potential impact of their actions on the children, young people and family. </a:t>
            </a:r>
          </a:p>
        </p:txBody>
      </p:sp>
      <p:pic>
        <p:nvPicPr>
          <p:cNvPr id="4098" name="Picture 2" descr="See the source image">
            <a:extLst>
              <a:ext uri="{FF2B5EF4-FFF2-40B4-BE49-F238E27FC236}">
                <a16:creationId xmlns:a16="http://schemas.microsoft.com/office/drawing/2014/main" id="{50FB8851-4D3F-4138-9387-0DEF5184D6F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563450" y="154193"/>
            <a:ext cx="2480344" cy="1376591"/>
          </a:xfrm>
          <a:prstGeom prst="rect">
            <a:avLst/>
          </a:prstGeom>
          <a:solidFill>
            <a:srgbClr val="FFFFFF"/>
          </a:solidFill>
        </p:spPr>
      </p:pic>
      <p:pic>
        <p:nvPicPr>
          <p:cNvPr id="5" name="Picture 4" descr="See the source image">
            <a:extLst>
              <a:ext uri="{FF2B5EF4-FFF2-40B4-BE49-F238E27FC236}">
                <a16:creationId xmlns:a16="http://schemas.microsoft.com/office/drawing/2014/main" id="{D6A41550-C3C6-4987-8527-3D32616BC0D1}"/>
              </a:ext>
            </a:extLst>
          </p:cNvPr>
          <p:cNvPicPr/>
          <p:nvPr/>
        </p:nvPicPr>
        <p:blipFill rotWithShape="1">
          <a:blip r:embed="rId3">
            <a:extLst>
              <a:ext uri="{28A0092B-C50C-407E-A947-70E740481C1C}">
                <a14:useLocalDpi xmlns:a14="http://schemas.microsoft.com/office/drawing/2010/main" val="0"/>
              </a:ext>
            </a:extLst>
          </a:blip>
          <a:srcRect l="-1" t="29307" r="273" b="13411"/>
          <a:stretch/>
        </p:blipFill>
        <p:spPr bwMode="auto">
          <a:xfrm>
            <a:off x="3909619" y="5343787"/>
            <a:ext cx="4865265" cy="1357399"/>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2131619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F913C-10F0-41BE-B144-4936A231673C}"/>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64F800C8-5624-43BC-A770-7ABACECC67AC}"/>
              </a:ext>
            </a:extLst>
          </p:cNvPr>
          <p:cNvSpPr>
            <a:spLocks noGrp="1"/>
          </p:cNvSpPr>
          <p:nvPr>
            <p:ph sz="half" idx="1"/>
          </p:nvPr>
        </p:nvSpPr>
        <p:spPr>
          <a:xfrm>
            <a:off x="609599" y="1600201"/>
            <a:ext cx="11143785" cy="3989040"/>
          </a:xfrm>
        </p:spPr>
        <p:txBody>
          <a:bodyPr>
            <a:normAutofit/>
          </a:bodyPr>
          <a:lstStyle/>
          <a:p>
            <a:pPr>
              <a:lnSpc>
                <a:spcPct val="107000"/>
              </a:lnSpc>
              <a:spcAft>
                <a:spcPts val="800"/>
              </a:spcAft>
            </a:pPr>
            <a:r>
              <a:rPr lang="en-GB" sz="1300" dirty="0">
                <a:effectLst/>
                <a:latin typeface="Calibri" panose="020F0502020204030204" pitchFamily="34" charset="0"/>
                <a:ea typeface="Calibri" panose="020F0502020204030204" pitchFamily="34" charset="0"/>
                <a:cs typeface="Times New Roman" panose="02020603050405020304" pitchFamily="18" charset="0"/>
              </a:rPr>
              <a:t>HM Government (2018) </a:t>
            </a:r>
            <a:r>
              <a:rPr lang="en-GB" sz="1300" i="1" dirty="0">
                <a:effectLst/>
                <a:latin typeface="Calibri" panose="020F0502020204030204" pitchFamily="34" charset="0"/>
                <a:ea typeface="Calibri" panose="020F0502020204030204" pitchFamily="34" charset="0"/>
                <a:cs typeface="Times New Roman" panose="02020603050405020304" pitchFamily="18" charset="0"/>
              </a:rPr>
              <a:t>Working Together to Safeguard Children A guide to inter-agency working to safeguard and promote the welfare of children</a:t>
            </a:r>
            <a:r>
              <a:rPr lang="en-GB" sz="13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GB" sz="13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https://assets.publishing.service.gov.uk/government/uploads/system/uploads/attachment_data/file/942454/Working_together_to_safeguard_children_inter_agency_guidance.pdf</a:t>
            </a:r>
            <a:r>
              <a:rPr lang="en-GB" sz="1300" dirty="0">
                <a:effectLst/>
                <a:latin typeface="Calibri" panose="020F0502020204030204" pitchFamily="34" charset="0"/>
                <a:ea typeface="Calibri" panose="020F0502020204030204" pitchFamily="34" charset="0"/>
                <a:cs typeface="Times New Roman" panose="02020603050405020304" pitchFamily="18" charset="0"/>
              </a:rPr>
              <a:t> (Accessed: 20/07/2021).</a:t>
            </a:r>
            <a:r>
              <a:rPr lang="en-GB" sz="13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300" dirty="0">
                <a:effectLst/>
                <a:latin typeface="Calibri" panose="020F0502020204030204" pitchFamily="34" charset="0"/>
                <a:ea typeface="Calibri" panose="020F0502020204030204" pitchFamily="34" charset="0"/>
                <a:cs typeface="Times New Roman" panose="02020603050405020304" pitchFamily="18" charset="0"/>
              </a:rPr>
              <a:t>Local Government Association (2017) </a:t>
            </a:r>
            <a:r>
              <a:rPr lang="en-GB" sz="1300" i="1" dirty="0">
                <a:effectLst/>
                <a:latin typeface="Calibri" panose="020F0502020204030204" pitchFamily="34" charset="0"/>
                <a:ea typeface="Calibri" panose="020F0502020204030204" pitchFamily="34" charset="0"/>
                <a:cs typeface="Times New Roman" panose="02020603050405020304" pitchFamily="18" charset="0"/>
              </a:rPr>
              <a:t>Get in on the Act Children and Social Work Act 2017. </a:t>
            </a:r>
            <a:r>
              <a:rPr lang="en-GB" sz="1300" dirty="0">
                <a:effectLst/>
                <a:latin typeface="Calibri" panose="020F0502020204030204" pitchFamily="34" charset="0"/>
                <a:ea typeface="Calibri" panose="020F0502020204030204" pitchFamily="34" charset="0"/>
                <a:cs typeface="Times New Roman" panose="02020603050405020304" pitchFamily="18" charset="0"/>
              </a:rPr>
              <a:t>(online).</a:t>
            </a:r>
            <a:r>
              <a:rPr lang="en-GB" sz="1300" i="1" dirty="0">
                <a:effectLst/>
                <a:latin typeface="Calibri" panose="020F0502020204030204" pitchFamily="34" charset="0"/>
                <a:ea typeface="Calibri" panose="020F0502020204030204" pitchFamily="34" charset="0"/>
                <a:cs typeface="Times New Roman" panose="02020603050405020304" pitchFamily="18" charset="0"/>
              </a:rPr>
              <a:t> </a:t>
            </a:r>
            <a:r>
              <a:rPr lang="en-GB" sz="13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3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https://local.gov.uk/sites/default/files/documents/9.36_Get_in_on_the_Act_-_Children_02%20web.pdf#:~:text=The%20Children%20and%20Social%20Work%20Act%202017%20%28the,and%20of%20any%20relationship%20with%20the%20prospective%20adopter</a:t>
            </a:r>
            <a:r>
              <a:rPr lang="en-GB" sz="1300" dirty="0">
                <a:effectLst/>
                <a:latin typeface="Calibri" panose="020F0502020204030204" pitchFamily="34" charset="0"/>
                <a:ea typeface="Calibri" panose="020F0502020204030204" pitchFamily="34" charset="0"/>
                <a:cs typeface="Times New Roman" panose="02020603050405020304" pitchFamily="18" charset="0"/>
              </a:rPr>
              <a:t> (Accessed: 20/07/2021).</a:t>
            </a:r>
            <a:r>
              <a:rPr lang="en-GB" sz="1300" i="1" dirty="0">
                <a:effectLst/>
                <a:latin typeface="Calibri" panose="020F0502020204030204" pitchFamily="34" charset="0"/>
                <a:ea typeface="Calibri" panose="020F0502020204030204" pitchFamily="34" charset="0"/>
                <a:cs typeface="Times New Roman" panose="02020603050405020304" pitchFamily="18" charset="0"/>
              </a:rPr>
              <a:t> </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300" dirty="0">
                <a:effectLst/>
                <a:latin typeface="Calibri" panose="020F0502020204030204" pitchFamily="34" charset="0"/>
                <a:ea typeface="Calibri" panose="020F0502020204030204" pitchFamily="34" charset="0"/>
                <a:cs typeface="Times New Roman" panose="02020603050405020304" pitchFamily="18" charset="0"/>
              </a:rPr>
              <a:t>Politics.co.uk (2021) </a:t>
            </a:r>
            <a:r>
              <a:rPr lang="en-GB" sz="1300" i="1" dirty="0">
                <a:effectLst/>
                <a:latin typeface="Calibri" panose="020F0502020204030204" pitchFamily="34" charset="0"/>
                <a:ea typeface="Calibri" panose="020F0502020204030204" pitchFamily="34" charset="0"/>
                <a:cs typeface="Times New Roman" panose="02020603050405020304" pitchFamily="18" charset="0"/>
              </a:rPr>
              <a:t>Children Act 1989.</a:t>
            </a:r>
            <a:r>
              <a:rPr lang="en-GB" sz="1300" dirty="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GB" sz="13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https://www.politics.co.uk/reference/children-act-1989/</a:t>
            </a:r>
            <a:r>
              <a:rPr lang="en-GB" sz="1300" dirty="0">
                <a:effectLst/>
                <a:latin typeface="Calibri" panose="020F0502020204030204" pitchFamily="34" charset="0"/>
                <a:ea typeface="Calibri" panose="020F0502020204030204" pitchFamily="34" charset="0"/>
                <a:cs typeface="Times New Roman" panose="02020603050405020304" pitchFamily="18" charset="0"/>
              </a:rPr>
              <a:t> (Accessed: 20/07/2021).</a:t>
            </a:r>
          </a:p>
          <a:p>
            <a:endParaRPr lang="en-GB" dirty="0"/>
          </a:p>
        </p:txBody>
      </p:sp>
    </p:spTree>
    <p:extLst>
      <p:ext uri="{BB962C8B-B14F-4D97-AF65-F5344CB8AC3E}">
        <p14:creationId xmlns:p14="http://schemas.microsoft.com/office/powerpoint/2010/main" val="6849865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940</TotalTime>
  <Words>2125</Words>
  <Application>Microsoft Office PowerPoint</Application>
  <PresentationFormat>Widescreen</PresentationFormat>
  <Paragraphs>104</Paragraphs>
  <Slides>24</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adobe-caslon-pro</vt:lpstr>
      <vt:lpstr>Arial</vt:lpstr>
      <vt:lpstr>Calibri</vt:lpstr>
      <vt:lpstr>clarendon-urw</vt:lpstr>
      <vt:lpstr>Myriad Pro</vt:lpstr>
      <vt:lpstr>20140311PresentationUWTSDTemplate</vt:lpstr>
      <vt:lpstr>Children, Young People and Families  (BMHP5004_LON)</vt:lpstr>
      <vt:lpstr>Learning objectives</vt:lpstr>
      <vt:lpstr>Safeguarding Children </vt:lpstr>
      <vt:lpstr>A child centred approach to safeguarding </vt:lpstr>
      <vt:lpstr>Vulnerable children </vt:lpstr>
      <vt:lpstr>Early help</vt:lpstr>
      <vt:lpstr>Effective early help</vt:lpstr>
      <vt:lpstr>Multi-agency co-operation </vt:lpstr>
      <vt:lpstr>Multi-agency co-operation </vt:lpstr>
      <vt:lpstr>Assessment</vt:lpstr>
      <vt:lpstr>Legislation </vt:lpstr>
      <vt:lpstr>Legislation</vt:lpstr>
      <vt:lpstr>Statutory Guide</vt:lpstr>
      <vt:lpstr>What is the status of this guidance? </vt:lpstr>
      <vt:lpstr>Organisational responsibilities </vt:lpstr>
      <vt:lpstr>Children Act 1989 </vt:lpstr>
      <vt:lpstr>Why was the 1989 Children Act introduced? </vt:lpstr>
      <vt:lpstr>Children Act 2004</vt:lpstr>
      <vt:lpstr>Children and Social Work Act 2017</vt:lpstr>
      <vt:lpstr>Video: Children Act  (Law Commission England and Wales)</vt:lpstr>
      <vt:lpstr>Equality Act 2010</vt:lpstr>
      <vt:lpstr>United Nations Convention on the Rights of the Child (UNCRC)</vt:lpstr>
      <vt:lpstr>Group Task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bianca sanfilippo</cp:lastModifiedBy>
  <cp:revision>9</cp:revision>
  <dcterms:created xsi:type="dcterms:W3CDTF">2021-06-30T17:36:36Z</dcterms:created>
  <dcterms:modified xsi:type="dcterms:W3CDTF">2021-07-20T17:52:29Z</dcterms:modified>
</cp:coreProperties>
</file>