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1"/>
    <p:restoredTop sz="95827"/>
  </p:normalViewPr>
  <p:slideViewPr>
    <p:cSldViewPr snapToGrid="0" snapToObjects="1">
      <p:cViewPr varScale="1">
        <p:scale>
          <a:sx n="90" d="100"/>
          <a:sy n="90" d="100"/>
        </p:scale>
        <p:origin x="232" y="6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presProps" Target="presProp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2" Type="http://schemas.openxmlformats.org/officeDocument/2006/relationships/slide" Target="slides/slide1.xml" /><Relationship Id="rId16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theme" Target="theme/theme1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viewProps" Target="viewProps.xml" 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 /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t>7/23/2022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dirty="0"/>
              <a:t>7/23/2022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dirty="0"/>
              <a:t>7/23/2022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dirty="0"/>
              <a:t>7/23/2022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dirty="0"/>
              <a:t>7/23/2022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dirty="0"/>
              <a:t>7/23/2022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dirty="0"/>
              <a:t>7/23/2022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dirty="0"/>
              <a:t>7/23/2022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t>7/23/2022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2AC3-6A0B-4169-B1EA-E3AE8B351BDD}" type="datetimeFigureOut">
              <a:rPr lang="en-US" dirty="0"/>
              <a:t>7/23/2022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B9363-8B87-41B7-9F8E-64519CBB8F34}" type="datetimeFigureOut">
              <a:rPr lang="en-US" dirty="0"/>
              <a:t>7/23/2022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5746-5284-4951-9F37-7AE924EDBCB7}" type="datetimeFigureOut">
              <a:rPr lang="en-US" dirty="0"/>
              <a:t>7/23/2022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98B29-7265-4A65-A2A4-6703C057B7C1}" type="datetimeFigureOut">
              <a:rPr lang="en-US" dirty="0"/>
              <a:t>7/23/2022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t>7/23/2022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86C4-3AB5-4E0C-86CA-FB108C350AA9}" type="datetimeFigureOut">
              <a:rPr lang="en-US" dirty="0"/>
              <a:t>7/23/2022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dirty="0"/>
              <a:t>7/23/2022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dirty="0"/>
              <a:t>7/23/2022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18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slideLayout" Target="../slideLayouts/slideLayout17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19" Type="http://schemas.openxmlformats.org/officeDocument/2006/relationships/image" Target="../media/image3.jpg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dirty="0"/>
              <a:t>7/23/2022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 /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5.jpg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 /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7.xml" /><Relationship Id="rId5" Type="http://schemas.openxmlformats.org/officeDocument/2006/relationships/image" Target="file:////var/folders/h5/xnwm6w493kl_qrgj1ryj6vm40000gn/T/com.microsoft.Word/WebArchiveCopyPasteTempFiles/eobvpgxhwwgygolbpg3j.png" TargetMode="External" /><Relationship Id="rId4" Type="http://schemas.openxmlformats.org/officeDocument/2006/relationships/image" Target="../media/image6.png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 /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7.xml" /><Relationship Id="rId5" Type="http://schemas.openxmlformats.org/officeDocument/2006/relationships/image" Target="../media/image8.png" /><Relationship Id="rId4" Type="http://schemas.openxmlformats.org/officeDocument/2006/relationships/image" Target="../media/image7.png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 /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9.png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 /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12.png" /><Relationship Id="rId5" Type="http://schemas.openxmlformats.org/officeDocument/2006/relationships/image" Target="../media/image11.jpg" /><Relationship Id="rId4" Type="http://schemas.openxmlformats.org/officeDocument/2006/relationships/image" Target="../media/image10.jpg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 /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7.xml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 /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14.jpg" 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haiilo.com/blog/communication-barriers/" TargetMode="External" /><Relationship Id="rId3" Type="http://schemas.openxmlformats.org/officeDocument/2006/relationships/hyperlink" Target="https://www.facebook.com/HSBC" TargetMode="External" /><Relationship Id="rId7" Type="http://schemas.openxmlformats.org/officeDocument/2006/relationships/hyperlink" Target="https://www.instagram.com/hsbc/" TargetMode="External" /><Relationship Id="rId12" Type="http://schemas.openxmlformats.org/officeDocument/2006/relationships/hyperlink" Target="https://www.youtube.com/c/lionshsbc" TargetMode="External" /><Relationship Id="rId2" Type="http://schemas.openxmlformats.org/officeDocument/2006/relationships/hyperlink" Target="https://dovney.com/models-of-effective-communication-in-organizations" TargetMode="External" /><Relationship Id="rId1" Type="http://schemas.openxmlformats.org/officeDocument/2006/relationships/slideLayout" Target="../slideLayouts/slideLayout7.xml" /><Relationship Id="rId6" Type="http://schemas.openxmlformats.org/officeDocument/2006/relationships/hyperlink" Target="https://www.indeed.com/career-advice/career-development/communication-benefits" TargetMode="External" /><Relationship Id="rId11" Type="http://schemas.openxmlformats.org/officeDocument/2006/relationships/hyperlink" Target="https://twitter.com/HSBC?ref_src=twsrc%5Egoogle%7Ctwcamp%5Eserp%7Ctwgr%5Eauthor" TargetMode="External" /><Relationship Id="rId5" Type="http://schemas.openxmlformats.org/officeDocument/2006/relationships/hyperlink" Target="https://www.sec.gov/Archives/edgar/data/83246/000114420412052308/v744588-1_fwp.pdf" TargetMode="External" /><Relationship Id="rId10" Type="http://schemas.openxmlformats.org/officeDocument/2006/relationships/hyperlink" Target="https://www.skillsyouneed.com/ips/barriers-communication.html" TargetMode="External" /><Relationship Id="rId4" Type="http://schemas.openxmlformats.org/officeDocument/2006/relationships/hyperlink" Target="https://www.grammarly.com/business/learn/benefits-of-effective-communication/" TargetMode="External" /><Relationship Id="rId9" Type="http://schemas.openxmlformats.org/officeDocument/2006/relationships/hyperlink" Target="https://www.investopedia.com/articles/company-insights/082316/top-5-shareholders-hsbc.asp" TargetMode="Externa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 /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15.jpg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 /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1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152594-76EB-EDB4-5506-3732F4BD29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21420000">
            <a:off x="168494" y="-494821"/>
            <a:ext cx="10512280" cy="2766528"/>
          </a:xfrm>
        </p:spPr>
        <p:txBody>
          <a:bodyPr>
            <a:noAutofit/>
          </a:bodyPr>
          <a:lstStyle/>
          <a:p>
            <a:r>
              <a:rPr lang="en-GB" sz="5000" b="1" dirty="0"/>
              <a:t>Strategies for Effective Communication in a Business Setting </a:t>
            </a:r>
            <a:endParaRPr lang="en-RO" sz="5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E28F8F4-087F-C00F-ECF0-490B3A709D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rot="21420000">
            <a:off x="547041" y="2411172"/>
            <a:ext cx="9755187" cy="550333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 sz="2000" dirty="0"/>
              <a:t>Cristian </a:t>
            </a:r>
            <a:r>
              <a:rPr lang="en-GB" sz="2000" dirty="0" err="1"/>
              <a:t>Ioan</a:t>
            </a:r>
            <a:r>
              <a:rPr lang="en-GB" sz="2000" dirty="0"/>
              <a:t> </a:t>
            </a:r>
            <a:r>
              <a:rPr lang="en-GB" sz="2000" dirty="0" err="1"/>
              <a:t>Spridon</a:t>
            </a:r>
            <a:r>
              <a:rPr lang="en-GB" sz="2000" dirty="0"/>
              <a:t> 2118625</a:t>
            </a:r>
          </a:p>
          <a:p>
            <a:pPr algn="ctr">
              <a:lnSpc>
                <a:spcPct val="100000"/>
              </a:lnSpc>
            </a:pPr>
            <a:r>
              <a:rPr lang="en-GB" sz="2000" dirty="0"/>
              <a:t>Marian </a:t>
            </a:r>
            <a:r>
              <a:rPr lang="en-GB" sz="2000" dirty="0" err="1"/>
              <a:t>Postolache</a:t>
            </a:r>
            <a:r>
              <a:rPr lang="en-GB" sz="2000" dirty="0"/>
              <a:t> 2119559</a:t>
            </a:r>
          </a:p>
          <a:p>
            <a:pPr algn="ctr">
              <a:lnSpc>
                <a:spcPct val="100000"/>
              </a:lnSpc>
            </a:pPr>
            <a:r>
              <a:rPr lang="en-GB" sz="2000" dirty="0"/>
              <a:t>Iulian </a:t>
            </a:r>
            <a:r>
              <a:rPr lang="en-GB" sz="2000" dirty="0" err="1"/>
              <a:t>Neagu</a:t>
            </a:r>
            <a:r>
              <a:rPr lang="en-GB" sz="2000" dirty="0"/>
              <a:t> 2107401</a:t>
            </a:r>
          </a:p>
          <a:p>
            <a:pPr algn="ctr">
              <a:lnSpc>
                <a:spcPct val="100000"/>
              </a:lnSpc>
            </a:pPr>
            <a:r>
              <a:rPr lang="en-GB" sz="2000" dirty="0"/>
              <a:t>Mirela </a:t>
            </a:r>
            <a:r>
              <a:rPr lang="en-GB" sz="2000" dirty="0" err="1"/>
              <a:t>Oprea</a:t>
            </a:r>
            <a:r>
              <a:rPr lang="en-GB" sz="2000" dirty="0"/>
              <a:t> 2107120</a:t>
            </a:r>
          </a:p>
          <a:p>
            <a:pPr algn="ctr">
              <a:lnSpc>
                <a:spcPct val="100000"/>
              </a:lnSpc>
            </a:pPr>
            <a:r>
              <a:rPr lang="en-GB" sz="2000" dirty="0"/>
              <a:t>Elena-Catalina </a:t>
            </a:r>
            <a:r>
              <a:rPr lang="en-GB" sz="2000" dirty="0" err="1"/>
              <a:t>Calau</a:t>
            </a:r>
            <a:r>
              <a:rPr lang="en-GB" sz="2000" dirty="0"/>
              <a:t> 2117472</a:t>
            </a:r>
            <a:endParaRPr lang="en-RO" sz="2000" dirty="0"/>
          </a:p>
        </p:txBody>
      </p:sp>
    </p:spTree>
    <p:extLst>
      <p:ext uri="{BB962C8B-B14F-4D97-AF65-F5344CB8AC3E}">
        <p14:creationId xmlns:p14="http://schemas.microsoft.com/office/powerpoint/2010/main" val="1931672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CCA62803-71C6-9B1F-7A2A-69A3B6EC83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225" y="1103491"/>
            <a:ext cx="5295543" cy="3415625"/>
          </a:xfrm>
          <a:prstGeom prst="rect">
            <a:avLst/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</p:pic>
      <p:pic>
        <p:nvPicPr>
          <p:cNvPr id="3" name="Picture 2" descr="Logo, company name&#10;&#10;Description automatically generated">
            <a:extLst>
              <a:ext uri="{FF2B5EF4-FFF2-40B4-BE49-F238E27FC236}">
                <a16:creationId xmlns:a16="http://schemas.microsoft.com/office/drawing/2014/main" id="{403E8D76-9C2D-7CDE-550B-5790860052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21501" y="1427842"/>
            <a:ext cx="5295543" cy="2766921"/>
          </a:xfrm>
          <a:prstGeom prst="rect">
            <a:avLst/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12C0434-92CF-0F59-2FDA-F8AAB27A2111}"/>
              </a:ext>
            </a:extLst>
          </p:cNvPr>
          <p:cNvSpPr/>
          <p:nvPr/>
        </p:nvSpPr>
        <p:spPr>
          <a:xfrm>
            <a:off x="6288620" y="4511952"/>
            <a:ext cx="4761303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latin typeface="UniversNext"/>
              </a:rPr>
              <a:t>“Opening up a world of opportunity”</a:t>
            </a:r>
          </a:p>
          <a:p>
            <a:pPr algn="ctr"/>
            <a:r>
              <a:rPr lang="en-GB" b="0" u="none" strike="noStrike" dirty="0">
                <a:effectLst/>
                <a:latin typeface="UniversNext"/>
              </a:rPr>
              <a:t>HSBC, 2022</a:t>
            </a:r>
          </a:p>
        </p:txBody>
      </p:sp>
    </p:spTree>
    <p:extLst>
      <p:ext uri="{BB962C8B-B14F-4D97-AF65-F5344CB8AC3E}">
        <p14:creationId xmlns:p14="http://schemas.microsoft.com/office/powerpoint/2010/main" val="39027606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1029">
            <a:extLst>
              <a:ext uri="{FF2B5EF4-FFF2-40B4-BE49-F238E27FC236}">
                <a16:creationId xmlns:a16="http://schemas.microsoft.com/office/drawing/2014/main" id="{9F5E1885-4B77-4930-AF94-83DC34F51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032" name="Rectangle 1031">
            <a:extLst>
              <a:ext uri="{FF2B5EF4-FFF2-40B4-BE49-F238E27FC236}">
                <a16:creationId xmlns:a16="http://schemas.microsoft.com/office/drawing/2014/main" id="{12CED8F1-A066-4193-A0C6-FA32AABA2B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1979952" cy="6644081"/>
          </a:xfrm>
          <a:prstGeom prst="rect">
            <a:avLst/>
          </a:prstGeom>
          <a:ln>
            <a:noFill/>
          </a:ln>
          <a:effectLst>
            <a:outerShdw blurRad="98425" dist="76200" dir="4380000" algn="tl" rotWithShape="0">
              <a:srgbClr val="000000">
                <a:alpha val="68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34" name="Rectangle 1033">
            <a:extLst>
              <a:ext uri="{FF2B5EF4-FFF2-40B4-BE49-F238E27FC236}">
                <a16:creationId xmlns:a16="http://schemas.microsoft.com/office/drawing/2014/main" id="{6FC2AD83-6F23-413C-AD90-9F32AF8275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9528" y="6581"/>
            <a:ext cx="11741281" cy="560021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5" name="Picture 1" descr="Internal and External Stakeholders in IT - DEV Community">
            <a:extLst>
              <a:ext uri="{FF2B5EF4-FFF2-40B4-BE49-F238E27FC236}">
                <a16:creationId xmlns:a16="http://schemas.microsoft.com/office/drawing/2014/main" id="{1850F4B7-6D46-9690-CB89-D0A8AF23BC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467" y="407123"/>
            <a:ext cx="10439216" cy="4792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6" name="Rectangle 1035">
            <a:extLst>
              <a:ext uri="{FF2B5EF4-FFF2-40B4-BE49-F238E27FC236}">
                <a16:creationId xmlns:a16="http://schemas.microsoft.com/office/drawing/2014/main" id="{7367BE40-CEB0-42C0-A019-83612A9D1B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9527" y="6581"/>
            <a:ext cx="5051254" cy="5600215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0"/>
                </a:schemeClr>
              </a:gs>
              <a:gs pos="54900">
                <a:srgbClr val="000000">
                  <a:alpha val="10000"/>
                </a:srgbClr>
              </a:gs>
              <a:gs pos="100000">
                <a:schemeClr val="tx1">
                  <a:alpha val="3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8" name="Rectangle 1037">
            <a:extLst>
              <a:ext uri="{FF2B5EF4-FFF2-40B4-BE49-F238E27FC236}">
                <a16:creationId xmlns:a16="http://schemas.microsoft.com/office/drawing/2014/main" id="{93A1CF79-E584-4525-AB80-C5E826445E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80499" y="0"/>
            <a:ext cx="5051254" cy="5600215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0"/>
                </a:schemeClr>
              </a:gs>
              <a:gs pos="54900">
                <a:srgbClr val="000000">
                  <a:alpha val="10000"/>
                </a:srgbClr>
              </a:gs>
              <a:gs pos="100000">
                <a:schemeClr val="tx1">
                  <a:alpha val="3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0" name="Rectangle 1039">
            <a:extLst>
              <a:ext uri="{FF2B5EF4-FFF2-40B4-BE49-F238E27FC236}">
                <a16:creationId xmlns:a16="http://schemas.microsoft.com/office/drawing/2014/main" id="{EDFF68DC-7619-4C0C-B291-0018372D2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5600215"/>
            <a:ext cx="11731752" cy="780581"/>
          </a:xfrm>
          <a:prstGeom prst="rect">
            <a:avLst/>
          </a:pr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42" name="Freeform 9">
            <a:extLst>
              <a:ext uri="{FF2B5EF4-FFF2-40B4-BE49-F238E27FC236}">
                <a16:creationId xmlns:a16="http://schemas.microsoft.com/office/drawing/2014/main" id="{5003435F-4995-49A0-9B3D-4955D2822A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763766" cy="6419514"/>
          </a:xfrm>
          <a:custGeom>
            <a:avLst/>
            <a:gdLst/>
            <a:ahLst/>
            <a:cxnLst/>
            <a:rect l="l" t="t" r="r" b="b"/>
            <a:pathLst>
              <a:path w="11773291" h="6419514">
                <a:moveTo>
                  <a:pt x="11750059" y="0"/>
                </a:moveTo>
                <a:lnTo>
                  <a:pt x="11773291" y="6419514"/>
                </a:lnTo>
                <a:lnTo>
                  <a:pt x="0" y="6411047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76C5A576-B34B-98A1-C49B-2A670A62CE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5586877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41682D3D-57B9-48C7-8C31-4D963971E9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D6940423-3E05-4C11-A599-87460C794E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4" name="Rectangle 13">
              <a:extLst>
                <a:ext uri="{FF2B5EF4-FFF2-40B4-BE49-F238E27FC236}">
                  <a16:creationId xmlns:a16="http://schemas.microsoft.com/office/drawing/2014/main" id="{BDF232DF-2519-46B4-A5DB-6E956426D1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378848D5-8CDD-4F00-8F7E-B68730F52C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CBFFA796-2B2D-4FB8-848E-F40FD83E1B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5" name="Picture 4" descr="A picture containing accessory&#10;&#10;Description automatically generated">
            <a:extLst>
              <a:ext uri="{FF2B5EF4-FFF2-40B4-BE49-F238E27FC236}">
                <a16:creationId xmlns:a16="http://schemas.microsoft.com/office/drawing/2014/main" id="{274846D8-86DF-94CF-45C4-3936E5C4032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1615" r="6916" b="2"/>
          <a:stretch/>
        </p:blipFill>
        <p:spPr>
          <a:xfrm>
            <a:off x="1" y="-1"/>
            <a:ext cx="5791144" cy="3980623"/>
          </a:xfrm>
          <a:prstGeom prst="rect">
            <a:avLst/>
          </a:prstGeom>
          <a:ln>
            <a:noFill/>
          </a:ln>
        </p:spPr>
      </p:pic>
      <p:pic>
        <p:nvPicPr>
          <p:cNvPr id="3" name="Picture 2" descr="A picture containing text, table, wooden, wood&#10;&#10;Description automatically generated">
            <a:extLst>
              <a:ext uri="{FF2B5EF4-FFF2-40B4-BE49-F238E27FC236}">
                <a16:creationId xmlns:a16="http://schemas.microsoft.com/office/drawing/2014/main" id="{6C939AB9-D15C-E235-745A-A32FBB4673B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654" r="1" b="1"/>
          <a:stretch/>
        </p:blipFill>
        <p:spPr>
          <a:xfrm>
            <a:off x="5914589" y="10"/>
            <a:ext cx="5794811" cy="3980612"/>
          </a:xfrm>
          <a:prstGeom prst="rect">
            <a:avLst/>
          </a:prstGeom>
          <a:ln>
            <a:noFill/>
          </a:ln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19075C07-CFB6-4B00-8D9D-38D8FB766C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2134" y="4109680"/>
            <a:ext cx="11730000" cy="2299058"/>
          </a:xfrm>
          <a:prstGeom prst="rect">
            <a:avLst/>
          </a:pr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2F43EEB-651C-8E8C-686F-A3DCAA45146D}"/>
              </a:ext>
            </a:extLst>
          </p:cNvPr>
          <p:cNvSpPr/>
          <p:nvPr/>
        </p:nvSpPr>
        <p:spPr>
          <a:xfrm>
            <a:off x="4804383" y="4510477"/>
            <a:ext cx="8355837" cy="160803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342900" lvl="0"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1600" cap="all" dirty="0">
                <a:solidFill>
                  <a:schemeClr val="bg1"/>
                </a:solidFill>
              </a:rPr>
              <a:t>Facebook - @HSBC, with 3 million people following the page</a:t>
            </a:r>
          </a:p>
          <a:p>
            <a:pPr marL="342900" lvl="0"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1600" cap="all" dirty="0">
                <a:solidFill>
                  <a:schemeClr val="bg1"/>
                </a:solidFill>
              </a:rPr>
              <a:t>Instagram - @HSBC with 50,000 followers on the main account</a:t>
            </a:r>
          </a:p>
          <a:p>
            <a:pPr marL="342900" lvl="0"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1600" cap="all" dirty="0">
                <a:solidFill>
                  <a:schemeClr val="bg1"/>
                </a:solidFill>
              </a:rPr>
              <a:t>Twitter - @HSBC with 200,000 followers on the main account</a:t>
            </a:r>
          </a:p>
          <a:p>
            <a:pPr marL="342900" lvl="0"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1600" cap="all" dirty="0">
                <a:solidFill>
                  <a:schemeClr val="bg1"/>
                </a:solidFill>
              </a:rPr>
              <a:t>YouTube with 36,000 subscribers and millions of views on the videos</a:t>
            </a:r>
          </a:p>
        </p:txBody>
      </p:sp>
    </p:spTree>
    <p:extLst>
      <p:ext uri="{BB962C8B-B14F-4D97-AF65-F5344CB8AC3E}">
        <p14:creationId xmlns:p14="http://schemas.microsoft.com/office/powerpoint/2010/main" val="28377000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2679E24-B442-48DA-91F5-D20C35276B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47FFD68E-AD03-4180-8BBB-B3E7DE0D1C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2" name="Rectangle 11">
              <a:extLst>
                <a:ext uri="{FF2B5EF4-FFF2-40B4-BE49-F238E27FC236}">
                  <a16:creationId xmlns:a16="http://schemas.microsoft.com/office/drawing/2014/main" id="{B36C81B8-0929-4B46-BCB0-00954C0E7D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1">
              <a:extLst>
                <a:ext uri="{FF2B5EF4-FFF2-40B4-BE49-F238E27FC236}">
                  <a16:creationId xmlns:a16="http://schemas.microsoft.com/office/drawing/2014/main" id="{A771D040-DA75-4CDB-859B-07D4C80944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C97C64C-CFCE-45F6-B8D4-4B46AB8980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0276CF47-78D1-45D4-B8A5-05DD68D9F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0240" y="457200"/>
            <a:ext cx="5589425" cy="4686138"/>
          </a:xfrm>
          <a:prstGeom prst="rect">
            <a:avLst/>
          </a:prstGeom>
          <a:solidFill>
            <a:schemeClr val="bg1"/>
          </a:solidFill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412558EA-7B9F-8287-C0CA-C85D9F8DC9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708" y="969599"/>
            <a:ext cx="5099864" cy="365915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4726986-0207-4C26-8E61-50251FA6929D}"/>
              </a:ext>
            </a:extLst>
          </p:cNvPr>
          <p:cNvSpPr/>
          <p:nvPr/>
        </p:nvSpPr>
        <p:spPr>
          <a:xfrm>
            <a:off x="6551610" y="2071048"/>
            <a:ext cx="4531072" cy="30722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400" cap="all" dirty="0"/>
              <a:t>Benefits of effective communication in business </a:t>
            </a:r>
          </a:p>
        </p:txBody>
      </p:sp>
    </p:spTree>
    <p:extLst>
      <p:ext uri="{BB962C8B-B14F-4D97-AF65-F5344CB8AC3E}">
        <p14:creationId xmlns:p14="http://schemas.microsoft.com/office/powerpoint/2010/main" val="14747684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5EFE13BC-0BAC-4088-81DF-56077F09DF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47F4B92F-0199-444B-8CB2-9DAAD9AB22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6" name="Rectangle 15">
              <a:extLst>
                <a:ext uri="{FF2B5EF4-FFF2-40B4-BE49-F238E27FC236}">
                  <a16:creationId xmlns:a16="http://schemas.microsoft.com/office/drawing/2014/main" id="{1E630F7A-794F-4965-9DD9-ED140BAC20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92D384EA-6323-45E8-BF61-42B1FF080E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F28D6296-5898-446B-B99A-4246F591DC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C92D4F23-A5A0-F35D-64E5-4AB90CB22B31}"/>
              </a:ext>
            </a:extLst>
          </p:cNvPr>
          <p:cNvSpPr/>
          <p:nvPr/>
        </p:nvSpPr>
        <p:spPr>
          <a:xfrm>
            <a:off x="83104" y="-253068"/>
            <a:ext cx="5687052" cy="32374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400" cap="all" dirty="0"/>
              <a:t>Theories and models of communication </a:t>
            </a:r>
          </a:p>
        </p:txBody>
      </p:sp>
      <p:pic>
        <p:nvPicPr>
          <p:cNvPr id="6" name="Picture 5" descr="Diagram&#10;&#10;Description automatically generated">
            <a:extLst>
              <a:ext uri="{FF2B5EF4-FFF2-40B4-BE49-F238E27FC236}">
                <a16:creationId xmlns:a16="http://schemas.microsoft.com/office/drawing/2014/main" id="{3449DE0C-CC71-2D7D-E968-68BF74286E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3546" y="2355081"/>
            <a:ext cx="4295923" cy="3221942"/>
          </a:xfrm>
          <a:prstGeom prst="rect">
            <a:avLst/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</p:pic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9A57D40C-D2B4-57CA-DF36-46B42031EE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53258" y="220981"/>
            <a:ext cx="5314270" cy="2763419"/>
          </a:xfrm>
          <a:prstGeom prst="rect">
            <a:avLst/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</p:pic>
      <p:pic>
        <p:nvPicPr>
          <p:cNvPr id="8" name="Picture 7" descr="Diagram&#10;&#10;Description automatically generated">
            <a:extLst>
              <a:ext uri="{FF2B5EF4-FFF2-40B4-BE49-F238E27FC236}">
                <a16:creationId xmlns:a16="http://schemas.microsoft.com/office/drawing/2014/main" id="{195C5FE5-D6E3-EAFF-F4D9-24435062C58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53257" y="3241403"/>
            <a:ext cx="5314270" cy="2320094"/>
          </a:xfrm>
          <a:prstGeom prst="rect">
            <a:avLst/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17486792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4660F294-1C40-E297-68F3-C10AA5002E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0343" y="321012"/>
            <a:ext cx="4980583" cy="4980583"/>
          </a:xfrm>
          <a:prstGeom prst="rect">
            <a:avLst/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4134927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C886762-16F0-4868-B83A-261746214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1" name="Freeform 11">
            <a:extLst>
              <a:ext uri="{FF2B5EF4-FFF2-40B4-BE49-F238E27FC236}">
                <a16:creationId xmlns:a16="http://schemas.microsoft.com/office/drawing/2014/main" id="{D2B54B4E-3454-4B76-B85A-8512B77298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" name="Freeform 13">
            <a:extLst>
              <a:ext uri="{FF2B5EF4-FFF2-40B4-BE49-F238E27FC236}">
                <a16:creationId xmlns:a16="http://schemas.microsoft.com/office/drawing/2014/main" id="{7EFFE965-5586-4889-A74D-3A6080D04B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25">
            <a:extLst>
              <a:ext uri="{FF2B5EF4-FFF2-40B4-BE49-F238E27FC236}">
                <a16:creationId xmlns:a16="http://schemas.microsoft.com/office/drawing/2014/main" id="{5BC4125D-18D9-4A65-82B6-C24FE9434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7" name="Freeform 14">
            <a:extLst>
              <a:ext uri="{FF2B5EF4-FFF2-40B4-BE49-F238E27FC236}">
                <a16:creationId xmlns:a16="http://schemas.microsoft.com/office/drawing/2014/main" id="{A86DE327-0F45-4F54-BB6C-68A093CE55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19" name="5-Point Star 24">
            <a:extLst>
              <a:ext uri="{FF2B5EF4-FFF2-40B4-BE49-F238E27FC236}">
                <a16:creationId xmlns:a16="http://schemas.microsoft.com/office/drawing/2014/main" id="{795857C2-E6E7-405A-B5A3-4DE3B50A7B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18FDCFD-790D-AFB9-4FE2-1AC02835B692}"/>
              </a:ext>
            </a:extLst>
          </p:cNvPr>
          <p:cNvSpPr/>
          <p:nvPr/>
        </p:nvSpPr>
        <p:spPr>
          <a:xfrm rot="21420000">
            <a:off x="-160909" y="566983"/>
            <a:ext cx="5428489" cy="327868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cap="all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What channels to use to improve communication </a:t>
            </a:r>
          </a:p>
        </p:txBody>
      </p:sp>
      <p:pic>
        <p:nvPicPr>
          <p:cNvPr id="4" name="Picture 3" descr="Diagram, Teams&#10;&#10;Description automatically generated">
            <a:extLst>
              <a:ext uri="{FF2B5EF4-FFF2-40B4-BE49-F238E27FC236}">
                <a16:creationId xmlns:a16="http://schemas.microsoft.com/office/drawing/2014/main" id="{F70F9AB2-A0AB-1C20-23FA-D99916BC95F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9077" r="19680" b="1"/>
          <a:stretch/>
        </p:blipFill>
        <p:spPr>
          <a:xfrm rot="21420000">
            <a:off x="6434380" y="-4410"/>
            <a:ext cx="4672896" cy="4425352"/>
          </a:xfrm>
          <a:custGeom>
            <a:avLst/>
            <a:gdLst/>
            <a:ahLst/>
            <a:cxnLst/>
            <a:rect l="l" t="t" r="r" b="b"/>
            <a:pathLst>
              <a:path w="4672896" h="4425352">
                <a:moveTo>
                  <a:pt x="2262547" y="0"/>
                </a:moveTo>
                <a:lnTo>
                  <a:pt x="4672895" y="126321"/>
                </a:lnTo>
                <a:lnTo>
                  <a:pt x="4672896" y="4425352"/>
                </a:lnTo>
                <a:lnTo>
                  <a:pt x="0" y="4425352"/>
                </a:lnTo>
                <a:lnTo>
                  <a:pt x="0" y="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3725616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CF7055B-D742-BAD4-F58D-FBE30110F130}"/>
              </a:ext>
            </a:extLst>
          </p:cNvPr>
          <p:cNvSpPr/>
          <p:nvPr/>
        </p:nvSpPr>
        <p:spPr>
          <a:xfrm>
            <a:off x="0" y="354152"/>
            <a:ext cx="1161288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References</a:t>
            </a:r>
            <a:endParaRPr lang="en-RO" sz="12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RO" sz="12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Bennet, M. (2021) Models of effective communication in organisations, available at: </a:t>
            </a:r>
            <a:r>
              <a:rPr lang="en-GB" sz="1200" i="1" u="sng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https://dovney.com/models-of-effective-communication-in-organizations</a:t>
            </a:r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(Accessed at: 12 Jul 2022)</a:t>
            </a:r>
            <a:endParaRPr lang="en-RO" sz="12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RO" sz="12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Facebook (2022) HSBC, available at: </a:t>
            </a:r>
            <a:r>
              <a:rPr lang="en-GB" sz="1200" i="1" u="sng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3"/>
              </a:rPr>
              <a:t>https://www.facebook.com/HSBC</a:t>
            </a:r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(Accessed at: 10 Jul 2022)</a:t>
            </a:r>
            <a:endParaRPr lang="en-RO" sz="12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RO" sz="12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Grammarly (2022) Top 8 benefits of effective communication in the workplace, available at: </a:t>
            </a:r>
            <a:r>
              <a:rPr lang="en-GB" sz="1200" i="1" u="sng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4"/>
              </a:rPr>
              <a:t>https://www.grammarly.com/business/learn/benefits-of-effective-communication/</a:t>
            </a:r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(Accessed at: 12 Jul 2022)</a:t>
            </a:r>
            <a:endParaRPr lang="en-RO" sz="12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RO" sz="12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HSBC (2021) HSBC: An overview, available at: </a:t>
            </a:r>
            <a:r>
              <a:rPr lang="en-GB" sz="1200" i="1" u="sng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5"/>
              </a:rPr>
              <a:t>https://www.sec.gov/Archives/edgar/data/83246/000114420412052308/v744588-1_fwp.pdf</a:t>
            </a:r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(Accessed at: 10 Jul 2022)</a:t>
            </a:r>
            <a:endParaRPr lang="en-RO" sz="12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RO" sz="12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Indeed (2022) 10 benefits of effective communication in the workplace, available at: </a:t>
            </a:r>
            <a:r>
              <a:rPr lang="en-GB" sz="1200" i="1" u="sng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6"/>
              </a:rPr>
              <a:t>https://www.indeed.com/career-advice/career-development/communication-benefits</a:t>
            </a:r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(Accessed at: 12 Jul 2022)</a:t>
            </a:r>
            <a:endParaRPr lang="en-RO" sz="12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RO" sz="12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Instagram (2022) HSBC, available at: </a:t>
            </a:r>
            <a:r>
              <a:rPr lang="en-GB" sz="1200" i="1" u="sng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7"/>
              </a:rPr>
              <a:t>https://www.instagram.com/hsbc/</a:t>
            </a:r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(Accessed at: 10 Jul 2022)</a:t>
            </a:r>
            <a:endParaRPr lang="en-RO" sz="12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RO" sz="12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Martic</a:t>
            </a:r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K. (2022) Top 13 communication barriers and to tackle them, available at: </a:t>
            </a:r>
            <a:r>
              <a:rPr lang="en-GB" sz="1200" i="1" u="sng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8"/>
              </a:rPr>
              <a:t>https://haiilo.com/blog/communication-barriers/</a:t>
            </a:r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(Accessed at: 13 Jul 2022)</a:t>
            </a:r>
            <a:endParaRPr lang="en-RO" sz="12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RO" sz="12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Pines, L. (2020) Top 3 shareholders of HSBC, available at: </a:t>
            </a:r>
            <a:r>
              <a:rPr lang="en-GB" sz="1200" i="1" u="sng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9"/>
              </a:rPr>
              <a:t>https://www.investopedia.com/articles/company-insights/082316/top-5-shareholders-hsbc.asp</a:t>
            </a:r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(Accessed at: 13 Jul 2022)</a:t>
            </a:r>
            <a:endParaRPr lang="en-RO" sz="12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RO" sz="12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Skills you need (2022) Barriers to effective communication, available at: </a:t>
            </a:r>
            <a:r>
              <a:rPr lang="en-GB" sz="1200" i="1" u="sng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10"/>
              </a:rPr>
              <a:t>https://www.skillsyouneed.com/ips/barriers-communication.html</a:t>
            </a:r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(Accessed at: 12 Jul 2022)</a:t>
            </a:r>
            <a:endParaRPr lang="en-RO" sz="12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RO" sz="12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Twitter (2022) HSBC, available at: </a:t>
            </a:r>
            <a:r>
              <a:rPr lang="en-GB" sz="1200" i="1" u="sng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11"/>
              </a:rPr>
              <a:t>https://twitter.com/HSBC?ref_src=twsrc%5Egoogle%7Ctwcamp%5Eserp%7Ctwgr%5Eauthor</a:t>
            </a:r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(Accessed at: 10 Jul 2022)</a:t>
            </a:r>
            <a:endParaRPr lang="en-RO" sz="12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RO" sz="12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YouTube (2022) HSBC, available at: </a:t>
            </a:r>
            <a:r>
              <a:rPr lang="en-GB" sz="1200" i="1" u="sng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12"/>
              </a:rPr>
              <a:t>https://www.youtube.com/c/lionshsbc</a:t>
            </a:r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(Accessed at: 10 Jul 2022)</a:t>
            </a:r>
            <a:endParaRPr lang="en-RO" sz="12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RO" sz="12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RO" sz="12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RO" sz="12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RO" sz="12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96001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B4558AA-CAB7-4F7B-B105-38BE451C66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4BD43042-689E-4564-A291-C49C15CDF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11719737" cy="6392969"/>
          </a:xfrm>
          <a:prstGeom prst="rect">
            <a:avLst/>
          </a:prstGeom>
          <a:ln>
            <a:noFill/>
          </a:ln>
          <a:effectLst>
            <a:outerShdw blurRad="98425" dist="76200" dir="4380000" algn="tl" rotWithShape="0">
              <a:srgbClr val="000000">
                <a:alpha val="68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0D792FB-4ECA-41AD-9C22-519E1C734F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474209" cy="614102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D96945DB-C73D-7E5C-14FE-9E7268DC8A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9663" y="527762"/>
            <a:ext cx="7756650" cy="496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4240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8">
            <a:extLst>
              <a:ext uri="{FF2B5EF4-FFF2-40B4-BE49-F238E27FC236}">
                <a16:creationId xmlns:a16="http://schemas.microsoft.com/office/drawing/2014/main" id="{F770B4CD-535A-4FF2-B700-8C40F0031E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23" name="Group 10">
            <a:extLst>
              <a:ext uri="{FF2B5EF4-FFF2-40B4-BE49-F238E27FC236}">
                <a16:creationId xmlns:a16="http://schemas.microsoft.com/office/drawing/2014/main" id="{42AB5EEF-5DB7-47EA-BB55-DC7DAC8A68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2" name="Rectangle 11">
              <a:extLst>
                <a:ext uri="{FF2B5EF4-FFF2-40B4-BE49-F238E27FC236}">
                  <a16:creationId xmlns:a16="http://schemas.microsoft.com/office/drawing/2014/main" id="{2D031218-C353-46BE-8BA0-03B929089E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1">
              <a:extLst>
                <a:ext uri="{FF2B5EF4-FFF2-40B4-BE49-F238E27FC236}">
                  <a16:creationId xmlns:a16="http://schemas.microsoft.com/office/drawing/2014/main" id="{63018239-79C0-4159-AE08-A6113D9AD9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68094AE-62A3-4DD8-B617-758BE447B7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45286591-9DEE-40D6-861B-569E5A9D47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7350557"/>
              </p:ext>
            </p:extLst>
          </p:nvPr>
        </p:nvGraphicFramePr>
        <p:xfrm>
          <a:off x="404225" y="458023"/>
          <a:ext cx="10912821" cy="49636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8040">
                  <a:extLst>
                    <a:ext uri="{9D8B030D-6E8A-4147-A177-3AD203B41FA5}">
                      <a16:colId xmlns:a16="http://schemas.microsoft.com/office/drawing/2014/main" val="1381715570"/>
                    </a:ext>
                  </a:extLst>
                </a:gridCol>
                <a:gridCol w="5694781">
                  <a:extLst>
                    <a:ext uri="{9D8B030D-6E8A-4147-A177-3AD203B41FA5}">
                      <a16:colId xmlns:a16="http://schemas.microsoft.com/office/drawing/2014/main" val="3579679796"/>
                    </a:ext>
                  </a:extLst>
                </a:gridCol>
              </a:tblGrid>
              <a:tr h="559812">
                <a:tc>
                  <a:txBody>
                    <a:bodyPr/>
                    <a:lstStyle/>
                    <a:p>
                      <a:pPr algn="ctr"/>
                      <a:r>
                        <a:rPr lang="en-GB" sz="2700"/>
                        <a:t>Teamwork Evaluation </a:t>
                      </a:r>
                    </a:p>
                  </a:txBody>
                  <a:tcPr marL="103669" marR="103669" marT="51834" marB="5183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700"/>
                        <a:t>Team responses. </a:t>
                      </a:r>
                    </a:p>
                  </a:txBody>
                  <a:tcPr marL="103669" marR="103669" marT="51834" marB="51834"/>
                </a:tc>
                <a:extLst>
                  <a:ext uri="{0D108BD9-81ED-4DB2-BD59-A6C34878D82A}">
                    <a16:rowId xmlns:a16="http://schemas.microsoft.com/office/drawing/2014/main" val="3160018179"/>
                  </a:ext>
                </a:extLst>
              </a:tr>
              <a:tr h="456143">
                <a:tc>
                  <a:txBody>
                    <a:bodyPr/>
                    <a:lstStyle/>
                    <a:p>
                      <a:r>
                        <a:rPr lang="en-GB" sz="2000"/>
                        <a:t>Who was in your team? </a:t>
                      </a:r>
                    </a:p>
                  </a:txBody>
                  <a:tcPr marL="103669" marR="103669" marT="51834" marB="51834"/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Mirela Oprea, Iulian Neagu, Cristian Ioan Spridon,</a:t>
                      </a:r>
                    </a:p>
                    <a:p>
                      <a:r>
                        <a:rPr lang="en-GB" sz="2000"/>
                        <a:t>Elena-Catalina Calau and Marian Postolache. </a:t>
                      </a:r>
                    </a:p>
                  </a:txBody>
                  <a:tcPr marL="103669" marR="103669" marT="51834" marB="51834"/>
                </a:tc>
                <a:extLst>
                  <a:ext uri="{0D108BD9-81ED-4DB2-BD59-A6C34878D82A}">
                    <a16:rowId xmlns:a16="http://schemas.microsoft.com/office/drawing/2014/main" val="2318373457"/>
                  </a:ext>
                </a:extLst>
              </a:tr>
              <a:tr h="7671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/>
                        <a:t>What were the key strengths of your team? </a:t>
                      </a:r>
                    </a:p>
                    <a:p>
                      <a:endParaRPr lang="en-GB" sz="2000"/>
                    </a:p>
                  </a:txBody>
                  <a:tcPr marL="103669" marR="103669" marT="51834" marB="51834"/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We communicated very well and all of us been involved. </a:t>
                      </a:r>
                    </a:p>
                  </a:txBody>
                  <a:tcPr marL="103669" marR="103669" marT="51834" marB="51834"/>
                </a:tc>
                <a:extLst>
                  <a:ext uri="{0D108BD9-81ED-4DB2-BD59-A6C34878D82A}">
                    <a16:rowId xmlns:a16="http://schemas.microsoft.com/office/drawing/2014/main" val="2507276796"/>
                  </a:ext>
                </a:extLst>
              </a:tr>
              <a:tr h="107815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/>
                        <a:t>What were the challenges that you overcame as a team?</a:t>
                      </a:r>
                    </a:p>
                    <a:p>
                      <a:endParaRPr lang="en-GB" sz="2000"/>
                    </a:p>
                  </a:txBody>
                  <a:tcPr marL="103669" marR="103669" marT="51834" marB="51834"/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Because we have different work time  we struggle to meet so often. </a:t>
                      </a:r>
                    </a:p>
                  </a:txBody>
                  <a:tcPr marL="103669" marR="103669" marT="51834" marB="51834"/>
                </a:tc>
                <a:extLst>
                  <a:ext uri="{0D108BD9-81ED-4DB2-BD59-A6C34878D82A}">
                    <a16:rowId xmlns:a16="http://schemas.microsoft.com/office/drawing/2014/main" val="1913256840"/>
                  </a:ext>
                </a:extLst>
              </a:tr>
              <a:tr h="107815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/>
                        <a:t>What would you do differently if you worked as a team again?</a:t>
                      </a:r>
                    </a:p>
                    <a:p>
                      <a:endParaRPr lang="en-GB" sz="2000"/>
                    </a:p>
                  </a:txBody>
                  <a:tcPr marL="103669" marR="103669" marT="51834" marB="51834"/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I don’t want to do any other changes because I like the team that we have been.</a:t>
                      </a:r>
                    </a:p>
                  </a:txBody>
                  <a:tcPr marL="103669" marR="103669" marT="51834" marB="51834"/>
                </a:tc>
                <a:extLst>
                  <a:ext uri="{0D108BD9-81ED-4DB2-BD59-A6C34878D82A}">
                    <a16:rowId xmlns:a16="http://schemas.microsoft.com/office/drawing/2014/main" val="771358641"/>
                  </a:ext>
                </a:extLst>
              </a:tr>
              <a:tr h="767149">
                <a:tc>
                  <a:txBody>
                    <a:bodyPr/>
                    <a:lstStyle/>
                    <a:p>
                      <a:r>
                        <a:rPr lang="en-GB" sz="2000"/>
                        <a:t>How would you rate your team working? Out of 10? </a:t>
                      </a:r>
                    </a:p>
                  </a:txBody>
                  <a:tcPr marL="103669" marR="103669" marT="51834" marB="51834"/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 9/10</a:t>
                      </a:r>
                    </a:p>
                  </a:txBody>
                  <a:tcPr marL="103669" marR="103669" marT="51834" marB="51834"/>
                </a:tc>
                <a:extLst>
                  <a:ext uri="{0D108BD9-81ED-4DB2-BD59-A6C34878D82A}">
                    <a16:rowId xmlns:a16="http://schemas.microsoft.com/office/drawing/2014/main" val="37941053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135309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Main Event</Template>
  <TotalTime>20</TotalTime>
  <Words>554</Words>
  <Application>Microsoft Office PowerPoint</Application>
  <PresentationFormat>Widescreen</PresentationFormat>
  <Paragraphs>50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Main Event</vt:lpstr>
      <vt:lpstr>Strategies for Effective Communication in a Business Setting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Strategies for Effective Communication in a Business Setting </dc:title>
  <dc:creator>RAH18105029</dc:creator>
  <cp:lastModifiedBy>myrela55@icloud.com</cp:lastModifiedBy>
  <cp:revision>2</cp:revision>
  <dcterms:created xsi:type="dcterms:W3CDTF">2022-07-14T11:01:41Z</dcterms:created>
  <dcterms:modified xsi:type="dcterms:W3CDTF">2022-07-23T21:22:10Z</dcterms:modified>
</cp:coreProperties>
</file>