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2" r:id="rId2"/>
    <p:sldId id="273"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FEADD"/>
    <a:srgbClr val="ECE9E0"/>
    <a:srgbClr val="F2DAF0"/>
    <a:srgbClr val="FEF4E6"/>
    <a:srgbClr val="FFF9E5"/>
    <a:srgbClr val="DADAE2"/>
    <a:srgbClr val="DCDCE0"/>
    <a:srgbClr val="D7D9E5"/>
    <a:srgbClr val="DBD6E6"/>
    <a:srgbClr val="D7DD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259" autoAdjust="0"/>
    <p:restoredTop sz="94660"/>
  </p:normalViewPr>
  <p:slideViewPr>
    <p:cSldViewPr snapToGrid="0">
      <p:cViewPr varScale="1">
        <p:scale>
          <a:sx n="82" d="100"/>
          <a:sy n="82" d="100"/>
        </p:scale>
        <p:origin x="-845" y="-91"/>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7E9F59-27AB-4111-B39B-BB66A780CE19}" type="doc">
      <dgm:prSet loTypeId="urn:microsoft.com/office/officeart/2005/8/layout/list1" loCatId="list" qsTypeId="urn:microsoft.com/office/officeart/2005/8/quickstyle/simple3" qsCatId="simple" csTypeId="urn:microsoft.com/office/officeart/2005/8/colors/colorful1" csCatId="colorful" phldr="1"/>
      <dgm:spPr/>
      <dgm:t>
        <a:bodyPr/>
        <a:lstStyle/>
        <a:p>
          <a:endParaRPr lang="en-US"/>
        </a:p>
      </dgm:t>
    </dgm:pt>
    <dgm:pt modelId="{15D13ED2-EA7F-4559-A0E4-C1425ECEE3AD}">
      <dgm:prSet custT="1"/>
      <dgm:spPr/>
      <dgm:t>
        <a:bodyPr/>
        <a:lstStyle/>
        <a:p>
          <a:r>
            <a:rPr lang="en-US" sz="1800" b="0" i="0" dirty="0">
              <a:latin typeface="+mn-lt"/>
            </a:rPr>
            <a:t>Despite the potential of Bowlby’s theory in understanding human interactions and attachment factors, there are certain limitations that restrict the application of this theory in a practical setting. </a:t>
          </a:r>
          <a:endParaRPr lang="en-IN" sz="1800" dirty="0">
            <a:latin typeface="+mn-lt"/>
          </a:endParaRPr>
        </a:p>
      </dgm:t>
    </dgm:pt>
    <dgm:pt modelId="{C3740B45-F822-436A-A18A-FECA4861E5A1}" type="parTrans" cxnId="{E4393649-A286-4951-8CA1-43D384854431}">
      <dgm:prSet/>
      <dgm:spPr/>
      <dgm:t>
        <a:bodyPr/>
        <a:lstStyle/>
        <a:p>
          <a:endParaRPr lang="en-US"/>
        </a:p>
      </dgm:t>
    </dgm:pt>
    <dgm:pt modelId="{7B6BDF88-B1B2-4D51-A697-D735FC18FFCD}" type="sibTrans" cxnId="{E4393649-A286-4951-8CA1-43D384854431}">
      <dgm:prSet/>
      <dgm:spPr/>
      <dgm:t>
        <a:bodyPr/>
        <a:lstStyle/>
        <a:p>
          <a:endParaRPr lang="en-US"/>
        </a:p>
      </dgm:t>
    </dgm:pt>
    <dgm:pt modelId="{1F54C7D5-0CB8-4FAB-A7FC-26E2B3776835}">
      <dgm:prSet custT="1"/>
      <dgm:spPr/>
      <dgm:t>
        <a:bodyPr/>
        <a:lstStyle/>
        <a:p>
          <a:r>
            <a:rPr lang="en-US" sz="1800" b="0" i="0" dirty="0">
              <a:latin typeface="+mn-lt"/>
            </a:rPr>
            <a:t>For example, recent developments in developmental theory have iterated that although </a:t>
          </a:r>
          <a:r>
            <a:rPr lang="en-US" sz="1800" b="0" i="0" dirty="0" err="1">
              <a:latin typeface="+mn-lt"/>
            </a:rPr>
            <a:t>Bowlby</a:t>
          </a:r>
          <a:r>
            <a:rPr lang="en-US" sz="1800" b="0" i="0" dirty="0">
              <a:latin typeface="+mn-lt"/>
            </a:rPr>
            <a:t> argues that interactions of a child’s closely knit environmental factors are necessary, there are possible chances of a healthy relationship event with one primary figure (</a:t>
          </a:r>
          <a:r>
            <a:rPr lang="en-US" sz="1800" b="0" i="0" dirty="0" err="1">
              <a:latin typeface="+mn-lt"/>
            </a:rPr>
            <a:t>Bakermans‐Kranenburg</a:t>
          </a:r>
          <a:r>
            <a:rPr lang="en-US" sz="1800" b="0" i="0" dirty="0">
              <a:latin typeface="+mn-lt"/>
            </a:rPr>
            <a:t>, 2021).</a:t>
          </a:r>
          <a:endParaRPr lang="en-IN" sz="1800" dirty="0">
            <a:latin typeface="+mn-lt"/>
          </a:endParaRPr>
        </a:p>
      </dgm:t>
    </dgm:pt>
    <dgm:pt modelId="{FBC7D4F7-2D52-420F-BE83-C46FFED0790E}" type="parTrans" cxnId="{38000DDD-706A-4D6B-98C9-49B327AA3C67}">
      <dgm:prSet/>
      <dgm:spPr/>
      <dgm:t>
        <a:bodyPr/>
        <a:lstStyle/>
        <a:p>
          <a:endParaRPr lang="en-US"/>
        </a:p>
      </dgm:t>
    </dgm:pt>
    <dgm:pt modelId="{840811EE-78E2-403E-927D-D208E899D8CF}" type="sibTrans" cxnId="{38000DDD-706A-4D6B-98C9-49B327AA3C67}">
      <dgm:prSet/>
      <dgm:spPr/>
      <dgm:t>
        <a:bodyPr/>
        <a:lstStyle/>
        <a:p>
          <a:endParaRPr lang="en-US"/>
        </a:p>
      </dgm:t>
    </dgm:pt>
    <dgm:pt modelId="{D0CB42C7-BA36-4C1C-80C2-EB4E9A6C7409}">
      <dgm:prSet custT="1"/>
      <dgm:spPr/>
      <dgm:t>
        <a:bodyPr/>
        <a:lstStyle/>
        <a:p>
          <a:r>
            <a:rPr lang="en-US" sz="1800" b="0" i="0" dirty="0">
              <a:latin typeface="+mn-lt"/>
            </a:rPr>
            <a:t>This refers to the understanding that there are potential aspects through which a child’s development might be equally plausible even with the presence of a specific figure or an environmental space where there is room for daily growth and opportunity as per child’s capacity. </a:t>
          </a:r>
          <a:endParaRPr lang="en-IN" sz="1800" dirty="0">
            <a:latin typeface="+mn-lt"/>
          </a:endParaRPr>
        </a:p>
      </dgm:t>
    </dgm:pt>
    <dgm:pt modelId="{78F023C8-9207-4B03-B1F7-7170B9231A9D}" type="parTrans" cxnId="{13D0F73D-7F93-45CA-8561-0387C2844CCA}">
      <dgm:prSet/>
      <dgm:spPr/>
      <dgm:t>
        <a:bodyPr/>
        <a:lstStyle/>
        <a:p>
          <a:endParaRPr lang="en-US"/>
        </a:p>
      </dgm:t>
    </dgm:pt>
    <dgm:pt modelId="{783255CF-91ED-48CA-8B0D-056F37E689BA}" type="sibTrans" cxnId="{13D0F73D-7F93-45CA-8561-0387C2844CCA}">
      <dgm:prSet/>
      <dgm:spPr/>
      <dgm:t>
        <a:bodyPr/>
        <a:lstStyle/>
        <a:p>
          <a:endParaRPr lang="en-US"/>
        </a:p>
      </dgm:t>
    </dgm:pt>
    <dgm:pt modelId="{0251A072-084C-4398-90D2-13055289EF90}">
      <dgm:prSet custT="1"/>
      <dgm:spPr/>
      <dgm:t>
        <a:bodyPr/>
        <a:lstStyle/>
        <a:p>
          <a:r>
            <a:rPr lang="en-US" sz="1800" b="0" i="0">
              <a:latin typeface="+mn-lt"/>
            </a:rPr>
            <a:t>This includes the presence of institutional forces and special figures who can guide the child to potential outcomes and influence their positive growth. </a:t>
          </a:r>
          <a:endParaRPr lang="en-IN" sz="1800">
            <a:latin typeface="+mn-lt"/>
          </a:endParaRPr>
        </a:p>
      </dgm:t>
    </dgm:pt>
    <dgm:pt modelId="{E3D8533F-F505-493C-910A-6EFE36605B28}" type="parTrans" cxnId="{1E33B373-E75F-4445-84D6-A207C4920AA2}">
      <dgm:prSet/>
      <dgm:spPr/>
      <dgm:t>
        <a:bodyPr/>
        <a:lstStyle/>
        <a:p>
          <a:endParaRPr lang="en-US"/>
        </a:p>
      </dgm:t>
    </dgm:pt>
    <dgm:pt modelId="{786A8D64-BE24-481C-90F8-668888BF8243}" type="sibTrans" cxnId="{1E33B373-E75F-4445-84D6-A207C4920AA2}">
      <dgm:prSet/>
      <dgm:spPr/>
      <dgm:t>
        <a:bodyPr/>
        <a:lstStyle/>
        <a:p>
          <a:endParaRPr lang="en-US"/>
        </a:p>
      </dgm:t>
    </dgm:pt>
    <dgm:pt modelId="{E361751E-B210-4E01-AF14-9A08C3251FC1}" type="pres">
      <dgm:prSet presAssocID="{E27E9F59-27AB-4111-B39B-BB66A780CE19}" presName="linear" presStyleCnt="0">
        <dgm:presLayoutVars>
          <dgm:dir/>
          <dgm:animLvl val="lvl"/>
          <dgm:resizeHandles val="exact"/>
        </dgm:presLayoutVars>
      </dgm:prSet>
      <dgm:spPr/>
    </dgm:pt>
    <dgm:pt modelId="{AF7B313B-79F1-4C74-ABE7-A720E10721E0}" type="pres">
      <dgm:prSet presAssocID="{15D13ED2-EA7F-4559-A0E4-C1425ECEE3AD}" presName="parentLin" presStyleCnt="0"/>
      <dgm:spPr/>
    </dgm:pt>
    <dgm:pt modelId="{818B73E3-1FAD-4E85-9FF7-7595F6A48F0B}" type="pres">
      <dgm:prSet presAssocID="{15D13ED2-EA7F-4559-A0E4-C1425ECEE3AD}" presName="parentLeftMargin" presStyleLbl="node1" presStyleIdx="0" presStyleCnt="4"/>
      <dgm:spPr/>
    </dgm:pt>
    <dgm:pt modelId="{585A321C-2B21-4F10-8973-44AA3B4D6E48}" type="pres">
      <dgm:prSet presAssocID="{15D13ED2-EA7F-4559-A0E4-C1425ECEE3AD}" presName="parentText" presStyleLbl="node1" presStyleIdx="0" presStyleCnt="4" custScaleY="110396">
        <dgm:presLayoutVars>
          <dgm:chMax val="0"/>
          <dgm:bulletEnabled val="1"/>
        </dgm:presLayoutVars>
      </dgm:prSet>
      <dgm:spPr/>
    </dgm:pt>
    <dgm:pt modelId="{E49002A3-4D88-4A13-984D-B12C425E68DB}" type="pres">
      <dgm:prSet presAssocID="{15D13ED2-EA7F-4559-A0E4-C1425ECEE3AD}" presName="negativeSpace" presStyleCnt="0"/>
      <dgm:spPr/>
    </dgm:pt>
    <dgm:pt modelId="{665D1F58-2CE1-4244-9071-965A4454DCE8}" type="pres">
      <dgm:prSet presAssocID="{15D13ED2-EA7F-4559-A0E4-C1425ECEE3AD}" presName="childText" presStyleLbl="conFgAcc1" presStyleIdx="0" presStyleCnt="4">
        <dgm:presLayoutVars>
          <dgm:bulletEnabled val="1"/>
        </dgm:presLayoutVars>
      </dgm:prSet>
      <dgm:spPr/>
    </dgm:pt>
    <dgm:pt modelId="{9AB4FB04-4D85-4260-BD8D-13F9479A8830}" type="pres">
      <dgm:prSet presAssocID="{7B6BDF88-B1B2-4D51-A697-D735FC18FFCD}" presName="spaceBetweenRectangles" presStyleCnt="0"/>
      <dgm:spPr/>
    </dgm:pt>
    <dgm:pt modelId="{CF1BECB4-AA39-452A-B62F-55ED1E694E84}" type="pres">
      <dgm:prSet presAssocID="{1F54C7D5-0CB8-4FAB-A7FC-26E2B3776835}" presName="parentLin" presStyleCnt="0"/>
      <dgm:spPr/>
    </dgm:pt>
    <dgm:pt modelId="{7345385F-B53A-4231-9379-3CEFB353A8BA}" type="pres">
      <dgm:prSet presAssocID="{1F54C7D5-0CB8-4FAB-A7FC-26E2B3776835}" presName="parentLeftMargin" presStyleLbl="node1" presStyleIdx="0" presStyleCnt="4"/>
      <dgm:spPr/>
    </dgm:pt>
    <dgm:pt modelId="{E95D283F-F98F-4B54-B03A-1DAAC20946D1}" type="pres">
      <dgm:prSet presAssocID="{1F54C7D5-0CB8-4FAB-A7FC-26E2B3776835}" presName="parentText" presStyleLbl="node1" presStyleIdx="1" presStyleCnt="4" custScaleY="130448">
        <dgm:presLayoutVars>
          <dgm:chMax val="0"/>
          <dgm:bulletEnabled val="1"/>
        </dgm:presLayoutVars>
      </dgm:prSet>
      <dgm:spPr/>
    </dgm:pt>
    <dgm:pt modelId="{E4448150-9F55-48B6-80D8-A301A3362F86}" type="pres">
      <dgm:prSet presAssocID="{1F54C7D5-0CB8-4FAB-A7FC-26E2B3776835}" presName="negativeSpace" presStyleCnt="0"/>
      <dgm:spPr/>
    </dgm:pt>
    <dgm:pt modelId="{12506DCA-DAE6-4066-B301-99C0C26D2460}" type="pres">
      <dgm:prSet presAssocID="{1F54C7D5-0CB8-4FAB-A7FC-26E2B3776835}" presName="childText" presStyleLbl="conFgAcc1" presStyleIdx="1" presStyleCnt="4">
        <dgm:presLayoutVars>
          <dgm:bulletEnabled val="1"/>
        </dgm:presLayoutVars>
      </dgm:prSet>
      <dgm:spPr/>
    </dgm:pt>
    <dgm:pt modelId="{33F50668-632E-410B-AAA5-CDDF8DFE7843}" type="pres">
      <dgm:prSet presAssocID="{840811EE-78E2-403E-927D-D208E899D8CF}" presName="spaceBetweenRectangles" presStyleCnt="0"/>
      <dgm:spPr/>
    </dgm:pt>
    <dgm:pt modelId="{DA130578-D0E2-4379-85E3-A22BE694D074}" type="pres">
      <dgm:prSet presAssocID="{D0CB42C7-BA36-4C1C-80C2-EB4E9A6C7409}" presName="parentLin" presStyleCnt="0"/>
      <dgm:spPr/>
    </dgm:pt>
    <dgm:pt modelId="{4C421942-B3CC-4566-B0A2-055A091E8C18}" type="pres">
      <dgm:prSet presAssocID="{D0CB42C7-BA36-4C1C-80C2-EB4E9A6C7409}" presName="parentLeftMargin" presStyleLbl="node1" presStyleIdx="1" presStyleCnt="4"/>
      <dgm:spPr/>
    </dgm:pt>
    <dgm:pt modelId="{7A1B2887-5C0F-41E0-90B3-01BBE3476628}" type="pres">
      <dgm:prSet presAssocID="{D0CB42C7-BA36-4C1C-80C2-EB4E9A6C7409}" presName="parentText" presStyleLbl="node1" presStyleIdx="2" presStyleCnt="4" custScaleY="171518">
        <dgm:presLayoutVars>
          <dgm:chMax val="0"/>
          <dgm:bulletEnabled val="1"/>
        </dgm:presLayoutVars>
      </dgm:prSet>
      <dgm:spPr/>
    </dgm:pt>
    <dgm:pt modelId="{46D4092A-48DE-4FFF-829B-55C4F61EBF4D}" type="pres">
      <dgm:prSet presAssocID="{D0CB42C7-BA36-4C1C-80C2-EB4E9A6C7409}" presName="negativeSpace" presStyleCnt="0"/>
      <dgm:spPr/>
    </dgm:pt>
    <dgm:pt modelId="{B5B67D59-6E51-4728-9FB1-925D93C5B35E}" type="pres">
      <dgm:prSet presAssocID="{D0CB42C7-BA36-4C1C-80C2-EB4E9A6C7409}" presName="childText" presStyleLbl="conFgAcc1" presStyleIdx="2" presStyleCnt="4">
        <dgm:presLayoutVars>
          <dgm:bulletEnabled val="1"/>
        </dgm:presLayoutVars>
      </dgm:prSet>
      <dgm:spPr/>
    </dgm:pt>
    <dgm:pt modelId="{F2769119-8640-4B8A-8DBA-0A00AD6A0BE3}" type="pres">
      <dgm:prSet presAssocID="{783255CF-91ED-48CA-8B0D-056F37E689BA}" presName="spaceBetweenRectangles" presStyleCnt="0"/>
      <dgm:spPr/>
    </dgm:pt>
    <dgm:pt modelId="{B40AB420-26F0-4681-8FB7-3AE045303CB1}" type="pres">
      <dgm:prSet presAssocID="{0251A072-084C-4398-90D2-13055289EF90}" presName="parentLin" presStyleCnt="0"/>
      <dgm:spPr/>
    </dgm:pt>
    <dgm:pt modelId="{162D909C-FA99-4A89-B437-0F4F6D22C5BD}" type="pres">
      <dgm:prSet presAssocID="{0251A072-084C-4398-90D2-13055289EF90}" presName="parentLeftMargin" presStyleLbl="node1" presStyleIdx="2" presStyleCnt="4"/>
      <dgm:spPr/>
    </dgm:pt>
    <dgm:pt modelId="{7997DC80-F33D-424A-88FA-76489143A420}" type="pres">
      <dgm:prSet presAssocID="{0251A072-084C-4398-90D2-13055289EF90}" presName="parentText" presStyleLbl="node1" presStyleIdx="3" presStyleCnt="4">
        <dgm:presLayoutVars>
          <dgm:chMax val="0"/>
          <dgm:bulletEnabled val="1"/>
        </dgm:presLayoutVars>
      </dgm:prSet>
      <dgm:spPr/>
    </dgm:pt>
    <dgm:pt modelId="{1A652F98-C440-472F-88B4-B7533232A82B}" type="pres">
      <dgm:prSet presAssocID="{0251A072-084C-4398-90D2-13055289EF90}" presName="negativeSpace" presStyleCnt="0"/>
      <dgm:spPr/>
    </dgm:pt>
    <dgm:pt modelId="{88076078-EB93-4071-9E1A-0E841EB26A9B}" type="pres">
      <dgm:prSet presAssocID="{0251A072-084C-4398-90D2-13055289EF90}" presName="childText" presStyleLbl="conFgAcc1" presStyleIdx="3" presStyleCnt="4">
        <dgm:presLayoutVars>
          <dgm:bulletEnabled val="1"/>
        </dgm:presLayoutVars>
      </dgm:prSet>
      <dgm:spPr/>
    </dgm:pt>
  </dgm:ptLst>
  <dgm:cxnLst>
    <dgm:cxn modelId="{69E65D2B-A3DD-4D7F-9932-B59FD9D87719}" type="presOf" srcId="{D0CB42C7-BA36-4C1C-80C2-EB4E9A6C7409}" destId="{4C421942-B3CC-4566-B0A2-055A091E8C18}" srcOrd="0" destOrd="0" presId="urn:microsoft.com/office/officeart/2005/8/layout/list1"/>
    <dgm:cxn modelId="{8716B838-1D50-4129-8B8A-59EF55BD96F8}" type="presOf" srcId="{E27E9F59-27AB-4111-B39B-BB66A780CE19}" destId="{E361751E-B210-4E01-AF14-9A08C3251FC1}" srcOrd="0" destOrd="0" presId="urn:microsoft.com/office/officeart/2005/8/layout/list1"/>
    <dgm:cxn modelId="{13D0F73D-7F93-45CA-8561-0387C2844CCA}" srcId="{E27E9F59-27AB-4111-B39B-BB66A780CE19}" destId="{D0CB42C7-BA36-4C1C-80C2-EB4E9A6C7409}" srcOrd="2" destOrd="0" parTransId="{78F023C8-9207-4B03-B1F7-7170B9231A9D}" sibTransId="{783255CF-91ED-48CA-8B0D-056F37E689BA}"/>
    <dgm:cxn modelId="{E4393649-A286-4951-8CA1-43D384854431}" srcId="{E27E9F59-27AB-4111-B39B-BB66A780CE19}" destId="{15D13ED2-EA7F-4559-A0E4-C1425ECEE3AD}" srcOrd="0" destOrd="0" parTransId="{C3740B45-F822-436A-A18A-FECA4861E5A1}" sibTransId="{7B6BDF88-B1B2-4D51-A697-D735FC18FFCD}"/>
    <dgm:cxn modelId="{C0BBF54C-0858-431E-AD2F-1DDB626CADF8}" type="presOf" srcId="{15D13ED2-EA7F-4559-A0E4-C1425ECEE3AD}" destId="{818B73E3-1FAD-4E85-9FF7-7595F6A48F0B}" srcOrd="0" destOrd="0" presId="urn:microsoft.com/office/officeart/2005/8/layout/list1"/>
    <dgm:cxn modelId="{1E33B373-E75F-4445-84D6-A207C4920AA2}" srcId="{E27E9F59-27AB-4111-B39B-BB66A780CE19}" destId="{0251A072-084C-4398-90D2-13055289EF90}" srcOrd="3" destOrd="0" parTransId="{E3D8533F-F505-493C-910A-6EFE36605B28}" sibTransId="{786A8D64-BE24-481C-90F8-668888BF8243}"/>
    <dgm:cxn modelId="{FE917B95-3E6D-4BEF-B12D-9879ADB4079B}" type="presOf" srcId="{0251A072-084C-4398-90D2-13055289EF90}" destId="{7997DC80-F33D-424A-88FA-76489143A420}" srcOrd="1" destOrd="0" presId="urn:microsoft.com/office/officeart/2005/8/layout/list1"/>
    <dgm:cxn modelId="{D84F98B1-51C6-462F-A81A-2648684AD922}" type="presOf" srcId="{15D13ED2-EA7F-4559-A0E4-C1425ECEE3AD}" destId="{585A321C-2B21-4F10-8973-44AA3B4D6E48}" srcOrd="1" destOrd="0" presId="urn:microsoft.com/office/officeart/2005/8/layout/list1"/>
    <dgm:cxn modelId="{371882BE-CB40-48E1-9721-78A8EA2D0978}" type="presOf" srcId="{1F54C7D5-0CB8-4FAB-A7FC-26E2B3776835}" destId="{E95D283F-F98F-4B54-B03A-1DAAC20946D1}" srcOrd="1" destOrd="0" presId="urn:microsoft.com/office/officeart/2005/8/layout/list1"/>
    <dgm:cxn modelId="{CB6190C2-7BAD-440B-AEC8-D73C52638A91}" type="presOf" srcId="{D0CB42C7-BA36-4C1C-80C2-EB4E9A6C7409}" destId="{7A1B2887-5C0F-41E0-90B3-01BBE3476628}" srcOrd="1" destOrd="0" presId="urn:microsoft.com/office/officeart/2005/8/layout/list1"/>
    <dgm:cxn modelId="{38000DDD-706A-4D6B-98C9-49B327AA3C67}" srcId="{E27E9F59-27AB-4111-B39B-BB66A780CE19}" destId="{1F54C7D5-0CB8-4FAB-A7FC-26E2B3776835}" srcOrd="1" destOrd="0" parTransId="{FBC7D4F7-2D52-420F-BE83-C46FFED0790E}" sibTransId="{840811EE-78E2-403E-927D-D208E899D8CF}"/>
    <dgm:cxn modelId="{0CCB24E1-354A-4CE4-8B6D-C5B4AC510528}" type="presOf" srcId="{1F54C7D5-0CB8-4FAB-A7FC-26E2B3776835}" destId="{7345385F-B53A-4231-9379-3CEFB353A8BA}" srcOrd="0" destOrd="0" presId="urn:microsoft.com/office/officeart/2005/8/layout/list1"/>
    <dgm:cxn modelId="{C45C32F0-6F8D-47E8-B4A0-624E8433B070}" type="presOf" srcId="{0251A072-084C-4398-90D2-13055289EF90}" destId="{162D909C-FA99-4A89-B437-0F4F6D22C5BD}" srcOrd="0" destOrd="0" presId="urn:microsoft.com/office/officeart/2005/8/layout/list1"/>
    <dgm:cxn modelId="{28283D06-3DF4-4758-927A-00CEAAC3EC07}" type="presParOf" srcId="{E361751E-B210-4E01-AF14-9A08C3251FC1}" destId="{AF7B313B-79F1-4C74-ABE7-A720E10721E0}" srcOrd="0" destOrd="0" presId="urn:microsoft.com/office/officeart/2005/8/layout/list1"/>
    <dgm:cxn modelId="{98ADFC71-125D-4531-88A1-3A8A257AA969}" type="presParOf" srcId="{AF7B313B-79F1-4C74-ABE7-A720E10721E0}" destId="{818B73E3-1FAD-4E85-9FF7-7595F6A48F0B}" srcOrd="0" destOrd="0" presId="urn:microsoft.com/office/officeart/2005/8/layout/list1"/>
    <dgm:cxn modelId="{F77BC952-9B88-464F-9795-A21BEE308780}" type="presParOf" srcId="{AF7B313B-79F1-4C74-ABE7-A720E10721E0}" destId="{585A321C-2B21-4F10-8973-44AA3B4D6E48}" srcOrd="1" destOrd="0" presId="urn:microsoft.com/office/officeart/2005/8/layout/list1"/>
    <dgm:cxn modelId="{DB6AACE2-E8F8-400B-82B3-2AB6D16B7D6E}" type="presParOf" srcId="{E361751E-B210-4E01-AF14-9A08C3251FC1}" destId="{E49002A3-4D88-4A13-984D-B12C425E68DB}" srcOrd="1" destOrd="0" presId="urn:microsoft.com/office/officeart/2005/8/layout/list1"/>
    <dgm:cxn modelId="{7F6EE9D1-0E32-4D08-AC6F-9359DC7C921A}" type="presParOf" srcId="{E361751E-B210-4E01-AF14-9A08C3251FC1}" destId="{665D1F58-2CE1-4244-9071-965A4454DCE8}" srcOrd="2" destOrd="0" presId="urn:microsoft.com/office/officeart/2005/8/layout/list1"/>
    <dgm:cxn modelId="{173DB7F4-EDB4-4147-A371-FA65C888A31E}" type="presParOf" srcId="{E361751E-B210-4E01-AF14-9A08C3251FC1}" destId="{9AB4FB04-4D85-4260-BD8D-13F9479A8830}" srcOrd="3" destOrd="0" presId="urn:microsoft.com/office/officeart/2005/8/layout/list1"/>
    <dgm:cxn modelId="{6975C026-6DDE-4922-AE4F-FE93CF1B4ED0}" type="presParOf" srcId="{E361751E-B210-4E01-AF14-9A08C3251FC1}" destId="{CF1BECB4-AA39-452A-B62F-55ED1E694E84}" srcOrd="4" destOrd="0" presId="urn:microsoft.com/office/officeart/2005/8/layout/list1"/>
    <dgm:cxn modelId="{86EC7651-79CC-462B-ADCE-355218CF5191}" type="presParOf" srcId="{CF1BECB4-AA39-452A-B62F-55ED1E694E84}" destId="{7345385F-B53A-4231-9379-3CEFB353A8BA}" srcOrd="0" destOrd="0" presId="urn:microsoft.com/office/officeart/2005/8/layout/list1"/>
    <dgm:cxn modelId="{0FE7F460-7078-463E-AC7B-0DECC71F8B9B}" type="presParOf" srcId="{CF1BECB4-AA39-452A-B62F-55ED1E694E84}" destId="{E95D283F-F98F-4B54-B03A-1DAAC20946D1}" srcOrd="1" destOrd="0" presId="urn:microsoft.com/office/officeart/2005/8/layout/list1"/>
    <dgm:cxn modelId="{49167461-51D7-4003-BA2A-20B8A07E6961}" type="presParOf" srcId="{E361751E-B210-4E01-AF14-9A08C3251FC1}" destId="{E4448150-9F55-48B6-80D8-A301A3362F86}" srcOrd="5" destOrd="0" presId="urn:microsoft.com/office/officeart/2005/8/layout/list1"/>
    <dgm:cxn modelId="{55EB4EFF-0262-4EB2-88CD-C00779B30355}" type="presParOf" srcId="{E361751E-B210-4E01-AF14-9A08C3251FC1}" destId="{12506DCA-DAE6-4066-B301-99C0C26D2460}" srcOrd="6" destOrd="0" presId="urn:microsoft.com/office/officeart/2005/8/layout/list1"/>
    <dgm:cxn modelId="{2B59E503-BED8-42C8-806F-BA0AD4932F9C}" type="presParOf" srcId="{E361751E-B210-4E01-AF14-9A08C3251FC1}" destId="{33F50668-632E-410B-AAA5-CDDF8DFE7843}" srcOrd="7" destOrd="0" presId="urn:microsoft.com/office/officeart/2005/8/layout/list1"/>
    <dgm:cxn modelId="{4C99FB3A-DDEC-4805-98A3-E29AD53F7B17}" type="presParOf" srcId="{E361751E-B210-4E01-AF14-9A08C3251FC1}" destId="{DA130578-D0E2-4379-85E3-A22BE694D074}" srcOrd="8" destOrd="0" presId="urn:microsoft.com/office/officeart/2005/8/layout/list1"/>
    <dgm:cxn modelId="{36C5D9EF-61A5-4971-B310-0F5A77DEF3C1}" type="presParOf" srcId="{DA130578-D0E2-4379-85E3-A22BE694D074}" destId="{4C421942-B3CC-4566-B0A2-055A091E8C18}" srcOrd="0" destOrd="0" presId="urn:microsoft.com/office/officeart/2005/8/layout/list1"/>
    <dgm:cxn modelId="{A8B44214-317F-4E08-966C-FB99C284F13F}" type="presParOf" srcId="{DA130578-D0E2-4379-85E3-A22BE694D074}" destId="{7A1B2887-5C0F-41E0-90B3-01BBE3476628}" srcOrd="1" destOrd="0" presId="urn:microsoft.com/office/officeart/2005/8/layout/list1"/>
    <dgm:cxn modelId="{9178596A-62B2-4275-8A14-F4DFFE066CA0}" type="presParOf" srcId="{E361751E-B210-4E01-AF14-9A08C3251FC1}" destId="{46D4092A-48DE-4FFF-829B-55C4F61EBF4D}" srcOrd="9" destOrd="0" presId="urn:microsoft.com/office/officeart/2005/8/layout/list1"/>
    <dgm:cxn modelId="{824D0258-3C61-4949-BFD3-EDE8C2E55E02}" type="presParOf" srcId="{E361751E-B210-4E01-AF14-9A08C3251FC1}" destId="{B5B67D59-6E51-4728-9FB1-925D93C5B35E}" srcOrd="10" destOrd="0" presId="urn:microsoft.com/office/officeart/2005/8/layout/list1"/>
    <dgm:cxn modelId="{328E06B7-C506-48CA-9156-68D654CAC84F}" type="presParOf" srcId="{E361751E-B210-4E01-AF14-9A08C3251FC1}" destId="{F2769119-8640-4B8A-8DBA-0A00AD6A0BE3}" srcOrd="11" destOrd="0" presId="urn:microsoft.com/office/officeart/2005/8/layout/list1"/>
    <dgm:cxn modelId="{408F72E8-9DC9-4A09-BB43-FCCD9FDBD8AE}" type="presParOf" srcId="{E361751E-B210-4E01-AF14-9A08C3251FC1}" destId="{B40AB420-26F0-4681-8FB7-3AE045303CB1}" srcOrd="12" destOrd="0" presId="urn:microsoft.com/office/officeart/2005/8/layout/list1"/>
    <dgm:cxn modelId="{A68ACE47-810F-486D-BFC8-A84E7F56BCE4}" type="presParOf" srcId="{B40AB420-26F0-4681-8FB7-3AE045303CB1}" destId="{162D909C-FA99-4A89-B437-0F4F6D22C5BD}" srcOrd="0" destOrd="0" presId="urn:microsoft.com/office/officeart/2005/8/layout/list1"/>
    <dgm:cxn modelId="{4711321C-9288-49CC-96B5-C493453DA225}" type="presParOf" srcId="{B40AB420-26F0-4681-8FB7-3AE045303CB1}" destId="{7997DC80-F33D-424A-88FA-76489143A420}" srcOrd="1" destOrd="0" presId="urn:microsoft.com/office/officeart/2005/8/layout/list1"/>
    <dgm:cxn modelId="{B518E3ED-86AB-492D-8DF3-E5A95D0CD53D}" type="presParOf" srcId="{E361751E-B210-4E01-AF14-9A08C3251FC1}" destId="{1A652F98-C440-472F-88B4-B7533232A82B}" srcOrd="13" destOrd="0" presId="urn:microsoft.com/office/officeart/2005/8/layout/list1"/>
    <dgm:cxn modelId="{11FA689D-EA38-48FB-8E83-480433D351AA}" type="presParOf" srcId="{E361751E-B210-4E01-AF14-9A08C3251FC1}" destId="{88076078-EB93-4071-9E1A-0E841EB26A9B}"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D1F58-2CE1-4244-9071-965A4454DCE8}">
      <dsp:nvSpPr>
        <dsp:cNvPr id="0" name=""/>
        <dsp:cNvSpPr/>
      </dsp:nvSpPr>
      <dsp:spPr>
        <a:xfrm>
          <a:off x="0" y="466505"/>
          <a:ext cx="12192000" cy="630000"/>
        </a:xfrm>
        <a:prstGeom prst="rect">
          <a:avLst/>
        </a:prstGeom>
        <a:solidFill>
          <a:schemeClr val="lt1">
            <a:alpha val="90000"/>
            <a:hueOff val="0"/>
            <a:satOff val="0"/>
            <a:lumOff val="0"/>
            <a:alphaOff val="0"/>
          </a:schemeClr>
        </a:solidFill>
        <a:ln w="10000"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585A321C-2B21-4F10-8973-44AA3B4D6E48}">
      <dsp:nvSpPr>
        <dsp:cNvPr id="0" name=""/>
        <dsp:cNvSpPr/>
      </dsp:nvSpPr>
      <dsp:spPr>
        <a:xfrm>
          <a:off x="609600" y="20782"/>
          <a:ext cx="8534400" cy="814722"/>
        </a:xfrm>
        <a:prstGeom prst="roundRect">
          <a:avLst/>
        </a:prstGeom>
        <a:gradFill rotWithShape="0">
          <a:gsLst>
            <a:gs pos="0">
              <a:schemeClr val="accent2">
                <a:hueOff val="0"/>
                <a:satOff val="0"/>
                <a:lumOff val="0"/>
                <a:alphaOff val="0"/>
                <a:tint val="30000"/>
                <a:satMod val="250000"/>
              </a:schemeClr>
            </a:gs>
            <a:gs pos="72000">
              <a:schemeClr val="accent2">
                <a:hueOff val="0"/>
                <a:satOff val="0"/>
                <a:lumOff val="0"/>
                <a:alphaOff val="0"/>
                <a:tint val="75000"/>
                <a:satMod val="210000"/>
              </a:schemeClr>
            </a:gs>
            <a:gs pos="100000">
              <a:schemeClr val="accent2">
                <a:hueOff val="0"/>
                <a:satOff val="0"/>
                <a:lumOff val="0"/>
                <a:alphaOff val="0"/>
                <a:tint val="85000"/>
                <a:satMod val="210000"/>
              </a:schemeClr>
            </a:gs>
          </a:gsLst>
          <a:lin ang="5400000" scaled="1"/>
        </a:gradFill>
        <a:ln>
          <a:noFill/>
        </a:ln>
        <a:effectLst>
          <a:outerShdw blurRad="76200" dist="50800" dir="5400000" rotWithShape="0">
            <a:srgbClr val="4E3B30">
              <a:alpha val="6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22580" tIns="0" rIns="322580" bIns="0"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mn-lt"/>
            </a:rPr>
            <a:t>Despite the potential of Bowlby’s theory in understanding human interactions and attachment factors, there are certain limitations that restrict the application of this theory in a practical setting. </a:t>
          </a:r>
          <a:endParaRPr lang="en-IN" sz="1800" kern="1200" dirty="0">
            <a:latin typeface="+mn-lt"/>
          </a:endParaRPr>
        </a:p>
      </dsp:txBody>
      <dsp:txXfrm>
        <a:off x="649371" y="60553"/>
        <a:ext cx="8454858" cy="735180"/>
      </dsp:txXfrm>
    </dsp:sp>
    <dsp:sp modelId="{12506DCA-DAE6-4066-B301-99C0C26D2460}">
      <dsp:nvSpPr>
        <dsp:cNvPr id="0" name=""/>
        <dsp:cNvSpPr/>
      </dsp:nvSpPr>
      <dsp:spPr>
        <a:xfrm>
          <a:off x="0" y="1825211"/>
          <a:ext cx="12192000" cy="630000"/>
        </a:xfrm>
        <a:prstGeom prst="rect">
          <a:avLst/>
        </a:prstGeom>
        <a:solidFill>
          <a:schemeClr val="lt1">
            <a:alpha val="90000"/>
            <a:hueOff val="0"/>
            <a:satOff val="0"/>
            <a:lumOff val="0"/>
            <a:alphaOff val="0"/>
          </a:schemeClr>
        </a:solidFill>
        <a:ln w="10000"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95D283F-F98F-4B54-B03A-1DAAC20946D1}">
      <dsp:nvSpPr>
        <dsp:cNvPr id="0" name=""/>
        <dsp:cNvSpPr/>
      </dsp:nvSpPr>
      <dsp:spPr>
        <a:xfrm>
          <a:off x="609600" y="1231505"/>
          <a:ext cx="8534400" cy="962706"/>
        </a:xfrm>
        <a:prstGeom prst="roundRect">
          <a:avLst/>
        </a:prstGeom>
        <a:gradFill rotWithShape="0">
          <a:gsLst>
            <a:gs pos="0">
              <a:schemeClr val="accent3">
                <a:hueOff val="0"/>
                <a:satOff val="0"/>
                <a:lumOff val="0"/>
                <a:alphaOff val="0"/>
                <a:tint val="30000"/>
                <a:satMod val="250000"/>
              </a:schemeClr>
            </a:gs>
            <a:gs pos="72000">
              <a:schemeClr val="accent3">
                <a:hueOff val="0"/>
                <a:satOff val="0"/>
                <a:lumOff val="0"/>
                <a:alphaOff val="0"/>
                <a:tint val="75000"/>
                <a:satMod val="210000"/>
              </a:schemeClr>
            </a:gs>
            <a:gs pos="100000">
              <a:schemeClr val="accent3">
                <a:hueOff val="0"/>
                <a:satOff val="0"/>
                <a:lumOff val="0"/>
                <a:alphaOff val="0"/>
                <a:tint val="85000"/>
                <a:satMod val="210000"/>
              </a:schemeClr>
            </a:gs>
          </a:gsLst>
          <a:lin ang="5400000" scaled="1"/>
        </a:gradFill>
        <a:ln>
          <a:noFill/>
        </a:ln>
        <a:effectLst>
          <a:outerShdw blurRad="76200" dist="50800" dir="5400000" rotWithShape="0">
            <a:srgbClr val="4E3B30">
              <a:alpha val="6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22580" tIns="0" rIns="322580" bIns="0"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mn-lt"/>
            </a:rPr>
            <a:t>For example, recent developments in developmental theory have iterated that although </a:t>
          </a:r>
          <a:r>
            <a:rPr lang="en-US" sz="1800" b="0" i="0" kern="1200" dirty="0" err="1">
              <a:latin typeface="+mn-lt"/>
            </a:rPr>
            <a:t>Bowlby</a:t>
          </a:r>
          <a:r>
            <a:rPr lang="en-US" sz="1800" b="0" i="0" kern="1200" dirty="0">
              <a:latin typeface="+mn-lt"/>
            </a:rPr>
            <a:t> argues that interactions of a child’s closely knit environmental factors are necessary, there are possible chances of a healthy relationship event with one primary figure (</a:t>
          </a:r>
          <a:r>
            <a:rPr lang="en-US" sz="1800" b="0" i="0" kern="1200" dirty="0" err="1">
              <a:latin typeface="+mn-lt"/>
            </a:rPr>
            <a:t>Bakermans‐Kranenburg</a:t>
          </a:r>
          <a:r>
            <a:rPr lang="en-US" sz="1800" b="0" i="0" kern="1200" dirty="0">
              <a:latin typeface="+mn-lt"/>
            </a:rPr>
            <a:t>, 2021).</a:t>
          </a:r>
          <a:endParaRPr lang="en-IN" sz="1800" kern="1200" dirty="0">
            <a:latin typeface="+mn-lt"/>
          </a:endParaRPr>
        </a:p>
      </dsp:txBody>
      <dsp:txXfrm>
        <a:off x="656595" y="1278500"/>
        <a:ext cx="8440410" cy="868716"/>
      </dsp:txXfrm>
    </dsp:sp>
    <dsp:sp modelId="{B5B67D59-6E51-4728-9FB1-925D93C5B35E}">
      <dsp:nvSpPr>
        <dsp:cNvPr id="0" name=""/>
        <dsp:cNvSpPr/>
      </dsp:nvSpPr>
      <dsp:spPr>
        <a:xfrm>
          <a:off x="0" y="3487014"/>
          <a:ext cx="12192000" cy="630000"/>
        </a:xfrm>
        <a:prstGeom prst="rect">
          <a:avLst/>
        </a:prstGeom>
        <a:solidFill>
          <a:schemeClr val="lt1">
            <a:alpha val="90000"/>
            <a:hueOff val="0"/>
            <a:satOff val="0"/>
            <a:lumOff val="0"/>
            <a:alphaOff val="0"/>
          </a:schemeClr>
        </a:solidFill>
        <a:ln w="10000"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A1B2887-5C0F-41E0-90B3-01BBE3476628}">
      <dsp:nvSpPr>
        <dsp:cNvPr id="0" name=""/>
        <dsp:cNvSpPr/>
      </dsp:nvSpPr>
      <dsp:spPr>
        <a:xfrm>
          <a:off x="609600" y="2590211"/>
          <a:ext cx="8534400" cy="1265802"/>
        </a:xfrm>
        <a:prstGeom prst="roundRect">
          <a:avLst/>
        </a:prstGeom>
        <a:gradFill rotWithShape="0">
          <a:gsLst>
            <a:gs pos="0">
              <a:schemeClr val="accent4">
                <a:hueOff val="0"/>
                <a:satOff val="0"/>
                <a:lumOff val="0"/>
                <a:alphaOff val="0"/>
                <a:tint val="30000"/>
                <a:satMod val="250000"/>
              </a:schemeClr>
            </a:gs>
            <a:gs pos="72000">
              <a:schemeClr val="accent4">
                <a:hueOff val="0"/>
                <a:satOff val="0"/>
                <a:lumOff val="0"/>
                <a:alphaOff val="0"/>
                <a:tint val="75000"/>
                <a:satMod val="210000"/>
              </a:schemeClr>
            </a:gs>
            <a:gs pos="100000">
              <a:schemeClr val="accent4">
                <a:hueOff val="0"/>
                <a:satOff val="0"/>
                <a:lumOff val="0"/>
                <a:alphaOff val="0"/>
                <a:tint val="85000"/>
                <a:satMod val="210000"/>
              </a:schemeClr>
            </a:gs>
          </a:gsLst>
          <a:lin ang="5400000" scaled="1"/>
        </a:gradFill>
        <a:ln>
          <a:noFill/>
        </a:ln>
        <a:effectLst>
          <a:outerShdw blurRad="76200" dist="50800" dir="5400000" rotWithShape="0">
            <a:srgbClr val="4E3B30">
              <a:alpha val="6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22580" tIns="0" rIns="322580" bIns="0"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mn-lt"/>
            </a:rPr>
            <a:t>This refers to the understanding that there are potential aspects through which a child’s development might be equally plausible even with the presence of a specific figure or an environmental space where there is room for daily growth and opportunity as per child’s capacity. </a:t>
          </a:r>
          <a:endParaRPr lang="en-IN" sz="1800" kern="1200" dirty="0">
            <a:latin typeface="+mn-lt"/>
          </a:endParaRPr>
        </a:p>
      </dsp:txBody>
      <dsp:txXfrm>
        <a:off x="671391" y="2652002"/>
        <a:ext cx="8410818" cy="1142220"/>
      </dsp:txXfrm>
    </dsp:sp>
    <dsp:sp modelId="{88076078-EB93-4071-9E1A-0E841EB26A9B}">
      <dsp:nvSpPr>
        <dsp:cNvPr id="0" name=""/>
        <dsp:cNvSpPr/>
      </dsp:nvSpPr>
      <dsp:spPr>
        <a:xfrm>
          <a:off x="0" y="4621014"/>
          <a:ext cx="12192000" cy="630000"/>
        </a:xfrm>
        <a:prstGeom prst="rect">
          <a:avLst/>
        </a:prstGeom>
        <a:solidFill>
          <a:schemeClr val="lt1">
            <a:alpha val="90000"/>
            <a:hueOff val="0"/>
            <a:satOff val="0"/>
            <a:lumOff val="0"/>
            <a:alphaOff val="0"/>
          </a:schemeClr>
        </a:solidFill>
        <a:ln w="10000"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997DC80-F33D-424A-88FA-76489143A420}">
      <dsp:nvSpPr>
        <dsp:cNvPr id="0" name=""/>
        <dsp:cNvSpPr/>
      </dsp:nvSpPr>
      <dsp:spPr>
        <a:xfrm>
          <a:off x="609600" y="4252014"/>
          <a:ext cx="8534400" cy="738000"/>
        </a:xfrm>
        <a:prstGeom prst="roundRect">
          <a:avLst/>
        </a:prstGeom>
        <a:gradFill rotWithShape="0">
          <a:gsLst>
            <a:gs pos="0">
              <a:schemeClr val="accent5">
                <a:hueOff val="0"/>
                <a:satOff val="0"/>
                <a:lumOff val="0"/>
                <a:alphaOff val="0"/>
                <a:tint val="30000"/>
                <a:satMod val="250000"/>
              </a:schemeClr>
            </a:gs>
            <a:gs pos="72000">
              <a:schemeClr val="accent5">
                <a:hueOff val="0"/>
                <a:satOff val="0"/>
                <a:lumOff val="0"/>
                <a:alphaOff val="0"/>
                <a:tint val="75000"/>
                <a:satMod val="210000"/>
              </a:schemeClr>
            </a:gs>
            <a:gs pos="100000">
              <a:schemeClr val="accent5">
                <a:hueOff val="0"/>
                <a:satOff val="0"/>
                <a:lumOff val="0"/>
                <a:alphaOff val="0"/>
                <a:tint val="85000"/>
                <a:satMod val="210000"/>
              </a:schemeClr>
            </a:gs>
          </a:gsLst>
          <a:lin ang="5400000" scaled="1"/>
        </a:gradFill>
        <a:ln>
          <a:noFill/>
        </a:ln>
        <a:effectLst>
          <a:outerShdw blurRad="76200" dist="50800" dir="5400000" rotWithShape="0">
            <a:srgbClr val="4E3B30">
              <a:alpha val="6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22580" tIns="0" rIns="322580" bIns="0" numCol="1" spcCol="1270" anchor="ctr" anchorCtr="0">
          <a:noAutofit/>
        </a:bodyPr>
        <a:lstStyle/>
        <a:p>
          <a:pPr marL="0" lvl="0" indent="0" algn="l" defTabSz="800100">
            <a:lnSpc>
              <a:spcPct val="90000"/>
            </a:lnSpc>
            <a:spcBef>
              <a:spcPct val="0"/>
            </a:spcBef>
            <a:spcAft>
              <a:spcPct val="35000"/>
            </a:spcAft>
            <a:buNone/>
          </a:pPr>
          <a:r>
            <a:rPr lang="en-US" sz="1800" b="0" i="0" kern="1200">
              <a:latin typeface="+mn-lt"/>
            </a:rPr>
            <a:t>This includes the presence of institutional forces and special figures who can guide the child to potential outcomes and influence their positive growth. </a:t>
          </a:r>
          <a:endParaRPr lang="en-IN" sz="1800" kern="1200">
            <a:latin typeface="+mn-lt"/>
          </a:endParaRPr>
        </a:p>
      </dsp:txBody>
      <dsp:txXfrm>
        <a:off x="645626" y="4288040"/>
        <a:ext cx="8462348" cy="66594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DC15F2-910B-47FA-9602-D8C3331640C5}" type="datetimeFigureOut">
              <a:rPr lang="en-US" smtClean="0"/>
              <a:t>11/17/2025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131A56-5227-4B95-B6E4-24187EE3BCCA}" type="slidenum">
              <a:rPr lang="en-US" smtClean="0"/>
              <a:t>‹#›</a:t>
            </a:fld>
            <a:endParaRPr lang="en-US"/>
          </a:p>
        </p:txBody>
      </p:sp>
    </p:spTree>
    <p:extLst>
      <p:ext uri="{BB962C8B-B14F-4D97-AF65-F5344CB8AC3E}">
        <p14:creationId xmlns:p14="http://schemas.microsoft.com/office/powerpoint/2010/main" val="32729939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presentation provides an overview of the way psychological theory can support the early years practice. It considers Bowlby’s Attachment theory as the main framework, as it presents usefulness in explaining the way relationships and early experiences contribute tremendously to restructuring the development of a child. The academic work concentrates on covering the theoretical ideas and the role of nature and nurture, in addition to the way these factors exert a significant impact on the behavior and learning of a child. The core aim of this project is to build a bridge between academic knowledge and real-life situations, showing practitioners the appropriate way to use theory and further provide guidance on the supportive interventions for young children.</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4</a:t>
            </a:fld>
            <a:endParaRPr lang="en-US"/>
          </a:p>
        </p:txBody>
      </p:sp>
    </p:spTree>
    <p:extLst>
      <p:ext uri="{BB962C8B-B14F-4D97-AF65-F5344CB8AC3E}">
        <p14:creationId xmlns:p14="http://schemas.microsoft.com/office/powerpoint/2010/main" val="3674241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Depicting the importance of psychological theory for practitioners engaged in early childhood practice refers to the fundamental purpose of this presentation. An explanation is offered through the use of Bowlby’s Theory of Attachment on the way development is shaped by the early relationships, along with the way this knowledge can underpin the design of targeted interventions. Additionally, it also acknowledges both biological and environmental factors as these factors collectively contribute to an interaction to exert an effect on the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of a child and the associated learning processes. Informing better care through the connection between theory and practice remains the ultimate objective.</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5</a:t>
            </a:fld>
            <a:endParaRPr lang="en-US"/>
          </a:p>
        </p:txBody>
      </p:sp>
    </p:spTree>
    <p:extLst>
      <p:ext uri="{BB962C8B-B14F-4D97-AF65-F5344CB8AC3E}">
        <p14:creationId xmlns:p14="http://schemas.microsoft.com/office/powerpoint/2010/main" val="751031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Attachment stands as the substantial component in survival and development, as argued by John Bowlby. The theory propounded by him for attachment establishes the foundational structure for the way professionals working in early childhood settings understand the emotional needs of children (McLeod, 2025). It offers help to view the reason for the importance of secure relationships and why some children may struggle while facing any change or separation.</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6</a:t>
            </a:fld>
            <a:endParaRPr lang="en-US"/>
          </a:p>
        </p:txBody>
      </p:sp>
    </p:spTree>
    <p:extLst>
      <p:ext uri="{BB962C8B-B14F-4D97-AF65-F5344CB8AC3E}">
        <p14:creationId xmlns:p14="http://schemas.microsoft.com/office/powerpoint/2010/main" val="18704101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core concepts of the theory include secure base or separation anxiety and Internal working model, in addition to the critical period and monotropy. Collectively, these concepts engage in critically describing the way children form expectations about the world and the people around them. A profound comprehension of these concepts helps practitioners to find out the situations that make a child feel insecure and assess their responses in certain emotional and social ways.</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7</a:t>
            </a:fld>
            <a:endParaRPr lang="en-US"/>
          </a:p>
        </p:txBody>
      </p:sp>
    </p:spTree>
    <p:extLst>
      <p:ext uri="{BB962C8B-B14F-4D97-AF65-F5344CB8AC3E}">
        <p14:creationId xmlns:p14="http://schemas.microsoft.com/office/powerpoint/2010/main" val="3908315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Well-being relationship or communication is the pillar to concentrate on in the Early Years Foundation Stage, and attachment plays a vital role in it. Openness to learning and engagement with others are reinforced by making children feel secure. This implies the significance of creating trusting relationships in the early childhood practice.</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8</a:t>
            </a:fld>
            <a:endParaRPr lang="en-US"/>
          </a:p>
        </p:txBody>
      </p:sp>
    </p:spTree>
    <p:extLst>
      <p:ext uri="{BB962C8B-B14F-4D97-AF65-F5344CB8AC3E}">
        <p14:creationId xmlns:p14="http://schemas.microsoft.com/office/powerpoint/2010/main" val="152532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Amira, a 3-year-old, finds the nursery environment difficult to feel comfortable in, as indicated in the case. This affects her behavior and confidence and leads to separation anxiety. It indicates that she may not feel fully secure yet. The application of Bowlby’s theory helps us in understanding her emotional needs and supportive strategies.</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9</a:t>
            </a:fld>
            <a:endParaRPr lang="en-US"/>
          </a:p>
        </p:txBody>
      </p:sp>
    </p:spTree>
    <p:extLst>
      <p:ext uri="{BB962C8B-B14F-4D97-AF65-F5344CB8AC3E}">
        <p14:creationId xmlns:p14="http://schemas.microsoft.com/office/powerpoint/2010/main" val="3500556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According to Bowlby, changes such as separation can forever shape a child’s perception about life and create a set of attachment issues that can disrupt the quality of life through inconsistent mental support. </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10</a:t>
            </a:fld>
            <a:endParaRPr lang="en-US"/>
          </a:p>
        </p:txBody>
      </p:sp>
    </p:spTree>
    <p:extLst>
      <p:ext uri="{BB962C8B-B14F-4D97-AF65-F5344CB8AC3E}">
        <p14:creationId xmlns:p14="http://schemas.microsoft.com/office/powerpoint/2010/main" val="3960608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biological influences shaping a child’s thought process and understanding of the world can rely on their physical attributes. This includes strictly physical issues such as immune disorders, mental health issues, and diseases which can arise due to the condition of their birth of the parents’ genes. Although environmental factors are mostly prevalent in this case, biological issues cannot be omitted either. </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11</a:t>
            </a:fld>
            <a:endParaRPr lang="en-US"/>
          </a:p>
        </p:txBody>
      </p:sp>
    </p:spTree>
    <p:extLst>
      <p:ext uri="{BB962C8B-B14F-4D97-AF65-F5344CB8AC3E}">
        <p14:creationId xmlns:p14="http://schemas.microsoft.com/office/powerpoint/2010/main" val="50705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interactions between the parents and the child, as well as the relatives are important in terms of the child’s proper development. The possible cause of Amira’s anxiety can stem from uncertain family dynamics. Hence, there are chances that Amira is anxious due to certain problems in her family situation or some poor interaction issues with her direct caregivers at home.</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12</a:t>
            </a:fld>
            <a:endParaRPr lang="en-US"/>
          </a:p>
        </p:txBody>
      </p:sp>
    </p:spTree>
    <p:extLst>
      <p:ext uri="{BB962C8B-B14F-4D97-AF65-F5344CB8AC3E}">
        <p14:creationId xmlns:p14="http://schemas.microsoft.com/office/powerpoint/2010/main" val="33250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Bowlby’s theory observes the interaction between a child’s environmental and biological influences to determine the growth patterns. This requires a close observation of Amira’s home situation and an immediate interaction with her parents to determine what might be causing such grievances in her social interactions. Hence, the theory is effective for understanding how Amira’s environmental influences might have created a negative effect on her social interaction, inducing anxiety in such settings. </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13</a:t>
            </a:fld>
            <a:endParaRPr lang="en-US"/>
          </a:p>
        </p:txBody>
      </p:sp>
    </p:spTree>
    <p:extLst>
      <p:ext uri="{BB962C8B-B14F-4D97-AF65-F5344CB8AC3E}">
        <p14:creationId xmlns:p14="http://schemas.microsoft.com/office/powerpoint/2010/main" val="2371602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Despite the changes in attachment and separation issues, Bowlby’s theory is set upon the understanding that only the presence of key figures in a child’s environment can influence their positive growth through healthy familial dynamics. However, recent studies have found that even the presence of one special figure or an institution has a similar effect on the child’s well-being and positive growth. Hereby, the possibility of positive growth is not exclusively limited to the interactions between the environmental factors and parental dynamics. </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14</a:t>
            </a:fld>
            <a:endParaRPr lang="en-US"/>
          </a:p>
        </p:txBody>
      </p:sp>
    </p:spTree>
    <p:extLst>
      <p:ext uri="{BB962C8B-B14F-4D97-AF65-F5344CB8AC3E}">
        <p14:creationId xmlns:p14="http://schemas.microsoft.com/office/powerpoint/2010/main" val="41780887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Amira’s nursery teachers and parents have to collaborate in creating a positive environment for her growth. This way, she can open up to the class activities as the teachers will possibly understand her developmental needs and create a positive growth opportunity</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15</a:t>
            </a:fld>
            <a:endParaRPr lang="en-US"/>
          </a:p>
        </p:txBody>
      </p:sp>
    </p:spTree>
    <p:extLst>
      <p:ext uri="{BB962C8B-B14F-4D97-AF65-F5344CB8AC3E}">
        <p14:creationId xmlns:p14="http://schemas.microsoft.com/office/powerpoint/2010/main" val="13434640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future, the positive changes in Amira’s environmental settings can be attributed to the healthy interactions between her caregivers and family. In this case, it is required that the teaching correspondent in the nursery as well as the parental figures and caregivers have to collaborate in creating a better childhood for Amira. This will require understanding her limited interactions and first and connecting through her with empathy and sensitivity. </a:t>
            </a:r>
            <a:endParaRPr lang="en-US" dirty="0"/>
          </a:p>
        </p:txBody>
      </p:sp>
      <p:sp>
        <p:nvSpPr>
          <p:cNvPr id="4" name="Slide Number Placeholder 3"/>
          <p:cNvSpPr>
            <a:spLocks noGrp="1"/>
          </p:cNvSpPr>
          <p:nvPr>
            <p:ph type="sldNum" sz="quarter" idx="5"/>
          </p:nvPr>
        </p:nvSpPr>
        <p:spPr/>
        <p:txBody>
          <a:bodyPr/>
          <a:lstStyle/>
          <a:p>
            <a:fld id="{73131A56-5227-4B95-B6E4-24187EE3BCCA}" type="slidenum">
              <a:rPr lang="en-US" smtClean="0"/>
              <a:t>16</a:t>
            </a:fld>
            <a:endParaRPr lang="en-US"/>
          </a:p>
        </p:txBody>
      </p:sp>
    </p:spTree>
    <p:extLst>
      <p:ext uri="{BB962C8B-B14F-4D97-AF65-F5344CB8AC3E}">
        <p14:creationId xmlns:p14="http://schemas.microsoft.com/office/powerpoint/2010/main" val="1213183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685800" y="5349903"/>
            <a:ext cx="1150620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508000" y="4853412"/>
            <a:ext cx="11277600" cy="1222375"/>
          </a:xfrm>
        </p:spPr>
        <p:txBody>
          <a:bodyPr anchor="t"/>
          <a:lstStyle/>
          <a:p>
            <a:r>
              <a:rPr kumimoji="0" lang="en-US"/>
              <a:t>Click to edit Master title style</a:t>
            </a:r>
          </a:p>
        </p:txBody>
      </p:sp>
      <p:sp>
        <p:nvSpPr>
          <p:cNvPr id="9" name="Subtitle 8"/>
          <p:cNvSpPr>
            <a:spLocks noGrp="1"/>
          </p:cNvSpPr>
          <p:nvPr>
            <p:ph type="subTitle" idx="1"/>
          </p:nvPr>
        </p:nvSpPr>
        <p:spPr>
          <a:xfrm>
            <a:off x="508000" y="3886200"/>
            <a:ext cx="112776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A6DC367E-6203-4AF9-AC71-A1AA9FD0B230}" type="datetimeFigureOut">
              <a:rPr lang="en-US" smtClean="0"/>
              <a:t>11/17/2025</a:t>
            </a:fld>
            <a:endParaRPr lang="en-US"/>
          </a:p>
        </p:txBody>
      </p:sp>
      <p:sp>
        <p:nvSpPr>
          <p:cNvPr id="2" name="Footer Placeholder 1"/>
          <p:cNvSpPr>
            <a:spLocks noGrp="1"/>
          </p:cNvSpPr>
          <p:nvPr>
            <p:ph type="ftr" sz="quarter" idx="11"/>
          </p:nvPr>
        </p:nvSpPr>
        <p:spPr/>
        <p:txBody>
          <a:bodyPr/>
          <a:lstStyle/>
          <a:p>
            <a:endParaRPr lang="en-US"/>
          </a:p>
        </p:txBody>
      </p:sp>
      <p:sp>
        <p:nvSpPr>
          <p:cNvPr id="15" name="Slide Number Placeholder 14"/>
          <p:cNvSpPr>
            <a:spLocks noGrp="1"/>
          </p:cNvSpPr>
          <p:nvPr>
            <p:ph type="sldNum" sz="quarter" idx="12"/>
          </p:nvPr>
        </p:nvSpPr>
        <p:spPr>
          <a:xfrm>
            <a:off x="10972800" y="6473952"/>
            <a:ext cx="1011936" cy="246888"/>
          </a:xfrm>
        </p:spPr>
        <p:txBody>
          <a:bodyPr/>
          <a:lstStyle/>
          <a:p>
            <a:fld id="{4B1812AB-D1F8-4350-A3DB-9454FD44272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A6DC367E-6203-4AF9-AC71-A1AA9FD0B230}" type="datetimeFigureOut">
              <a:rPr lang="en-US" smtClean="0"/>
              <a:t>11/17/2025</a:t>
            </a:fld>
            <a:endParaRPr lang="en-US"/>
          </a:p>
        </p:txBody>
      </p:sp>
      <p:sp>
        <p:nvSpPr>
          <p:cNvPr id="19" name="Footer Placeholder 18"/>
          <p:cNvSpPr>
            <a:spLocks noGrp="1"/>
          </p:cNvSpPr>
          <p:nvPr>
            <p:ph type="ftr" sz="quarter" idx="11"/>
          </p:nvPr>
        </p:nvSpPr>
        <p:spPr>
          <a:xfrm>
            <a:off x="4775200" y="76201"/>
            <a:ext cx="3860800" cy="288925"/>
          </a:xfrm>
        </p:spPr>
        <p:txBody>
          <a:bodyPr/>
          <a:lstStyle/>
          <a:p>
            <a:endParaRPr lang="en-US"/>
          </a:p>
        </p:txBody>
      </p:sp>
      <p:sp>
        <p:nvSpPr>
          <p:cNvPr id="16" name="Slide Number Placeholder 15"/>
          <p:cNvSpPr>
            <a:spLocks noGrp="1"/>
          </p:cNvSpPr>
          <p:nvPr>
            <p:ph type="sldNum" sz="quarter" idx="12"/>
          </p:nvPr>
        </p:nvSpPr>
        <p:spPr>
          <a:xfrm>
            <a:off x="10972800" y="6473952"/>
            <a:ext cx="1011936" cy="246888"/>
          </a:xfrm>
        </p:spPr>
        <p:txBody>
          <a:bodyPr/>
          <a:lstStyle/>
          <a:p>
            <a:fld id="{4B1812AB-D1F8-4350-A3DB-9454FD44272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685800" y="3444903"/>
            <a:ext cx="1150620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508000" y="1676400"/>
            <a:ext cx="112776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9" name="Date Placeholder 18"/>
          <p:cNvSpPr>
            <a:spLocks noGrp="1"/>
          </p:cNvSpPr>
          <p:nvPr>
            <p:ph type="dt" sz="half" idx="10"/>
          </p:nvPr>
        </p:nvSpPr>
        <p:spPr/>
        <p:txBody>
          <a:bodyPr/>
          <a:lstStyle/>
          <a:p>
            <a:fld id="{A6DC367E-6203-4AF9-AC71-A1AA9FD0B230}" type="datetimeFigureOut">
              <a:rPr lang="en-US" smtClean="0"/>
              <a:t>11/17/2025</a:t>
            </a:fld>
            <a:endParaRPr lang="en-US"/>
          </a:p>
        </p:txBody>
      </p:sp>
      <p:sp>
        <p:nvSpPr>
          <p:cNvPr id="11" name="Footer Placeholder 10"/>
          <p:cNvSpPr>
            <a:spLocks noGrp="1"/>
          </p:cNvSpPr>
          <p:nvPr>
            <p:ph type="ftr" sz="quarter" idx="11"/>
          </p:nvPr>
        </p:nvSpPr>
        <p:spPr/>
        <p:txBody>
          <a:bodyPr/>
          <a:lstStyle/>
          <a:p>
            <a:endParaRPr lang="en-US"/>
          </a:p>
        </p:txBody>
      </p:sp>
      <p:sp>
        <p:nvSpPr>
          <p:cNvPr id="16" name="Slide Number Placeholder 15"/>
          <p:cNvSpPr>
            <a:spLocks noGrp="1"/>
          </p:cNvSpPr>
          <p:nvPr>
            <p:ph type="sldNum" sz="quarter" idx="12"/>
          </p:nvPr>
        </p:nvSpPr>
        <p:spPr/>
        <p:txBody>
          <a:bodyPr/>
          <a:lstStyle/>
          <a:p>
            <a:fld id="{4B1812AB-D1F8-4350-A3DB-9454FD44272D}" type="slidenum">
              <a:rPr lang="en-US" smtClean="0"/>
              <a:t>‹#›</a:t>
            </a:fld>
            <a:endParaRPr lang="en-US"/>
          </a:p>
        </p:txBody>
      </p:sp>
      <p:sp>
        <p:nvSpPr>
          <p:cNvPr id="8" name="Title 7"/>
          <p:cNvSpPr>
            <a:spLocks noGrp="1"/>
          </p:cNvSpPr>
          <p:nvPr>
            <p:ph type="title"/>
          </p:nvPr>
        </p:nvSpPr>
        <p:spPr>
          <a:xfrm>
            <a:off x="240633" y="2947086"/>
            <a:ext cx="11582400" cy="1184825"/>
          </a:xfrm>
        </p:spPr>
        <p:txBody>
          <a:bodyPr rtlCol="0" anchor="t"/>
          <a:lstStyle>
            <a:lvl1pPr algn="r">
              <a:defRPr/>
            </a:lvl1pPr>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402336" y="457200"/>
            <a:ext cx="11582400" cy="841248"/>
          </a:xfrm>
        </p:spPr>
        <p:txBody>
          <a:bodyPr/>
          <a:lstStyle/>
          <a:p>
            <a:r>
              <a:rPr kumimoji="0" lang="en-US"/>
              <a:t>Click to edit Master title style</a:t>
            </a:r>
          </a:p>
        </p:txBody>
      </p:sp>
      <p:sp>
        <p:nvSpPr>
          <p:cNvPr id="14" name="Content Placeholder 13"/>
          <p:cNvSpPr>
            <a:spLocks noGrp="1"/>
          </p:cNvSpPr>
          <p:nvPr>
            <p:ph sz="half" idx="1"/>
          </p:nvPr>
        </p:nvSpPr>
        <p:spPr>
          <a:xfrm>
            <a:off x="406400" y="1600200"/>
            <a:ext cx="5588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6197600" y="1600200"/>
            <a:ext cx="57912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fld id="{A6DC367E-6203-4AF9-AC71-A1AA9FD0B230}" type="datetimeFigureOut">
              <a:rPr lang="en-US" smtClean="0"/>
              <a:t>11/17/2025</a:t>
            </a:fld>
            <a:endParaRPr lang="en-US"/>
          </a:p>
        </p:txBody>
      </p:sp>
      <p:sp>
        <p:nvSpPr>
          <p:cNvPr id="10" name="Footer Placeholder 9"/>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4B1812AB-D1F8-4350-A3DB-9454FD44272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406400" y="5410200"/>
            <a:ext cx="11480800" cy="882650"/>
          </a:xfrm>
        </p:spPr>
        <p:txBody>
          <a:bodyPr anchor="ctr"/>
          <a:lstStyle>
            <a:lvl1pPr>
              <a:defRPr/>
            </a:lvl1pPr>
          </a:lstStyle>
          <a:p>
            <a:r>
              <a:rPr kumimoji="0" lang="en-US"/>
              <a:t>Click to edit Master title style</a:t>
            </a:r>
          </a:p>
        </p:txBody>
      </p:sp>
      <p:sp>
        <p:nvSpPr>
          <p:cNvPr id="13" name="Text Placeholder 12"/>
          <p:cNvSpPr>
            <a:spLocks noGrp="1"/>
          </p:cNvSpPr>
          <p:nvPr>
            <p:ph type="body" idx="1"/>
          </p:nvPr>
        </p:nvSpPr>
        <p:spPr>
          <a:xfrm>
            <a:off x="375259" y="666750"/>
            <a:ext cx="57207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5" name="Text Placeholder 24"/>
          <p:cNvSpPr>
            <a:spLocks noGrp="1"/>
          </p:cNvSpPr>
          <p:nvPr>
            <p:ph type="body" sz="half" idx="3"/>
          </p:nvPr>
        </p:nvSpPr>
        <p:spPr>
          <a:xfrm>
            <a:off x="6193367" y="666750"/>
            <a:ext cx="5722988"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Content Placeholder 3"/>
          <p:cNvSpPr>
            <a:spLocks noGrp="1"/>
          </p:cNvSpPr>
          <p:nvPr>
            <p:ph sz="quarter" idx="2"/>
          </p:nvPr>
        </p:nvSpPr>
        <p:spPr>
          <a:xfrm>
            <a:off x="375259" y="1316038"/>
            <a:ext cx="5720741"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8" name="Content Placeholder 27"/>
          <p:cNvSpPr>
            <a:spLocks noGrp="1"/>
          </p:cNvSpPr>
          <p:nvPr>
            <p:ph sz="quarter" idx="4"/>
          </p:nvPr>
        </p:nvSpPr>
        <p:spPr>
          <a:xfrm>
            <a:off x="6198307" y="1316038"/>
            <a:ext cx="571804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0"/>
          </p:nvPr>
        </p:nvSpPr>
        <p:spPr/>
        <p:txBody>
          <a:bodyPr/>
          <a:lstStyle/>
          <a:p>
            <a:fld id="{A6DC367E-6203-4AF9-AC71-A1AA9FD0B230}"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972800" y="6477000"/>
            <a:ext cx="1016000" cy="246888"/>
          </a:xfrm>
        </p:spPr>
        <p:txBody>
          <a:bodyPr/>
          <a:lstStyle/>
          <a:p>
            <a:fld id="{4B1812AB-D1F8-4350-A3DB-9454FD44272D}" type="slidenum">
              <a:rPr lang="en-US" smtClean="0"/>
              <a:t>‹#›</a:t>
            </a:fld>
            <a:endParaRPr lang="en-US"/>
          </a:p>
        </p:txBody>
      </p:sp>
      <p:sp>
        <p:nvSpPr>
          <p:cNvPr id="11" name="Straight Connector 10"/>
          <p:cNvSpPr>
            <a:spLocks noChangeShapeType="1"/>
          </p:cNvSpPr>
          <p:nvPr/>
        </p:nvSpPr>
        <p:spPr bwMode="auto">
          <a:xfrm>
            <a:off x="685800" y="6019801"/>
            <a:ext cx="1150620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402336" y="457200"/>
            <a:ext cx="11582400" cy="841248"/>
          </a:xfrm>
        </p:spPr>
        <p:txBody>
          <a:bodyPr/>
          <a:lstStyle/>
          <a:p>
            <a:r>
              <a:rPr kumimoji="0" lang="en-US"/>
              <a:t>Click to edit Master title style</a:t>
            </a:r>
          </a:p>
        </p:txBody>
      </p:sp>
      <p:sp>
        <p:nvSpPr>
          <p:cNvPr id="12" name="Date Placeholder 11"/>
          <p:cNvSpPr>
            <a:spLocks noGrp="1"/>
          </p:cNvSpPr>
          <p:nvPr>
            <p:ph type="dt" sz="half" idx="10"/>
          </p:nvPr>
        </p:nvSpPr>
        <p:spPr/>
        <p:txBody>
          <a:bodyPr/>
          <a:lstStyle/>
          <a:p>
            <a:fld id="{A6DC367E-6203-4AF9-AC71-A1AA9FD0B230}" type="datetimeFigureOut">
              <a:rPr lang="en-US" smtClean="0"/>
              <a:t>11/17/2025</a:t>
            </a:fld>
            <a:endParaRPr lang="en-US"/>
          </a:p>
        </p:txBody>
      </p:sp>
      <p:sp>
        <p:nvSpPr>
          <p:cNvPr id="21" name="Footer Placeholder 20"/>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1812AB-D1F8-4350-A3DB-9454FD44272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A6DC367E-6203-4AF9-AC71-A1AA9FD0B230}" type="datetimeFigureOut">
              <a:rPr lang="en-US" smtClean="0"/>
              <a:t>11/17/2025</a:t>
            </a:fld>
            <a:endParaRPr lang="en-US"/>
          </a:p>
        </p:txBody>
      </p:sp>
      <p:sp>
        <p:nvSpPr>
          <p:cNvPr id="24" name="Footer Placeholder 23"/>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1812AB-D1F8-4350-A3DB-9454FD44272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685800" y="5849118"/>
            <a:ext cx="1150620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609600" y="5486400"/>
            <a:ext cx="11277600" cy="520700"/>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idx="2"/>
          </p:nvPr>
        </p:nvSpPr>
        <p:spPr>
          <a:xfrm>
            <a:off x="609601" y="609600"/>
            <a:ext cx="4011084"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14" name="Content Placeholder 13"/>
          <p:cNvSpPr>
            <a:spLocks noGrp="1"/>
          </p:cNvSpPr>
          <p:nvPr>
            <p:ph sz="half" idx="1"/>
          </p:nvPr>
        </p:nvSpPr>
        <p:spPr>
          <a:xfrm>
            <a:off x="4766733" y="609600"/>
            <a:ext cx="7120467"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A6DC367E-6203-4AF9-AC71-A1AA9FD0B230}" type="datetimeFigureOut">
              <a:rPr lang="en-US" smtClean="0"/>
              <a:t>11/17/2025</a:t>
            </a:fld>
            <a:endParaRPr lang="en-US"/>
          </a:p>
        </p:txBody>
      </p:sp>
      <p:sp>
        <p:nvSpPr>
          <p:cNvPr id="29" name="Footer Placeholder 28"/>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1812AB-D1F8-4350-A3DB-9454FD44272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4673600" y="616634"/>
            <a:ext cx="67056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a:t>Click icon to add picture</a:t>
            </a:r>
            <a:endParaRPr kumimoji="0" lang="en-US" dirty="0"/>
          </a:p>
        </p:txBody>
      </p:sp>
      <p:sp>
        <p:nvSpPr>
          <p:cNvPr id="7" name="Date Placeholder 6"/>
          <p:cNvSpPr>
            <a:spLocks noGrp="1"/>
          </p:cNvSpPr>
          <p:nvPr>
            <p:ph type="dt" sz="half" idx="10"/>
          </p:nvPr>
        </p:nvSpPr>
        <p:spPr/>
        <p:txBody>
          <a:bodyPr/>
          <a:lstStyle/>
          <a:p>
            <a:fld id="{A6DC367E-6203-4AF9-AC71-A1AA9FD0B230}"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4B1812AB-D1F8-4350-A3DB-9454FD44272D}" type="slidenum">
              <a:rPr lang="en-US" smtClean="0"/>
              <a:t>‹#›</a:t>
            </a:fld>
            <a:endParaRPr lang="en-US"/>
          </a:p>
        </p:txBody>
      </p:sp>
      <p:sp>
        <p:nvSpPr>
          <p:cNvPr id="17" name="Title 16"/>
          <p:cNvSpPr>
            <a:spLocks noGrp="1"/>
          </p:cNvSpPr>
          <p:nvPr>
            <p:ph type="title"/>
          </p:nvPr>
        </p:nvSpPr>
        <p:spPr>
          <a:xfrm>
            <a:off x="508000" y="4993760"/>
            <a:ext cx="7823200" cy="522288"/>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sz="half" idx="2"/>
          </p:nvPr>
        </p:nvSpPr>
        <p:spPr>
          <a:xfrm>
            <a:off x="508000" y="5533218"/>
            <a:ext cx="78232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6DC367E-6203-4AF9-AC71-A1AA9FD0B230}"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1812AB-D1F8-4350-A3DB-9454FD44272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549277"/>
            <a:ext cx="2438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549277"/>
            <a:ext cx="83312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6DC367E-6203-4AF9-AC71-A1AA9FD0B230}"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1812AB-D1F8-4350-A3DB-9454FD44272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685800" y="1050899"/>
            <a:ext cx="1150620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406400" y="1554163"/>
            <a:ext cx="115824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1" name="Date Placeholder 10"/>
          <p:cNvSpPr>
            <a:spLocks noGrp="1"/>
          </p:cNvSpPr>
          <p:nvPr>
            <p:ph type="dt" sz="half" idx="2"/>
          </p:nvPr>
        </p:nvSpPr>
        <p:spPr>
          <a:xfrm>
            <a:off x="8636000" y="76201"/>
            <a:ext cx="3352800" cy="288925"/>
          </a:xfrm>
          <a:prstGeom prst="rect">
            <a:avLst/>
          </a:prstGeom>
        </p:spPr>
        <p:txBody>
          <a:bodyPr vert="horz"/>
          <a:lstStyle>
            <a:lvl1pPr algn="l" eaLnBrk="1" latinLnBrk="0" hangingPunct="1">
              <a:defRPr kumimoji="0" sz="1200">
                <a:solidFill>
                  <a:schemeClr val="accent1">
                    <a:shade val="75000"/>
                  </a:schemeClr>
                </a:solidFill>
              </a:defRPr>
            </a:lvl1pPr>
          </a:lstStyle>
          <a:p>
            <a:fld id="{A6DC367E-6203-4AF9-AC71-A1AA9FD0B230}" type="datetimeFigureOut">
              <a:rPr lang="en-US" smtClean="0"/>
              <a:t>11/17/2025</a:t>
            </a:fld>
            <a:endParaRPr lang="en-US"/>
          </a:p>
        </p:txBody>
      </p:sp>
      <p:sp>
        <p:nvSpPr>
          <p:cNvPr id="28" name="Footer Placeholder 27"/>
          <p:cNvSpPr>
            <a:spLocks noGrp="1"/>
          </p:cNvSpPr>
          <p:nvPr>
            <p:ph type="ftr" sz="quarter" idx="3"/>
          </p:nvPr>
        </p:nvSpPr>
        <p:spPr>
          <a:xfrm>
            <a:off x="4165600" y="76201"/>
            <a:ext cx="44704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US"/>
          </a:p>
        </p:txBody>
      </p:sp>
      <p:sp>
        <p:nvSpPr>
          <p:cNvPr id="5" name="Slide Number Placeholder 4"/>
          <p:cNvSpPr>
            <a:spLocks noGrp="1"/>
          </p:cNvSpPr>
          <p:nvPr>
            <p:ph type="sldNum" sz="quarter" idx="4"/>
          </p:nvPr>
        </p:nvSpPr>
        <p:spPr>
          <a:xfrm>
            <a:off x="10972800" y="6477001"/>
            <a:ext cx="1016000" cy="244475"/>
          </a:xfrm>
          <a:prstGeom prst="rect">
            <a:avLst/>
          </a:prstGeom>
        </p:spPr>
        <p:txBody>
          <a:bodyPr vert="horz"/>
          <a:lstStyle>
            <a:lvl1pPr algn="r" eaLnBrk="1" latinLnBrk="0" hangingPunct="1">
              <a:defRPr kumimoji="0" sz="1200">
                <a:solidFill>
                  <a:schemeClr val="accent1">
                    <a:shade val="75000"/>
                  </a:schemeClr>
                </a:solidFill>
              </a:defRPr>
            </a:lvl1pPr>
          </a:lstStyle>
          <a:p>
            <a:fld id="{4B1812AB-D1F8-4350-A3DB-9454FD44272D}" type="slidenum">
              <a:rPr lang="en-US" smtClean="0"/>
              <a:t>‹#›</a:t>
            </a:fld>
            <a:endParaRPr lang="en-US"/>
          </a:p>
        </p:txBody>
      </p:sp>
      <p:sp>
        <p:nvSpPr>
          <p:cNvPr id="10" name="Title Placeholder 9"/>
          <p:cNvSpPr>
            <a:spLocks noGrp="1"/>
          </p:cNvSpPr>
          <p:nvPr>
            <p:ph type="title"/>
          </p:nvPr>
        </p:nvSpPr>
        <p:spPr>
          <a:xfrm>
            <a:off x="406400" y="457200"/>
            <a:ext cx="11582400" cy="838200"/>
          </a:xfrm>
          <a:prstGeom prst="rect">
            <a:avLst/>
          </a:prstGeom>
        </p:spPr>
        <p:txBody>
          <a:bodyPr vert="horz" anchor="ctr">
            <a:normAutofit/>
          </a:bodyPr>
          <a:lstStyle/>
          <a:p>
            <a:r>
              <a:rPr kumimoji="0" lang="en-US"/>
              <a:t>Click to edit Master title style</a:t>
            </a:r>
          </a:p>
        </p:txBody>
      </p:sp>
      <p:sp>
        <p:nvSpPr>
          <p:cNvPr id="9" name="Straight Connector 8"/>
          <p:cNvSpPr>
            <a:spLocks noChangeShapeType="1"/>
          </p:cNvSpPr>
          <p:nvPr/>
        </p:nvSpPr>
        <p:spPr bwMode="auto">
          <a:xfrm>
            <a:off x="685800" y="1050899"/>
            <a:ext cx="1150620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685800" y="1057987"/>
            <a:ext cx="1150620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microsoft.com/office/2007/relationships/hdphoto" Target="../media/hdphoto1.wdp"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microsoft.com/office/2007/relationships/hdphoto" Target="../media/hdphoto2.wdp" /></Relationships>
</file>

<file path=ppt/slides/_rels/slide11.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5.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microsoft.com/office/2007/relationships/hdphoto" Target="../media/hdphoto3.wdp" /><Relationship Id="rId2" Type="http://schemas.openxmlformats.org/officeDocument/2006/relationships/image" Target="../media/image17.png" /><Relationship Id="rId1" Type="http://schemas.openxmlformats.org/officeDocument/2006/relationships/slideLayout" Target="../slideLayouts/slideLayout2.xml" /><Relationship Id="rId4" Type="http://schemas.openxmlformats.org/officeDocument/2006/relationships/hyperlink" Target="https://www.simplypsychology.org/bowlby.html" TargetMode="External" /></Relationships>
</file>

<file path=ppt/slides/_rels/slide18.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image" Target="../media/image18.jpeg" /><Relationship Id="rId1" Type="http://schemas.openxmlformats.org/officeDocument/2006/relationships/slideLayout" Target="../slideLayouts/slideLayout2.xml" /><Relationship Id="rId4" Type="http://schemas.microsoft.com/office/2007/relationships/hdphoto" Target="../media/hdphoto4.wdp"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0212" y="2104669"/>
            <a:ext cx="9642669" cy="4576049"/>
          </a:xfrm>
        </p:spPr>
        <p:txBody>
          <a:bodyPr>
            <a:normAutofit/>
          </a:bodyPr>
          <a:lstStyle/>
          <a:p>
            <a:pPr marL="0" indent="0" algn="ctr">
              <a:lnSpc>
                <a:spcPct val="150000"/>
              </a:lnSpc>
              <a:buNone/>
            </a:pPr>
            <a:r>
              <a:rPr lang="en-US" b="1" dirty="0"/>
              <a:t>Psychology in Health and Social Care </a:t>
            </a:r>
          </a:p>
          <a:p>
            <a:pPr marL="0" indent="0" algn="ctr">
              <a:lnSpc>
                <a:spcPct val="150000"/>
              </a:lnSpc>
              <a:buNone/>
            </a:pPr>
            <a:r>
              <a:rPr lang="en-US" b="1" dirty="0"/>
              <a:t>LCHS4010 </a:t>
            </a:r>
          </a:p>
          <a:p>
            <a:pPr marL="0" indent="0" algn="ctr">
              <a:lnSpc>
                <a:spcPct val="150000"/>
              </a:lnSpc>
              <a:buNone/>
            </a:pPr>
            <a:r>
              <a:rPr lang="en-US" b="1" dirty="0"/>
              <a:t>Assessment 1: Individual Presentation </a:t>
            </a:r>
          </a:p>
          <a:p>
            <a:pPr marL="0" indent="0" algn="ctr">
              <a:lnSpc>
                <a:spcPct val="150000"/>
              </a:lnSpc>
              <a:buNone/>
            </a:pPr>
            <a:r>
              <a:rPr lang="en-US" sz="2000" dirty="0" err="1"/>
              <a:t>Programme</a:t>
            </a:r>
            <a:r>
              <a:rPr lang="en-US" sz="2000" dirty="0"/>
              <a:t>: Certificate of Higher Education in Health and Social Care </a:t>
            </a:r>
          </a:p>
          <a:p>
            <a:pPr marL="0" indent="0" algn="ctr">
              <a:lnSpc>
                <a:spcPct val="150000"/>
              </a:lnSpc>
              <a:buNone/>
            </a:pPr>
            <a:r>
              <a:rPr lang="en-US" sz="2000" dirty="0"/>
              <a:t>Student Name: Margaret Wilson </a:t>
            </a:r>
          </a:p>
          <a:p>
            <a:pPr marL="0" indent="0" algn="ctr">
              <a:lnSpc>
                <a:spcPct val="150000"/>
              </a:lnSpc>
              <a:buNone/>
            </a:pPr>
            <a:r>
              <a:rPr lang="en-US" sz="2000" dirty="0"/>
              <a:t>Student ID: 2416220 </a:t>
            </a:r>
          </a:p>
          <a:p>
            <a:pPr marL="0" indent="0" algn="ctr">
              <a:lnSpc>
                <a:spcPct val="150000"/>
              </a:lnSpc>
              <a:buNone/>
            </a:pPr>
            <a:r>
              <a:rPr lang="en-US" sz="2000" dirty="0"/>
              <a:t>Lecturer: Bianca </a:t>
            </a:r>
            <a:r>
              <a:rPr lang="en-US" sz="2000" dirty="0" err="1"/>
              <a:t>Sanfilippo</a:t>
            </a:r>
            <a:endParaRPr lang="en-GB" sz="20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066" y="157065"/>
            <a:ext cx="3779838"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5213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400" y="345233"/>
            <a:ext cx="11582400" cy="838200"/>
          </a:xfrm>
        </p:spPr>
        <p:txBody>
          <a:bodyPr/>
          <a:lstStyle/>
          <a:p>
            <a:r>
              <a:rPr lang="en-US" dirty="0"/>
              <a:t>Acknowledgement of the use of AI</a:t>
            </a:r>
            <a:endParaRPr lang="en-GB" dirty="0"/>
          </a:p>
        </p:txBody>
      </p:sp>
      <p:sp>
        <p:nvSpPr>
          <p:cNvPr id="3" name="Content Placeholder 2"/>
          <p:cNvSpPr>
            <a:spLocks noGrp="1"/>
          </p:cNvSpPr>
          <p:nvPr>
            <p:ph idx="1"/>
          </p:nvPr>
        </p:nvSpPr>
        <p:spPr/>
        <p:txBody>
          <a:bodyPr>
            <a:normAutofit/>
          </a:bodyPr>
          <a:lstStyle/>
          <a:p>
            <a:pPr marL="0" indent="0" algn="just">
              <a:lnSpc>
                <a:spcPct val="150000"/>
              </a:lnSpc>
              <a:buNone/>
            </a:pPr>
            <a:r>
              <a:rPr lang="en-US" sz="2400" dirty="0"/>
              <a:t>I acknowledge the use of </a:t>
            </a:r>
            <a:r>
              <a:rPr lang="en-US" sz="2400" dirty="0" err="1"/>
              <a:t>Grammarly</a:t>
            </a:r>
            <a:r>
              <a:rPr lang="en-US" sz="2400" dirty="0"/>
              <a:t> (https://www.grammarly.com/) on date 17th November 2025 to support to check my work using the prompt(s).</a:t>
            </a:r>
          </a:p>
          <a:p>
            <a:pPr marL="0" indent="0" algn="just">
              <a:lnSpc>
                <a:spcPct val="150000"/>
              </a:lnSpc>
              <a:buNone/>
            </a:pPr>
            <a:r>
              <a:rPr lang="en-US" sz="2400" dirty="0"/>
              <a:t>I confirm that I have not presented any AI generated text as my own work. I confirm I have copies of my drafts, notes, and other resources I used before, and after the use of AI tools which I may be asked to provide in evidence.</a:t>
            </a:r>
            <a:endParaRPr lang="en-GB" sz="2400" dirty="0"/>
          </a:p>
        </p:txBody>
      </p:sp>
    </p:spTree>
    <p:extLst>
      <p:ext uri="{BB962C8B-B14F-4D97-AF65-F5344CB8AC3E}">
        <p14:creationId xmlns:p14="http://schemas.microsoft.com/office/powerpoint/2010/main" val="1653187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hild Development Theories: John Bowlby">
            <a:extLst>
              <a:ext uri="{FF2B5EF4-FFF2-40B4-BE49-F238E27FC236}">
                <a16:creationId xmlns:a16="http://schemas.microsoft.com/office/drawing/2014/main" id="{1D8004CD-1146-568B-B3DB-481EF3D640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766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56AF8FD-9748-1FEF-6DEE-2FB0CC36F686}"/>
              </a:ext>
            </a:extLst>
          </p:cNvPr>
          <p:cNvSpPr txBox="1"/>
          <p:nvPr/>
        </p:nvSpPr>
        <p:spPr>
          <a:xfrm>
            <a:off x="502053" y="2688135"/>
            <a:ext cx="6143843" cy="2308324"/>
          </a:xfrm>
          <a:prstGeom prst="rect">
            <a:avLst/>
          </a:prstGeom>
          <a:noFill/>
        </p:spPr>
        <p:txBody>
          <a:bodyPr wrap="square">
            <a:spAutoFit/>
          </a:bodyPr>
          <a:lstStyle/>
          <a:p>
            <a:pPr algn="ctr"/>
            <a:r>
              <a:rPr lang="en-US" sz="3600" b="1" i="0" u="none" strike="noStrike" dirty="0">
                <a:solidFill>
                  <a:schemeClr val="bg1"/>
                </a:solidFill>
                <a:effectLst/>
              </a:rPr>
              <a:t>UNDERSTANDING DEVELOPMENTAL NEEDS THROUGH BOWLBY’S ATTACHMENT THEORY</a:t>
            </a:r>
            <a:endParaRPr lang="en-US" sz="3600" b="1" dirty="0">
              <a:solidFill>
                <a:schemeClr val="bg1"/>
              </a:solidFill>
            </a:endParaRPr>
          </a:p>
        </p:txBody>
      </p:sp>
    </p:spTree>
    <p:extLst>
      <p:ext uri="{BB962C8B-B14F-4D97-AF65-F5344CB8AC3E}">
        <p14:creationId xmlns:p14="http://schemas.microsoft.com/office/powerpoint/2010/main" val="661263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6CE2B81-6C6A-BC70-42D5-5BB94FC9BF94}"/>
              </a:ext>
            </a:extLst>
          </p:cNvPr>
          <p:cNvSpPr txBox="1"/>
          <p:nvPr/>
        </p:nvSpPr>
        <p:spPr>
          <a:xfrm>
            <a:off x="1596194" y="553839"/>
            <a:ext cx="3893574" cy="646331"/>
          </a:xfrm>
          <a:prstGeom prst="rect">
            <a:avLst/>
          </a:prstGeom>
          <a:noFill/>
        </p:spPr>
        <p:txBody>
          <a:bodyPr wrap="square">
            <a:spAutoFit/>
          </a:bodyPr>
          <a:lstStyle/>
          <a:p>
            <a:pPr algn="ctr"/>
            <a:r>
              <a:rPr lang="en-IN" sz="3600" b="1" i="0" u="none" strike="noStrike" dirty="0">
                <a:effectLst/>
              </a:rPr>
              <a:t>INTRODUCTION</a:t>
            </a:r>
            <a:endParaRPr lang="en-US" sz="3600" dirty="0"/>
          </a:p>
        </p:txBody>
      </p:sp>
      <p:pic>
        <p:nvPicPr>
          <p:cNvPr id="7" name="Picture 6">
            <a:extLst>
              <a:ext uri="{FF2B5EF4-FFF2-40B4-BE49-F238E27FC236}">
                <a16:creationId xmlns:a16="http://schemas.microsoft.com/office/drawing/2014/main" id="{D0F3C6DA-0248-70EE-B374-0D3BDA6FF64E}"/>
              </a:ext>
            </a:extLst>
          </p:cNvPr>
          <p:cNvPicPr>
            <a:picLocks noChangeAspect="1"/>
          </p:cNvPicPr>
          <p:nvPr/>
        </p:nvPicPr>
        <p:blipFill>
          <a:blip r:embed="rId3"/>
          <a:stretch>
            <a:fillRect/>
          </a:stretch>
        </p:blipFill>
        <p:spPr>
          <a:xfrm>
            <a:off x="6626942" y="0"/>
            <a:ext cx="5565057" cy="6858000"/>
          </a:xfrm>
          <a:prstGeom prst="rect">
            <a:avLst/>
          </a:prstGeom>
        </p:spPr>
      </p:pic>
      <p:sp>
        <p:nvSpPr>
          <p:cNvPr id="9" name="TextBox 8">
            <a:extLst>
              <a:ext uri="{FF2B5EF4-FFF2-40B4-BE49-F238E27FC236}">
                <a16:creationId xmlns:a16="http://schemas.microsoft.com/office/drawing/2014/main" id="{AA9B92AC-483E-E02C-ADAC-14F1EB46DF78}"/>
              </a:ext>
            </a:extLst>
          </p:cNvPr>
          <p:cNvSpPr txBox="1"/>
          <p:nvPr/>
        </p:nvSpPr>
        <p:spPr>
          <a:xfrm>
            <a:off x="876384" y="1456680"/>
            <a:ext cx="5148496" cy="4524315"/>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Exploration on the way Bowlby’s Attachment Theory can be useful in understanding a child’s development.</a:t>
            </a:r>
          </a:p>
          <a:p>
            <a:pPr algn="just" rtl="0" fontAlgn="base">
              <a:buFont typeface="Arial" panose="020B0604020202020204" pitchFamily="34" charset="0"/>
              <a:buChar char="•"/>
            </a:pPr>
            <a:r>
              <a:rPr lang="en-US" sz="1800" b="0" i="0" u="none" strike="noStrike" dirty="0">
                <a:solidFill>
                  <a:srgbClr val="000000"/>
                </a:solidFill>
                <a:effectLst/>
              </a:rPr>
              <a:t>Focus revolves mainly around the emotional, along with the cognitive and early learning needs within an early years setting.</a:t>
            </a:r>
          </a:p>
          <a:p>
            <a:pPr algn="just" rtl="0" fontAlgn="base">
              <a:buFont typeface="Arial" panose="020B0604020202020204" pitchFamily="34" charset="0"/>
              <a:buChar char="•"/>
            </a:pPr>
            <a:r>
              <a:rPr lang="en-US" sz="1800" b="0" i="0" u="none" strike="noStrike" dirty="0">
                <a:solidFill>
                  <a:srgbClr val="000000"/>
                </a:solidFill>
                <a:effectLst/>
              </a:rPr>
              <a:t>The aim is to build a connection between theory and real-life practice in the health and social care sector.</a:t>
            </a:r>
          </a:p>
          <a:p>
            <a:pPr algn="just" rtl="0" fontAlgn="base">
              <a:buFont typeface="Arial" panose="020B0604020202020204" pitchFamily="34" charset="0"/>
              <a:buChar char="•"/>
            </a:pPr>
            <a:r>
              <a:rPr lang="en-US" sz="1800" b="0" i="0" u="none" strike="noStrike" dirty="0">
                <a:solidFill>
                  <a:srgbClr val="000000"/>
                </a:solidFill>
                <a:effectLst/>
              </a:rPr>
              <a:t>Critically explains the chosen psychological theory and defines its core concepts, and presents its relevance.</a:t>
            </a:r>
          </a:p>
          <a:p>
            <a:pPr algn="just" rtl="0" fontAlgn="base">
              <a:buFont typeface="Arial" panose="020B0604020202020204" pitchFamily="34" charset="0"/>
              <a:buChar char="•"/>
            </a:pPr>
            <a:r>
              <a:rPr lang="en-US" sz="1800" b="0" i="0" u="none" strike="noStrike" dirty="0">
                <a:solidFill>
                  <a:srgbClr val="000000"/>
                </a:solidFill>
                <a:effectLst/>
              </a:rPr>
              <a:t>Biological and environmental influences are also taken into account.</a:t>
            </a:r>
          </a:p>
          <a:p>
            <a:pPr algn="just" rtl="0" fontAlgn="base">
              <a:buFont typeface="Arial" panose="020B0604020202020204" pitchFamily="34" charset="0"/>
              <a:buChar char="•"/>
            </a:pPr>
            <a:r>
              <a:rPr lang="en-US" sz="1800" b="0" i="0" u="none" strike="noStrike" dirty="0">
                <a:solidFill>
                  <a:srgbClr val="000000"/>
                </a:solidFill>
                <a:effectLst/>
              </a:rPr>
              <a:t>Presents the usefulness and limitations of the theory coupled with practical strategies.</a:t>
            </a:r>
          </a:p>
        </p:txBody>
      </p:sp>
    </p:spTree>
    <p:extLst>
      <p:ext uri="{BB962C8B-B14F-4D97-AF65-F5344CB8AC3E}">
        <p14:creationId xmlns:p14="http://schemas.microsoft.com/office/powerpoint/2010/main" val="3762014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EA01B78-0AF9-573D-07CB-D71F04D37378}"/>
              </a:ext>
            </a:extLst>
          </p:cNvPr>
          <p:cNvSpPr/>
          <p:nvPr/>
        </p:nvSpPr>
        <p:spPr>
          <a:xfrm>
            <a:off x="1570331" y="1384957"/>
            <a:ext cx="9504070" cy="4629763"/>
          </a:xfrm>
          <a:prstGeom prst="rect">
            <a:avLst/>
          </a:prstGeom>
          <a:solidFill>
            <a:schemeClr val="accent4">
              <a:lumMod val="40000"/>
              <a:lumOff val="6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17726F3-362F-2501-9B13-62F0E2C41170}"/>
              </a:ext>
            </a:extLst>
          </p:cNvPr>
          <p:cNvSpPr txBox="1"/>
          <p:nvPr/>
        </p:nvSpPr>
        <p:spPr>
          <a:xfrm>
            <a:off x="3051967" y="476640"/>
            <a:ext cx="6817525" cy="646331"/>
          </a:xfrm>
          <a:prstGeom prst="rect">
            <a:avLst/>
          </a:prstGeom>
          <a:noFill/>
        </p:spPr>
        <p:txBody>
          <a:bodyPr wrap="square">
            <a:spAutoFit/>
          </a:bodyPr>
          <a:lstStyle/>
          <a:p>
            <a:pPr algn="ctr"/>
            <a:r>
              <a:rPr lang="en-IN" sz="3600" b="1" i="0" u="none" strike="noStrike" dirty="0">
                <a:effectLst/>
              </a:rPr>
              <a:t>PURPOSE OF THE PRESENTATION</a:t>
            </a:r>
            <a:endParaRPr lang="en-US" sz="3600" dirty="0"/>
          </a:p>
        </p:txBody>
      </p:sp>
      <p:pic>
        <p:nvPicPr>
          <p:cNvPr id="3074" name="Picture 2" descr="Way Clipart Primary Research - Primary Research Icon Png - (380x379) Png  Clipart Download">
            <a:extLst>
              <a:ext uri="{FF2B5EF4-FFF2-40B4-BE49-F238E27FC236}">
                <a16:creationId xmlns:a16="http://schemas.microsoft.com/office/drawing/2014/main" id="{02641629-E097-4D3F-611B-F9C26EEC5A96}"/>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893" b="95536" l="1778" r="98667">
                        <a14:foregroundMark x1="28000" y1="12500" x2="15111" y2="46429"/>
                        <a14:foregroundMark x1="15111" y1="46429" x2="20000" y2="69643"/>
                        <a14:foregroundMark x1="20000" y1="69643" x2="43556" y2="79911"/>
                        <a14:foregroundMark x1="43556" y1="79911" x2="68000" y2="72768"/>
                        <a14:foregroundMark x1="68000" y1="72768" x2="84000" y2="56250"/>
                        <a14:foregroundMark x1="84000" y1="56250" x2="79111" y2="34375"/>
                        <a14:foregroundMark x1="79111" y1="34375" x2="49778" y2="16071"/>
                        <a14:foregroundMark x1="49778" y1="16071" x2="42667" y2="13839"/>
                        <a14:foregroundMark x1="44000" y1="7143" x2="21778" y2="27679"/>
                        <a14:foregroundMark x1="21778" y1="27679" x2="8000" y2="54018"/>
                        <a14:foregroundMark x1="8000" y1="54018" x2="21333" y2="78125"/>
                        <a14:foregroundMark x1="21333" y1="78125" x2="56000" y2="89732"/>
                        <a14:foregroundMark x1="56000" y1="89732" x2="82667" y2="79911"/>
                        <a14:foregroundMark x1="82667" y1="79911" x2="95111" y2="54018"/>
                        <a14:foregroundMark x1="95111" y1="54018" x2="79556" y2="21429"/>
                        <a14:foregroundMark x1="79556" y1="21429" x2="50222" y2="1339"/>
                        <a14:foregroundMark x1="50222" y1="1339" x2="43556" y2="1786"/>
                        <a14:foregroundMark x1="50667" y1="9375" x2="70667" y2="21875"/>
                        <a14:foregroundMark x1="48000" y1="20089" x2="37333" y2="8036"/>
                        <a14:foregroundMark x1="36889" y1="4464" x2="12444" y2="26339"/>
                        <a14:foregroundMark x1="12444" y1="26339" x2="5778" y2="49107"/>
                        <a14:foregroundMark x1="5778" y1="49107" x2="8889" y2="71429"/>
                        <a14:foregroundMark x1="8889" y1="71429" x2="31556" y2="88839"/>
                        <a14:foregroundMark x1="31556" y1="88839" x2="60000" y2="87054"/>
                        <a14:foregroundMark x1="60000" y1="87054" x2="81778" y2="71429"/>
                        <a14:foregroundMark x1="81778" y1="71429" x2="93778" y2="47321"/>
                        <a14:foregroundMark x1="93778" y1="47321" x2="86222" y2="25446"/>
                        <a14:foregroundMark x1="86222" y1="25446" x2="64889" y2="7589"/>
                        <a14:foregroundMark x1="64889" y1="7589" x2="40889" y2="7589"/>
                        <a14:foregroundMark x1="92889" y1="33929" x2="96000" y2="56696"/>
                        <a14:foregroundMark x1="96000" y1="56696" x2="83556" y2="80357"/>
                        <a14:foregroundMark x1="83556" y1="80357" x2="63556" y2="93304"/>
                        <a14:foregroundMark x1="63556" y1="93304" x2="37333" y2="92857"/>
                        <a14:foregroundMark x1="37333" y1="92857" x2="16000" y2="81696"/>
                        <a14:foregroundMark x1="16000" y1="81696" x2="2222" y2="58929"/>
                        <a14:foregroundMark x1="2222" y1="58929" x2="8444" y2="30357"/>
                        <a14:foregroundMark x1="96000" y1="39286" x2="98667" y2="54911"/>
                        <a14:foregroundMark x1="26222" y1="90625" x2="53333" y2="95536"/>
                        <a14:foregroundMark x1="53333" y1="95536" x2="71556" y2="90625"/>
                        <a14:foregroundMark x1="75556" y1="60268" x2="83111" y2="67411"/>
                      </a14:backgroundRemoval>
                    </a14:imgEffect>
                  </a14:imgLayer>
                </a14:imgProps>
              </a:ext>
              <a:ext uri="{28A0092B-C50C-407E-A947-70E740481C1C}">
                <a14:useLocalDpi xmlns:a14="http://schemas.microsoft.com/office/drawing/2010/main" val="0"/>
              </a:ext>
            </a:extLst>
          </a:blip>
          <a:srcRect/>
          <a:stretch>
            <a:fillRect/>
          </a:stretch>
        </p:blipFill>
        <p:spPr bwMode="auto">
          <a:xfrm>
            <a:off x="395265" y="454908"/>
            <a:ext cx="2167371" cy="2157738"/>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F6F5A761-AD0D-951A-F01D-DEB6A05F9F4B}"/>
              </a:ext>
            </a:extLst>
          </p:cNvPr>
          <p:cNvSpPr txBox="1"/>
          <p:nvPr/>
        </p:nvSpPr>
        <p:spPr>
          <a:xfrm>
            <a:off x="2455261" y="2056723"/>
            <a:ext cx="8166408" cy="3416320"/>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Application of psychological theory, Bowlby’s Attachment Theory, to the early childhood practice is the principal objective of this presentation.</a:t>
            </a:r>
          </a:p>
          <a:p>
            <a:pPr algn="just" rtl="0" fontAlgn="base">
              <a:buFont typeface="Arial" panose="020B0604020202020204" pitchFamily="34" charset="0"/>
              <a:buChar char="•"/>
            </a:pPr>
            <a:r>
              <a:rPr lang="en-US" sz="1800" b="0" i="0" u="none" strike="noStrike" dirty="0">
                <a:solidFill>
                  <a:srgbClr val="000000"/>
                </a:solidFill>
                <a:effectLst/>
              </a:rPr>
              <a:t>Explanation of the way psychological theory continues to yield understanding regarding a child’s development in emotional and social settings.</a:t>
            </a:r>
          </a:p>
          <a:p>
            <a:pPr algn="just" rtl="0" fontAlgn="base">
              <a:buFont typeface="Arial" panose="020B0604020202020204" pitchFamily="34" charset="0"/>
              <a:buChar char="•"/>
            </a:pPr>
            <a:r>
              <a:rPr lang="en-US" sz="1800" b="0" i="0" u="none" strike="noStrike" dirty="0">
                <a:solidFill>
                  <a:srgbClr val="000000"/>
                </a:solidFill>
                <a:effectLst/>
              </a:rPr>
              <a:t>The presentation also highlights the way theory connects to real-world challenges in the early year's settings.</a:t>
            </a:r>
          </a:p>
          <a:p>
            <a:pPr algn="just" rtl="0" fontAlgn="base">
              <a:buFont typeface="Arial" panose="020B0604020202020204" pitchFamily="34" charset="0"/>
              <a:buChar char="•"/>
            </a:pPr>
            <a:r>
              <a:rPr lang="en-US" sz="1800" b="0" i="0" u="none" strike="noStrike" dirty="0">
                <a:solidFill>
                  <a:srgbClr val="000000"/>
                </a:solidFill>
                <a:effectLst/>
              </a:rPr>
              <a:t>Another purpose is to examine the way nature and nurture remain concentrated in influencing </a:t>
            </a:r>
            <a:r>
              <a:rPr lang="en-US" sz="1800" b="0" i="0" u="none" strike="noStrike" dirty="0" err="1">
                <a:solidFill>
                  <a:srgbClr val="000000"/>
                </a:solidFill>
                <a:effectLst/>
              </a:rPr>
              <a:t>behaviour</a:t>
            </a:r>
            <a:r>
              <a:rPr lang="en-US" sz="1800" b="0" i="0" u="none" strike="noStrike" dirty="0">
                <a:solidFill>
                  <a:srgbClr val="000000"/>
                </a:solidFill>
                <a:effectLst/>
              </a:rPr>
              <a:t>.</a:t>
            </a:r>
          </a:p>
          <a:p>
            <a:pPr algn="just" rtl="0" fontAlgn="base">
              <a:buFont typeface="Arial" panose="020B0604020202020204" pitchFamily="34" charset="0"/>
              <a:buChar char="•"/>
            </a:pPr>
            <a:r>
              <a:rPr lang="en-US" sz="1800" b="0" i="0" u="none" strike="noStrike" dirty="0">
                <a:solidFill>
                  <a:srgbClr val="000000"/>
                </a:solidFill>
                <a:effectLst/>
              </a:rPr>
              <a:t>Determination of strategies based on evidence that effectively address a child’s needs.</a:t>
            </a:r>
          </a:p>
          <a:p>
            <a:pPr algn="just" rtl="0" fontAlgn="base">
              <a:buFont typeface="Arial" panose="020B0604020202020204" pitchFamily="34" charset="0"/>
              <a:buChar char="•"/>
            </a:pPr>
            <a:r>
              <a:rPr lang="en-US" sz="1800" b="0" i="0" u="none" strike="noStrike" dirty="0">
                <a:solidFill>
                  <a:srgbClr val="000000"/>
                </a:solidFill>
                <a:effectLst/>
              </a:rPr>
              <a:t>Eventually, it adds significance through the evaluation of the practical values of the theory and its constraints.</a:t>
            </a:r>
          </a:p>
        </p:txBody>
      </p:sp>
    </p:spTree>
    <p:extLst>
      <p:ext uri="{BB962C8B-B14F-4D97-AF65-F5344CB8AC3E}">
        <p14:creationId xmlns:p14="http://schemas.microsoft.com/office/powerpoint/2010/main" val="2191832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ADAE2"/>
        </a:solidFill>
        <a:effectLst/>
      </p:bgPr>
    </p:bg>
    <p:spTree>
      <p:nvGrpSpPr>
        <p:cNvPr id="1" name=""/>
        <p:cNvGrpSpPr/>
        <p:nvPr/>
      </p:nvGrpSpPr>
      <p:grpSpPr>
        <a:xfrm>
          <a:off x="0" y="0"/>
          <a:ext cx="0" cy="0"/>
          <a:chOff x="0" y="0"/>
          <a:chExt cx="0" cy="0"/>
        </a:xfrm>
      </p:grpSpPr>
      <p:pic>
        <p:nvPicPr>
          <p:cNvPr id="4098" name="Picture 2" descr="Attachment Style Theory Chart by John Bowlby, Informative Psychology  Poster, Ideal for Classroom or Therapy, Educational Gift Learning Aid -  Etsy UK">
            <a:extLst>
              <a:ext uri="{FF2B5EF4-FFF2-40B4-BE49-F238E27FC236}">
                <a16:creationId xmlns:a16="http://schemas.microsoft.com/office/drawing/2014/main" id="{EDFAE250-973C-AAB9-1E81-AA1BF71957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0232" y="147484"/>
            <a:ext cx="5555226" cy="6710516"/>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28A2A6-EED2-5B9C-04E8-9310EF994BC4}"/>
              </a:ext>
            </a:extLst>
          </p:cNvPr>
          <p:cNvSpPr txBox="1"/>
          <p:nvPr/>
        </p:nvSpPr>
        <p:spPr>
          <a:xfrm>
            <a:off x="634181" y="423985"/>
            <a:ext cx="9586452" cy="646331"/>
          </a:xfrm>
          <a:prstGeom prst="rect">
            <a:avLst/>
          </a:prstGeom>
          <a:noFill/>
        </p:spPr>
        <p:txBody>
          <a:bodyPr wrap="square">
            <a:spAutoFit/>
          </a:bodyPr>
          <a:lstStyle/>
          <a:p>
            <a:pPr algn="ctr"/>
            <a:r>
              <a:rPr lang="en-IN" sz="3600" b="1" i="0" u="none" strike="noStrike" dirty="0">
                <a:effectLst/>
              </a:rPr>
              <a:t>INTRODUCING BOWLBY’S ATTACHMENT THEORY</a:t>
            </a:r>
            <a:endParaRPr lang="en-US" sz="3600" dirty="0"/>
          </a:p>
        </p:txBody>
      </p:sp>
      <p:sp>
        <p:nvSpPr>
          <p:cNvPr id="7" name="TextBox 6">
            <a:extLst>
              <a:ext uri="{FF2B5EF4-FFF2-40B4-BE49-F238E27FC236}">
                <a16:creationId xmlns:a16="http://schemas.microsoft.com/office/drawing/2014/main" id="{71186A54-863A-0274-AC30-49602009D3AB}"/>
              </a:ext>
            </a:extLst>
          </p:cNvPr>
          <p:cNvSpPr txBox="1"/>
          <p:nvPr/>
        </p:nvSpPr>
        <p:spPr>
          <a:xfrm>
            <a:off x="1173152" y="1346817"/>
            <a:ext cx="5847080" cy="5078313"/>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Early emotional bonds play a vital role in forming or directing the developmental phases and </a:t>
            </a:r>
            <a:r>
              <a:rPr lang="en-US" sz="1800" b="0" i="0" u="none" strike="noStrike" dirty="0" err="1">
                <a:solidFill>
                  <a:srgbClr val="000000"/>
                </a:solidFill>
                <a:effectLst/>
              </a:rPr>
              <a:t>behaviour</a:t>
            </a:r>
            <a:r>
              <a:rPr lang="en-US" sz="1800" b="0" i="0" u="none" strike="noStrike" dirty="0">
                <a:solidFill>
                  <a:srgbClr val="000000"/>
                </a:solidFill>
                <a:effectLst/>
              </a:rPr>
              <a:t> of a child, as clarified by Bowlby’s Attachment Theory (McLeod, 2025).</a:t>
            </a:r>
          </a:p>
          <a:p>
            <a:pPr algn="just" rtl="0" fontAlgn="base">
              <a:buFont typeface="Arial" panose="020B0604020202020204" pitchFamily="34" charset="0"/>
              <a:buChar char="•"/>
            </a:pPr>
            <a:r>
              <a:rPr lang="en-US" sz="1800" b="0" i="0" u="none" strike="noStrike" dirty="0">
                <a:solidFill>
                  <a:srgbClr val="000000"/>
                </a:solidFill>
                <a:effectLst/>
              </a:rPr>
              <a:t>John Bowlby solidified his faith that children organically demand closeness from their caregivers to feel safe and comfortable.</a:t>
            </a:r>
          </a:p>
          <a:p>
            <a:pPr algn="just" rtl="0" fontAlgn="base">
              <a:buFont typeface="Arial" panose="020B0604020202020204" pitchFamily="34" charset="0"/>
              <a:buChar char="•"/>
            </a:pPr>
            <a:r>
              <a:rPr lang="en-US" sz="1800" b="0" i="0" u="none" strike="noStrike" dirty="0">
                <a:solidFill>
                  <a:srgbClr val="000000"/>
                </a:solidFill>
                <a:effectLst/>
              </a:rPr>
              <a:t>Warm experiences filled with consistent care lead to the establishment of a secure attachment for a child, according to the </a:t>
            </a:r>
            <a:r>
              <a:rPr lang="en-US" sz="1800" b="0" i="0" u="none" strike="noStrike" dirty="0" err="1">
                <a:solidFill>
                  <a:srgbClr val="000000"/>
                </a:solidFill>
                <a:effectLst/>
              </a:rPr>
              <a:t>propounder</a:t>
            </a:r>
            <a:r>
              <a:rPr lang="en-US" sz="1800" b="0" i="0" u="none" strike="noStrike" dirty="0">
                <a:solidFill>
                  <a:srgbClr val="000000"/>
                </a:solidFill>
                <a:effectLst/>
              </a:rPr>
              <a:t>.</a:t>
            </a:r>
          </a:p>
          <a:p>
            <a:pPr algn="just" rtl="0" fontAlgn="base">
              <a:buFont typeface="Arial" panose="020B0604020202020204" pitchFamily="34" charset="0"/>
              <a:buChar char="•"/>
            </a:pPr>
            <a:r>
              <a:rPr lang="en-US" sz="1800" b="0" i="0" u="none" strike="noStrike" dirty="0">
                <a:solidFill>
                  <a:srgbClr val="000000"/>
                </a:solidFill>
                <a:effectLst/>
              </a:rPr>
              <a:t>The formed attachment acts as the building blocks for trust and generates confidence, and ensures well-being. </a:t>
            </a:r>
          </a:p>
          <a:p>
            <a:pPr algn="just" rtl="0" fontAlgn="base">
              <a:buFont typeface="Arial" panose="020B0604020202020204" pitchFamily="34" charset="0"/>
              <a:buChar char="•"/>
            </a:pPr>
            <a:r>
              <a:rPr lang="en-US" sz="1800" b="0" i="0" u="none" strike="noStrike" dirty="0">
                <a:solidFill>
                  <a:srgbClr val="000000"/>
                </a:solidFill>
                <a:effectLst/>
              </a:rPr>
              <a:t>Insecure attachments for a child mainly stem from the inconsistent caregiving and are mainly embedded </a:t>
            </a:r>
            <a:r>
              <a:rPr lang="en-US" sz="1800" b="0" i="0" u="none" strike="noStrike" dirty="0" err="1">
                <a:solidFill>
                  <a:srgbClr val="000000"/>
                </a:solidFill>
                <a:effectLst/>
              </a:rPr>
              <a:t>wth</a:t>
            </a:r>
            <a:r>
              <a:rPr lang="en-US" sz="1800" b="0" i="0" u="none" strike="noStrike" dirty="0">
                <a:solidFill>
                  <a:srgbClr val="000000"/>
                </a:solidFill>
                <a:effectLst/>
              </a:rPr>
              <a:t> stress and disruption.</a:t>
            </a:r>
          </a:p>
          <a:p>
            <a:pPr algn="just" rtl="0" fontAlgn="base">
              <a:buFont typeface="Arial" panose="020B0604020202020204" pitchFamily="34" charset="0"/>
              <a:buChar char="•"/>
            </a:pPr>
            <a:r>
              <a:rPr lang="en-US" sz="1800" b="0" i="0" u="none" strike="noStrike" dirty="0">
                <a:solidFill>
                  <a:srgbClr val="000000"/>
                </a:solidFill>
                <a:effectLst/>
              </a:rPr>
              <a:t>New environmental settings or interaction with new people and challenges bring out the responses of children that are shaped by these patterns.</a:t>
            </a:r>
          </a:p>
        </p:txBody>
      </p:sp>
    </p:spTree>
    <p:extLst>
      <p:ext uri="{BB962C8B-B14F-4D97-AF65-F5344CB8AC3E}">
        <p14:creationId xmlns:p14="http://schemas.microsoft.com/office/powerpoint/2010/main" val="3487265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Attachment Theory in Early Years Psychology">
            <a:extLst>
              <a:ext uri="{FF2B5EF4-FFF2-40B4-BE49-F238E27FC236}">
                <a16:creationId xmlns:a16="http://schemas.microsoft.com/office/drawing/2014/main" id="{5FC19500-A575-463D-304C-5059779586C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658" y="1612490"/>
            <a:ext cx="4252453" cy="42524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6F51100-06D2-28A0-1677-303AA7CC1613}"/>
              </a:ext>
            </a:extLst>
          </p:cNvPr>
          <p:cNvSpPr txBox="1"/>
          <p:nvPr/>
        </p:nvSpPr>
        <p:spPr>
          <a:xfrm>
            <a:off x="2831690" y="486685"/>
            <a:ext cx="7413523" cy="646331"/>
          </a:xfrm>
          <a:prstGeom prst="rect">
            <a:avLst/>
          </a:prstGeom>
          <a:noFill/>
        </p:spPr>
        <p:txBody>
          <a:bodyPr wrap="square">
            <a:spAutoFit/>
          </a:bodyPr>
          <a:lstStyle/>
          <a:p>
            <a:pPr algn="ctr"/>
            <a:r>
              <a:rPr lang="en-US" sz="3600" b="1" i="0" u="none" strike="noStrike" dirty="0">
                <a:effectLst/>
              </a:rPr>
              <a:t>KEY CONCEPTS OF BOWLBY’S THEORY</a:t>
            </a:r>
            <a:endParaRPr lang="en-US" sz="3600" dirty="0"/>
          </a:p>
        </p:txBody>
      </p:sp>
      <p:sp>
        <p:nvSpPr>
          <p:cNvPr id="7" name="TextBox 6">
            <a:extLst>
              <a:ext uri="{FF2B5EF4-FFF2-40B4-BE49-F238E27FC236}">
                <a16:creationId xmlns:a16="http://schemas.microsoft.com/office/drawing/2014/main" id="{63130057-6D72-9CF1-546C-D38FA1CEDFE8}"/>
              </a:ext>
            </a:extLst>
          </p:cNvPr>
          <p:cNvSpPr txBox="1"/>
          <p:nvPr/>
        </p:nvSpPr>
        <p:spPr>
          <a:xfrm>
            <a:off x="5029200" y="1612490"/>
            <a:ext cx="6441440" cy="4801314"/>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Children are often observed to explore more confidently in the presence of an adult who trusts them, forming a secure base (George and Wargo Aikins, 2023).</a:t>
            </a:r>
          </a:p>
          <a:p>
            <a:pPr algn="just" rtl="0" fontAlgn="base">
              <a:buFont typeface="Arial" panose="020B0604020202020204" pitchFamily="34" charset="0"/>
              <a:buChar char="•"/>
            </a:pPr>
            <a:r>
              <a:rPr lang="en-US" sz="1800" b="0" i="0" u="none" strike="noStrike" dirty="0">
                <a:solidFill>
                  <a:srgbClr val="000000"/>
                </a:solidFill>
                <a:effectLst/>
              </a:rPr>
              <a:t>Distance from the caregivers leads to distressed children, which is mainly visible in young children starting from the age of 8months, causing separation anxiety (</a:t>
            </a:r>
            <a:r>
              <a:rPr lang="en-US" sz="1800" b="0" i="0" u="none" strike="noStrike" dirty="0" err="1">
                <a:solidFill>
                  <a:srgbClr val="000000"/>
                </a:solidFill>
                <a:effectLst/>
              </a:rPr>
              <a:t>Namlı</a:t>
            </a:r>
            <a:r>
              <a:rPr lang="en-US" sz="1800" b="0" i="0" u="none" strike="noStrike" dirty="0">
                <a:solidFill>
                  <a:srgbClr val="000000"/>
                </a:solidFill>
                <a:effectLst/>
              </a:rPr>
              <a:t> </a:t>
            </a:r>
            <a:r>
              <a:rPr lang="en-US" sz="1800" b="0" i="1" u="none" strike="noStrike" dirty="0">
                <a:solidFill>
                  <a:srgbClr val="000000"/>
                </a:solidFill>
                <a:effectLst/>
              </a:rPr>
              <a:t>et al. </a:t>
            </a:r>
            <a:r>
              <a:rPr lang="en-US" sz="1800" b="0" i="0" u="none" strike="noStrike" dirty="0">
                <a:solidFill>
                  <a:srgbClr val="000000"/>
                </a:solidFill>
                <a:effectLst/>
              </a:rPr>
              <a:t>2022).</a:t>
            </a:r>
          </a:p>
          <a:p>
            <a:pPr algn="just" rtl="0" fontAlgn="base">
              <a:buFont typeface="Arial" panose="020B0604020202020204" pitchFamily="34" charset="0"/>
              <a:buChar char="•"/>
            </a:pPr>
            <a:r>
              <a:rPr lang="en-US" sz="1800" b="0" i="0" u="none" strike="noStrike" dirty="0">
                <a:solidFill>
                  <a:srgbClr val="000000"/>
                </a:solidFill>
                <a:effectLst/>
              </a:rPr>
              <a:t>Understanding of the future relationships and the ability of children to trust them primarily originates from the quality of early relationships or patterns formed during that phase. This indicates the concept of the Internal Working Model (Khadka, 2022).</a:t>
            </a:r>
          </a:p>
          <a:p>
            <a:pPr algn="just" rtl="0" fontAlgn="base">
              <a:buFont typeface="Arial" panose="020B0604020202020204" pitchFamily="34" charset="0"/>
              <a:buChar char="•"/>
            </a:pPr>
            <a:r>
              <a:rPr lang="en-US" sz="1800" b="0" i="0" u="none" strike="noStrike" dirty="0">
                <a:solidFill>
                  <a:srgbClr val="000000"/>
                </a:solidFill>
                <a:effectLst/>
              </a:rPr>
              <a:t>Strong attachments in the later half of a child’s life are chiefly rooted in the first years of life. This firm belief of John Bowlby implies the Critical period that marks the importance of the first years of life (Robledo </a:t>
            </a:r>
            <a:r>
              <a:rPr lang="en-US" sz="1800" b="0" i="1" u="none" strike="noStrike" dirty="0">
                <a:solidFill>
                  <a:srgbClr val="000000"/>
                </a:solidFill>
                <a:effectLst/>
              </a:rPr>
              <a:t>et al. </a:t>
            </a:r>
            <a:r>
              <a:rPr lang="en-US" sz="1800" b="0" i="0" u="none" strike="noStrike" dirty="0">
                <a:solidFill>
                  <a:srgbClr val="000000"/>
                </a:solidFill>
                <a:effectLst/>
              </a:rPr>
              <a:t>2022).</a:t>
            </a:r>
          </a:p>
          <a:p>
            <a:pPr algn="just" rtl="0" fontAlgn="base">
              <a:buFont typeface="Arial" panose="020B0604020202020204" pitchFamily="34" charset="0"/>
              <a:buChar char="•"/>
            </a:pPr>
            <a:r>
              <a:rPr lang="en-US" sz="1800" b="0" i="0" u="none" strike="noStrike" dirty="0">
                <a:solidFill>
                  <a:srgbClr val="000000"/>
                </a:solidFill>
                <a:effectLst/>
              </a:rPr>
              <a:t>The theorist also suggested the concept of Monotropy, which explains that children often form one main attachment that influences the overall development.</a:t>
            </a:r>
          </a:p>
        </p:txBody>
      </p:sp>
    </p:spTree>
    <p:extLst>
      <p:ext uri="{BB962C8B-B14F-4D97-AF65-F5344CB8AC3E}">
        <p14:creationId xmlns:p14="http://schemas.microsoft.com/office/powerpoint/2010/main" val="2737083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Attachment in children: the first two years of life shape us emotionally">
            <a:extLst>
              <a:ext uri="{FF2B5EF4-FFF2-40B4-BE49-F238E27FC236}">
                <a16:creationId xmlns:a16="http://schemas.microsoft.com/office/drawing/2014/main" id="{35651CD9-78FD-7845-1852-EBB275B8B7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293984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3BFD112-1924-4F72-C15A-A320EC4CD4B7}"/>
              </a:ext>
            </a:extLst>
          </p:cNvPr>
          <p:cNvSpPr txBox="1"/>
          <p:nvPr/>
        </p:nvSpPr>
        <p:spPr>
          <a:xfrm>
            <a:off x="142569" y="3918156"/>
            <a:ext cx="3849330" cy="1754326"/>
          </a:xfrm>
          <a:prstGeom prst="rect">
            <a:avLst/>
          </a:prstGeom>
          <a:noFill/>
        </p:spPr>
        <p:txBody>
          <a:bodyPr wrap="square">
            <a:spAutoFit/>
          </a:bodyPr>
          <a:lstStyle/>
          <a:p>
            <a:pPr algn="ctr"/>
            <a:r>
              <a:rPr lang="en-US" sz="3600" b="1" i="0" u="none" strike="noStrike" dirty="0">
                <a:effectLst/>
              </a:rPr>
              <a:t>ATTACHMENT AND EARLY CHILDHOOD DEVELOPMENT</a:t>
            </a:r>
            <a:endParaRPr lang="en-US" sz="3600" dirty="0"/>
          </a:p>
        </p:txBody>
      </p:sp>
      <p:sp>
        <p:nvSpPr>
          <p:cNvPr id="7" name="TextBox 6">
            <a:extLst>
              <a:ext uri="{FF2B5EF4-FFF2-40B4-BE49-F238E27FC236}">
                <a16:creationId xmlns:a16="http://schemas.microsoft.com/office/drawing/2014/main" id="{F3E8EEAB-07D3-3407-E0A8-11AA65CD7C27}"/>
              </a:ext>
            </a:extLst>
          </p:cNvPr>
          <p:cNvSpPr txBox="1"/>
          <p:nvPr/>
        </p:nvSpPr>
        <p:spPr>
          <a:xfrm>
            <a:off x="4950460" y="3501519"/>
            <a:ext cx="6101080" cy="2862322"/>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Improves regulation of emotions, and confidence is generated from secure attachment. Resilience is also an additional to the list (Tang, 2024).</a:t>
            </a:r>
          </a:p>
          <a:p>
            <a:pPr algn="just" rtl="0" fontAlgn="base">
              <a:buFont typeface="Arial" panose="020B0604020202020204" pitchFamily="34" charset="0"/>
              <a:buChar char="•"/>
            </a:pPr>
            <a:r>
              <a:rPr lang="en-US" sz="1800" b="0" i="0" u="none" strike="noStrike" dirty="0">
                <a:solidFill>
                  <a:srgbClr val="000000"/>
                </a:solidFill>
                <a:effectLst/>
              </a:rPr>
              <a:t>These attachments guarantee a healthy social development that helps the children to play and share, and importantly, communicate effectivity.</a:t>
            </a:r>
          </a:p>
          <a:p>
            <a:pPr algn="just" rtl="0" fontAlgn="base">
              <a:buFont typeface="Arial" panose="020B0604020202020204" pitchFamily="34" charset="0"/>
              <a:buChar char="•"/>
            </a:pPr>
            <a:r>
              <a:rPr lang="en-US" sz="1800" b="0" i="0" u="none" strike="noStrike" dirty="0">
                <a:solidFill>
                  <a:srgbClr val="000000"/>
                </a:solidFill>
                <a:effectLst/>
              </a:rPr>
              <a:t>Coping mechanisms in a new environment and stress are found to be strong in children with strong attachments.</a:t>
            </a:r>
          </a:p>
          <a:p>
            <a:pPr algn="just" rtl="0" fontAlgn="base">
              <a:buFont typeface="Arial" panose="020B0604020202020204" pitchFamily="34" charset="0"/>
              <a:buChar char="•"/>
            </a:pPr>
            <a:r>
              <a:rPr lang="en-US" sz="1800" b="0" i="0" u="none" strike="noStrike" dirty="0">
                <a:solidFill>
                  <a:srgbClr val="000000"/>
                </a:solidFill>
                <a:effectLst/>
              </a:rPr>
              <a:t>Language development, along with behavior and self-esteem, is the main areas that are influenced by early relationships.</a:t>
            </a:r>
          </a:p>
        </p:txBody>
      </p:sp>
    </p:spTree>
    <p:extLst>
      <p:ext uri="{BB962C8B-B14F-4D97-AF65-F5344CB8AC3E}">
        <p14:creationId xmlns:p14="http://schemas.microsoft.com/office/powerpoint/2010/main" val="2609182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A Case Study: Sensory Processing and Gross Motor Skills - The School  Psychology Service">
            <a:extLst>
              <a:ext uri="{FF2B5EF4-FFF2-40B4-BE49-F238E27FC236}">
                <a16:creationId xmlns:a16="http://schemas.microsoft.com/office/drawing/2014/main" id="{BED6D7AF-0293-2239-75E7-BBF3AB97B0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599767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726E8A2-8660-A668-B372-53749AC3BA34}"/>
              </a:ext>
            </a:extLst>
          </p:cNvPr>
          <p:cNvSpPr txBox="1"/>
          <p:nvPr/>
        </p:nvSpPr>
        <p:spPr>
          <a:xfrm>
            <a:off x="6440130" y="326611"/>
            <a:ext cx="5093110" cy="1200329"/>
          </a:xfrm>
          <a:prstGeom prst="rect">
            <a:avLst/>
          </a:prstGeom>
          <a:noFill/>
        </p:spPr>
        <p:txBody>
          <a:bodyPr wrap="square">
            <a:spAutoFit/>
          </a:bodyPr>
          <a:lstStyle/>
          <a:p>
            <a:pPr algn="ctr"/>
            <a:r>
              <a:rPr lang="en-US" sz="3600" b="1" i="0" u="none" strike="noStrike" dirty="0">
                <a:effectLst/>
                <a:cs typeface="Times New Roman" panose="02020603050405020304" pitchFamily="18" charset="0"/>
              </a:rPr>
              <a:t>OVERVIEW OF AMIRA’S CASE STUDY</a:t>
            </a:r>
            <a:endParaRPr lang="en-US" sz="3600" dirty="0">
              <a:cs typeface="Times New Roman" panose="02020603050405020304" pitchFamily="18" charset="0"/>
            </a:endParaRPr>
          </a:p>
        </p:txBody>
      </p:sp>
      <p:sp>
        <p:nvSpPr>
          <p:cNvPr id="7" name="TextBox 6">
            <a:extLst>
              <a:ext uri="{FF2B5EF4-FFF2-40B4-BE49-F238E27FC236}">
                <a16:creationId xmlns:a16="http://schemas.microsoft.com/office/drawing/2014/main" id="{0507FA95-9D28-B3F0-0DCE-8CB3E16531F4}"/>
              </a:ext>
            </a:extLst>
          </p:cNvPr>
          <p:cNvSpPr txBox="1"/>
          <p:nvPr/>
        </p:nvSpPr>
        <p:spPr>
          <a:xfrm>
            <a:off x="6675285" y="2214940"/>
            <a:ext cx="4765040" cy="3416320"/>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The case concentrates on a 3-year-old child, Amira, who is adapting to a nursery environment for the first time.</a:t>
            </a:r>
          </a:p>
          <a:p>
            <a:pPr algn="just" rtl="0" fontAlgn="base">
              <a:buFont typeface="Arial" panose="020B0604020202020204" pitchFamily="34" charset="0"/>
              <a:buChar char="•"/>
            </a:pPr>
            <a:r>
              <a:rPr lang="en-US" sz="1800" b="0" i="0" u="none" strike="noStrike" dirty="0">
                <a:solidFill>
                  <a:srgbClr val="000000"/>
                </a:solidFill>
                <a:effectLst/>
              </a:rPr>
              <a:t>She shows signs of separation anxiety and struggles to settle when her carer leaves.</a:t>
            </a:r>
          </a:p>
          <a:p>
            <a:pPr algn="just" rtl="0" fontAlgn="base">
              <a:buFont typeface="Arial" panose="020B0604020202020204" pitchFamily="34" charset="0"/>
              <a:buChar char="•"/>
            </a:pPr>
            <a:r>
              <a:rPr lang="en-US" sz="1800" b="0" i="0" u="none" strike="noStrike" dirty="0">
                <a:solidFill>
                  <a:srgbClr val="000000"/>
                </a:solidFill>
                <a:effectLst/>
              </a:rPr>
              <a:t>She has limited communication and rarely joins the group play or interacts with peers.</a:t>
            </a:r>
          </a:p>
          <a:p>
            <a:pPr algn="just" rtl="0" fontAlgn="base">
              <a:buFont typeface="Arial" panose="020B0604020202020204" pitchFamily="34" charset="0"/>
              <a:buChar char="•"/>
            </a:pPr>
            <a:r>
              <a:rPr lang="en-US" sz="1800" b="0" i="0" u="none" strike="noStrike" dirty="0">
                <a:solidFill>
                  <a:srgbClr val="000000"/>
                </a:solidFill>
                <a:effectLst/>
              </a:rPr>
              <a:t>Highlights the way emotional insecurity can affect social and learning experiences.</a:t>
            </a:r>
          </a:p>
          <a:p>
            <a:pPr algn="just" rtl="0" fontAlgn="base">
              <a:buFont typeface="Arial" panose="020B0604020202020204" pitchFamily="34" charset="0"/>
              <a:buChar char="•"/>
            </a:pPr>
            <a:r>
              <a:rPr lang="en-US" sz="1800" b="0" i="0" u="none" strike="noStrike" dirty="0">
                <a:solidFill>
                  <a:srgbClr val="000000"/>
                </a:solidFill>
                <a:effectLst/>
              </a:rPr>
              <a:t>Bowlby’s theory aids in explaining the reasons for her </a:t>
            </a:r>
            <a:r>
              <a:rPr lang="en-US" sz="1800" b="0" i="0" u="none" strike="noStrike" dirty="0" err="1">
                <a:solidFill>
                  <a:srgbClr val="000000"/>
                </a:solidFill>
                <a:effectLst/>
              </a:rPr>
              <a:t>behaviour</a:t>
            </a:r>
            <a:r>
              <a:rPr lang="en-US" sz="1800" b="0" i="0" u="none" strike="noStrike" dirty="0">
                <a:solidFill>
                  <a:srgbClr val="000000"/>
                </a:solidFill>
                <a:effectLst/>
              </a:rPr>
              <a:t> and provide guidance for practitioners to respond in such situations.</a:t>
            </a:r>
          </a:p>
        </p:txBody>
      </p:sp>
    </p:spTree>
    <p:extLst>
      <p:ext uri="{BB962C8B-B14F-4D97-AF65-F5344CB8AC3E}">
        <p14:creationId xmlns:p14="http://schemas.microsoft.com/office/powerpoint/2010/main" val="2215296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FEADD"/>
        </a:solidFill>
        <a:effectLst/>
      </p:bgPr>
    </p:bg>
    <p:spTree>
      <p:nvGrpSpPr>
        <p:cNvPr id="1" name=""/>
        <p:cNvGrpSpPr/>
        <p:nvPr/>
      </p:nvGrpSpPr>
      <p:grpSpPr>
        <a:xfrm>
          <a:off x="0" y="0"/>
          <a:ext cx="0" cy="0"/>
          <a:chOff x="0" y="0"/>
          <a:chExt cx="0" cy="0"/>
        </a:xfrm>
      </p:grpSpPr>
      <p:pic>
        <p:nvPicPr>
          <p:cNvPr id="16388" name="Picture 4" descr="Child Mind Institute's article on anxiety symptoms | CASA Mental Health  posted on the topic | LinkedIn">
            <a:extLst>
              <a:ext uri="{FF2B5EF4-FFF2-40B4-BE49-F238E27FC236}">
                <a16:creationId xmlns:a16="http://schemas.microsoft.com/office/drawing/2014/main" id="{5C50D5AC-8BE5-2B70-B813-D7FF1610A9FC}"/>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750" b="98750" l="1125" r="97375">
                        <a14:foregroundMark x1="1125" y1="1750" x2="66375" y2="12125"/>
                        <a14:foregroundMark x1="66375" y1="12125" x2="70625" y2="11875"/>
                        <a14:foregroundMark x1="47375" y1="1000" x2="91875" y2="2375"/>
                        <a14:foregroundMark x1="91875" y1="2375" x2="93000" y2="2875"/>
                        <a14:foregroundMark x1="95875" y1="2625" x2="92750" y2="64625"/>
                        <a14:foregroundMark x1="97375" y1="4750" x2="97250" y2="60500"/>
                        <a14:foregroundMark x1="97250" y1="60500" x2="95750" y2="60750"/>
                        <a14:foregroundMark x1="96250" y1="79125" x2="97375" y2="74250"/>
                        <a14:foregroundMark x1="97375" y1="74250" x2="97375" y2="74250"/>
                        <a14:foregroundMark x1="97125" y1="79500" x2="89750" y2="82750"/>
                        <a14:foregroundMark x1="89750" y1="82750" x2="72125" y2="83125"/>
                        <a14:foregroundMark x1="70875" y1="82375" x2="62625" y2="96375"/>
                        <a14:foregroundMark x1="62625" y1="96375" x2="56000" y2="98750"/>
                        <a14:foregroundMark x1="56000" y1="98750" x2="37875" y2="93500"/>
                        <a14:backgroundMark x1="76250" y1="91750" x2="93500" y2="94125"/>
                        <a14:backgroundMark x1="76500" y1="92500" x2="80125" y2="98625"/>
                        <a14:backgroundMark x1="77875" y1="93875" x2="78875" y2="99500"/>
                        <a14:backgroundMark x1="76875" y1="91125" x2="76125" y2="99125"/>
                      </a14:backgroundRemoval>
                    </a14:imgEffect>
                  </a14:imgLayer>
                </a14:imgProps>
              </a:ext>
              <a:ext uri="{28A0092B-C50C-407E-A947-70E740481C1C}">
                <a14:useLocalDpi xmlns:a14="http://schemas.microsoft.com/office/drawing/2010/main" val="0"/>
              </a:ext>
            </a:extLst>
          </a:blip>
          <a:srcRect/>
          <a:stretch>
            <a:fillRect/>
          </a:stretch>
        </p:blipFill>
        <p:spPr bwMode="auto">
          <a:xfrm>
            <a:off x="132080" y="559066"/>
            <a:ext cx="5039360" cy="558773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53C679-3AF4-7CCB-5FE9-2B37242AA901}"/>
              </a:ext>
            </a:extLst>
          </p:cNvPr>
          <p:cNvSpPr txBox="1"/>
          <p:nvPr/>
        </p:nvSpPr>
        <p:spPr>
          <a:xfrm>
            <a:off x="5770225" y="428867"/>
            <a:ext cx="5314336" cy="1200329"/>
          </a:xfrm>
          <a:prstGeom prst="rect">
            <a:avLst/>
          </a:prstGeom>
          <a:noFill/>
        </p:spPr>
        <p:txBody>
          <a:bodyPr wrap="square">
            <a:spAutoFit/>
          </a:bodyPr>
          <a:lstStyle/>
          <a:p>
            <a:pPr algn="ctr"/>
            <a:r>
              <a:rPr lang="en-US" sz="3600" b="1" i="0" dirty="0">
                <a:solidFill>
                  <a:srgbClr val="151515"/>
                </a:solidFill>
                <a:effectLst/>
              </a:rPr>
              <a:t>APPLYING BOWLBY TO AMIRA’S CASE</a:t>
            </a:r>
            <a:endParaRPr lang="en-US" sz="3600" b="1" dirty="0"/>
          </a:p>
        </p:txBody>
      </p:sp>
      <p:sp>
        <p:nvSpPr>
          <p:cNvPr id="7" name="TextBox 6">
            <a:extLst>
              <a:ext uri="{FF2B5EF4-FFF2-40B4-BE49-F238E27FC236}">
                <a16:creationId xmlns:a16="http://schemas.microsoft.com/office/drawing/2014/main" id="{62779360-5C50-3422-0929-BD39EC8C520D}"/>
              </a:ext>
            </a:extLst>
          </p:cNvPr>
          <p:cNvSpPr txBox="1"/>
          <p:nvPr/>
        </p:nvSpPr>
        <p:spPr>
          <a:xfrm>
            <a:off x="6187441" y="2207459"/>
            <a:ext cx="4897120" cy="3693319"/>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Applying Bowlby’s theory, Amira's case can be depicted through the lens of attachment and separation. </a:t>
            </a:r>
          </a:p>
          <a:p>
            <a:pPr algn="just" rtl="0" fontAlgn="base">
              <a:buFont typeface="Arial" panose="020B0604020202020204" pitchFamily="34" charset="0"/>
              <a:buChar char="•"/>
            </a:pPr>
            <a:r>
              <a:rPr lang="en-US" sz="1800" b="0" i="0" u="none" strike="noStrike" dirty="0">
                <a:solidFill>
                  <a:srgbClr val="000000"/>
                </a:solidFill>
                <a:effectLst/>
              </a:rPr>
              <a:t>Ensuring the possible cause of Amira’s anxiety includes the observation of both her biological and environmental situations.</a:t>
            </a:r>
          </a:p>
          <a:p>
            <a:pPr algn="just" rtl="0" fontAlgn="base">
              <a:buFont typeface="Arial" panose="020B0604020202020204" pitchFamily="34" charset="0"/>
              <a:buChar char="•"/>
            </a:pPr>
            <a:r>
              <a:rPr lang="en-US" sz="1800" b="0" i="0" u="none" strike="noStrike" dirty="0">
                <a:solidFill>
                  <a:srgbClr val="000000"/>
                </a:solidFill>
                <a:effectLst/>
              </a:rPr>
              <a:t>For Amira’s case, environmental factors are more important in case there are certain dysfunctional dynamics within the family.</a:t>
            </a:r>
          </a:p>
          <a:p>
            <a:pPr algn="just" rtl="0" fontAlgn="base">
              <a:buFont typeface="Arial" panose="020B0604020202020204" pitchFamily="34" charset="0"/>
              <a:buChar char="•"/>
            </a:pPr>
            <a:r>
              <a:rPr lang="en-US" sz="1800" b="0" i="0" u="none" strike="noStrike" dirty="0">
                <a:solidFill>
                  <a:srgbClr val="000000"/>
                </a:solidFill>
                <a:effectLst/>
              </a:rPr>
              <a:t>In Amira's case, there is a high chance that there can be certain discrepancies in her home situation that induce her anxiety while interacting with people from the nursery. </a:t>
            </a:r>
          </a:p>
        </p:txBody>
      </p:sp>
    </p:spTree>
    <p:extLst>
      <p:ext uri="{BB962C8B-B14F-4D97-AF65-F5344CB8AC3E}">
        <p14:creationId xmlns:p14="http://schemas.microsoft.com/office/powerpoint/2010/main" val="3813423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EF4E6"/>
        </a:solidFill>
        <a:effectLst/>
      </p:bgPr>
    </p:bg>
    <p:spTree>
      <p:nvGrpSpPr>
        <p:cNvPr id="1" name=""/>
        <p:cNvGrpSpPr/>
        <p:nvPr/>
      </p:nvGrpSpPr>
      <p:grpSpPr>
        <a:xfrm>
          <a:off x="0" y="0"/>
          <a:ext cx="0" cy="0"/>
          <a:chOff x="0" y="0"/>
          <a:chExt cx="0" cy="0"/>
        </a:xfrm>
      </p:grpSpPr>
      <p:pic>
        <p:nvPicPr>
          <p:cNvPr id="8194" name="Picture 2" descr="Frontiers | Prenatal Immune and Endocrine Modulators of Offspring's Brain  Development and Cognitive Functions Later in Life">
            <a:extLst>
              <a:ext uri="{FF2B5EF4-FFF2-40B4-BE49-F238E27FC236}">
                <a16:creationId xmlns:a16="http://schemas.microsoft.com/office/drawing/2014/main" id="{847F9366-F1E5-4D9A-AC99-8836B664EA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633884"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124C21A-D78A-AF2D-9A33-B160A836A041}"/>
              </a:ext>
            </a:extLst>
          </p:cNvPr>
          <p:cNvSpPr txBox="1"/>
          <p:nvPr/>
        </p:nvSpPr>
        <p:spPr>
          <a:xfrm>
            <a:off x="4709652" y="467072"/>
            <a:ext cx="7482348" cy="1200329"/>
          </a:xfrm>
          <a:prstGeom prst="rect">
            <a:avLst/>
          </a:prstGeom>
          <a:noFill/>
        </p:spPr>
        <p:txBody>
          <a:bodyPr wrap="square">
            <a:spAutoFit/>
          </a:bodyPr>
          <a:lstStyle/>
          <a:p>
            <a:pPr algn="ctr"/>
            <a:r>
              <a:rPr lang="en-US" sz="3600" b="1" i="0" dirty="0">
                <a:solidFill>
                  <a:srgbClr val="151515"/>
                </a:solidFill>
                <a:effectLst/>
              </a:rPr>
              <a:t>POSSIBLE CAUSES OF HER ANXIETY: BIOLOGICAL INFLUENCES (NATURE)</a:t>
            </a:r>
            <a:endParaRPr lang="en-US" sz="3600" b="1" dirty="0"/>
          </a:p>
        </p:txBody>
      </p:sp>
      <p:sp>
        <p:nvSpPr>
          <p:cNvPr id="7" name="TextBox 6">
            <a:extLst>
              <a:ext uri="{FF2B5EF4-FFF2-40B4-BE49-F238E27FC236}">
                <a16:creationId xmlns:a16="http://schemas.microsoft.com/office/drawing/2014/main" id="{1420BA3B-D9C5-8614-868F-C3C5283EA023}"/>
              </a:ext>
            </a:extLst>
          </p:cNvPr>
          <p:cNvSpPr txBox="1"/>
          <p:nvPr/>
        </p:nvSpPr>
        <p:spPr>
          <a:xfrm>
            <a:off x="5923280" y="2032060"/>
            <a:ext cx="4775200" cy="3970318"/>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In Amira’s case, the possible cause of her anxiety can come from both biological and environmental influences. </a:t>
            </a:r>
          </a:p>
          <a:p>
            <a:pPr algn="just" rtl="0" fontAlgn="base">
              <a:buFont typeface="Arial" panose="020B0604020202020204" pitchFamily="34" charset="0"/>
              <a:buChar char="•"/>
            </a:pPr>
            <a:r>
              <a:rPr lang="en-US" sz="1800" b="0" i="0" u="none" strike="noStrike" dirty="0">
                <a:solidFill>
                  <a:srgbClr val="000000"/>
                </a:solidFill>
                <a:effectLst/>
              </a:rPr>
              <a:t>Biological influences including maternal infections, genetic rendering, immune activation and hypertension can be possible causes for a child’s reason for anxiety at a young age (</a:t>
            </a:r>
            <a:r>
              <a:rPr lang="en-US" sz="1800" b="0" i="0" u="none" strike="noStrike" dirty="0" err="1">
                <a:solidFill>
                  <a:srgbClr val="000000"/>
                </a:solidFill>
                <a:effectLst/>
              </a:rPr>
              <a:t>Likhar</a:t>
            </a:r>
            <a:r>
              <a:rPr lang="en-US" sz="1800" b="0" i="0" u="none" strike="noStrike" dirty="0">
                <a:solidFill>
                  <a:srgbClr val="000000"/>
                </a:solidFill>
                <a:effectLst/>
              </a:rPr>
              <a:t> </a:t>
            </a:r>
            <a:r>
              <a:rPr lang="en-US" sz="1800" b="0" i="1" u="none" strike="noStrike" dirty="0">
                <a:solidFill>
                  <a:srgbClr val="000000"/>
                </a:solidFill>
                <a:effectLst/>
              </a:rPr>
              <a:t>et al. </a:t>
            </a:r>
            <a:r>
              <a:rPr lang="en-US" sz="1800" b="0" i="0" u="none" strike="noStrike" dirty="0">
                <a:solidFill>
                  <a:srgbClr val="000000"/>
                </a:solidFill>
                <a:effectLst/>
              </a:rPr>
              <a:t>2022).</a:t>
            </a:r>
          </a:p>
          <a:p>
            <a:pPr algn="just" rtl="0" fontAlgn="base">
              <a:buFont typeface="Arial" panose="020B0604020202020204" pitchFamily="34" charset="0"/>
              <a:buChar char="•"/>
            </a:pPr>
            <a:r>
              <a:rPr lang="en-US" sz="1800" b="0" i="0" u="none" strike="noStrike" dirty="0">
                <a:solidFill>
                  <a:srgbClr val="000000"/>
                </a:solidFill>
                <a:effectLst/>
              </a:rPr>
              <a:t>In Amira’s case, the biological influences can include some sort of physical problems that she has inherited at the time of birth.</a:t>
            </a:r>
          </a:p>
          <a:p>
            <a:pPr algn="just" rtl="0" fontAlgn="base">
              <a:buFont typeface="Arial" panose="020B0604020202020204" pitchFamily="34" charset="0"/>
              <a:buChar char="•"/>
            </a:pPr>
            <a:r>
              <a:rPr lang="en-US" sz="1800" b="0" i="0" u="none" strike="noStrike" dirty="0">
                <a:solidFill>
                  <a:srgbClr val="000000"/>
                </a:solidFill>
                <a:effectLst/>
              </a:rPr>
              <a:t>For example, genetically transferred diseases, potential mental health issues transferred via genes can be a cause for her anxiety as well.</a:t>
            </a:r>
          </a:p>
        </p:txBody>
      </p:sp>
    </p:spTree>
    <p:extLst>
      <p:ext uri="{BB962C8B-B14F-4D97-AF65-F5344CB8AC3E}">
        <p14:creationId xmlns:p14="http://schemas.microsoft.com/office/powerpoint/2010/main" val="538466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Divorce hurts children stock vector. Illustration of marriage - 41972989">
            <a:extLst>
              <a:ext uri="{FF2B5EF4-FFF2-40B4-BE49-F238E27FC236}">
                <a16:creationId xmlns:a16="http://schemas.microsoft.com/office/drawing/2014/main" id="{AC6DA48B-440D-89B8-CD50-426D1A4DB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0563" y="0"/>
            <a:ext cx="515143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338DB73-9052-CD92-3EAE-765781AA012C}"/>
              </a:ext>
            </a:extLst>
          </p:cNvPr>
          <p:cNvSpPr txBox="1"/>
          <p:nvPr/>
        </p:nvSpPr>
        <p:spPr>
          <a:xfrm>
            <a:off x="216310" y="0"/>
            <a:ext cx="7423354" cy="1754326"/>
          </a:xfrm>
          <a:prstGeom prst="rect">
            <a:avLst/>
          </a:prstGeom>
          <a:noFill/>
        </p:spPr>
        <p:txBody>
          <a:bodyPr wrap="square">
            <a:spAutoFit/>
          </a:bodyPr>
          <a:lstStyle/>
          <a:p>
            <a:pPr algn="ctr"/>
            <a:r>
              <a:rPr lang="en-IN" sz="3600" b="1" i="0" dirty="0">
                <a:solidFill>
                  <a:srgbClr val="151515"/>
                </a:solidFill>
                <a:effectLst/>
              </a:rPr>
              <a:t>POSSIBLE CAUSES OF HER ANXIETY: ENVIRONMENTAL INFLUENCES (NURTURE)</a:t>
            </a:r>
            <a:endParaRPr lang="en-US" sz="3600" b="1" dirty="0"/>
          </a:p>
        </p:txBody>
      </p:sp>
      <p:sp>
        <p:nvSpPr>
          <p:cNvPr id="7" name="TextBox 6">
            <a:extLst>
              <a:ext uri="{FF2B5EF4-FFF2-40B4-BE49-F238E27FC236}">
                <a16:creationId xmlns:a16="http://schemas.microsoft.com/office/drawing/2014/main" id="{F47DEC21-FAFD-A46A-DE91-3EB0E292786B}"/>
              </a:ext>
            </a:extLst>
          </p:cNvPr>
          <p:cNvSpPr txBox="1"/>
          <p:nvPr/>
        </p:nvSpPr>
        <p:spPr>
          <a:xfrm>
            <a:off x="1310640" y="2012564"/>
            <a:ext cx="4236720" cy="4524315"/>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Possible causes of Amira’s environmental influences can include the environment she is growing up in. </a:t>
            </a:r>
          </a:p>
          <a:p>
            <a:pPr algn="just" rtl="0" fontAlgn="base">
              <a:buFont typeface="Arial" panose="020B0604020202020204" pitchFamily="34" charset="0"/>
              <a:buChar char="•"/>
            </a:pPr>
            <a:r>
              <a:rPr lang="en-US" sz="1800" b="0" i="0" u="none" strike="noStrike" dirty="0">
                <a:solidFill>
                  <a:srgbClr val="000000"/>
                </a:solidFill>
                <a:effectLst/>
              </a:rPr>
              <a:t>This can include her home situation and well as the conditions within her nursery situations. </a:t>
            </a:r>
          </a:p>
          <a:p>
            <a:pPr algn="just" rtl="0" fontAlgn="base">
              <a:buFont typeface="Arial" panose="020B0604020202020204" pitchFamily="34" charset="0"/>
              <a:buChar char="•"/>
            </a:pPr>
            <a:r>
              <a:rPr lang="en-US" sz="1800" b="0" i="0" u="none" strike="noStrike" dirty="0">
                <a:solidFill>
                  <a:srgbClr val="000000"/>
                </a:solidFill>
                <a:effectLst/>
              </a:rPr>
              <a:t>For example, tensions in her house, dynamics of her parents’ relationships, interactions with her parents as well as relatives are all determinants of Amira’s environmental influences. </a:t>
            </a:r>
          </a:p>
          <a:p>
            <a:pPr algn="just" rtl="0" fontAlgn="base">
              <a:buFont typeface="Arial" panose="020B0604020202020204" pitchFamily="34" charset="0"/>
              <a:buChar char="•"/>
            </a:pPr>
            <a:r>
              <a:rPr lang="en-US" sz="1800" b="0" i="0" u="none" strike="noStrike" dirty="0">
                <a:solidFill>
                  <a:srgbClr val="000000"/>
                </a:solidFill>
                <a:effectLst/>
              </a:rPr>
              <a:t>Socioeconomic factors within the family also impact a child’s well-being in case there are dysfunctional dynamics within the immediate caregivers of the child (</a:t>
            </a:r>
            <a:r>
              <a:rPr lang="en-US" sz="1800" b="0" i="0" u="none" strike="noStrike" dirty="0" err="1">
                <a:solidFill>
                  <a:srgbClr val="000000"/>
                </a:solidFill>
                <a:effectLst/>
              </a:rPr>
              <a:t>Nīmante</a:t>
            </a:r>
            <a:r>
              <a:rPr lang="en-US" sz="1800" b="0" i="0" u="none" strike="noStrike" dirty="0">
                <a:solidFill>
                  <a:srgbClr val="000000"/>
                </a:solidFill>
                <a:effectLst/>
              </a:rPr>
              <a:t>, 2023). </a:t>
            </a:r>
          </a:p>
        </p:txBody>
      </p:sp>
    </p:spTree>
    <p:extLst>
      <p:ext uri="{BB962C8B-B14F-4D97-AF65-F5344CB8AC3E}">
        <p14:creationId xmlns:p14="http://schemas.microsoft.com/office/powerpoint/2010/main" val="2581813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Bowlby Attachment Theory | What are Attachment Theories | Structural  Learning">
            <a:extLst>
              <a:ext uri="{FF2B5EF4-FFF2-40B4-BE49-F238E27FC236}">
                <a16:creationId xmlns:a16="http://schemas.microsoft.com/office/drawing/2014/main" id="{6F3399E8-EE48-CDF5-ED5E-A9B76E4DE9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97" r="3097"/>
          <a:stretch>
            <a:fillRect/>
          </a:stretch>
        </p:blipFill>
        <p:spPr bwMode="auto">
          <a:xfrm>
            <a:off x="-122943" y="1364694"/>
            <a:ext cx="5324208" cy="540481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32310FC-357B-F245-D0A0-F94C0AA35E1C}"/>
              </a:ext>
            </a:extLst>
          </p:cNvPr>
          <p:cNvSpPr txBox="1"/>
          <p:nvPr/>
        </p:nvSpPr>
        <p:spPr>
          <a:xfrm>
            <a:off x="3165987" y="474095"/>
            <a:ext cx="7079226" cy="646331"/>
          </a:xfrm>
          <a:prstGeom prst="rect">
            <a:avLst/>
          </a:prstGeom>
          <a:noFill/>
        </p:spPr>
        <p:txBody>
          <a:bodyPr wrap="square">
            <a:spAutoFit/>
          </a:bodyPr>
          <a:lstStyle/>
          <a:p>
            <a:pPr algn="ctr"/>
            <a:r>
              <a:rPr lang="en-IN" sz="3600" b="1" i="0" dirty="0">
                <a:solidFill>
                  <a:srgbClr val="151515"/>
                </a:solidFill>
                <a:effectLst/>
              </a:rPr>
              <a:t>USEFULNESS OF BOWLBY’S THEORY</a:t>
            </a:r>
            <a:endParaRPr lang="en-US" sz="3600" b="1" dirty="0"/>
          </a:p>
        </p:txBody>
      </p:sp>
      <p:sp>
        <p:nvSpPr>
          <p:cNvPr id="7" name="TextBox 6">
            <a:extLst>
              <a:ext uri="{FF2B5EF4-FFF2-40B4-BE49-F238E27FC236}">
                <a16:creationId xmlns:a16="http://schemas.microsoft.com/office/drawing/2014/main" id="{FD46FE05-A70B-36ED-C51A-CE36263C01B1}"/>
              </a:ext>
            </a:extLst>
          </p:cNvPr>
          <p:cNvSpPr txBox="1"/>
          <p:nvPr/>
        </p:nvSpPr>
        <p:spPr>
          <a:xfrm>
            <a:off x="5942945" y="2081943"/>
            <a:ext cx="5043948" cy="3970318"/>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Bowlby’s theory provides a framework for understanding how nurturing relationships at an early stage of growth contributes to a stable relationship building. </a:t>
            </a:r>
          </a:p>
          <a:p>
            <a:pPr algn="just" rtl="0" fontAlgn="base">
              <a:buFont typeface="Arial" panose="020B0604020202020204" pitchFamily="34" charset="0"/>
              <a:buChar char="•"/>
            </a:pPr>
            <a:r>
              <a:rPr lang="en-US" sz="1800" b="0" i="0" u="none" strike="noStrike" dirty="0">
                <a:solidFill>
                  <a:srgbClr val="000000"/>
                </a:solidFill>
                <a:effectLst/>
              </a:rPr>
              <a:t>It includes a stable relationship norm between a child’s environmental factors and healthy interaction between the people in it. </a:t>
            </a:r>
          </a:p>
          <a:p>
            <a:pPr algn="just" rtl="0" fontAlgn="base">
              <a:buFont typeface="Arial" panose="020B0604020202020204" pitchFamily="34" charset="0"/>
              <a:buChar char="•"/>
            </a:pPr>
            <a:r>
              <a:rPr lang="en-US" sz="1800" b="0" i="0" u="none" strike="noStrike" dirty="0">
                <a:solidFill>
                  <a:srgbClr val="000000"/>
                </a:solidFill>
                <a:effectLst/>
              </a:rPr>
              <a:t>Bowlby has integrated that changes such as separation in a child’s early stages can create attachment issues among them, contributing to a negative environment for growing up (van der Horst </a:t>
            </a:r>
            <a:r>
              <a:rPr lang="en-US" sz="1800" b="0" i="1" u="none" strike="noStrike" dirty="0">
                <a:solidFill>
                  <a:srgbClr val="000000"/>
                </a:solidFill>
                <a:effectLst/>
              </a:rPr>
              <a:t>et al. </a:t>
            </a:r>
            <a:r>
              <a:rPr lang="en-US" sz="1800" b="0" i="0" u="none" strike="noStrike" dirty="0">
                <a:solidFill>
                  <a:srgbClr val="000000"/>
                </a:solidFill>
                <a:effectLst/>
              </a:rPr>
              <a:t>2025). </a:t>
            </a:r>
          </a:p>
          <a:p>
            <a:pPr algn="just" rtl="0" fontAlgn="base">
              <a:buFont typeface="Arial" panose="020B0604020202020204" pitchFamily="34" charset="0"/>
              <a:buChar char="•"/>
            </a:pPr>
            <a:r>
              <a:rPr lang="en-US" sz="1800" b="0" i="0" u="none" strike="noStrike" dirty="0">
                <a:solidFill>
                  <a:srgbClr val="000000"/>
                </a:solidFill>
                <a:effectLst/>
              </a:rPr>
              <a:t>Bowlby’s theory also focuses on ‘need for love’ as a primal factor that is important in a child’s growth. </a:t>
            </a:r>
          </a:p>
        </p:txBody>
      </p:sp>
    </p:spTree>
    <p:extLst>
      <p:ext uri="{BB962C8B-B14F-4D97-AF65-F5344CB8AC3E}">
        <p14:creationId xmlns:p14="http://schemas.microsoft.com/office/powerpoint/2010/main" val="3887168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9BFCC3E-8619-0305-77C0-67FC486A2296}"/>
              </a:ext>
            </a:extLst>
          </p:cNvPr>
          <p:cNvSpPr txBox="1"/>
          <p:nvPr/>
        </p:nvSpPr>
        <p:spPr>
          <a:xfrm>
            <a:off x="2595716" y="410185"/>
            <a:ext cx="7000568" cy="646331"/>
          </a:xfrm>
          <a:prstGeom prst="rect">
            <a:avLst/>
          </a:prstGeom>
          <a:noFill/>
        </p:spPr>
        <p:txBody>
          <a:bodyPr wrap="square">
            <a:spAutoFit/>
          </a:bodyPr>
          <a:lstStyle/>
          <a:p>
            <a:pPr algn="ctr"/>
            <a:r>
              <a:rPr lang="en-IN" sz="3600" b="1" i="0" dirty="0">
                <a:solidFill>
                  <a:srgbClr val="151515"/>
                </a:solidFill>
                <a:effectLst/>
              </a:rPr>
              <a:t>LIMITATIONS OF BOWLBY’S THEORY</a:t>
            </a:r>
            <a:endParaRPr lang="en-US" sz="3600" b="1" dirty="0"/>
          </a:p>
        </p:txBody>
      </p:sp>
      <p:graphicFrame>
        <p:nvGraphicFramePr>
          <p:cNvPr id="8" name="Diagram 7">
            <a:extLst>
              <a:ext uri="{FF2B5EF4-FFF2-40B4-BE49-F238E27FC236}">
                <a16:creationId xmlns:a16="http://schemas.microsoft.com/office/drawing/2014/main" id="{547EA224-2155-A74F-EC60-7F85E5C5D61B}"/>
              </a:ext>
            </a:extLst>
          </p:cNvPr>
          <p:cNvGraphicFramePr/>
          <p:nvPr>
            <p:extLst>
              <p:ext uri="{D42A27DB-BD31-4B8C-83A1-F6EECF244321}">
                <p14:modId xmlns:p14="http://schemas.microsoft.com/office/powerpoint/2010/main" val="3912246817"/>
              </p:ext>
            </p:extLst>
          </p:nvPr>
        </p:nvGraphicFramePr>
        <p:xfrm>
          <a:off x="1" y="1586203"/>
          <a:ext cx="12192000" cy="52717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9255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Parents Kids Activity: Over 26,878 Royalty-Free Licensable Stock  Illustrations &amp; Drawings | Shutterstock">
            <a:extLst>
              <a:ext uri="{FF2B5EF4-FFF2-40B4-BE49-F238E27FC236}">
                <a16:creationId xmlns:a16="http://schemas.microsoft.com/office/drawing/2014/main" id="{E1D747A2-336F-5C90-9FDA-511AE3D01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100" b="8100"/>
          <a:stretch>
            <a:fillRect/>
          </a:stretch>
        </p:blipFill>
        <p:spPr bwMode="auto">
          <a:xfrm>
            <a:off x="0" y="-265161"/>
            <a:ext cx="5897376" cy="31755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8D5E34A-AA3D-B280-0790-05B07FFF7145}"/>
              </a:ext>
            </a:extLst>
          </p:cNvPr>
          <p:cNvSpPr txBox="1"/>
          <p:nvPr/>
        </p:nvSpPr>
        <p:spPr>
          <a:xfrm>
            <a:off x="5897376" y="489096"/>
            <a:ext cx="6096000" cy="1200329"/>
          </a:xfrm>
          <a:prstGeom prst="rect">
            <a:avLst/>
          </a:prstGeom>
          <a:noFill/>
        </p:spPr>
        <p:txBody>
          <a:bodyPr wrap="square">
            <a:spAutoFit/>
          </a:bodyPr>
          <a:lstStyle/>
          <a:p>
            <a:pPr algn="ctr"/>
            <a:r>
              <a:rPr lang="en-US" sz="3600" b="1" i="0" dirty="0">
                <a:effectLst/>
              </a:rPr>
              <a:t>PRACTICAL STRATEGIES BASED ON BOWLBY’S THEORY</a:t>
            </a:r>
            <a:endParaRPr lang="en-US" sz="3600" b="1" dirty="0"/>
          </a:p>
        </p:txBody>
      </p:sp>
      <p:sp>
        <p:nvSpPr>
          <p:cNvPr id="7" name="TextBox 6">
            <a:extLst>
              <a:ext uri="{FF2B5EF4-FFF2-40B4-BE49-F238E27FC236}">
                <a16:creationId xmlns:a16="http://schemas.microsoft.com/office/drawing/2014/main" id="{CC269460-16DE-06C2-0C87-BD231A11AB3B}"/>
              </a:ext>
            </a:extLst>
          </p:cNvPr>
          <p:cNvSpPr txBox="1"/>
          <p:nvPr/>
        </p:nvSpPr>
        <p:spPr>
          <a:xfrm>
            <a:off x="1800356" y="3527122"/>
            <a:ext cx="8194040" cy="2585323"/>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Children and parents should engage in active relationship-building activities to promote better growth dynamics for the children. </a:t>
            </a:r>
          </a:p>
          <a:p>
            <a:pPr algn="just" rtl="0" fontAlgn="base">
              <a:buFont typeface="Arial" panose="020B0604020202020204" pitchFamily="34" charset="0"/>
              <a:buChar char="•"/>
            </a:pPr>
            <a:r>
              <a:rPr lang="en-US" sz="1800" b="0" i="0" u="none" strike="noStrike" dirty="0">
                <a:solidFill>
                  <a:srgbClr val="000000"/>
                </a:solidFill>
                <a:effectLst/>
              </a:rPr>
              <a:t>Developing a trusting relationship with the caregiver through extracurricular activities can be helpful for a child’s growth (Garrett, 2023). </a:t>
            </a:r>
          </a:p>
          <a:p>
            <a:pPr algn="just" rtl="0" fontAlgn="base">
              <a:buFont typeface="Arial" panose="020B0604020202020204" pitchFamily="34" charset="0"/>
              <a:buChar char="•"/>
            </a:pPr>
            <a:r>
              <a:rPr lang="en-US" sz="1800" b="0" i="0" u="none" strike="noStrike" dirty="0">
                <a:solidFill>
                  <a:srgbClr val="000000"/>
                </a:solidFill>
                <a:effectLst/>
              </a:rPr>
              <a:t>The social interaction between a child’s caregiver and the child is important in nurturing a healthy relationship. </a:t>
            </a:r>
          </a:p>
          <a:p>
            <a:pPr algn="just" rtl="0" fontAlgn="base">
              <a:buFont typeface="Arial" panose="020B0604020202020204" pitchFamily="34" charset="0"/>
              <a:buChar char="•"/>
            </a:pPr>
            <a:r>
              <a:rPr lang="en-US" sz="1800" b="0" i="0" u="none" strike="noStrike" dirty="0">
                <a:solidFill>
                  <a:srgbClr val="000000"/>
                </a:solidFill>
                <a:effectLst/>
              </a:rPr>
              <a:t>In Amira’s case, her parents and nursery correspondents need to collaborate in developing an environment where she is comfortable in sharing her interests and creating a better environment for her growth. </a:t>
            </a:r>
          </a:p>
        </p:txBody>
      </p:sp>
    </p:spTree>
    <p:extLst>
      <p:ext uri="{BB962C8B-B14F-4D97-AF65-F5344CB8AC3E}">
        <p14:creationId xmlns:p14="http://schemas.microsoft.com/office/powerpoint/2010/main" val="3063822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48D8C0C-3109-3BEC-173B-B4322BD0EBB9}"/>
              </a:ext>
            </a:extLst>
          </p:cNvPr>
          <p:cNvSpPr txBox="1"/>
          <p:nvPr/>
        </p:nvSpPr>
        <p:spPr>
          <a:xfrm>
            <a:off x="3113314" y="371862"/>
            <a:ext cx="6096000" cy="646331"/>
          </a:xfrm>
          <a:prstGeom prst="rect">
            <a:avLst/>
          </a:prstGeom>
          <a:noFill/>
        </p:spPr>
        <p:txBody>
          <a:bodyPr wrap="square">
            <a:spAutoFit/>
          </a:bodyPr>
          <a:lstStyle/>
          <a:p>
            <a:pPr algn="ctr"/>
            <a:r>
              <a:rPr lang="en-IN" sz="3600" b="1" i="0" dirty="0">
                <a:solidFill>
                  <a:srgbClr val="151515"/>
                </a:solidFill>
                <a:effectLst/>
              </a:rPr>
              <a:t>CONCLUSION</a:t>
            </a:r>
            <a:endParaRPr lang="en-US" sz="3600" b="1" dirty="0"/>
          </a:p>
        </p:txBody>
      </p:sp>
      <p:pic>
        <p:nvPicPr>
          <p:cNvPr id="9" name="Picture 8">
            <a:extLst>
              <a:ext uri="{FF2B5EF4-FFF2-40B4-BE49-F238E27FC236}">
                <a16:creationId xmlns:a16="http://schemas.microsoft.com/office/drawing/2014/main" id="{0AFFB439-DFDB-98B5-6076-F4F1A531FA57}"/>
              </a:ext>
            </a:extLst>
          </p:cNvPr>
          <p:cNvPicPr>
            <a:picLocks noChangeAspect="1"/>
          </p:cNvPicPr>
          <p:nvPr/>
        </p:nvPicPr>
        <p:blipFill>
          <a:blip r:embed="rId3"/>
          <a:stretch>
            <a:fillRect/>
          </a:stretch>
        </p:blipFill>
        <p:spPr>
          <a:xfrm>
            <a:off x="5356268" y="2192595"/>
            <a:ext cx="6835732" cy="4665406"/>
          </a:xfrm>
          <a:prstGeom prst="rect">
            <a:avLst/>
          </a:prstGeom>
        </p:spPr>
      </p:pic>
      <p:sp>
        <p:nvSpPr>
          <p:cNvPr id="11" name="TextBox 10">
            <a:extLst>
              <a:ext uri="{FF2B5EF4-FFF2-40B4-BE49-F238E27FC236}">
                <a16:creationId xmlns:a16="http://schemas.microsoft.com/office/drawing/2014/main" id="{B9DF64F6-CCBA-5F96-90F0-812CB8A00B56}"/>
              </a:ext>
            </a:extLst>
          </p:cNvPr>
          <p:cNvSpPr txBox="1"/>
          <p:nvPr/>
        </p:nvSpPr>
        <p:spPr>
          <a:xfrm>
            <a:off x="970280" y="2284998"/>
            <a:ext cx="4155440" cy="3139321"/>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rgbClr val="000000"/>
                </a:solidFill>
                <a:effectLst/>
              </a:rPr>
              <a:t>In conclusion, Amira needs both parental and nursery correspondents’ guidance to ease her anxiety. </a:t>
            </a:r>
          </a:p>
          <a:p>
            <a:pPr algn="just" rtl="0" fontAlgn="base">
              <a:buFont typeface="Arial" panose="020B0604020202020204" pitchFamily="34" charset="0"/>
              <a:buChar char="•"/>
            </a:pPr>
            <a:r>
              <a:rPr lang="en-US" sz="1800" b="0" i="0" u="none" strike="noStrike" dirty="0">
                <a:solidFill>
                  <a:srgbClr val="000000"/>
                </a:solidFill>
                <a:effectLst/>
              </a:rPr>
              <a:t>Knowing the reason for her anxiety starts with creating a healthy relationship with her surrounding environments. </a:t>
            </a:r>
          </a:p>
          <a:p>
            <a:pPr algn="just" rtl="0" fontAlgn="base">
              <a:buFont typeface="Arial" panose="020B0604020202020204" pitchFamily="34" charset="0"/>
              <a:buChar char="•"/>
            </a:pPr>
            <a:r>
              <a:rPr lang="en-US" sz="1800" b="0" i="0" u="none" strike="noStrike" dirty="0">
                <a:solidFill>
                  <a:srgbClr val="000000"/>
                </a:solidFill>
                <a:effectLst/>
              </a:rPr>
              <a:t>Beyond biological interactions, Amira has to be guided to understand her family dynamics. </a:t>
            </a:r>
          </a:p>
          <a:p>
            <a:pPr algn="just" rtl="0" fontAlgn="base">
              <a:buFont typeface="Arial" panose="020B0604020202020204" pitchFamily="34" charset="0"/>
              <a:buChar char="•"/>
            </a:pPr>
            <a:r>
              <a:rPr lang="en-US" sz="1800" b="0" i="0" u="none" strike="noStrike" dirty="0">
                <a:solidFill>
                  <a:srgbClr val="000000"/>
                </a:solidFill>
                <a:effectLst/>
              </a:rPr>
              <a:t>The positive changes in her environment can reduce her anxiety in a social setting. </a:t>
            </a:r>
          </a:p>
        </p:txBody>
      </p:sp>
    </p:spTree>
    <p:extLst>
      <p:ext uri="{BB962C8B-B14F-4D97-AF65-F5344CB8AC3E}">
        <p14:creationId xmlns:p14="http://schemas.microsoft.com/office/powerpoint/2010/main" val="23204605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Separation Anxiety and Social Anxiety in Kids - EuroKids">
            <a:extLst>
              <a:ext uri="{FF2B5EF4-FFF2-40B4-BE49-F238E27FC236}">
                <a16:creationId xmlns:a16="http://schemas.microsoft.com/office/drawing/2014/main" id="{FB29A2C3-9CF7-A297-8406-3D07882CE082}"/>
              </a:ext>
            </a:extLst>
          </p:cNvPr>
          <p:cNvPicPr>
            <a:picLocks noChangeAspect="1" noChangeArrowheads="1"/>
          </p:cNvPicPr>
          <p:nvPr/>
        </p:nvPicPr>
        <p:blipFill>
          <a:blip r:embed="rId2">
            <a:alphaModFix amt="33000"/>
            <a:extLst>
              <a:ext uri="{BEBA8EAE-BF5A-486C-A8C5-ECC9F3942E4B}">
                <a14:imgProps xmlns:a14="http://schemas.microsoft.com/office/drawing/2010/main">
                  <a14:imgLayer r:embed="rId3">
                    <a14:imgEffect>
                      <a14:sharpenSoften amount="-68000"/>
                    </a14:imgEffect>
                  </a14:imgLayer>
                </a14:imgProps>
              </a:ext>
              <a:ext uri="{28A0092B-C50C-407E-A947-70E740481C1C}">
                <a14:useLocalDpi xmlns:a14="http://schemas.microsoft.com/office/drawing/2010/main" val="0"/>
              </a:ext>
            </a:extLst>
          </a:blip>
          <a:srcRect/>
          <a:stretch>
            <a:fillRect/>
          </a:stretch>
        </p:blipFill>
        <p:spPr bwMode="auto">
          <a:xfrm>
            <a:off x="3499055" y="1305231"/>
            <a:ext cx="5359195" cy="5359195"/>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A56D8BE-F7CA-CC98-2488-EEB434D8CE77}"/>
              </a:ext>
            </a:extLst>
          </p:cNvPr>
          <p:cNvSpPr txBox="1"/>
          <p:nvPr/>
        </p:nvSpPr>
        <p:spPr>
          <a:xfrm>
            <a:off x="3048000" y="360150"/>
            <a:ext cx="6096000" cy="646331"/>
          </a:xfrm>
          <a:prstGeom prst="rect">
            <a:avLst/>
          </a:prstGeom>
          <a:noFill/>
        </p:spPr>
        <p:txBody>
          <a:bodyPr wrap="square">
            <a:spAutoFit/>
          </a:bodyPr>
          <a:lstStyle/>
          <a:p>
            <a:pPr algn="ctr"/>
            <a:r>
              <a:rPr lang="en-IN" sz="3600" b="1" i="0" dirty="0">
                <a:solidFill>
                  <a:srgbClr val="151515"/>
                </a:solidFill>
                <a:effectLst/>
              </a:rPr>
              <a:t>REFERENCE LIST</a:t>
            </a:r>
            <a:endParaRPr lang="en-US" sz="3600" b="1" dirty="0"/>
          </a:p>
        </p:txBody>
      </p:sp>
      <p:sp>
        <p:nvSpPr>
          <p:cNvPr id="7" name="TextBox 6">
            <a:extLst>
              <a:ext uri="{FF2B5EF4-FFF2-40B4-BE49-F238E27FC236}">
                <a16:creationId xmlns:a16="http://schemas.microsoft.com/office/drawing/2014/main" id="{B8FD513B-2BEB-3129-76D6-06166408CB25}"/>
              </a:ext>
            </a:extLst>
          </p:cNvPr>
          <p:cNvSpPr txBox="1"/>
          <p:nvPr/>
        </p:nvSpPr>
        <p:spPr>
          <a:xfrm>
            <a:off x="802640" y="2107391"/>
            <a:ext cx="11064240" cy="3754874"/>
          </a:xfrm>
          <a:prstGeom prst="rect">
            <a:avLst/>
          </a:prstGeom>
          <a:noFill/>
        </p:spPr>
        <p:txBody>
          <a:bodyPr wrap="square">
            <a:spAutoFit/>
          </a:bodyPr>
          <a:lstStyle/>
          <a:p>
            <a:pPr marL="285750" indent="-285750" rtl="0">
              <a:buFont typeface="Arial" panose="020B0604020202020204" pitchFamily="34" charset="0"/>
              <a:buChar char="•"/>
            </a:pPr>
            <a:r>
              <a:rPr lang="en-IN" sz="1400" b="0" i="0" u="none" strike="noStrike" dirty="0">
                <a:effectLst/>
              </a:rPr>
              <a:t>McLeod. S. 2025. John Bowlby’s Attachment Theory. </a:t>
            </a:r>
            <a:r>
              <a:rPr lang="en-IN" sz="1400" b="0" i="1" u="none" strike="noStrike" dirty="0">
                <a:effectLst/>
              </a:rPr>
              <a:t>Simply Psychology. </a:t>
            </a:r>
            <a:r>
              <a:rPr lang="en-IN" sz="1400" b="0" i="0" u="none" strike="noStrike" dirty="0">
                <a:effectLst/>
              </a:rPr>
              <a:t>Available at: </a:t>
            </a:r>
            <a:r>
              <a:rPr lang="en-IN" sz="1400" b="0" i="0" u="sng" strike="noStrike" dirty="0">
                <a:effectLst/>
                <a:hlinkClick r:id="rId4">
                  <a:extLst>
                    <a:ext uri="{A12FA001-AC4F-418D-AE19-62706E023703}">
                      <ahyp:hlinkClr xmlns:ahyp="http://schemas.microsoft.com/office/drawing/2018/hyperlinkcolor" val="tx"/>
                    </a:ext>
                  </a:extLst>
                </a:hlinkClick>
              </a:rPr>
              <a:t>https://www.simplypsychology.org/bowlby.html</a:t>
            </a:r>
            <a:r>
              <a:rPr lang="en-IN" sz="1400" b="0" i="0" u="none" strike="noStrike" dirty="0">
                <a:effectLst/>
              </a:rPr>
              <a:t> [Accessed on: 17 November 2025]</a:t>
            </a:r>
            <a:endParaRPr lang="en-IN" sz="1400" b="0" dirty="0">
              <a:effectLst/>
            </a:endParaRPr>
          </a:p>
          <a:p>
            <a:pPr marL="285750" indent="-285750" rtl="0">
              <a:buFont typeface="Arial" panose="020B0604020202020204" pitchFamily="34" charset="0"/>
              <a:buChar char="•"/>
            </a:pPr>
            <a:r>
              <a:rPr lang="en-IN" sz="1400" b="0" i="0" u="none" strike="noStrike" dirty="0">
                <a:effectLst/>
              </a:rPr>
              <a:t>George, C. and Wargo Aikins, J., 2023. Developing a secure base in family intervention: using the adult attachment projective system to assess attachment in family relationships. </a:t>
            </a:r>
            <a:r>
              <a:rPr lang="en-IN" sz="1400" b="0" i="1" u="none" strike="noStrike" dirty="0">
                <a:effectLst/>
              </a:rPr>
              <a:t>Frontiers in Psychology</a:t>
            </a:r>
            <a:r>
              <a:rPr lang="en-IN" sz="1400" b="0" i="0" u="none" strike="noStrike" dirty="0">
                <a:effectLst/>
              </a:rPr>
              <a:t>, </a:t>
            </a:r>
            <a:r>
              <a:rPr lang="en-IN" sz="1400" b="0" i="1" u="none" strike="noStrike" dirty="0">
                <a:effectLst/>
              </a:rPr>
              <a:t>14</a:t>
            </a:r>
            <a:r>
              <a:rPr lang="en-IN" sz="1400" b="0" i="0" u="none" strike="noStrike" dirty="0">
                <a:effectLst/>
              </a:rPr>
              <a:t>, p.1291661.</a:t>
            </a:r>
            <a:endParaRPr lang="en-IN" sz="1400" b="0" dirty="0">
              <a:effectLst/>
            </a:endParaRPr>
          </a:p>
          <a:p>
            <a:pPr marL="285750" indent="-285750" rtl="0">
              <a:buFont typeface="Arial" panose="020B0604020202020204" pitchFamily="34" charset="0"/>
              <a:buChar char="•"/>
            </a:pPr>
            <a:r>
              <a:rPr lang="en-IN" sz="1400" b="0" i="0" u="none" strike="noStrike" dirty="0" err="1">
                <a:effectLst/>
              </a:rPr>
              <a:t>Namlı</a:t>
            </a:r>
            <a:r>
              <a:rPr lang="en-IN" sz="1400" b="0" i="0" u="none" strike="noStrike" dirty="0">
                <a:effectLst/>
              </a:rPr>
              <a:t>, Z., Özbay, A. and Tamam, L., 2022. Adult separation anxiety disorder: A review. </a:t>
            </a:r>
            <a:r>
              <a:rPr lang="en-IN" sz="1400" b="0" i="1" u="none" strike="noStrike" dirty="0" err="1">
                <a:effectLst/>
              </a:rPr>
              <a:t>Psikiyatride</a:t>
            </a:r>
            <a:r>
              <a:rPr lang="en-IN" sz="1400" b="0" i="1" u="none" strike="noStrike" dirty="0">
                <a:effectLst/>
              </a:rPr>
              <a:t> </a:t>
            </a:r>
            <a:r>
              <a:rPr lang="en-IN" sz="1400" b="0" i="1" u="none" strike="noStrike" dirty="0" err="1">
                <a:effectLst/>
              </a:rPr>
              <a:t>Guncel</a:t>
            </a:r>
            <a:r>
              <a:rPr lang="en-IN" sz="1400" b="0" i="1" u="none" strike="noStrike" dirty="0">
                <a:effectLst/>
              </a:rPr>
              <a:t> </a:t>
            </a:r>
            <a:r>
              <a:rPr lang="en-IN" sz="1400" b="0" i="1" u="none" strike="noStrike" dirty="0" err="1">
                <a:effectLst/>
              </a:rPr>
              <a:t>Yaklasimlar</a:t>
            </a:r>
            <a:r>
              <a:rPr lang="en-IN" sz="1400" b="0" i="0" u="none" strike="noStrike" dirty="0">
                <a:effectLst/>
              </a:rPr>
              <a:t>, </a:t>
            </a:r>
            <a:r>
              <a:rPr lang="en-IN" sz="1400" b="0" i="1" u="none" strike="noStrike" dirty="0">
                <a:effectLst/>
              </a:rPr>
              <a:t>14</a:t>
            </a:r>
            <a:r>
              <a:rPr lang="en-IN" sz="1400" b="0" i="0" u="none" strike="noStrike" dirty="0">
                <a:effectLst/>
              </a:rPr>
              <a:t>(1), pp.46-56.</a:t>
            </a:r>
            <a:endParaRPr lang="en-IN" sz="1400" b="0" dirty="0">
              <a:effectLst/>
            </a:endParaRPr>
          </a:p>
          <a:p>
            <a:pPr marL="285750" indent="-285750" rtl="0">
              <a:buFont typeface="Arial" panose="020B0604020202020204" pitchFamily="34" charset="0"/>
              <a:buChar char="•"/>
            </a:pPr>
            <a:r>
              <a:rPr lang="en-IN" sz="1400" b="0" i="0" u="none" strike="noStrike" dirty="0">
                <a:effectLst/>
              </a:rPr>
              <a:t>Tang, X., 2024. The Effects of Attachment Styles on Resilience and Emotion Regulation. </a:t>
            </a:r>
            <a:r>
              <a:rPr lang="en-IN" sz="1400" b="0" i="1" u="none" strike="noStrike" dirty="0">
                <a:effectLst/>
              </a:rPr>
              <a:t>emotion</a:t>
            </a:r>
            <a:r>
              <a:rPr lang="en-IN" sz="1400" b="0" i="0" u="none" strike="noStrike" dirty="0">
                <a:effectLst/>
              </a:rPr>
              <a:t>, </a:t>
            </a:r>
            <a:r>
              <a:rPr lang="en-IN" sz="1400" b="0" i="1" u="none" strike="noStrike" dirty="0">
                <a:effectLst/>
              </a:rPr>
              <a:t>5</a:t>
            </a:r>
            <a:r>
              <a:rPr lang="en-IN" sz="1400" b="0" i="0" u="none" strike="noStrike" dirty="0">
                <a:effectLst/>
              </a:rPr>
              <a:t>, p.7.</a:t>
            </a:r>
            <a:endParaRPr lang="en-IN" sz="1400" b="0" dirty="0">
              <a:effectLst/>
            </a:endParaRPr>
          </a:p>
          <a:p>
            <a:pPr marL="285750" indent="-285750" rtl="0">
              <a:buFont typeface="Arial" panose="020B0604020202020204" pitchFamily="34" charset="0"/>
              <a:buChar char="•"/>
            </a:pPr>
            <a:r>
              <a:rPr lang="en-IN" sz="1400" b="0" i="0" u="none" strike="noStrike" dirty="0">
                <a:effectLst/>
              </a:rPr>
              <a:t>Khadka, C., 2022. The Evolution of Attachment Theory: From Bowlby to Modern Perspectives. </a:t>
            </a:r>
            <a:r>
              <a:rPr lang="en-IN" sz="1400" b="0" i="1" u="none" strike="noStrike" dirty="0">
                <a:effectLst/>
              </a:rPr>
              <a:t>TUTA Journal</a:t>
            </a:r>
            <a:r>
              <a:rPr lang="en-IN" sz="1400" b="0" i="0" u="none" strike="noStrike" dirty="0">
                <a:effectLst/>
              </a:rPr>
              <a:t>, pp.125-140.</a:t>
            </a:r>
            <a:endParaRPr lang="en-IN" sz="1400" b="0" dirty="0">
              <a:effectLst/>
            </a:endParaRPr>
          </a:p>
          <a:p>
            <a:pPr marL="285750" indent="-285750">
              <a:buFont typeface="Arial" panose="020B0604020202020204" pitchFamily="34" charset="0"/>
              <a:buChar char="•"/>
            </a:pPr>
            <a:r>
              <a:rPr lang="en-IN" sz="1400" b="0" i="0" u="none" strike="noStrike" dirty="0">
                <a:effectLst/>
              </a:rPr>
              <a:t>Robledo, J.P., Cross, I., Boada-Bayona, L. and </a:t>
            </a:r>
            <a:r>
              <a:rPr lang="en-IN" sz="1400" b="0" i="0" u="none" strike="noStrike" dirty="0" err="1">
                <a:effectLst/>
              </a:rPr>
              <a:t>Demogeot</a:t>
            </a:r>
            <a:r>
              <a:rPr lang="en-IN" sz="1400" b="0" i="0" u="none" strike="noStrike" dirty="0">
                <a:effectLst/>
              </a:rPr>
              <a:t>, N., 2022. Back to basics: A re-evaluation of the relevance of imprinting in the genesis of Bowlby’s attachment theory. </a:t>
            </a:r>
            <a:r>
              <a:rPr lang="en-IN" sz="1400" b="0" i="1" u="none" strike="noStrike" dirty="0">
                <a:effectLst/>
              </a:rPr>
              <a:t>Frontiers in Psychology</a:t>
            </a:r>
            <a:r>
              <a:rPr lang="en-IN" sz="1400" b="0" i="0" u="none" strike="noStrike" dirty="0">
                <a:effectLst/>
              </a:rPr>
              <a:t>, </a:t>
            </a:r>
            <a:r>
              <a:rPr lang="en-IN" sz="1400" b="0" i="1" u="none" strike="noStrike" dirty="0">
                <a:effectLst/>
              </a:rPr>
              <a:t>13</a:t>
            </a:r>
            <a:r>
              <a:rPr lang="en-IN" sz="1400" b="0" i="0" u="none" strike="noStrike" dirty="0">
                <a:effectLst/>
              </a:rPr>
              <a:t>, p.1033746.</a:t>
            </a:r>
          </a:p>
          <a:p>
            <a:pPr marL="285750" indent="-285750">
              <a:buFont typeface="Arial" panose="020B0604020202020204" pitchFamily="34" charset="0"/>
              <a:buChar char="•"/>
            </a:pPr>
            <a:r>
              <a:rPr lang="en-US" sz="1400" dirty="0" err="1"/>
              <a:t>Likhar</a:t>
            </a:r>
            <a:r>
              <a:rPr lang="en-US" sz="1400" dirty="0"/>
              <a:t>, A., Baghel, P., Patil, M. and Patil, M.S., 2022. Early childhood development and social determinants. </a:t>
            </a:r>
            <a:r>
              <a:rPr lang="en-US" sz="1400" i="1" dirty="0" err="1"/>
              <a:t>Cureus</a:t>
            </a:r>
            <a:r>
              <a:rPr lang="en-US" sz="1400" dirty="0"/>
              <a:t>, 14(9).</a:t>
            </a:r>
            <a:endParaRPr lang="en-US" sz="1400" b="0" dirty="0">
              <a:effectLst/>
            </a:endParaRPr>
          </a:p>
          <a:p>
            <a:pPr marL="285750" indent="-285750">
              <a:buFont typeface="Arial" panose="020B0604020202020204" pitchFamily="34" charset="0"/>
              <a:buChar char="•"/>
            </a:pPr>
            <a:r>
              <a:rPr lang="en-US" sz="1400" dirty="0" err="1"/>
              <a:t>Nīmante</a:t>
            </a:r>
            <a:r>
              <a:rPr lang="en-US" sz="1400" dirty="0"/>
              <a:t>, D., 2023. Family and Environmental Factors Influencing Child Development. </a:t>
            </a:r>
            <a:r>
              <a:rPr lang="en-US" sz="1400" i="1" dirty="0"/>
              <a:t>Human, Technologies and Quality of Education,</a:t>
            </a:r>
            <a:r>
              <a:rPr lang="en-US" sz="1400" dirty="0"/>
              <a:t> pp.103-116.</a:t>
            </a:r>
            <a:endParaRPr lang="en-US" sz="1400" b="0" dirty="0">
              <a:effectLst/>
            </a:endParaRPr>
          </a:p>
          <a:p>
            <a:pPr marL="285750" indent="-285750">
              <a:buFont typeface="Arial" panose="020B0604020202020204" pitchFamily="34" charset="0"/>
              <a:buChar char="•"/>
            </a:pPr>
            <a:r>
              <a:rPr lang="en-US" sz="1400" dirty="0"/>
              <a:t>van der Horst, F.C., van Rosmalen, L. and van der Veer, R., 2025. The American contribution to attachment theory: John Bowlby’s WHO trip to the USA in 1950 and the development of his ideas on separation and attachment. </a:t>
            </a:r>
            <a:r>
              <a:rPr lang="en-US" sz="1400" i="1" dirty="0"/>
              <a:t>Attachment &amp; Human Development</a:t>
            </a:r>
            <a:r>
              <a:rPr lang="en-US" sz="1400" dirty="0"/>
              <a:t>, 27(5), pp.662-683.</a:t>
            </a:r>
            <a:endParaRPr lang="en-US" sz="1400" b="0" dirty="0">
              <a:effectLst/>
            </a:endParaRPr>
          </a:p>
          <a:p>
            <a:pPr marL="285750" indent="-285750">
              <a:buFont typeface="Arial" panose="020B0604020202020204" pitchFamily="34" charset="0"/>
              <a:buChar char="•"/>
            </a:pPr>
            <a:r>
              <a:rPr lang="en-US" sz="1400" dirty="0" err="1"/>
              <a:t>Bakermans</a:t>
            </a:r>
            <a:r>
              <a:rPr lang="en-US" sz="1400" dirty="0"/>
              <a:t>‐Kranenburg, M.J., 2021. The limits of the attachment network. </a:t>
            </a:r>
            <a:r>
              <a:rPr lang="en-US" sz="1400" i="1" dirty="0"/>
              <a:t>New directions for child and adolescent development,</a:t>
            </a:r>
            <a:r>
              <a:rPr lang="en-US" sz="1400" dirty="0"/>
              <a:t> 2021(180), pp.117-124.</a:t>
            </a:r>
            <a:endParaRPr lang="en-US" sz="1400" b="0" dirty="0">
              <a:effectLst/>
            </a:endParaRPr>
          </a:p>
          <a:p>
            <a:pPr marL="285750" indent="-285750">
              <a:buFont typeface="Arial" panose="020B0604020202020204" pitchFamily="34" charset="0"/>
              <a:buChar char="•"/>
            </a:pPr>
            <a:r>
              <a:rPr lang="en-US" sz="1400" dirty="0"/>
              <a:t>Garrett, P.M., 2023. Social work and the ‘social doctor’: Bowlby, social reproduction and ‘common sense’. </a:t>
            </a:r>
            <a:r>
              <a:rPr lang="en-US" sz="1400" i="1" dirty="0"/>
              <a:t>The British journal of social work, </a:t>
            </a:r>
            <a:r>
              <a:rPr lang="en-US" sz="1400" dirty="0"/>
              <a:t>53(1), pp.587-603.</a:t>
            </a:r>
          </a:p>
        </p:txBody>
      </p:sp>
    </p:spTree>
    <p:extLst>
      <p:ext uri="{BB962C8B-B14F-4D97-AF65-F5344CB8AC3E}">
        <p14:creationId xmlns:p14="http://schemas.microsoft.com/office/powerpoint/2010/main" val="1231465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852345C-3303-5612-EE1B-A130D40969E3}"/>
              </a:ext>
            </a:extLst>
          </p:cNvPr>
          <p:cNvGrpSpPr/>
          <p:nvPr/>
        </p:nvGrpSpPr>
        <p:grpSpPr>
          <a:xfrm>
            <a:off x="0" y="-1"/>
            <a:ext cx="12192000" cy="6902245"/>
            <a:chOff x="0" y="-1"/>
            <a:chExt cx="12192000" cy="6902245"/>
          </a:xfrm>
        </p:grpSpPr>
        <p:pic>
          <p:nvPicPr>
            <p:cNvPr id="15362" name="Picture 2" descr="90+ Thank You For Attending Stock Photos, Pictures &amp; Royalty-Free Images -  iStock">
              <a:extLst>
                <a:ext uri="{FF2B5EF4-FFF2-40B4-BE49-F238E27FC236}">
                  <a16:creationId xmlns:a16="http://schemas.microsoft.com/office/drawing/2014/main" id="{7C5433AC-6FAB-C54C-593C-D3B0D2F81F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902245"/>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Child development stages Images - Free Download on Freepik">
              <a:extLst>
                <a:ext uri="{FF2B5EF4-FFF2-40B4-BE49-F238E27FC236}">
                  <a16:creationId xmlns:a16="http://schemas.microsoft.com/office/drawing/2014/main" id="{8E8A2045-F52E-533B-8850-C98EE762E12D}"/>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9736" b="89655" l="7162" r="91351">
                          <a14:foregroundMark x1="12703" y1="48073" x2="18514" y2="57404"/>
                          <a14:foregroundMark x1="18514" y1="57404" x2="18514" y2="63083"/>
                          <a14:foregroundMark x1="17027" y1="59635" x2="16892" y2="56998"/>
                          <a14:foregroundMark x1="7838" y1="57201" x2="7297" y2="55578"/>
                          <a14:foregroundMark x1="16081" y1="75862" x2="17162" y2="77485"/>
                          <a14:foregroundMark x1="21757" y1="74037" x2="21216" y2="76471"/>
                          <a14:foregroundMark x1="20946" y1="76471" x2="21486" y2="77079"/>
                          <a14:foregroundMark x1="32568" y1="65923" x2="42432" y2="60852"/>
                          <a14:foregroundMark x1="32838" y1="64503" x2="32568" y2="74645"/>
                          <a14:foregroundMark x1="32568" y1="74645" x2="32568" y2="74645"/>
                          <a14:foregroundMark x1="61757" y1="58824" x2="63514" y2="42799"/>
                          <a14:foregroundMark x1="63514" y1="42799" x2="59459" y2="33469"/>
                          <a14:foregroundMark x1="59459" y1="33469" x2="62027" y2="45436"/>
                          <a14:foregroundMark x1="62027" y1="45436" x2="61892" y2="46653"/>
                          <a14:foregroundMark x1="57703" y1="67140" x2="58378" y2="76673"/>
                          <a14:foregroundMark x1="63784" y1="75254" x2="65000" y2="75862"/>
                          <a14:foregroundMark x1="89054" y1="45639" x2="91351" y2="41988"/>
                          <a14:foregroundMark x1="75811" y1="24544" x2="76081" y2="28398"/>
                          <a14:foregroundMark x1="53108" y1="61055" x2="52838" y2="61055"/>
                          <a14:foregroundMark x1="40000" y1="76268" x2="40811" y2="77079"/>
                          <a14:foregroundMark x1="39459" y1="77079" x2="40135" y2="77688"/>
                          <a14:foregroundMark x1="43784" y1="76471" x2="44054" y2="77079"/>
                          <a14:backgroundMark x1="55135" y1="59838" x2="56622" y2="57404"/>
                          <a14:backgroundMark x1="51486" y1="61663" x2="52162" y2="60852"/>
                          <a14:backgroundMark x1="56622" y1="56592" x2="57297" y2="56187"/>
                          <a14:backgroundMark x1="52432" y1="60446" x2="52297" y2="61055"/>
                          <a14:backgroundMark x1="40405" y1="77688" x2="40270" y2="77688"/>
                          <a14:backgroundMark x1="44595" y1="77485" x2="44324" y2="77079"/>
                        </a14:backgroundRemoval>
                      </a14:imgEffect>
                    </a14:imgLayer>
                  </a14:imgProps>
                </a:ext>
                <a:ext uri="{28A0092B-C50C-407E-A947-70E740481C1C}">
                  <a14:useLocalDpi xmlns:a14="http://schemas.microsoft.com/office/drawing/2010/main" val="0"/>
                </a:ext>
              </a:extLst>
            </a:blip>
            <a:srcRect/>
            <a:stretch>
              <a:fillRect/>
            </a:stretch>
          </p:blipFill>
          <p:spPr bwMode="auto">
            <a:xfrm>
              <a:off x="2325696" y="2657773"/>
              <a:ext cx="6169373" cy="411013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75112545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Trek</Template>
  <TotalTime>151</TotalTime>
  <Words>2414</Words>
  <Application>Microsoft Office PowerPoint</Application>
  <PresentationFormat>Widescreen</PresentationFormat>
  <Paragraphs>122</Paragraphs>
  <Slides>18</Slides>
  <Notes>13</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Trek</vt:lpstr>
      <vt:lpstr>PowerPoint Presentation</vt:lpstr>
      <vt:lpstr>Acknowledgement of the use of AI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Margaret Kesse</cp:lastModifiedBy>
  <cp:revision>1</cp:revision>
  <dcterms:created xsi:type="dcterms:W3CDTF">2025-11-17T05:47:19Z</dcterms:created>
  <dcterms:modified xsi:type="dcterms:W3CDTF">2025-11-17T14:43:42Z</dcterms:modified>
</cp:coreProperties>
</file>