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2.jpg" ContentType="image/jpeg"/>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4.jpg" ContentType="image/jpeg"/>
  <Override PartName="/ppt/media/image5.jpg" ContentType="image/jpe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4"/>
  </p:sldMasterIdLst>
  <p:sldIdLst>
    <p:sldId id="260" r:id="rId5"/>
    <p:sldId id="257" r:id="rId6"/>
    <p:sldId id="258"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AB4F06-1920-4F1B-B599-E200CE2ED0F7}" v="33" dt="2022-06-26T02:00:46.5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Osayande Tolise (2129056)" userId="afd9cc63-ec9d-49af-89d7-d70d0e78c4c1" providerId="ADAL" clId="{73AB4F06-1920-4F1B-B599-E200CE2ED0F7}"/>
    <pc:docChg chg="modSld modMainMaster">
      <pc:chgData name="Andrew Osayande Tolise (2129056)" userId="afd9cc63-ec9d-49af-89d7-d70d0e78c4c1" providerId="ADAL" clId="{73AB4F06-1920-4F1B-B599-E200CE2ED0F7}" dt="2022-06-26T02:00:46.579" v="32"/>
      <pc:docMkLst>
        <pc:docMk/>
      </pc:docMkLst>
      <pc:sldChg chg="modTransition">
        <pc:chgData name="Andrew Osayande Tolise (2129056)" userId="afd9cc63-ec9d-49af-89d7-d70d0e78c4c1" providerId="ADAL" clId="{73AB4F06-1920-4F1B-B599-E200CE2ED0F7}" dt="2022-06-26T02:00:46.579" v="32"/>
        <pc:sldMkLst>
          <pc:docMk/>
          <pc:sldMk cId="1507158716" sldId="257"/>
        </pc:sldMkLst>
      </pc:sldChg>
      <pc:sldChg chg="modTransition">
        <pc:chgData name="Andrew Osayande Tolise (2129056)" userId="afd9cc63-ec9d-49af-89d7-d70d0e78c4c1" providerId="ADAL" clId="{73AB4F06-1920-4F1B-B599-E200CE2ED0F7}" dt="2022-06-26T02:00:46.579" v="32"/>
        <pc:sldMkLst>
          <pc:docMk/>
          <pc:sldMk cId="2979490262" sldId="258"/>
        </pc:sldMkLst>
      </pc:sldChg>
      <pc:sldChg chg="modTransition">
        <pc:chgData name="Andrew Osayande Tolise (2129056)" userId="afd9cc63-ec9d-49af-89d7-d70d0e78c4c1" providerId="ADAL" clId="{73AB4F06-1920-4F1B-B599-E200CE2ED0F7}" dt="2022-06-26T02:00:46.579" v="32"/>
        <pc:sldMkLst>
          <pc:docMk/>
          <pc:sldMk cId="992303439" sldId="260"/>
        </pc:sldMkLst>
      </pc:sldChg>
      <pc:sldChg chg="modTransition">
        <pc:chgData name="Andrew Osayande Tolise (2129056)" userId="afd9cc63-ec9d-49af-89d7-d70d0e78c4c1" providerId="ADAL" clId="{73AB4F06-1920-4F1B-B599-E200CE2ED0F7}" dt="2022-06-26T02:00:46.579" v="32"/>
        <pc:sldMkLst>
          <pc:docMk/>
          <pc:sldMk cId="2558431734" sldId="261"/>
        </pc:sldMkLst>
      </pc:sldChg>
      <pc:sldChg chg="modTransition">
        <pc:chgData name="Andrew Osayande Tolise (2129056)" userId="afd9cc63-ec9d-49af-89d7-d70d0e78c4c1" providerId="ADAL" clId="{73AB4F06-1920-4F1B-B599-E200CE2ED0F7}" dt="2022-06-26T02:00:46.579" v="32"/>
        <pc:sldMkLst>
          <pc:docMk/>
          <pc:sldMk cId="4018378545" sldId="262"/>
        </pc:sldMkLst>
      </pc:sldChg>
      <pc:sldChg chg="modTransition">
        <pc:chgData name="Andrew Osayande Tolise (2129056)" userId="afd9cc63-ec9d-49af-89d7-d70d0e78c4c1" providerId="ADAL" clId="{73AB4F06-1920-4F1B-B599-E200CE2ED0F7}" dt="2022-06-26T02:00:46.579" v="32"/>
        <pc:sldMkLst>
          <pc:docMk/>
          <pc:sldMk cId="274800765" sldId="263"/>
        </pc:sldMkLst>
      </pc:sldChg>
      <pc:sldChg chg="modTransition">
        <pc:chgData name="Andrew Osayande Tolise (2129056)" userId="afd9cc63-ec9d-49af-89d7-d70d0e78c4c1" providerId="ADAL" clId="{73AB4F06-1920-4F1B-B599-E200CE2ED0F7}" dt="2022-06-26T02:00:46.579" v="32"/>
        <pc:sldMkLst>
          <pc:docMk/>
          <pc:sldMk cId="1189154801" sldId="264"/>
        </pc:sldMkLst>
      </pc:sldChg>
      <pc:sldMasterChg chg="modTransition modSldLayout">
        <pc:chgData name="Andrew Osayande Tolise (2129056)" userId="afd9cc63-ec9d-49af-89d7-d70d0e78c4c1" providerId="ADAL" clId="{73AB4F06-1920-4F1B-B599-E200CE2ED0F7}" dt="2022-06-26T02:00:46.579" v="32"/>
        <pc:sldMasterMkLst>
          <pc:docMk/>
          <pc:sldMasterMk cId="2710548116" sldId="2147483801"/>
        </pc:sldMasterMkLst>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161224407" sldId="2147483790"/>
          </pc:sldLayoutMkLst>
        </pc:sldLayoutChg>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3488624871" sldId="2147483791"/>
          </pc:sldLayoutMkLst>
        </pc:sldLayoutChg>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3221179232" sldId="2147483792"/>
          </pc:sldLayoutMkLst>
        </pc:sldLayoutChg>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226466105" sldId="2147483793"/>
          </pc:sldLayoutMkLst>
        </pc:sldLayoutChg>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3127990437" sldId="2147483794"/>
          </pc:sldLayoutMkLst>
        </pc:sldLayoutChg>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3117091224" sldId="2147483795"/>
          </pc:sldLayoutMkLst>
        </pc:sldLayoutChg>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1342393337" sldId="2147483796"/>
          </pc:sldLayoutMkLst>
        </pc:sldLayoutChg>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2346953632" sldId="2147483797"/>
          </pc:sldLayoutMkLst>
        </pc:sldLayoutChg>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3423144615" sldId="2147483798"/>
          </pc:sldLayoutMkLst>
        </pc:sldLayoutChg>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3996866393" sldId="2147483799"/>
          </pc:sldLayoutMkLst>
        </pc:sldLayoutChg>
        <pc:sldLayoutChg chg="modTransition">
          <pc:chgData name="Andrew Osayande Tolise (2129056)" userId="afd9cc63-ec9d-49af-89d7-d70d0e78c4c1" providerId="ADAL" clId="{73AB4F06-1920-4F1B-B599-E200CE2ED0F7}" dt="2022-06-26T02:00:46.579" v="32"/>
          <pc:sldLayoutMkLst>
            <pc:docMk/>
            <pc:sldMasterMk cId="2710548116" sldId="2147483801"/>
            <pc:sldLayoutMk cId="532119560" sldId="214748380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BB9282-4074-45D1-AF03-F788D174B4FF}" type="doc">
      <dgm:prSet loTypeId="urn:diagrams.loki3.com/TabbedArc+Icon" loCatId="officeonline" qsTypeId="urn:microsoft.com/office/officeart/2005/8/quickstyle/3d2" qsCatId="3D" csTypeId="urn:microsoft.com/office/officeart/2005/8/colors/colorful4" csCatId="colorful" phldr="1"/>
      <dgm:spPr/>
    </dgm:pt>
    <dgm:pt modelId="{D49EC062-7368-4C48-96AC-84F1AE4C96E9}">
      <dgm:prSet phldrT="[Text]"/>
      <dgm:spPr/>
      <dgm:t>
        <a:bodyPr/>
        <a:lstStyle/>
        <a:p>
          <a:r>
            <a:rPr lang="en-GB" dirty="0"/>
            <a:t>Who?</a:t>
          </a:r>
        </a:p>
      </dgm:t>
    </dgm:pt>
    <dgm:pt modelId="{93FE4803-7A49-4CB1-9B52-19E89C700353}" type="parTrans" cxnId="{9945C897-AE46-4F4B-A007-8F1749499703}">
      <dgm:prSet/>
      <dgm:spPr/>
      <dgm:t>
        <a:bodyPr/>
        <a:lstStyle/>
        <a:p>
          <a:endParaRPr lang="en-GB"/>
        </a:p>
      </dgm:t>
    </dgm:pt>
    <dgm:pt modelId="{7E92E2C4-81E3-4C6A-843D-AB14E0FD4617}" type="sibTrans" cxnId="{9945C897-AE46-4F4B-A007-8F1749499703}">
      <dgm:prSet/>
      <dgm:spPr/>
      <dgm:t>
        <a:bodyPr/>
        <a:lstStyle/>
        <a:p>
          <a:endParaRPr lang="en-GB"/>
        </a:p>
      </dgm:t>
    </dgm:pt>
    <dgm:pt modelId="{7ABF8EE4-2137-4E50-9C66-01D447BA0F5B}">
      <dgm:prSet phldrT="[Text]"/>
      <dgm:spPr/>
      <dgm:t>
        <a:bodyPr/>
        <a:lstStyle/>
        <a:p>
          <a:r>
            <a:rPr lang="en-GB" dirty="0"/>
            <a:t>How?</a:t>
          </a:r>
        </a:p>
      </dgm:t>
    </dgm:pt>
    <dgm:pt modelId="{9C64F590-5D33-4168-8B49-9393A41F6C60}" type="parTrans" cxnId="{97012522-C2D0-46AB-A4E7-81FAA62C0C6B}">
      <dgm:prSet/>
      <dgm:spPr/>
      <dgm:t>
        <a:bodyPr/>
        <a:lstStyle/>
        <a:p>
          <a:endParaRPr lang="en-GB"/>
        </a:p>
      </dgm:t>
    </dgm:pt>
    <dgm:pt modelId="{646694AA-0304-4A57-A057-663EC9FBE773}" type="sibTrans" cxnId="{97012522-C2D0-46AB-A4E7-81FAA62C0C6B}">
      <dgm:prSet/>
      <dgm:spPr/>
      <dgm:t>
        <a:bodyPr/>
        <a:lstStyle/>
        <a:p>
          <a:endParaRPr lang="en-GB"/>
        </a:p>
      </dgm:t>
    </dgm:pt>
    <dgm:pt modelId="{86FEF6BE-F19A-4D96-99F2-12F4EA692474}">
      <dgm:prSet phldrT="[Text]"/>
      <dgm:spPr/>
      <dgm:t>
        <a:bodyPr/>
        <a:lstStyle/>
        <a:p>
          <a:r>
            <a:rPr lang="en-GB" dirty="0"/>
            <a:t>What?</a:t>
          </a:r>
        </a:p>
      </dgm:t>
    </dgm:pt>
    <dgm:pt modelId="{F31B412B-3619-409B-B77F-0B3F41A584E1}" type="parTrans" cxnId="{F5821D9C-2E21-4CC8-9AF3-E6DB888AB723}">
      <dgm:prSet/>
      <dgm:spPr/>
      <dgm:t>
        <a:bodyPr/>
        <a:lstStyle/>
        <a:p>
          <a:endParaRPr lang="en-GB"/>
        </a:p>
      </dgm:t>
    </dgm:pt>
    <dgm:pt modelId="{67E6EB57-4709-4EC3-B604-114F273B18F1}" type="sibTrans" cxnId="{F5821D9C-2E21-4CC8-9AF3-E6DB888AB723}">
      <dgm:prSet/>
      <dgm:spPr/>
      <dgm:t>
        <a:bodyPr/>
        <a:lstStyle/>
        <a:p>
          <a:endParaRPr lang="en-GB"/>
        </a:p>
      </dgm:t>
    </dgm:pt>
    <dgm:pt modelId="{E7617D54-B0D9-4C76-A70E-BAC43D2F63D4}" type="pres">
      <dgm:prSet presAssocID="{6BBB9282-4074-45D1-AF03-F788D174B4FF}" presName="Name0" presStyleCnt="0">
        <dgm:presLayoutVars>
          <dgm:dir/>
          <dgm:resizeHandles val="exact"/>
        </dgm:presLayoutVars>
      </dgm:prSet>
      <dgm:spPr/>
    </dgm:pt>
    <dgm:pt modelId="{EDB7DDAB-A8BE-4299-BB87-367AFA6CF7FC}" type="pres">
      <dgm:prSet presAssocID="{D49EC062-7368-4C48-96AC-84F1AE4C96E9}" presName="twoplus" presStyleLbl="node1" presStyleIdx="0" presStyleCnt="3">
        <dgm:presLayoutVars>
          <dgm:bulletEnabled val="1"/>
        </dgm:presLayoutVars>
      </dgm:prSet>
      <dgm:spPr/>
    </dgm:pt>
    <dgm:pt modelId="{33035F7D-278C-48B2-B5DA-65E02E12E919}" type="pres">
      <dgm:prSet presAssocID="{7ABF8EE4-2137-4E50-9C66-01D447BA0F5B}" presName="twoplus" presStyleLbl="node1" presStyleIdx="1" presStyleCnt="3">
        <dgm:presLayoutVars>
          <dgm:bulletEnabled val="1"/>
        </dgm:presLayoutVars>
      </dgm:prSet>
      <dgm:spPr/>
    </dgm:pt>
    <dgm:pt modelId="{4D7E5CE4-983A-4FF4-97E6-E3B17E69D996}" type="pres">
      <dgm:prSet presAssocID="{86FEF6BE-F19A-4D96-99F2-12F4EA692474}" presName="twoplus" presStyleLbl="node1" presStyleIdx="2" presStyleCnt="3">
        <dgm:presLayoutVars>
          <dgm:bulletEnabled val="1"/>
        </dgm:presLayoutVars>
      </dgm:prSet>
      <dgm:spPr/>
    </dgm:pt>
  </dgm:ptLst>
  <dgm:cxnLst>
    <dgm:cxn modelId="{97012522-C2D0-46AB-A4E7-81FAA62C0C6B}" srcId="{6BBB9282-4074-45D1-AF03-F788D174B4FF}" destId="{7ABF8EE4-2137-4E50-9C66-01D447BA0F5B}" srcOrd="1" destOrd="0" parTransId="{9C64F590-5D33-4168-8B49-9393A41F6C60}" sibTransId="{646694AA-0304-4A57-A057-663EC9FBE773}"/>
    <dgm:cxn modelId="{D23D2957-2A22-434C-B897-6023F731D97D}" type="presOf" srcId="{D49EC062-7368-4C48-96AC-84F1AE4C96E9}" destId="{EDB7DDAB-A8BE-4299-BB87-367AFA6CF7FC}" srcOrd="0" destOrd="0" presId="urn:diagrams.loki3.com/TabbedArc+Icon"/>
    <dgm:cxn modelId="{F383C37E-BE12-4BAC-AE1C-CBC35A4B9A73}" type="presOf" srcId="{7ABF8EE4-2137-4E50-9C66-01D447BA0F5B}" destId="{33035F7D-278C-48B2-B5DA-65E02E12E919}" srcOrd="0" destOrd="0" presId="urn:diagrams.loki3.com/TabbedArc+Icon"/>
    <dgm:cxn modelId="{9945C897-AE46-4F4B-A007-8F1749499703}" srcId="{6BBB9282-4074-45D1-AF03-F788D174B4FF}" destId="{D49EC062-7368-4C48-96AC-84F1AE4C96E9}" srcOrd="0" destOrd="0" parTransId="{93FE4803-7A49-4CB1-9B52-19E89C700353}" sibTransId="{7E92E2C4-81E3-4C6A-843D-AB14E0FD4617}"/>
    <dgm:cxn modelId="{F5821D9C-2E21-4CC8-9AF3-E6DB888AB723}" srcId="{6BBB9282-4074-45D1-AF03-F788D174B4FF}" destId="{86FEF6BE-F19A-4D96-99F2-12F4EA692474}" srcOrd="2" destOrd="0" parTransId="{F31B412B-3619-409B-B77F-0B3F41A584E1}" sibTransId="{67E6EB57-4709-4EC3-B604-114F273B18F1}"/>
    <dgm:cxn modelId="{F7CE11A3-5B73-4AA7-9E3D-343E45DD2C13}" type="presOf" srcId="{6BBB9282-4074-45D1-AF03-F788D174B4FF}" destId="{E7617D54-B0D9-4C76-A70E-BAC43D2F63D4}" srcOrd="0" destOrd="0" presId="urn:diagrams.loki3.com/TabbedArc+Icon"/>
    <dgm:cxn modelId="{5A114FC3-DD65-4200-A7E2-D10CF359FA20}" type="presOf" srcId="{86FEF6BE-F19A-4D96-99F2-12F4EA692474}" destId="{4D7E5CE4-983A-4FF4-97E6-E3B17E69D996}" srcOrd="0" destOrd="0" presId="urn:diagrams.loki3.com/TabbedArc+Icon"/>
    <dgm:cxn modelId="{3D9AC5C5-DF65-4C19-916E-71DD3D5FF068}" type="presParOf" srcId="{E7617D54-B0D9-4C76-A70E-BAC43D2F63D4}" destId="{EDB7DDAB-A8BE-4299-BB87-367AFA6CF7FC}" srcOrd="0" destOrd="0" presId="urn:diagrams.loki3.com/TabbedArc+Icon"/>
    <dgm:cxn modelId="{499CA939-83B2-493A-9B3E-9C89BE564477}" type="presParOf" srcId="{E7617D54-B0D9-4C76-A70E-BAC43D2F63D4}" destId="{33035F7D-278C-48B2-B5DA-65E02E12E919}" srcOrd="1" destOrd="0" presId="urn:diagrams.loki3.com/TabbedArc+Icon"/>
    <dgm:cxn modelId="{DFB97368-5B50-4D13-ACDC-DB1ED4C4261A}" type="presParOf" srcId="{E7617D54-B0D9-4C76-A70E-BAC43D2F63D4}" destId="{4D7E5CE4-983A-4FF4-97E6-E3B17E69D996}" srcOrd="2" destOrd="0" presId="urn:diagrams.loki3.com/TabbedArc+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7DDAB-A8BE-4299-BB87-367AFA6CF7FC}">
      <dsp:nvSpPr>
        <dsp:cNvPr id="0" name=""/>
        <dsp:cNvSpPr/>
      </dsp:nvSpPr>
      <dsp:spPr>
        <a:xfrm rot="19200000">
          <a:off x="1593" y="1761714"/>
          <a:ext cx="1937044" cy="1259079"/>
        </a:xfrm>
        <a:prstGeom prst="round2Same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8590" tIns="49530" rIns="148590" bIns="49530" numCol="1" spcCol="1270" anchor="ctr" anchorCtr="0">
          <a:noAutofit/>
        </a:bodyPr>
        <a:lstStyle/>
        <a:p>
          <a:pPr marL="0" lvl="0" indent="0" algn="ctr" defTabSz="1733550">
            <a:lnSpc>
              <a:spcPct val="90000"/>
            </a:lnSpc>
            <a:spcBef>
              <a:spcPct val="0"/>
            </a:spcBef>
            <a:spcAft>
              <a:spcPct val="35000"/>
            </a:spcAft>
            <a:buNone/>
          </a:pPr>
          <a:r>
            <a:rPr lang="en-GB" sz="3900" kern="1200" dirty="0"/>
            <a:t>Who?</a:t>
          </a:r>
        </a:p>
      </dsp:txBody>
      <dsp:txXfrm>
        <a:off x="82810" y="1815987"/>
        <a:ext cx="1814118" cy="1197616"/>
      </dsp:txXfrm>
    </dsp:sp>
    <dsp:sp modelId="{33035F7D-278C-48B2-B5DA-65E02E12E919}">
      <dsp:nvSpPr>
        <dsp:cNvPr id="0" name=""/>
        <dsp:cNvSpPr/>
      </dsp:nvSpPr>
      <dsp:spPr>
        <a:xfrm>
          <a:off x="2195008" y="963377"/>
          <a:ext cx="1937044" cy="1259079"/>
        </a:xfrm>
        <a:prstGeom prst="round2SameRect">
          <a:avLst/>
        </a:prstGeom>
        <a:gradFill rotWithShape="0">
          <a:gsLst>
            <a:gs pos="0">
              <a:schemeClr val="accent4">
                <a:hueOff val="-1340236"/>
                <a:satOff val="19339"/>
                <a:lumOff val="393"/>
                <a:alphaOff val="0"/>
                <a:satMod val="103000"/>
                <a:lumMod val="102000"/>
                <a:tint val="94000"/>
              </a:schemeClr>
            </a:gs>
            <a:gs pos="50000">
              <a:schemeClr val="accent4">
                <a:hueOff val="-1340236"/>
                <a:satOff val="19339"/>
                <a:lumOff val="393"/>
                <a:alphaOff val="0"/>
                <a:satMod val="110000"/>
                <a:lumMod val="100000"/>
                <a:shade val="100000"/>
              </a:schemeClr>
            </a:gs>
            <a:gs pos="100000">
              <a:schemeClr val="accent4">
                <a:hueOff val="-1340236"/>
                <a:satOff val="19339"/>
                <a:lumOff val="39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8590" tIns="49530" rIns="148590" bIns="49530" numCol="1" spcCol="1270" anchor="ctr" anchorCtr="0">
          <a:noAutofit/>
        </a:bodyPr>
        <a:lstStyle/>
        <a:p>
          <a:pPr marL="0" lvl="0" indent="0" algn="ctr" defTabSz="1733550">
            <a:lnSpc>
              <a:spcPct val="90000"/>
            </a:lnSpc>
            <a:spcBef>
              <a:spcPct val="0"/>
            </a:spcBef>
            <a:spcAft>
              <a:spcPct val="35000"/>
            </a:spcAft>
            <a:buNone/>
          </a:pPr>
          <a:r>
            <a:rPr lang="en-GB" sz="3900" kern="1200" dirty="0"/>
            <a:t>How?</a:t>
          </a:r>
        </a:p>
      </dsp:txBody>
      <dsp:txXfrm>
        <a:off x="2256471" y="1024840"/>
        <a:ext cx="1814118" cy="1197616"/>
      </dsp:txXfrm>
    </dsp:sp>
    <dsp:sp modelId="{4D7E5CE4-983A-4FF4-97E6-E3B17E69D996}">
      <dsp:nvSpPr>
        <dsp:cNvPr id="0" name=""/>
        <dsp:cNvSpPr/>
      </dsp:nvSpPr>
      <dsp:spPr>
        <a:xfrm rot="2400000">
          <a:off x="4388423" y="1761714"/>
          <a:ext cx="1937044" cy="1259079"/>
        </a:xfrm>
        <a:prstGeom prst="round2SameRect">
          <a:avLst/>
        </a:prstGeom>
        <a:gradFill rotWithShape="0">
          <a:gsLst>
            <a:gs pos="0">
              <a:schemeClr val="accent4">
                <a:hueOff val="-2680473"/>
                <a:satOff val="38678"/>
                <a:lumOff val="785"/>
                <a:alphaOff val="0"/>
                <a:satMod val="103000"/>
                <a:lumMod val="102000"/>
                <a:tint val="94000"/>
              </a:schemeClr>
            </a:gs>
            <a:gs pos="50000">
              <a:schemeClr val="accent4">
                <a:hueOff val="-2680473"/>
                <a:satOff val="38678"/>
                <a:lumOff val="785"/>
                <a:alphaOff val="0"/>
                <a:satMod val="110000"/>
                <a:lumMod val="100000"/>
                <a:shade val="100000"/>
              </a:schemeClr>
            </a:gs>
            <a:gs pos="100000">
              <a:schemeClr val="accent4">
                <a:hueOff val="-2680473"/>
                <a:satOff val="38678"/>
                <a:lumOff val="78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8590" tIns="49530" rIns="148590" bIns="49530" numCol="1" spcCol="1270" anchor="ctr" anchorCtr="0">
          <a:noAutofit/>
        </a:bodyPr>
        <a:lstStyle/>
        <a:p>
          <a:pPr marL="0" lvl="0" indent="0" algn="ctr" defTabSz="1733550">
            <a:lnSpc>
              <a:spcPct val="90000"/>
            </a:lnSpc>
            <a:spcBef>
              <a:spcPct val="0"/>
            </a:spcBef>
            <a:spcAft>
              <a:spcPct val="35000"/>
            </a:spcAft>
            <a:buNone/>
          </a:pPr>
          <a:r>
            <a:rPr lang="en-GB" sz="3900" kern="1200" dirty="0"/>
            <a:t>What?</a:t>
          </a:r>
        </a:p>
      </dsp:txBody>
      <dsp:txXfrm>
        <a:off x="4430132" y="1815987"/>
        <a:ext cx="1814118" cy="1197616"/>
      </dsp:txXfrm>
    </dsp:sp>
  </dsp:spTree>
</dsp:drawing>
</file>

<file path=ppt/diagrams/layout1.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6/25/2022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2393337"/>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6953632"/>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3144615"/>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6866393"/>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211956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7990437"/>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6/25/2022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1224407"/>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8624871"/>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1179232"/>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66105"/>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6/25/2022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091224"/>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6/25/2022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710548116"/>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transition spd="slow">
    <p:push dir="u"/>
  </p:transition>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article/life-at-work/leading-virtual-teams-effectively-22473" TargetMode="External"/><Relationship Id="rId2" Type="http://schemas.openxmlformats.org/officeDocument/2006/relationships/image" Target="../media/image1.jpg"/><Relationship Id="rId1" Type="http://schemas.openxmlformats.org/officeDocument/2006/relationships/slideLayout" Target="../slideLayouts/slideLayout9.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vteducation.org/fr/laboratoires/infonuagique-et-pedagogie-faire-classe-dans-le-nuage"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ignatiawebs.blogspot.com/2014/09/the-importance-of-personalisation-in.htm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vaish143.blogspot.com/2010/09/right-or-wrong.html" TargetMode="External"/><Relationship Id="rId2" Type="http://schemas.openxmlformats.org/officeDocument/2006/relationships/image" Target="../media/image4.jpg"/><Relationship Id="rId1" Type="http://schemas.openxmlformats.org/officeDocument/2006/relationships/slideLayout" Target="../slideLayouts/slideLayout8.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theconversation.com/weird-neuroscience-how-education-hijacked-brain-research-10663" TargetMode="External"/><Relationship Id="rId2" Type="http://schemas.openxmlformats.org/officeDocument/2006/relationships/image" Target="../media/image5.jpg"/><Relationship Id="rId1" Type="http://schemas.openxmlformats.org/officeDocument/2006/relationships/slideLayout" Target="../slideLayouts/slideLayout8.xml"/><Relationship Id="rId4" Type="http://schemas.openxmlformats.org/officeDocument/2006/relationships/hyperlink" Target="https://creativecommons.org/licenses/by-nd/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3" name="Oval 12">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7" name="Straight Connector 26">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9472A-EFEE-03CD-A5F7-DE4C14407828}"/>
              </a:ext>
            </a:extLst>
          </p:cNvPr>
          <p:cNvSpPr>
            <a:spLocks noGrp="1"/>
          </p:cNvSpPr>
          <p:nvPr>
            <p:ph type="title"/>
          </p:nvPr>
        </p:nvSpPr>
        <p:spPr>
          <a:xfrm>
            <a:off x="565150" y="770890"/>
            <a:ext cx="5018677" cy="1268984"/>
          </a:xfrm>
        </p:spPr>
        <p:txBody>
          <a:bodyPr vert="horz" lIns="91440" tIns="45720" rIns="91440" bIns="45720" rtlCol="0" anchor="t">
            <a:normAutofit fontScale="90000"/>
          </a:bodyPr>
          <a:lstStyle/>
          <a:p>
            <a:pPr algn="ctr"/>
            <a:r>
              <a:rPr lang="en-US" sz="4000" b="0" dirty="0"/>
              <a:t>Course Name:</a:t>
            </a:r>
            <a:br>
              <a:rPr lang="en-US" sz="4000" b="0" dirty="0"/>
            </a:br>
            <a:r>
              <a:rPr lang="en-US" sz="4000" b="0" dirty="0"/>
              <a:t>BMSW4003_BIRM.</a:t>
            </a:r>
          </a:p>
        </p:txBody>
      </p:sp>
      <p:sp>
        <p:nvSpPr>
          <p:cNvPr id="4" name="Text Placeholder 3">
            <a:extLst>
              <a:ext uri="{FF2B5EF4-FFF2-40B4-BE49-F238E27FC236}">
                <a16:creationId xmlns:a16="http://schemas.microsoft.com/office/drawing/2014/main" id="{74614DF8-E4C0-0235-F344-778C83A6C11F}"/>
              </a:ext>
            </a:extLst>
          </p:cNvPr>
          <p:cNvSpPr>
            <a:spLocks noGrp="1"/>
          </p:cNvSpPr>
          <p:nvPr>
            <p:ph type="body" sz="half" idx="2"/>
          </p:nvPr>
        </p:nvSpPr>
        <p:spPr>
          <a:xfrm>
            <a:off x="698345" y="2025056"/>
            <a:ext cx="5018677" cy="3601212"/>
          </a:xfrm>
        </p:spPr>
        <p:txBody>
          <a:bodyPr vert="horz" lIns="91440" tIns="45720" rIns="91440" bIns="45720" rtlCol="0">
            <a:normAutofit/>
          </a:bodyPr>
          <a:lstStyle/>
          <a:p>
            <a:r>
              <a:rPr lang="en-US" sz="1100" b="1" dirty="0"/>
              <a:t>Module – </a:t>
            </a:r>
            <a:r>
              <a:rPr lang="en-US" sz="1100" dirty="0"/>
              <a:t>Digital Skills and Research Methods</a:t>
            </a:r>
          </a:p>
          <a:p>
            <a:r>
              <a:rPr lang="en-US" sz="1100" b="1" dirty="0"/>
              <a:t>Module Code – </a:t>
            </a:r>
            <a:r>
              <a:rPr lang="en-US" sz="1100" dirty="0"/>
              <a:t>BMSW4003</a:t>
            </a:r>
          </a:p>
          <a:p>
            <a:r>
              <a:rPr lang="en-US" sz="1100" b="1" dirty="0"/>
              <a:t>Students Name – </a:t>
            </a:r>
            <a:r>
              <a:rPr lang="en-US" sz="1100" dirty="0"/>
              <a:t>Andrew Tolise (2129056)</a:t>
            </a:r>
          </a:p>
          <a:p>
            <a:r>
              <a:rPr lang="en-US" sz="1100" b="1" dirty="0"/>
              <a:t>                                - </a:t>
            </a:r>
            <a:r>
              <a:rPr lang="en-US" sz="1100" dirty="0"/>
              <a:t>Adebowale </a:t>
            </a:r>
            <a:r>
              <a:rPr lang="en-US" sz="1100" dirty="0" err="1"/>
              <a:t>Ogunbure</a:t>
            </a:r>
            <a:r>
              <a:rPr lang="en-US" sz="1100" dirty="0"/>
              <a:t> (2133162)</a:t>
            </a:r>
          </a:p>
          <a:p>
            <a:r>
              <a:rPr lang="en-US" sz="1100" b="1" dirty="0"/>
              <a:t>Lecturer’s Name – </a:t>
            </a:r>
            <a:r>
              <a:rPr lang="en-US" sz="1100" dirty="0"/>
              <a:t>Nicholas Worthington</a:t>
            </a:r>
          </a:p>
          <a:p>
            <a:r>
              <a:rPr lang="en-US" sz="1100" b="1" dirty="0"/>
              <a:t>Title – </a:t>
            </a:r>
            <a:r>
              <a:rPr lang="en-US" sz="1100" dirty="0"/>
              <a:t>How do students use technology to collaborate at UWTSD</a:t>
            </a:r>
            <a:r>
              <a:rPr lang="en-US" dirty="0"/>
              <a:t>?</a:t>
            </a:r>
            <a:endParaRPr lang="en-US" b="1" dirty="0"/>
          </a:p>
          <a:p>
            <a:pPr indent="-228600">
              <a:buFont typeface="Arial" panose="020B0604020202020204" pitchFamily="34" charset="0"/>
              <a:buChar char="•"/>
            </a:pPr>
            <a:endParaRPr lang="en-US" dirty="0"/>
          </a:p>
          <a:p>
            <a:endParaRPr lang="en-US" dirty="0"/>
          </a:p>
          <a:p>
            <a:r>
              <a:rPr lang="en-US" b="1" dirty="0"/>
              <a:t> </a:t>
            </a:r>
          </a:p>
        </p:txBody>
      </p:sp>
      <p:cxnSp>
        <p:nvCxnSpPr>
          <p:cNvPr id="31" name="Straight Connector 3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3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Oval 3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Placeholder 5" descr="A picture containing vector graphics&#10;&#10;Description automatically generated">
            <a:extLst>
              <a:ext uri="{FF2B5EF4-FFF2-40B4-BE49-F238E27FC236}">
                <a16:creationId xmlns:a16="http://schemas.microsoft.com/office/drawing/2014/main" id="{052E3511-32DC-92F6-58D8-DACD5E880488}"/>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189" r="21560" b="-1"/>
          <a:stretch/>
        </p:blipFill>
        <p:spPr>
          <a:xfrm>
            <a:off x="6269140" y="730067"/>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
        <p:nvSpPr>
          <p:cNvPr id="7" name="TextBox 6">
            <a:extLst>
              <a:ext uri="{FF2B5EF4-FFF2-40B4-BE49-F238E27FC236}">
                <a16:creationId xmlns:a16="http://schemas.microsoft.com/office/drawing/2014/main" id="{52532451-8B7F-D5AC-5336-02A2AEA38FD2}"/>
              </a:ext>
            </a:extLst>
          </p:cNvPr>
          <p:cNvSpPr txBox="1"/>
          <p:nvPr/>
        </p:nvSpPr>
        <p:spPr>
          <a:xfrm>
            <a:off x="9365585" y="6657945"/>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in/article/life-at-work/leading-virtual-teams-effectively-224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99230343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717A4-C90A-460F-C6A2-37A4084779A0}"/>
              </a:ext>
            </a:extLst>
          </p:cNvPr>
          <p:cNvSpPr>
            <a:spLocks noGrp="1"/>
          </p:cNvSpPr>
          <p:nvPr>
            <p:ph type="ctrTitle"/>
          </p:nvPr>
        </p:nvSpPr>
        <p:spPr>
          <a:xfrm>
            <a:off x="565150" y="768334"/>
            <a:ext cx="4134537" cy="2866405"/>
          </a:xfrm>
        </p:spPr>
        <p:txBody>
          <a:bodyPr>
            <a:normAutofit/>
          </a:bodyPr>
          <a:lstStyle/>
          <a:p>
            <a:r>
              <a:rPr lang="en-GB" sz="1100" dirty="0"/>
              <a:t>INTRODUCTION</a:t>
            </a:r>
            <a:br>
              <a:rPr lang="en-GB" sz="1100" u="sng" dirty="0"/>
            </a:br>
            <a:br>
              <a:rPr lang="en-GB" sz="1100" u="sng" dirty="0"/>
            </a:br>
            <a:r>
              <a:rPr lang="en-GB" sz="1100" u="sng" dirty="0"/>
              <a:t>How do students use technology to collaborate at UWTSD?</a:t>
            </a:r>
            <a:br>
              <a:rPr lang="en-GB" sz="1100" u="sng" dirty="0"/>
            </a:br>
            <a:br>
              <a:rPr lang="en-GB" sz="1100" u="sng" dirty="0"/>
            </a:br>
            <a:r>
              <a:rPr lang="en-GB" sz="1100" b="0" dirty="0"/>
              <a:t>Technology has become the order of the day in peoples lives in the 21</a:t>
            </a:r>
            <a:r>
              <a:rPr lang="en-GB" sz="1100" b="0" baseline="30000" dirty="0"/>
              <a:t>st</a:t>
            </a:r>
            <a:r>
              <a:rPr lang="en-GB" sz="1100" b="0" dirty="0"/>
              <a:t> century, where there has been new invention/ upgrade of existing hardware and software equipment/ apps, this is why we think there is a need for more training for UWTSD students</a:t>
            </a:r>
            <a:endParaRPr lang="en-GB" sz="1100" u="sng" dirty="0"/>
          </a:p>
        </p:txBody>
      </p:sp>
      <p:grpSp>
        <p:nvGrpSpPr>
          <p:cNvPr id="13" name="Group 12">
            <a:extLst>
              <a:ext uri="{FF2B5EF4-FFF2-40B4-BE49-F238E27FC236}">
                <a16:creationId xmlns:a16="http://schemas.microsoft.com/office/drawing/2014/main" id="{665B630C-8A26-BF40-AD00-AAAB3F8DFB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 name="Freeform 85">
              <a:extLst>
                <a:ext uri="{FF2B5EF4-FFF2-40B4-BE49-F238E27FC236}">
                  <a16:creationId xmlns:a16="http://schemas.microsoft.com/office/drawing/2014/main" id="{47332152-49D9-5F42-9522-9424EDC70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0C97C94-6942-C048-8F6F-55E05CBA1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9">
              <a:extLst>
                <a:ext uri="{FF2B5EF4-FFF2-40B4-BE49-F238E27FC236}">
                  <a16:creationId xmlns:a16="http://schemas.microsoft.com/office/drawing/2014/main" id="{BD92967A-BFB2-E441-AC07-5997DDDD5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100">
              <a:extLst>
                <a:ext uri="{FF2B5EF4-FFF2-40B4-BE49-F238E27FC236}">
                  <a16:creationId xmlns:a16="http://schemas.microsoft.com/office/drawing/2014/main" id="{DC25488D-5181-EC40-A6AC-862FC3787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9" name="Straight Connector 18">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 floor, indoor, chair&#10;&#10;Description automatically generated">
            <a:extLst>
              <a:ext uri="{FF2B5EF4-FFF2-40B4-BE49-F238E27FC236}">
                <a16:creationId xmlns:a16="http://schemas.microsoft.com/office/drawing/2014/main" id="{B97FE5D2-EDD3-122E-18BC-8EAFA0DA51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4837" y="1472430"/>
            <a:ext cx="6272272" cy="3904489"/>
          </a:xfrm>
          <a:prstGeom prst="rect">
            <a:avLst/>
          </a:prstGeom>
        </p:spPr>
      </p:pic>
      <p:sp>
        <p:nvSpPr>
          <p:cNvPr id="6" name="TextBox 5">
            <a:extLst>
              <a:ext uri="{FF2B5EF4-FFF2-40B4-BE49-F238E27FC236}">
                <a16:creationId xmlns:a16="http://schemas.microsoft.com/office/drawing/2014/main" id="{2209E00D-1290-1CC5-8DDB-C45C290AB6AB}"/>
              </a:ext>
            </a:extLst>
          </p:cNvPr>
          <p:cNvSpPr txBox="1"/>
          <p:nvPr/>
        </p:nvSpPr>
        <p:spPr>
          <a:xfrm>
            <a:off x="8710694" y="5176864"/>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vteducation.org/fr/laboratoires/infonuagique-et-pedagogie-faire-classe-dans-le-nua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50715871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8C53BBFC-54B2-3F9A-E4AC-677F0C166F6E}"/>
              </a:ext>
            </a:extLst>
          </p:cNvPr>
          <p:cNvSpPr>
            <a:spLocks noGrp="1"/>
          </p:cNvSpPr>
          <p:nvPr>
            <p:ph idx="1"/>
          </p:nvPr>
        </p:nvSpPr>
        <p:spPr>
          <a:xfrm>
            <a:off x="565150" y="1259636"/>
            <a:ext cx="5018677" cy="4447452"/>
          </a:xfrm>
        </p:spPr>
        <p:txBody>
          <a:bodyPr>
            <a:normAutofit/>
          </a:bodyPr>
          <a:lstStyle/>
          <a:p>
            <a:pPr marL="0" indent="0">
              <a:buNone/>
            </a:pPr>
            <a:r>
              <a:rPr lang="en-US" sz="1100" b="1" dirty="0"/>
              <a:t>Existing research;</a:t>
            </a:r>
          </a:p>
          <a:p>
            <a:pPr>
              <a:buFont typeface="Wingdings" panose="05000000000000000000" pitchFamily="2" charset="2"/>
              <a:buChar char="§"/>
            </a:pPr>
            <a:r>
              <a:rPr lang="en-US" sz="1100" dirty="0"/>
              <a:t>Universities should play an important role in the digital transformation of the public, especially upskilling students digitally – Thomas (2019). Digital upskilling of the public is viewed by many as a challenge to the societal future.</a:t>
            </a:r>
          </a:p>
          <a:p>
            <a:pPr>
              <a:buFont typeface="Wingdings" panose="05000000000000000000" pitchFamily="2" charset="2"/>
              <a:buChar char="§"/>
            </a:pPr>
            <a:r>
              <a:rPr lang="en-US" sz="1100" dirty="0"/>
              <a:t>Martin. &amp; </a:t>
            </a:r>
            <a:r>
              <a:rPr lang="en-US" sz="1100" dirty="0" err="1"/>
              <a:t>Grudziecki</a:t>
            </a:r>
            <a:r>
              <a:rPr lang="en-US" sz="1100" dirty="0"/>
              <a:t> (2006) stated that ‘’digital literacy’’ is not only important in education and workplaces, but it also help us to understand more of the world we live in.</a:t>
            </a:r>
          </a:p>
          <a:p>
            <a:pPr>
              <a:buFont typeface="Wingdings" panose="05000000000000000000" pitchFamily="2" charset="2"/>
              <a:buChar char="§"/>
            </a:pPr>
            <a:r>
              <a:rPr lang="en-US" sz="1100" dirty="0"/>
              <a:t>Statistics taken  by (Segura – Robles, 2020). states that internet is 59% or 4.5 billion user of this technology. This has enhanced people’s life socially, economically and in their professions.</a:t>
            </a:r>
          </a:p>
        </p:txBody>
      </p:sp>
      <p:cxnSp>
        <p:nvCxnSpPr>
          <p:cNvPr id="15" name="Straight Connector 1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7" name="Group 16">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8"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Diagram&#10;&#10;Description automatically generated">
            <a:extLst>
              <a:ext uri="{FF2B5EF4-FFF2-40B4-BE49-F238E27FC236}">
                <a16:creationId xmlns:a16="http://schemas.microsoft.com/office/drawing/2014/main" id="{1E6B1D46-5A04-DB22-0656-784E151712B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396" r="10808" b="-2"/>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
        <p:nvSpPr>
          <p:cNvPr id="6" name="TextBox 5">
            <a:extLst>
              <a:ext uri="{FF2B5EF4-FFF2-40B4-BE49-F238E27FC236}">
                <a16:creationId xmlns:a16="http://schemas.microsoft.com/office/drawing/2014/main" id="{49F29C63-B410-5A30-3036-FAE70CF235AF}"/>
              </a:ext>
            </a:extLst>
          </p:cNvPr>
          <p:cNvSpPr txBox="1"/>
          <p:nvPr/>
        </p:nvSpPr>
        <p:spPr>
          <a:xfrm>
            <a:off x="9365585" y="6657945"/>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ignatiawebs.blogspot.com/2014/09/the-importance-of-personalisation-i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97949026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8F5E538E-826E-7968-CEC1-82978B79A711}"/>
              </a:ext>
            </a:extLst>
          </p:cNvPr>
          <p:cNvGraphicFramePr>
            <a:graphicFrameLocks noGrp="1"/>
          </p:cNvGraphicFramePr>
          <p:nvPr>
            <p:ph idx="1"/>
            <p:extLst>
              <p:ext uri="{D42A27DB-BD31-4B8C-83A1-F6EECF244321}">
                <p14:modId xmlns:p14="http://schemas.microsoft.com/office/powerpoint/2010/main" val="1081991921"/>
              </p:ext>
            </p:extLst>
          </p:nvPr>
        </p:nvGraphicFramePr>
        <p:xfrm>
          <a:off x="5299789" y="989045"/>
          <a:ext cx="6327062" cy="3984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BF59AD7F-92AE-212A-B364-B701B3F2C606}"/>
              </a:ext>
            </a:extLst>
          </p:cNvPr>
          <p:cNvSpPr>
            <a:spLocks noGrp="1"/>
          </p:cNvSpPr>
          <p:nvPr>
            <p:ph type="body" sz="half" idx="2"/>
          </p:nvPr>
        </p:nvSpPr>
        <p:spPr/>
        <p:txBody>
          <a:bodyPr>
            <a:normAutofit/>
          </a:bodyPr>
          <a:lstStyle/>
          <a:p>
            <a:r>
              <a:rPr lang="en-GB" sz="1100" b="1" dirty="0"/>
              <a:t>Proposed method of survey;</a:t>
            </a:r>
          </a:p>
          <a:p>
            <a:pPr marL="171450" indent="-171450">
              <a:buFont typeface="Wingdings" panose="05000000000000000000" pitchFamily="2" charset="2"/>
              <a:buChar char="§"/>
            </a:pPr>
            <a:r>
              <a:rPr lang="en-GB" sz="1100" b="1" dirty="0"/>
              <a:t>Who? – </a:t>
            </a:r>
            <a:r>
              <a:rPr lang="en-GB" sz="1100" dirty="0"/>
              <a:t>We plan to ask the UWTSD students age between 18 – 60.</a:t>
            </a:r>
          </a:p>
          <a:p>
            <a:pPr marL="171450" indent="-171450">
              <a:buFont typeface="Wingdings" panose="05000000000000000000" pitchFamily="2" charset="2"/>
              <a:buChar char="§"/>
            </a:pPr>
            <a:r>
              <a:rPr lang="en-GB" sz="1100" b="1" dirty="0"/>
              <a:t>How? - </a:t>
            </a:r>
            <a:r>
              <a:rPr lang="en-GB" sz="1100" dirty="0"/>
              <a:t>We plan to create a survey questionnaire using the ‘Microsoft Form’</a:t>
            </a:r>
          </a:p>
          <a:p>
            <a:pPr marL="171450" indent="-171450">
              <a:buFont typeface="Wingdings" panose="05000000000000000000" pitchFamily="2" charset="2"/>
              <a:buChar char="§"/>
            </a:pPr>
            <a:r>
              <a:rPr lang="en-GB" sz="1100" b="1" dirty="0"/>
              <a:t>What? – </a:t>
            </a:r>
            <a:r>
              <a:rPr lang="en-GB" sz="1100" dirty="0"/>
              <a:t>We plan to use the ranking system of the Microsoft Form to ask students how able they are with using digital technology.</a:t>
            </a:r>
            <a:endParaRPr lang="en-GB" sz="1100" b="1" dirty="0"/>
          </a:p>
          <a:p>
            <a:endParaRPr lang="en-GB" sz="1100" b="1" dirty="0"/>
          </a:p>
        </p:txBody>
      </p:sp>
    </p:spTree>
    <p:extLst>
      <p:ext uri="{BB962C8B-B14F-4D97-AF65-F5344CB8AC3E}">
        <p14:creationId xmlns:p14="http://schemas.microsoft.com/office/powerpoint/2010/main" val="255843173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 clipart&#10;&#10;Description automatically generated">
            <a:extLst>
              <a:ext uri="{FF2B5EF4-FFF2-40B4-BE49-F238E27FC236}">
                <a16:creationId xmlns:a16="http://schemas.microsoft.com/office/drawing/2014/main" id="{A79FE97D-BB7B-A9BA-94EC-B2B027CBDE6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586" y="605853"/>
            <a:ext cx="5164139" cy="3727979"/>
          </a:xfrm>
        </p:spPr>
      </p:pic>
      <p:sp>
        <p:nvSpPr>
          <p:cNvPr id="4" name="Text Placeholder 3">
            <a:extLst>
              <a:ext uri="{FF2B5EF4-FFF2-40B4-BE49-F238E27FC236}">
                <a16:creationId xmlns:a16="http://schemas.microsoft.com/office/drawing/2014/main" id="{1BEA2C5E-E781-C575-CD0A-D501F36F5095}"/>
              </a:ext>
            </a:extLst>
          </p:cNvPr>
          <p:cNvSpPr>
            <a:spLocks noGrp="1"/>
          </p:cNvSpPr>
          <p:nvPr>
            <p:ph type="body" sz="half" idx="2"/>
          </p:nvPr>
        </p:nvSpPr>
        <p:spPr>
          <a:xfrm>
            <a:off x="565150" y="605853"/>
            <a:ext cx="3609983" cy="5263135"/>
          </a:xfrm>
        </p:spPr>
        <p:txBody>
          <a:bodyPr>
            <a:normAutofit/>
          </a:bodyPr>
          <a:lstStyle/>
          <a:p>
            <a:r>
              <a:rPr lang="en-GB" sz="1100" b="1" dirty="0"/>
              <a:t>Ethics;</a:t>
            </a:r>
          </a:p>
          <a:p>
            <a:pPr marL="171450" indent="-171450">
              <a:buFont typeface="Wingdings" panose="05000000000000000000" pitchFamily="2" charset="2"/>
              <a:buChar char="v"/>
            </a:pPr>
            <a:r>
              <a:rPr lang="en-GB" sz="1100" dirty="0"/>
              <a:t>Consent box included on the planned survey form</a:t>
            </a:r>
          </a:p>
          <a:p>
            <a:pPr marL="171450" indent="-171450">
              <a:buFont typeface="Wingdings" panose="05000000000000000000" pitchFamily="2" charset="2"/>
              <a:buChar char="v"/>
            </a:pPr>
            <a:r>
              <a:rPr lang="en-GB" sz="1100" dirty="0"/>
              <a:t>Confidentiality to be protected</a:t>
            </a:r>
          </a:p>
          <a:p>
            <a:pPr marL="171450" indent="-171450">
              <a:buFont typeface="Wingdings" panose="05000000000000000000" pitchFamily="2" charset="2"/>
              <a:buChar char="v"/>
            </a:pPr>
            <a:r>
              <a:rPr lang="en-GB" sz="1100" dirty="0"/>
              <a:t>Data protection, only shared with participant consent</a:t>
            </a:r>
          </a:p>
          <a:p>
            <a:pPr marL="171450" indent="-171450">
              <a:buFont typeface="Wingdings" panose="05000000000000000000" pitchFamily="2" charset="2"/>
              <a:buChar char="v"/>
            </a:pPr>
            <a:r>
              <a:rPr lang="en-GB" sz="1100" dirty="0"/>
              <a:t>Anonymity – identity kept unless participant consent to be revealed for further research/ information purpose</a:t>
            </a:r>
          </a:p>
        </p:txBody>
      </p:sp>
      <p:sp>
        <p:nvSpPr>
          <p:cNvPr id="7" name="TextBox 6">
            <a:extLst>
              <a:ext uri="{FF2B5EF4-FFF2-40B4-BE49-F238E27FC236}">
                <a16:creationId xmlns:a16="http://schemas.microsoft.com/office/drawing/2014/main" id="{11019780-B1ED-D2F3-D80F-F3EE9D71FC6D}"/>
              </a:ext>
            </a:extLst>
          </p:cNvPr>
          <p:cNvSpPr txBox="1"/>
          <p:nvPr/>
        </p:nvSpPr>
        <p:spPr>
          <a:xfrm>
            <a:off x="6732586" y="4314825"/>
            <a:ext cx="5164139" cy="230832"/>
          </a:xfrm>
          <a:prstGeom prst="rect">
            <a:avLst/>
          </a:prstGeom>
          <a:noFill/>
        </p:spPr>
        <p:txBody>
          <a:bodyPr wrap="square" rtlCol="0">
            <a:spAutoFit/>
          </a:bodyPr>
          <a:lstStyle/>
          <a:p>
            <a:r>
              <a:rPr lang="en-GB" sz="900">
                <a:hlinkClick r:id="rId3" tooltip="http://vaish143.blogspot.com/2010/09/right-or-wrong.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401837854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3" name="Oval 12">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7" name="Straight Connector 26">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45091A1-F694-D2FB-95C4-CE9566376AA4}"/>
              </a:ext>
            </a:extLst>
          </p:cNvPr>
          <p:cNvSpPr>
            <a:spLocks noGrp="1"/>
          </p:cNvSpPr>
          <p:nvPr>
            <p:ph type="body" sz="half" idx="2"/>
          </p:nvPr>
        </p:nvSpPr>
        <p:spPr>
          <a:xfrm>
            <a:off x="565151" y="2160016"/>
            <a:ext cx="4133559" cy="3601212"/>
          </a:xfrm>
        </p:spPr>
        <p:txBody>
          <a:bodyPr vert="horz" lIns="91440" tIns="45720" rIns="91440" bIns="45720" rtlCol="0">
            <a:normAutofit/>
          </a:bodyPr>
          <a:lstStyle/>
          <a:p>
            <a:r>
              <a:rPr lang="en-US" sz="1100" b="1" dirty="0"/>
              <a:t>Conclusion;</a:t>
            </a:r>
          </a:p>
          <a:p>
            <a:r>
              <a:rPr lang="en-US" sz="1100" dirty="0"/>
              <a:t>In order to create equal and inclusive learning environment at UWTSD, it is important to meet students where they are, if we assume that all students enrolled to UWTSD have the same level of experience and fluidity in digital technology, this can potentially lead to unequal and thus unfair precondition for students.</a:t>
            </a:r>
          </a:p>
          <a:p>
            <a:r>
              <a:rPr lang="en-US" sz="1100" dirty="0"/>
              <a:t>Since students come from different backgrounds, age group and access/ experience with technology, it is crucial to properly and thoroughly assess their capabilities in regards  digital technology.</a:t>
            </a:r>
          </a:p>
          <a:p>
            <a:r>
              <a:rPr lang="en-US" sz="1100" dirty="0"/>
              <a:t>With digital technology becoming increasingly relevant with learning in UWTSD – especially post the Covid – 19 pandemic, therefore offering training in digital technology to students appear to be valuable and maybe obligatory to prepare them digitally for life with the university and  thereafter. </a:t>
            </a:r>
          </a:p>
        </p:txBody>
      </p:sp>
      <p:pic>
        <p:nvPicPr>
          <p:cNvPr id="6" name="Content Placeholder 5" descr="A picture containing map&#10;&#10;Description automatically generated">
            <a:extLst>
              <a:ext uri="{FF2B5EF4-FFF2-40B4-BE49-F238E27FC236}">
                <a16:creationId xmlns:a16="http://schemas.microsoft.com/office/drawing/2014/main" id="{9E9C20AF-E6CF-C4B5-9782-D7B637B9DBD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06596" y="1865275"/>
            <a:ext cx="6430513" cy="3118798"/>
          </a:xfrm>
          <a:prstGeom prst="rect">
            <a:avLst/>
          </a:prstGeom>
        </p:spPr>
      </p:pic>
      <p:grpSp>
        <p:nvGrpSpPr>
          <p:cNvPr id="31" name="Group 30">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2"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7" name="Straight Connector 36">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C74BF0A-5585-5932-58FD-854674A8A897}"/>
              </a:ext>
            </a:extLst>
          </p:cNvPr>
          <p:cNvSpPr txBox="1"/>
          <p:nvPr/>
        </p:nvSpPr>
        <p:spPr>
          <a:xfrm>
            <a:off x="8869392" y="4784018"/>
            <a:ext cx="26677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heconversation.com/weird-neuroscience-how-education-hijacked-brain-research-106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7480076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6D0BA-BE23-BD1A-9011-EAADE66E4F5F}"/>
              </a:ext>
            </a:extLst>
          </p:cNvPr>
          <p:cNvSpPr>
            <a:spLocks noGrp="1"/>
          </p:cNvSpPr>
          <p:nvPr>
            <p:ph type="title"/>
          </p:nvPr>
        </p:nvSpPr>
        <p:spPr/>
        <p:txBody>
          <a:bodyPr/>
          <a:lstStyle/>
          <a:p>
            <a:pPr algn="ctr"/>
            <a:r>
              <a:rPr lang="en-GB" b="0" i="1" dirty="0"/>
              <a:t>REFERENCE LIST:</a:t>
            </a:r>
          </a:p>
        </p:txBody>
      </p:sp>
      <p:sp>
        <p:nvSpPr>
          <p:cNvPr id="4" name="Text Placeholder 3">
            <a:extLst>
              <a:ext uri="{FF2B5EF4-FFF2-40B4-BE49-F238E27FC236}">
                <a16:creationId xmlns:a16="http://schemas.microsoft.com/office/drawing/2014/main" id="{BA590C76-82C4-FC85-A7A9-B8D298292298}"/>
              </a:ext>
            </a:extLst>
          </p:cNvPr>
          <p:cNvSpPr>
            <a:spLocks noGrp="1"/>
          </p:cNvSpPr>
          <p:nvPr>
            <p:ph type="body" sz="half" idx="2"/>
          </p:nvPr>
        </p:nvSpPr>
        <p:spPr/>
        <p:txBody>
          <a:bodyPr>
            <a:normAutofit/>
          </a:bodyPr>
          <a:lstStyle/>
          <a:p>
            <a:pPr marL="171450" indent="-171450">
              <a:buFont typeface="Wingdings" panose="05000000000000000000" pitchFamily="2" charset="2"/>
              <a:buChar char="v"/>
            </a:pPr>
            <a:r>
              <a:rPr lang="en-GB" sz="1100" dirty="0"/>
              <a:t>All pictures from Bing online</a:t>
            </a:r>
          </a:p>
          <a:p>
            <a:endParaRPr lang="en-GB" sz="1100" dirty="0"/>
          </a:p>
          <a:p>
            <a:pPr marL="171450" indent="-171450">
              <a:buFont typeface="Wingdings" panose="05000000000000000000" pitchFamily="2" charset="2"/>
              <a:buChar char="v"/>
            </a:pPr>
            <a:r>
              <a:rPr lang="en-GB" sz="1100" dirty="0"/>
              <a:t>Martin. A &amp; </a:t>
            </a:r>
            <a:r>
              <a:rPr lang="en-GB" sz="1100" dirty="0" err="1"/>
              <a:t>Grudziecki</a:t>
            </a:r>
            <a:r>
              <a:rPr lang="en-GB" sz="1100" dirty="0"/>
              <a:t> (2006) </a:t>
            </a:r>
            <a:r>
              <a:rPr lang="en-GB" sz="1100" i="1" dirty="0" err="1"/>
              <a:t>DigEuli</a:t>
            </a:r>
            <a:r>
              <a:rPr lang="en-GB" sz="1100" i="1" dirty="0"/>
              <a:t>: Concept and Tools for Digital Literacy Development, Innovation in Teaching and Learning I Information and Computer Sciences,</a:t>
            </a:r>
            <a:r>
              <a:rPr lang="en-GB" sz="1100" dirty="0"/>
              <a:t> 5:4, 249-267, DOI: 10.11120/ital.2006.05040249</a:t>
            </a:r>
          </a:p>
          <a:p>
            <a:pPr marL="171450" indent="-171450">
              <a:buFont typeface="Wingdings" panose="05000000000000000000" pitchFamily="2" charset="2"/>
              <a:buChar char="v"/>
            </a:pPr>
            <a:r>
              <a:rPr lang="en-GB" sz="1100" dirty="0"/>
              <a:t>Segura- Robles, (2020)</a:t>
            </a:r>
            <a:r>
              <a:rPr lang="en-GB" sz="1100" i="1" dirty="0"/>
              <a:t>. Review of research trends in learning and the internet in higher education . </a:t>
            </a:r>
            <a:r>
              <a:rPr lang="en-GB" sz="1100" dirty="0"/>
              <a:t>Social Sciences,9(6), P. 101.</a:t>
            </a:r>
          </a:p>
          <a:p>
            <a:endParaRPr lang="en-GB" sz="1100" dirty="0"/>
          </a:p>
          <a:p>
            <a:r>
              <a:rPr lang="en-GB" sz="1100" dirty="0"/>
              <a:t>Thomas, J. (2019)</a:t>
            </a:r>
            <a:r>
              <a:rPr lang="en-GB" sz="1100" i="1" dirty="0"/>
              <a:t> Digital Skills – Where universities matter</a:t>
            </a:r>
            <a:r>
              <a:rPr lang="en-GB" sz="1100" dirty="0"/>
              <a:t>. Brussels: EUA</a:t>
            </a:r>
          </a:p>
          <a:p>
            <a:endParaRPr lang="en-GB" sz="1100" dirty="0"/>
          </a:p>
        </p:txBody>
      </p:sp>
    </p:spTree>
    <p:extLst>
      <p:ext uri="{BB962C8B-B14F-4D97-AF65-F5344CB8AC3E}">
        <p14:creationId xmlns:p14="http://schemas.microsoft.com/office/powerpoint/2010/main" val="1189154801"/>
      </p:ext>
    </p:extLst>
  </p:cSld>
  <p:clrMapOvr>
    <a:masterClrMapping/>
  </p:clrMapOvr>
  <p:transition spd="slow">
    <p:push dir="u"/>
  </p:transition>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4" ma:contentTypeDescription="Create a new document." ma:contentTypeScope="" ma:versionID="3780fbb1cea8400a8d1ad76c15b625b3">
  <xsd:schema xmlns:xsd="http://www.w3.org/2001/XMLSchema" xmlns:xs="http://www.w3.org/2001/XMLSchema" xmlns:p="http://schemas.microsoft.com/office/2006/metadata/properties" xmlns:ns3="8ecffad1-7cd6-4418-bee0-2d8591d139cb" targetNamespace="http://schemas.microsoft.com/office/2006/metadata/properties" ma:root="true" ma:fieldsID="64292fd9f3ff7c10f0c1103fb318c5c4" ns3:_="">
    <xsd:import namespace="8ecffad1-7cd6-4418-bee0-2d8591d139c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CB222C-B894-4A9B-9493-14F39DC601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C99205A-4239-48B9-88E1-B9C6294718A6}">
  <ds:schemaRefs>
    <ds:schemaRef ds:uri="http://schemas.microsoft.com/sharepoint/v3/contenttype/forms"/>
  </ds:schemaRefs>
</ds:datastoreItem>
</file>

<file path=customXml/itemProps3.xml><?xml version="1.0" encoding="utf-8"?>
<ds:datastoreItem xmlns:ds="http://schemas.openxmlformats.org/officeDocument/2006/customXml" ds:itemID="{06B9CB5D-7A1F-474A-A0D4-35A4A92587B7}">
  <ds:schemaRefs>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http://purl.org/dc/dcmitype/"/>
    <ds:schemaRef ds:uri="8ecffad1-7cd6-4418-bee0-2d8591d139cb"/>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TM02892315[[fn=Wisp]]</Template>
  <TotalTime>1006</TotalTime>
  <Words>617</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Neue Haas Grotesk Text Pro</vt:lpstr>
      <vt:lpstr>Wingdings</vt:lpstr>
      <vt:lpstr>PunchcardVTI</vt:lpstr>
      <vt:lpstr>Course Name: BMSW4003_BIRM.</vt:lpstr>
      <vt:lpstr>INTRODUCTION  How do students use technology to collaborate at UWTSD?  Technology has become the order of the day in peoples lives in the 21st century, where there has been new invention/ upgrade of existing hardware and software equipment/ apps, this is why we think there is a need for more training for UWTSD students</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 Name: BMSW4003_BIRM.</dc:title>
  <dc:creator>Andrew Osayande Tolise (2129056)</dc:creator>
  <cp:lastModifiedBy>Andrew Osayande Tolise (2129056)</cp:lastModifiedBy>
  <cp:revision>1</cp:revision>
  <dcterms:created xsi:type="dcterms:W3CDTF">2022-06-25T09:14:23Z</dcterms:created>
  <dcterms:modified xsi:type="dcterms:W3CDTF">2022-06-26T02:00:50Z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