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9C12"/>
    <a:srgbClr val="E74C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2136" autoAdjust="0"/>
  </p:normalViewPr>
  <p:slideViewPr>
    <p:cSldViewPr snapToGrid="0" snapToObjects="1">
      <p:cViewPr varScale="1">
        <p:scale>
          <a:sx n="80" d="100"/>
          <a:sy n="80" d="100"/>
        </p:scale>
        <p:origin x="1116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73484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74C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92583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5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SOLVING</a:t>
            </a:r>
            <a:endParaRPr lang="en-US" sz="5400" dirty="0"/>
          </a:p>
        </p:txBody>
      </p:sp>
      <p:sp>
        <p:nvSpPr>
          <p:cNvPr id="3" name="Text 1"/>
          <p:cNvSpPr/>
          <p:nvPr/>
        </p:nvSpPr>
        <p:spPr>
          <a:xfrm>
            <a:off x="457200" y="202311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i="1" dirty="0">
                <a:solidFill>
                  <a:srgbClr val="F39C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Essential Skill for Health and Social Care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457200" y="502920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ECF0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SAMEERA | Module: LCHS4009</a:t>
            </a:r>
            <a:endParaRPr lang="en-US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2C6B3D-054C-CCB7-9E16-6BC323AA17FA}"/>
              </a:ext>
            </a:extLst>
          </p:cNvPr>
          <p:cNvSpPr txBox="1"/>
          <p:nvPr/>
        </p:nvSpPr>
        <p:spPr>
          <a:xfrm>
            <a:off x="591256" y="3061811"/>
            <a:ext cx="689539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b="1" dirty="0">
                <a:solidFill>
                  <a:srgbClr val="F39C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</a:t>
            </a:r>
            <a:r>
              <a:rPr lang="en-US" sz="1600" b="1" dirty="0">
                <a:solidFill>
                  <a:srgbClr val="4A5F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Samera</a:t>
            </a:r>
            <a:endParaRPr lang="en-US" sz="1600" dirty="0"/>
          </a:p>
          <a:p>
            <a:pPr>
              <a:lnSpc>
                <a:spcPct val="150000"/>
              </a:lnSpc>
            </a:pPr>
            <a:r>
              <a:rPr lang="en-US" sz="1600" b="1" dirty="0">
                <a:solidFill>
                  <a:srgbClr val="F39C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Number: </a:t>
            </a: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___2509932_________</a:t>
            </a:r>
            <a:endParaRPr lang="en-US" sz="1600" dirty="0"/>
          </a:p>
          <a:p>
            <a:pPr>
              <a:lnSpc>
                <a:spcPct val="150000"/>
              </a:lnSpc>
            </a:pPr>
            <a:r>
              <a:rPr lang="en-US" sz="1600" b="1" dirty="0">
                <a:solidFill>
                  <a:srgbClr val="F39C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</a:t>
            </a: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LCHS4009 - Professional Development within Health and Social Care</a:t>
            </a:r>
            <a:endParaRPr lang="en-US" sz="1600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22">
            <a:extLst>
              <a:ext uri="{FF2B5EF4-FFF2-40B4-BE49-F238E27FC236}">
                <a16:creationId xmlns:a16="http://schemas.microsoft.com/office/drawing/2014/main" id="{1BB8ADB6-2762-03C7-D524-7713C1363DD7}"/>
              </a:ext>
            </a:extLst>
          </p:cNvPr>
          <p:cNvSpPr/>
          <p:nvPr/>
        </p:nvSpPr>
        <p:spPr>
          <a:xfrm>
            <a:off x="5227983" y="731520"/>
            <a:ext cx="3578086" cy="4284759"/>
          </a:xfrm>
          <a:prstGeom prst="rect">
            <a:avLst/>
          </a:prstGeom>
          <a:solidFill>
            <a:srgbClr val="ECF0F1"/>
          </a:solidFill>
          <a:ln w="25400">
            <a:solidFill>
              <a:srgbClr val="F39C1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E74C3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13716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Problem-Solving Matters in Healthcare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457200" y="737487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74C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It's Important: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457199" y="1116912"/>
            <a:ext cx="4472609" cy="354454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US" sz="13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Improves safety for the patient: The problem-solving approach is systematic in nature and helps in recognizing the problem as well as preventing any accident (Smith &amp; Johnson, 2023).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US" sz="13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Increases team efficiency: No duplication of work and improves inter-departmental communication.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US" sz="13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Enhances decision making process: Evidence based decision making.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US" sz="13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development: Essential for professional advancement in health care management.</a:t>
            </a:r>
          </a:p>
        </p:txBody>
      </p:sp>
      <p:pic>
        <p:nvPicPr>
          <p:cNvPr id="9" name="Picture 8" descr="A group of people discussing something on a whiteboard&#10;&#10;AI-generated content may be incorrect.">
            <a:extLst>
              <a:ext uri="{FF2B5EF4-FFF2-40B4-BE49-F238E27FC236}">
                <a16:creationId xmlns:a16="http://schemas.microsoft.com/office/drawing/2014/main" id="{0E9FBD0B-2BD1-768A-0332-D47A82E15E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530"/>
          <a:stretch>
            <a:fillRect/>
          </a:stretch>
        </p:blipFill>
        <p:spPr>
          <a:xfrm>
            <a:off x="5257800" y="776743"/>
            <a:ext cx="3538330" cy="421856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3498D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13716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Example: Reducing Patient Falls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457200" y="816999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3498D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Real-World Application: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457200" y="1284633"/>
            <a:ext cx="8229600" cy="339471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200000"/>
              </a:lnSpc>
            </a:pP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the care facility, there are safety problems related to falling of patients.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IDENTIFICATION OF THE PROBLEM: Patient Falls frequently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ANALYSIS: Determine the causes of the falling problem poor lighting, slippery flooring, side effects of medicine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SOLUTIONS: Installation of handrails, improved lighting, and falls training for staff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IMPLEMENTATION: Implementation of the proposed solutions in a systematic manner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EVALUATION: The results will be monitored 40% fall reduction in 3 months (Johnson &amp; Smith, 2024)</a:t>
            </a:r>
          </a:p>
          <a:p>
            <a:pPr>
              <a:lnSpc>
                <a:spcPct val="200000"/>
              </a:lnSpc>
            </a:pPr>
            <a:r>
              <a:rPr lang="en-US" sz="14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is an example of systematic problem-solving approach and its results.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F39C1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13716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5-Step Problem Solving Model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685800" y="914400"/>
            <a:ext cx="457200" cy="457200"/>
          </a:xfrm>
          <a:prstGeom prst="ellipse">
            <a:avLst/>
          </a:prstGeom>
          <a:solidFill>
            <a:srgbClr val="E74C3C"/>
          </a:solidFill>
          <a:ln/>
        </p:spPr>
        <p:txBody>
          <a:bodyPr/>
          <a:lstStyle/>
          <a:p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85800" y="91440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457200" y="1508760"/>
            <a:ext cx="914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E74C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320040" y="1645920"/>
            <a:ext cx="1188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 the problem clearly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2423160" y="914400"/>
            <a:ext cx="457200" cy="457200"/>
          </a:xfrm>
          <a:prstGeom prst="ellipse">
            <a:avLst/>
          </a:prstGeom>
          <a:solidFill>
            <a:srgbClr val="E74C3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2423160" y="91440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2194560" y="1508760"/>
            <a:ext cx="914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E74C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ANALYZE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2057400" y="1645920"/>
            <a:ext cx="1188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Examine root causes</a:t>
            </a:r>
            <a:endParaRPr lang="en-US" sz="900" dirty="0"/>
          </a:p>
        </p:txBody>
      </p:sp>
      <p:sp>
        <p:nvSpPr>
          <p:cNvPr id="12" name="Shape 10"/>
          <p:cNvSpPr/>
          <p:nvPr/>
        </p:nvSpPr>
        <p:spPr>
          <a:xfrm>
            <a:off x="4160520" y="914400"/>
            <a:ext cx="457200" cy="457200"/>
          </a:xfrm>
          <a:prstGeom prst="ellipse">
            <a:avLst/>
          </a:prstGeom>
          <a:solidFill>
            <a:srgbClr val="E74C3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4160520" y="91440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3931920" y="1508760"/>
            <a:ext cx="914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E74C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EXPLORE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3794760" y="1645920"/>
            <a:ext cx="1188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Generate solutions</a:t>
            </a:r>
            <a:endParaRPr lang="en-US" sz="900" dirty="0"/>
          </a:p>
        </p:txBody>
      </p:sp>
      <p:sp>
        <p:nvSpPr>
          <p:cNvPr id="16" name="Shape 14"/>
          <p:cNvSpPr/>
          <p:nvPr/>
        </p:nvSpPr>
        <p:spPr>
          <a:xfrm>
            <a:off x="5897880" y="914400"/>
            <a:ext cx="457200" cy="457200"/>
          </a:xfrm>
          <a:prstGeom prst="ellipse">
            <a:avLst/>
          </a:prstGeom>
          <a:solidFill>
            <a:srgbClr val="E74C3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5897880" y="91440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5669280" y="1508760"/>
            <a:ext cx="914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E74C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5532120" y="1645920"/>
            <a:ext cx="1188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Execute solution</a:t>
            </a:r>
            <a:endParaRPr lang="en-US" sz="900" dirty="0"/>
          </a:p>
        </p:txBody>
      </p:sp>
      <p:sp>
        <p:nvSpPr>
          <p:cNvPr id="20" name="Shape 18"/>
          <p:cNvSpPr/>
          <p:nvPr/>
        </p:nvSpPr>
        <p:spPr>
          <a:xfrm>
            <a:off x="7635240" y="914400"/>
            <a:ext cx="457200" cy="457200"/>
          </a:xfrm>
          <a:prstGeom prst="ellipse">
            <a:avLst/>
          </a:prstGeom>
          <a:solidFill>
            <a:srgbClr val="E74C3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7635240" y="91440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7406640" y="1508760"/>
            <a:ext cx="914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E74C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7269480" y="1645920"/>
            <a:ext cx="1188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outcomes</a:t>
            </a:r>
            <a:endParaRPr lang="en-US" sz="900" dirty="0"/>
          </a:p>
        </p:txBody>
      </p:sp>
      <p:sp>
        <p:nvSpPr>
          <p:cNvPr id="24" name="Shape 22"/>
          <p:cNvSpPr/>
          <p:nvPr/>
        </p:nvSpPr>
        <p:spPr>
          <a:xfrm>
            <a:off x="507864" y="2217420"/>
            <a:ext cx="8198813" cy="2743200"/>
          </a:xfrm>
          <a:prstGeom prst="rect">
            <a:avLst/>
          </a:prstGeom>
          <a:solidFill>
            <a:srgbClr val="ECF0F1"/>
          </a:solidFill>
          <a:ln w="25400">
            <a:solidFill>
              <a:srgbClr val="F39C1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914400" y="3051810"/>
            <a:ext cx="73152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i="1" dirty="0">
                <a:solidFill>
                  <a:srgbClr val="F39C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[IMAGE]</a:t>
            </a:r>
            <a:endParaRPr lang="en-US" sz="1200" dirty="0"/>
          </a:p>
          <a:p>
            <a:pPr marL="0" indent="0" algn="ctr">
              <a:buNone/>
            </a:pPr>
            <a:endParaRPr lang="en-US" sz="1200" dirty="0"/>
          </a:p>
          <a:p>
            <a:pPr marL="0" indent="0" algn="ctr">
              <a:buNone/>
            </a:pPr>
            <a:r>
              <a:rPr lang="en-US" sz="1200" i="1" dirty="0">
                <a:solidFill>
                  <a:srgbClr val="F39C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5-Step Problem Solving Flowchart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i="1" dirty="0">
                <a:solidFill>
                  <a:srgbClr val="F39C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900x300px</a:t>
            </a:r>
            <a:endParaRPr lang="en-US" sz="1200" dirty="0"/>
          </a:p>
        </p:txBody>
      </p:sp>
      <p:pic>
        <p:nvPicPr>
          <p:cNvPr id="27" name="Picture 26" descr="A group of people working on a whiteboard&#10;&#10;AI-generated content may be incorrect.">
            <a:extLst>
              <a:ext uri="{FF2B5EF4-FFF2-40B4-BE49-F238E27FC236}">
                <a16:creationId xmlns:a16="http://schemas.microsoft.com/office/drawing/2014/main" id="{42D17B1F-30DD-1F37-3EC1-F6CBFF5838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15" y="2256394"/>
            <a:ext cx="8092498" cy="267341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22">
            <a:extLst>
              <a:ext uri="{FF2B5EF4-FFF2-40B4-BE49-F238E27FC236}">
                <a16:creationId xmlns:a16="http://schemas.microsoft.com/office/drawing/2014/main" id="{14EB1DD3-77D3-4D09-2587-37E4F19ED4AB}"/>
              </a:ext>
            </a:extLst>
          </p:cNvPr>
          <p:cNvSpPr/>
          <p:nvPr/>
        </p:nvSpPr>
        <p:spPr>
          <a:xfrm>
            <a:off x="746760" y="2571750"/>
            <a:ext cx="7404805" cy="2385060"/>
          </a:xfrm>
          <a:prstGeom prst="rect">
            <a:avLst/>
          </a:prstGeom>
          <a:solidFill>
            <a:srgbClr val="ECF0F1"/>
          </a:solidFill>
          <a:ln w="25400">
            <a:solidFill>
              <a:srgbClr val="F39C1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2C3E5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13716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Advantages &amp; Limitations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457200" y="797121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74C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Advantages: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457200" y="1140021"/>
            <a:ext cx="3657600" cy="131494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2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Decision-making grounded in facts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2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Pro-active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2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Improved collaboration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2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Career benefits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2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Improvement in patient outcomes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754880" y="797121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74C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Limitations: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4754880" y="1140021"/>
            <a:ext cx="3657600" cy="131494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71450" indent="-171450">
              <a:lnSpc>
                <a:spcPct val="150000"/>
              </a:lnSpc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2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Wasteful process</a:t>
            </a:r>
          </a:p>
          <a:p>
            <a:pPr marL="171450" indent="-171450">
              <a:lnSpc>
                <a:spcPct val="150000"/>
              </a:lnSpc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2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is needed</a:t>
            </a:r>
          </a:p>
          <a:p>
            <a:pPr marL="171450" indent="-171450">
              <a:lnSpc>
                <a:spcPct val="150000"/>
              </a:lnSpc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2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Bias affects decision-making</a:t>
            </a:r>
          </a:p>
          <a:p>
            <a:pPr marL="171450" indent="-171450">
              <a:lnSpc>
                <a:spcPct val="150000"/>
              </a:lnSpc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2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Organizational barriers</a:t>
            </a:r>
          </a:p>
          <a:p>
            <a:pPr marL="171450" indent="-171450">
              <a:lnSpc>
                <a:spcPct val="150000"/>
              </a:lnSpc>
              <a:buBlip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</a:buBlip>
            </a:pPr>
            <a:r>
              <a:rPr lang="en-US" sz="120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suited for emergencies</a:t>
            </a:r>
            <a:endParaRPr lang="en-US" sz="1200" dirty="0"/>
          </a:p>
        </p:txBody>
      </p:sp>
      <p:pic>
        <p:nvPicPr>
          <p:cNvPr id="9" name="Picture 8" descr="A diagram of a diagram&#10;&#10;AI-generated content may be incorrect.">
            <a:extLst>
              <a:ext uri="{FF2B5EF4-FFF2-40B4-BE49-F238E27FC236}">
                <a16:creationId xmlns:a16="http://schemas.microsoft.com/office/drawing/2014/main" id="{8454B24A-BB98-91FB-BF38-B74B8C8D2E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6792" y="2583183"/>
            <a:ext cx="7374834" cy="235755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4C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5720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914400" y="1188720"/>
            <a:ext cx="7315200" cy="276705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>
              <a:lnSpc>
                <a:spcPct val="200000"/>
              </a:lnSpc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Problem-solving is an integral part of successful health care delivery. Application of the five-step model helps in solving workplace problems effectively. Examples from actual practice demonstrate the improvement in patient safety and outcome results.</a:t>
            </a:r>
          </a:p>
          <a:p>
            <a:pPr algn="ctr">
              <a:lnSpc>
                <a:spcPct val="200000"/>
              </a:lnSpc>
            </a:pPr>
            <a:endParaRPr lang="en-US" sz="1600" dirty="0">
              <a:solidFill>
                <a:srgbClr val="FFFFFF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algn="ctr">
              <a:lnSpc>
                <a:spcPct val="200000"/>
              </a:lnSpc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is necessary for all healthcare professionals to learn how to solve problems through training and teamwork (Johnson &amp; Lee, 2024).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4C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914400" y="542007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References: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914400" y="1090646"/>
            <a:ext cx="7315200" cy="34699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Bransford, J.D. &amp; Stein, B.S. (2020) The ideal problem solver. W.H. Freeman.</a:t>
            </a:r>
            <a:endParaRPr lang="en-US" sz="1100" dirty="0"/>
          </a:p>
          <a:p>
            <a:pPr marL="0" indent="0">
              <a:lnSpc>
                <a:spcPct val="150000"/>
              </a:lnSpc>
              <a:buNone/>
            </a:pPr>
            <a:endParaRPr lang="en-US" sz="1100" dirty="0"/>
          </a:p>
          <a:p>
            <a:pPr marL="0" indent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Johnson &amp; Lee (2024) Change management in healthcare technology adoption. Healthcare Management Quarterly, 19(2), pp. 201-216.</a:t>
            </a:r>
            <a:endParaRPr lang="en-US" sz="1100" dirty="0"/>
          </a:p>
          <a:p>
            <a:pPr marL="0" indent="0">
              <a:lnSpc>
                <a:spcPct val="150000"/>
              </a:lnSpc>
              <a:buNone/>
            </a:pPr>
            <a:endParaRPr lang="en-US" sz="1100" dirty="0"/>
          </a:p>
          <a:p>
            <a:pPr marL="0" indent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Johnson &amp; Smith (2024) Systematic approaches to reducing adverse events. International Journal of Care Management, 39(4), pp. 412-428.</a:t>
            </a:r>
            <a:endParaRPr lang="en-US" sz="1100" dirty="0"/>
          </a:p>
          <a:p>
            <a:pPr marL="0" indent="0">
              <a:lnSpc>
                <a:spcPct val="150000"/>
              </a:lnSpc>
              <a:buNone/>
            </a:pPr>
            <a:endParaRPr lang="en-US" sz="1100" dirty="0"/>
          </a:p>
          <a:p>
            <a:pPr marL="0" indent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Smith &amp; Johnson (2023) Staff development strategies in healthcare. International Journal of Care Management, 36(1), pp. 89-102.</a:t>
            </a:r>
            <a:endParaRPr lang="en-US" sz="1100" dirty="0"/>
          </a:p>
          <a:p>
            <a:pPr marL="0" indent="0">
              <a:lnSpc>
                <a:spcPct val="150000"/>
              </a:lnSpc>
              <a:buNone/>
            </a:pPr>
            <a:endParaRPr lang="en-US" sz="1100" dirty="0"/>
          </a:p>
          <a:p>
            <a:pPr marL="0" indent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Williams et al. (2024) Systematic problem-solving frameworks in health and social care. Professional Practice in Healthcare, 41(1), pp. 45-63.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8063164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74C3C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489</Words>
  <Application>Microsoft Office PowerPoint</Application>
  <PresentationFormat>On-screen Show (16:9)</PresentationFormat>
  <Paragraphs>74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kainat ajaz</cp:lastModifiedBy>
  <cp:revision>4</cp:revision>
  <dcterms:created xsi:type="dcterms:W3CDTF">2026-06-19T18:12:37Z</dcterms:created>
  <dcterms:modified xsi:type="dcterms:W3CDTF">2026-06-21T18:10:20Z</dcterms:modified>
</cp:coreProperties>
</file>