
<file path=[Content_Types].xml><?xml version="1.0" encoding="utf-8"?>
<Types xmlns="http://schemas.openxmlformats.org/package/2006/content-types">
  <Default Extension="bin" ContentType="application/vnd.openxmlformats-officedocument.oleObject"/>
  <Default Extension="emf" ContentType="image/x-emf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vml" ContentType="application/vnd.openxmlformats-officedocument.vmlDrawing"/>
  <Default Extension="doc" ContentType="application/msword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2"/>
  </p:notes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74" r:id="rId19"/>
    <p:sldId id="275" r:id="rId20"/>
    <p:sldId id="276" r:id="rId21"/>
    <p:sldId id="277" r:id="rId22"/>
    <p:sldId id="278" r:id="rId23"/>
    <p:sldId id="279" r:id="rId24"/>
    <p:sldId id="280" r:id="rId25"/>
    <p:sldId id="281" r:id="rId26"/>
    <p:sldId id="282" r:id="rId27"/>
    <p:sldId id="283" r:id="rId28"/>
    <p:sldId id="284" r:id="rId29"/>
    <p:sldId id="285" r:id="rId30"/>
    <p:sldId id="286" r:id="rId3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 showGuides="1">
      <p:cViewPr varScale="1">
        <p:scale>
          <a:sx n="116" d="100"/>
          <a:sy n="116" d="100"/>
        </p:scale>
        <p:origin x="336" y="108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heme" Target="theme/theme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wmf"/></Relationships>
</file>

<file path=ppt/drawings/_rels/vmlDrawing3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wmf"/></Relationships>
</file>

<file path=ppt/drawings/_rels/vmlDrawing4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wmf"/></Relationships>
</file>

<file path=ppt/drawings/_rels/vmlDrawing5.vml.rels><?xml version="1.0" encoding="UTF-8" standalone="yes"?>
<Relationships xmlns="http://schemas.openxmlformats.org/package/2006/relationships"><Relationship Id="rId1" Type="http://schemas.openxmlformats.org/officeDocument/2006/relationships/image" Target="../media/image5.wmf"/></Relationships>
</file>

<file path=ppt/drawings/_rels/vmlDrawing6.vml.rels><?xml version="1.0" encoding="UTF-8" standalone="yes"?>
<Relationships xmlns="http://schemas.openxmlformats.org/package/2006/relationships"><Relationship Id="rId1" Type="http://schemas.openxmlformats.org/officeDocument/2006/relationships/image" Target="../media/image6.wmf"/></Relationships>
</file>

<file path=ppt/drawings/_rels/vmlDrawing7.vml.rels><?xml version="1.0" encoding="UTF-8" standalone="yes"?>
<Relationships xmlns="http://schemas.openxmlformats.org/package/2006/relationships"><Relationship Id="rId1" Type="http://schemas.openxmlformats.org/officeDocument/2006/relationships/image" Target="../media/image7.wmf"/></Relationships>
</file>

<file path=ppt/drawings/_rels/vmlDrawing8.vml.rels><?xml version="1.0" encoding="UTF-8" standalone="yes"?>
<Relationships xmlns="http://schemas.openxmlformats.org/package/2006/relationships"><Relationship Id="rId1" Type="http://schemas.openxmlformats.org/officeDocument/2006/relationships/image" Target="../media/image8.wmf"/></Relationships>
</file>

<file path=ppt/drawings/_rels/vmlDrawing9.vml.rels><?xml version="1.0" encoding="UTF-8" standalone="yes"?>
<Relationships xmlns="http://schemas.openxmlformats.org/package/2006/relationships"><Relationship Id="rId1" Type="http://schemas.openxmlformats.org/officeDocument/2006/relationships/image" Target="../media/image9.wmf"/></Relationships>
</file>

<file path=ppt/drawings/_rels/vmlDrawing10.vml.rels><?xml version="1.0" encoding="UTF-8" standalone="yes"?>
<Relationships xmlns="http://schemas.openxmlformats.org/package/2006/relationships"><Relationship Id="rId1" Type="http://schemas.openxmlformats.org/officeDocument/2006/relationships/image" Target="../media/image10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B49036E-4A7F-4E63-BAA9-AA0D4F01409A}" type="datetimeFigureOut">
              <a:rPr lang="en-GB" smtClean="0"/>
              <a:t>27/09/2016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927B075-DF9D-431F-8D76-CC9E868DFA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772242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4FFAAF0-5AFD-4484-932B-AF788B142B74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651794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4FFAAF0-5AFD-4484-932B-AF788B142B74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570149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084103-8457-4D42-AB01-BE793E77FA46}" type="datetimeFigureOut">
              <a:rPr lang="en-GB" smtClean="0"/>
              <a:t>27/09/2016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2826EF-E93F-49BE-9281-92EB4E0D9B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675426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084103-8457-4D42-AB01-BE793E77FA46}" type="datetimeFigureOut">
              <a:rPr lang="en-GB" smtClean="0"/>
              <a:t>27/09/2016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2826EF-E93F-49BE-9281-92EB4E0D9B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94930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084103-8457-4D42-AB01-BE793E77FA46}" type="datetimeFigureOut">
              <a:rPr lang="en-GB" smtClean="0"/>
              <a:t>27/09/2016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2826EF-E93F-49BE-9281-92EB4E0D9B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57489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084103-8457-4D42-AB01-BE793E77FA46}" type="datetimeFigureOut">
              <a:rPr lang="en-GB" smtClean="0"/>
              <a:t>27/09/2016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2826EF-E93F-49BE-9281-92EB4E0D9B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555680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084103-8457-4D42-AB01-BE793E77FA46}" type="datetimeFigureOut">
              <a:rPr lang="en-GB" smtClean="0"/>
              <a:t>27/09/2016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2826EF-E93F-49BE-9281-92EB4E0D9B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217547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084103-8457-4D42-AB01-BE793E77FA46}" type="datetimeFigureOut">
              <a:rPr lang="en-GB" smtClean="0"/>
              <a:t>27/09/2016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2826EF-E93F-49BE-9281-92EB4E0D9B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131148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084103-8457-4D42-AB01-BE793E77FA46}" type="datetimeFigureOut">
              <a:rPr lang="en-GB" smtClean="0"/>
              <a:t>27/09/2016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2826EF-E93F-49BE-9281-92EB4E0D9B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32853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084103-8457-4D42-AB01-BE793E77FA46}" type="datetimeFigureOut">
              <a:rPr lang="en-GB" smtClean="0"/>
              <a:t>27/09/2016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2826EF-E93F-49BE-9281-92EB4E0D9B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722350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084103-8457-4D42-AB01-BE793E77FA46}" type="datetimeFigureOut">
              <a:rPr lang="en-GB" smtClean="0"/>
              <a:t>27/09/2016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2826EF-E93F-49BE-9281-92EB4E0D9B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262394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084103-8457-4D42-AB01-BE793E77FA46}" type="datetimeFigureOut">
              <a:rPr lang="en-GB" smtClean="0"/>
              <a:t>27/09/2016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2826EF-E93F-49BE-9281-92EB4E0D9B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535362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084103-8457-4D42-AB01-BE793E77FA46}" type="datetimeFigureOut">
              <a:rPr lang="en-GB" smtClean="0"/>
              <a:t>27/09/2016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2826EF-E93F-49BE-9281-92EB4E0D9B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007391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E084103-8457-4D42-AB01-BE793E77FA46}" type="datetimeFigureOut">
              <a:rPr lang="en-GB" smtClean="0"/>
              <a:t>27/09/2016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42826EF-E93F-49BE-9281-92EB4E0D9B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2013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Microsoft_Word_97_-_2003_Document1.doc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emf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6.xml"/><Relationship Id="rId1" Type="http://schemas.openxmlformats.org/officeDocument/2006/relationships/vmlDrawing" Target="../drawings/vmlDrawing2.vml"/><Relationship Id="rId4" Type="http://schemas.openxmlformats.org/officeDocument/2006/relationships/image" Target="../media/image2.wmf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3.vml"/><Relationship Id="rId4" Type="http://schemas.openxmlformats.org/officeDocument/2006/relationships/image" Target="../media/image3.wmf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3.bin"/><Relationship Id="rId2" Type="http://schemas.openxmlformats.org/officeDocument/2006/relationships/slideLayout" Target="../slideLayouts/slideLayout6.xml"/><Relationship Id="rId1" Type="http://schemas.openxmlformats.org/officeDocument/2006/relationships/vmlDrawing" Target="../drawings/vmlDrawing4.vml"/><Relationship Id="rId4" Type="http://schemas.openxmlformats.org/officeDocument/2006/relationships/image" Target="../media/image4.wmf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4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5.vml"/><Relationship Id="rId4" Type="http://schemas.openxmlformats.org/officeDocument/2006/relationships/image" Target="../media/image5.wmf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5.bin"/><Relationship Id="rId2" Type="http://schemas.openxmlformats.org/officeDocument/2006/relationships/slideLayout" Target="../slideLayouts/slideLayout6.xml"/><Relationship Id="rId1" Type="http://schemas.openxmlformats.org/officeDocument/2006/relationships/vmlDrawing" Target="../drawings/vmlDrawing6.vml"/><Relationship Id="rId4" Type="http://schemas.openxmlformats.org/officeDocument/2006/relationships/image" Target="../media/image6.wmf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6.bin"/><Relationship Id="rId2" Type="http://schemas.openxmlformats.org/officeDocument/2006/relationships/slideLayout" Target="../slideLayouts/slideLayout6.xml"/><Relationship Id="rId1" Type="http://schemas.openxmlformats.org/officeDocument/2006/relationships/vmlDrawing" Target="../drawings/vmlDrawing7.vml"/><Relationship Id="rId4" Type="http://schemas.openxmlformats.org/officeDocument/2006/relationships/image" Target="../media/image7.wmf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7.bin"/><Relationship Id="rId2" Type="http://schemas.openxmlformats.org/officeDocument/2006/relationships/slideLayout" Target="../slideLayouts/slideLayout6.xml"/><Relationship Id="rId1" Type="http://schemas.openxmlformats.org/officeDocument/2006/relationships/vmlDrawing" Target="../drawings/vmlDrawing8.vml"/><Relationship Id="rId4" Type="http://schemas.openxmlformats.org/officeDocument/2006/relationships/image" Target="../media/image8.wmf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8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9.vml"/><Relationship Id="rId4" Type="http://schemas.openxmlformats.org/officeDocument/2006/relationships/image" Target="../media/image9.wmf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9.bin"/><Relationship Id="rId2" Type="http://schemas.openxmlformats.org/officeDocument/2006/relationships/slideLayout" Target="../slideLayouts/slideLayout6.xml"/><Relationship Id="rId1" Type="http://schemas.openxmlformats.org/officeDocument/2006/relationships/vmlDrawing" Target="../drawings/vmlDrawing10.vml"/><Relationship Id="rId4" Type="http://schemas.openxmlformats.org/officeDocument/2006/relationships/image" Target="../media/image10.wmf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ctrTitle"/>
          </p:nvPr>
        </p:nvSpPr>
        <p:spPr bwMode="auto">
          <a:xfrm>
            <a:off x="1524000" y="2246227"/>
            <a:ext cx="9144000" cy="1182773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rmAutofit/>
          </a:bodyPr>
          <a:lstStyle/>
          <a:p>
            <a:r>
              <a:rPr lang="en-GB" altLang="en-US" sz="4400" dirty="0"/>
              <a:t>Risk </a:t>
            </a:r>
            <a:r>
              <a:rPr lang="en-GB" altLang="en-US" sz="4400" dirty="0" smtClean="0"/>
              <a:t>Management</a:t>
            </a:r>
            <a:endParaRPr lang="en-GB" altLang="en-US" sz="4400" dirty="0"/>
          </a:p>
        </p:txBody>
      </p:sp>
      <p:sp>
        <p:nvSpPr>
          <p:cNvPr id="2" name="Subtitle 1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Mr Clive Thomas, Dr John Rees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7860439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ChangeArrowheads="1"/>
          </p:cNvSpPr>
          <p:nvPr>
            <p:ph type="title"/>
          </p:nvPr>
        </p:nvSpPr>
        <p:spPr bwMode="auto">
          <a:xfrm>
            <a:off x="2209800" y="838200"/>
            <a:ext cx="7772400" cy="11430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rmAutofit/>
          </a:bodyPr>
          <a:lstStyle/>
          <a:p>
            <a:r>
              <a:rPr lang="en-GB" altLang="en-US"/>
              <a:t>Boehm’s Top Ten Risks</a:t>
            </a:r>
          </a:p>
        </p:txBody>
      </p:sp>
      <p:sp>
        <p:nvSpPr>
          <p:cNvPr id="4099" name="Rectangle 3"/>
          <p:cNvSpPr>
            <a:spLocks noChangeArrowheads="1"/>
          </p:cNvSpPr>
          <p:nvPr>
            <p:ph type="body" sz="half" idx="1"/>
          </p:nvPr>
        </p:nvSpPr>
        <p:spPr bwMode="auto">
          <a:xfrm>
            <a:off x="2362200" y="1828800"/>
            <a:ext cx="3810000" cy="4191000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rmAutofit/>
          </a:bodyPr>
          <a:lstStyle/>
          <a:p>
            <a:pPr>
              <a:buFontTx/>
              <a:buNone/>
            </a:pPr>
            <a:r>
              <a:rPr lang="en-GB" altLang="en-US"/>
              <a:t>1.  Personnel shortfalls</a:t>
            </a:r>
          </a:p>
          <a:p>
            <a:pPr>
              <a:buFontTx/>
              <a:buNone/>
            </a:pPr>
            <a:r>
              <a:rPr lang="en-GB" altLang="en-US"/>
              <a:t>2.  Unrealistic budgets and schedules.</a:t>
            </a:r>
          </a:p>
          <a:p>
            <a:pPr>
              <a:buFontTx/>
              <a:buNone/>
            </a:pPr>
            <a:r>
              <a:rPr lang="en-GB" altLang="en-US"/>
              <a:t>3.  Developing the wrong functions.</a:t>
            </a:r>
          </a:p>
          <a:p>
            <a:pPr>
              <a:buFontTx/>
              <a:buNone/>
            </a:pPr>
            <a:r>
              <a:rPr lang="en-GB" altLang="en-US"/>
              <a:t>4.  Developing the wrong user interface.</a:t>
            </a:r>
          </a:p>
          <a:p>
            <a:pPr>
              <a:buFontTx/>
              <a:buNone/>
            </a:pPr>
            <a:r>
              <a:rPr lang="en-GB" altLang="en-US"/>
              <a:t>5.  ‘Gold plating’.</a:t>
            </a:r>
          </a:p>
        </p:txBody>
      </p:sp>
      <p:sp>
        <p:nvSpPr>
          <p:cNvPr id="4100" name="Rectangle 4"/>
          <p:cNvSpPr>
            <a:spLocks noChangeArrowheads="1"/>
          </p:cNvSpPr>
          <p:nvPr>
            <p:ph type="body" sz="half" idx="2"/>
          </p:nvPr>
        </p:nvSpPr>
        <p:spPr bwMode="auto">
          <a:xfrm>
            <a:off x="6324600" y="1828800"/>
            <a:ext cx="3810000" cy="4191000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rmAutofit lnSpcReduction="10000"/>
          </a:bodyPr>
          <a:lstStyle/>
          <a:p>
            <a:pPr algn="just">
              <a:lnSpc>
                <a:spcPct val="90000"/>
              </a:lnSpc>
              <a:buFontTx/>
              <a:buNone/>
            </a:pPr>
            <a:r>
              <a:rPr lang="en-GB" altLang="en-US" dirty="0"/>
              <a:t>6.  Continuous stream of requirement changes.</a:t>
            </a:r>
          </a:p>
          <a:p>
            <a:pPr algn="just">
              <a:lnSpc>
                <a:spcPct val="90000"/>
              </a:lnSpc>
              <a:buFontTx/>
              <a:buNone/>
            </a:pPr>
            <a:r>
              <a:rPr lang="en-GB" altLang="en-US" dirty="0"/>
              <a:t>7  .Shortfall in externally supplied components.</a:t>
            </a:r>
          </a:p>
          <a:p>
            <a:pPr algn="just">
              <a:lnSpc>
                <a:spcPct val="90000"/>
              </a:lnSpc>
              <a:buFontTx/>
              <a:buNone/>
            </a:pPr>
            <a:r>
              <a:rPr lang="en-GB" altLang="en-US" dirty="0"/>
              <a:t>8.  Shortfall in externally performed tasks.</a:t>
            </a:r>
          </a:p>
          <a:p>
            <a:pPr algn="just">
              <a:lnSpc>
                <a:spcPct val="90000"/>
              </a:lnSpc>
              <a:buFontTx/>
              <a:buNone/>
            </a:pPr>
            <a:r>
              <a:rPr lang="en-GB" altLang="en-US" dirty="0"/>
              <a:t>9.  </a:t>
            </a:r>
            <a:r>
              <a:rPr lang="en-GB" altLang="en-US" dirty="0" err="1"/>
              <a:t>Realtime</a:t>
            </a:r>
            <a:r>
              <a:rPr lang="en-GB" altLang="en-US" dirty="0"/>
              <a:t> performance shortfalls.</a:t>
            </a:r>
          </a:p>
          <a:p>
            <a:pPr algn="just">
              <a:lnSpc>
                <a:spcPct val="90000"/>
              </a:lnSpc>
              <a:buFontTx/>
              <a:buNone/>
            </a:pPr>
            <a:r>
              <a:rPr lang="en-GB" altLang="en-US" dirty="0"/>
              <a:t>10.  Straining scientific capability.</a:t>
            </a:r>
          </a:p>
        </p:txBody>
      </p:sp>
    </p:spTree>
    <p:extLst>
      <p:ext uri="{BB962C8B-B14F-4D97-AF65-F5344CB8AC3E}">
        <p14:creationId xmlns:p14="http://schemas.microsoft.com/office/powerpoint/2010/main" val="407355865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122" name="Object 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539563681"/>
              </p:ext>
            </p:extLst>
          </p:nvPr>
        </p:nvGraphicFramePr>
        <p:xfrm>
          <a:off x="2168525" y="1071563"/>
          <a:ext cx="7167563" cy="56769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6" name="Document" r:id="rId3" imgW="6041360" imgH="4800216" progId="Word.Document.8">
                  <p:embed/>
                </p:oleObj>
              </mc:Choice>
              <mc:Fallback>
                <p:oleObj name="Document" r:id="rId3" imgW="6041360" imgH="4800216" progId="Word.Document.8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168525" y="1071563"/>
                        <a:ext cx="7167563" cy="56769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1722260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ChangeArrowheads="1"/>
          </p:cNvSpPr>
          <p:nvPr>
            <p:ph type="title"/>
          </p:nvPr>
        </p:nvSpPr>
        <p:spPr bwMode="auto">
          <a:xfrm>
            <a:off x="2209800" y="838200"/>
            <a:ext cx="7772400" cy="11430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rmAutofit/>
          </a:bodyPr>
          <a:lstStyle/>
          <a:p>
            <a:r>
              <a:rPr lang="en-GB" altLang="en-US"/>
              <a:t>Identification of Risks</a:t>
            </a:r>
          </a:p>
        </p:txBody>
      </p:sp>
      <p:sp>
        <p:nvSpPr>
          <p:cNvPr id="6147" name="Rectangle 3"/>
          <p:cNvSpPr>
            <a:spLocks noChangeArrowheads="1"/>
          </p:cNvSpPr>
          <p:nvPr>
            <p:ph type="body" idx="1"/>
          </p:nvPr>
        </p:nvSpPr>
        <p:spPr bwMode="auto">
          <a:xfrm>
            <a:off x="2286000" y="1981200"/>
            <a:ext cx="7772400" cy="41148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rmAutofit/>
          </a:bodyPr>
          <a:lstStyle/>
          <a:p>
            <a:r>
              <a:rPr lang="en-GB" altLang="en-US"/>
              <a:t>Risk in Project Decisions</a:t>
            </a:r>
          </a:p>
          <a:p>
            <a:endParaRPr lang="en-GB" altLang="en-US"/>
          </a:p>
          <a:p>
            <a:r>
              <a:rPr lang="en-GB" altLang="en-US"/>
              <a:t>Risks in Project Assumptions</a:t>
            </a:r>
          </a:p>
          <a:p>
            <a:endParaRPr lang="en-GB" altLang="en-US"/>
          </a:p>
          <a:p>
            <a:r>
              <a:rPr lang="en-GB" altLang="en-US"/>
              <a:t>Other Risks</a:t>
            </a:r>
          </a:p>
          <a:p>
            <a:endParaRPr lang="en-GB" altLang="en-US"/>
          </a:p>
          <a:p>
            <a:r>
              <a:rPr lang="en-GB" altLang="en-US"/>
              <a:t>Risks in Plans and Specifications</a:t>
            </a:r>
          </a:p>
        </p:txBody>
      </p:sp>
    </p:spTree>
    <p:extLst>
      <p:ext uri="{BB962C8B-B14F-4D97-AF65-F5344CB8AC3E}">
        <p14:creationId xmlns:p14="http://schemas.microsoft.com/office/powerpoint/2010/main" val="161855852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ChangeArrowheads="1"/>
          </p:cNvSpPr>
          <p:nvPr>
            <p:ph type="title"/>
          </p:nvPr>
        </p:nvSpPr>
        <p:spPr bwMode="auto">
          <a:xfrm>
            <a:off x="2209800" y="838200"/>
            <a:ext cx="7772400" cy="11430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rmAutofit/>
          </a:bodyPr>
          <a:lstStyle/>
          <a:p>
            <a:r>
              <a:rPr lang="en-GB" altLang="en-US"/>
              <a:t>Key Risk Areas</a:t>
            </a:r>
          </a:p>
        </p:txBody>
      </p:sp>
      <p:sp>
        <p:nvSpPr>
          <p:cNvPr id="7171" name="Rectangle 3"/>
          <p:cNvSpPr>
            <a:spLocks noChangeArrowheads="1"/>
          </p:cNvSpPr>
          <p:nvPr>
            <p:ph type="body" idx="1"/>
          </p:nvPr>
        </p:nvSpPr>
        <p:spPr bwMode="auto">
          <a:xfrm>
            <a:off x="2209800" y="2209800"/>
            <a:ext cx="7772400" cy="41148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rmAutofit/>
          </a:bodyPr>
          <a:lstStyle/>
          <a:p>
            <a:pPr algn="just">
              <a:buFont typeface="Symbol" panose="05050102010706020507" pitchFamily="18" charset="2"/>
              <a:buChar char="·"/>
            </a:pPr>
            <a:r>
              <a:rPr lang="en-GB" altLang="en-US"/>
              <a:t>the product is aimed at a </a:t>
            </a:r>
            <a:r>
              <a:rPr lang="en-GB" altLang="en-US" b="1"/>
              <a:t>new</a:t>
            </a:r>
            <a:r>
              <a:rPr lang="en-GB" altLang="en-US"/>
              <a:t> market area.</a:t>
            </a:r>
          </a:p>
          <a:p>
            <a:pPr algn="just">
              <a:buFont typeface="Symbol" panose="05050102010706020507" pitchFamily="18" charset="2"/>
              <a:buChar char="·"/>
            </a:pPr>
            <a:r>
              <a:rPr lang="en-GB" altLang="en-US"/>
              <a:t>the product involves a </a:t>
            </a:r>
            <a:r>
              <a:rPr lang="en-GB" altLang="en-US" b="1"/>
              <a:t>new</a:t>
            </a:r>
            <a:r>
              <a:rPr lang="en-GB" altLang="en-US"/>
              <a:t> technology	</a:t>
            </a:r>
          </a:p>
          <a:p>
            <a:pPr algn="just">
              <a:buFont typeface="Symbol" panose="05050102010706020507" pitchFamily="18" charset="2"/>
              <a:buChar char="·"/>
            </a:pPr>
            <a:r>
              <a:rPr lang="en-GB" altLang="en-US"/>
              <a:t>the product is </a:t>
            </a:r>
            <a:r>
              <a:rPr lang="en-GB" altLang="en-US" b="1"/>
              <a:t>new</a:t>
            </a:r>
            <a:r>
              <a:rPr lang="en-GB" altLang="en-US"/>
              <a:t> to the business</a:t>
            </a:r>
          </a:p>
          <a:p>
            <a:pPr algn="just">
              <a:buFont typeface="Symbol" panose="05050102010706020507" pitchFamily="18" charset="2"/>
              <a:buChar char="·"/>
            </a:pPr>
            <a:r>
              <a:rPr lang="en-GB" altLang="en-US"/>
              <a:t>the people involved are </a:t>
            </a:r>
            <a:r>
              <a:rPr lang="en-GB" altLang="en-US" b="1"/>
              <a:t>new</a:t>
            </a:r>
            <a:r>
              <a:rPr lang="en-GB" altLang="en-US"/>
              <a:t> to the product (even if product is merely an enhancement of company’s traditional ‘line’)</a:t>
            </a:r>
          </a:p>
        </p:txBody>
      </p:sp>
    </p:spTree>
    <p:extLst>
      <p:ext uri="{BB962C8B-B14F-4D97-AF65-F5344CB8AC3E}">
        <p14:creationId xmlns:p14="http://schemas.microsoft.com/office/powerpoint/2010/main" val="88196516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ChangeArrowheads="1"/>
          </p:cNvSpPr>
          <p:nvPr>
            <p:ph type="title"/>
          </p:nvPr>
        </p:nvSpPr>
        <p:spPr bwMode="auto">
          <a:xfrm>
            <a:off x="2286000" y="838200"/>
            <a:ext cx="7772400" cy="11430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rmAutofit/>
          </a:bodyPr>
          <a:lstStyle/>
          <a:p>
            <a:r>
              <a:rPr lang="en-GB" altLang="en-US"/>
              <a:t>Analysis of Risk</a:t>
            </a:r>
          </a:p>
        </p:txBody>
      </p:sp>
      <p:sp>
        <p:nvSpPr>
          <p:cNvPr id="8195" name="Rectangle 3"/>
          <p:cNvSpPr>
            <a:spLocks noChangeArrowheads="1"/>
          </p:cNvSpPr>
          <p:nvPr>
            <p:ph type="body" idx="1"/>
          </p:nvPr>
        </p:nvSpPr>
        <p:spPr bwMode="auto">
          <a:xfrm>
            <a:off x="2286000" y="1981200"/>
            <a:ext cx="7772400" cy="41148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rmAutofit/>
          </a:bodyPr>
          <a:lstStyle/>
          <a:p>
            <a:pPr>
              <a:buFontTx/>
              <a:buNone/>
            </a:pPr>
            <a:r>
              <a:rPr lang="en-GB" altLang="en-US"/>
              <a:t>For each identified task, risk analysis:</a:t>
            </a:r>
          </a:p>
          <a:p>
            <a:pPr>
              <a:buFontTx/>
              <a:buNone/>
            </a:pPr>
            <a:endParaRPr lang="en-GB" altLang="en-US"/>
          </a:p>
          <a:p>
            <a:pPr algn="just"/>
            <a:r>
              <a:rPr lang="en-GB" altLang="en-US"/>
              <a:t>considers the probability of risks occurring</a:t>
            </a:r>
          </a:p>
          <a:p>
            <a:pPr algn="just"/>
            <a:r>
              <a:rPr lang="en-GB" altLang="en-US"/>
              <a:t>considers the expected loss if a risk does occur</a:t>
            </a:r>
          </a:p>
          <a:p>
            <a:pPr algn="just"/>
            <a:r>
              <a:rPr lang="en-GB" altLang="en-US"/>
              <a:t>assesses the importance of each risk </a:t>
            </a:r>
          </a:p>
          <a:p>
            <a:pPr algn="just">
              <a:buFontTx/>
              <a:buNone/>
            </a:pPr>
            <a:r>
              <a:rPr lang="en-GB" altLang="en-US"/>
              <a:t>    to the project.</a:t>
            </a:r>
          </a:p>
        </p:txBody>
      </p:sp>
    </p:spTree>
    <p:extLst>
      <p:ext uri="{BB962C8B-B14F-4D97-AF65-F5344CB8AC3E}">
        <p14:creationId xmlns:p14="http://schemas.microsoft.com/office/powerpoint/2010/main" val="136152538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ChangeArrowheads="1"/>
          </p:cNvSpPr>
          <p:nvPr>
            <p:ph type="title"/>
          </p:nvPr>
        </p:nvSpPr>
        <p:spPr bwMode="auto">
          <a:xfrm>
            <a:off x="2209800" y="838200"/>
            <a:ext cx="7772400" cy="11430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rmAutofit/>
          </a:bodyPr>
          <a:lstStyle/>
          <a:p>
            <a:r>
              <a:rPr lang="en-GB" altLang="en-US"/>
              <a:t>Risk Exposure</a:t>
            </a:r>
          </a:p>
        </p:txBody>
      </p:sp>
      <p:sp>
        <p:nvSpPr>
          <p:cNvPr id="9219" name="Rectangle 3"/>
          <p:cNvSpPr>
            <a:spLocks noChangeArrowheads="1"/>
          </p:cNvSpPr>
          <p:nvPr>
            <p:ph type="body" idx="1"/>
          </p:nvPr>
        </p:nvSpPr>
        <p:spPr bwMode="auto">
          <a:xfrm>
            <a:off x="2209800" y="1828800"/>
            <a:ext cx="7772400" cy="41148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rmAutofit/>
          </a:bodyPr>
          <a:lstStyle/>
          <a:p>
            <a:pPr>
              <a:buFontTx/>
              <a:buNone/>
            </a:pPr>
            <a:r>
              <a:rPr lang="en-GB" altLang="en-US"/>
              <a:t>Risk Exposure = Probability of Occurrence x 			Potential Loss</a:t>
            </a:r>
          </a:p>
          <a:p>
            <a:pPr>
              <a:buFontTx/>
              <a:buNone/>
            </a:pPr>
            <a:endParaRPr lang="en-GB" altLang="en-US"/>
          </a:p>
          <a:p>
            <a:pPr>
              <a:buFontTx/>
              <a:buNone/>
            </a:pPr>
            <a:r>
              <a:rPr lang="en-GB" altLang="en-US"/>
              <a:t>or  </a:t>
            </a:r>
            <a:r>
              <a:rPr lang="en-GB" altLang="en-US" i="1"/>
              <a:t>R.E. = P x L</a:t>
            </a:r>
          </a:p>
          <a:p>
            <a:pPr>
              <a:buFontTx/>
              <a:buNone/>
            </a:pPr>
            <a:endParaRPr lang="en-GB" altLang="en-US" i="1"/>
          </a:p>
          <a:p>
            <a:pPr>
              <a:buFontTx/>
              <a:buNone/>
            </a:pPr>
            <a:r>
              <a:rPr lang="en-GB" altLang="en-US">
                <a:solidFill>
                  <a:srgbClr val="FF0000"/>
                </a:solidFill>
              </a:rPr>
              <a:t>To reduce exposure, can either reduce probability of occurrence or reduce the loss incurred</a:t>
            </a:r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279181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ChangeArrowheads="1"/>
          </p:cNvSpPr>
          <p:nvPr>
            <p:ph type="title"/>
          </p:nvPr>
        </p:nvSpPr>
        <p:spPr bwMode="auto">
          <a:xfrm>
            <a:off x="2209800" y="838200"/>
            <a:ext cx="7772400" cy="11430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rmAutofit/>
          </a:bodyPr>
          <a:lstStyle/>
          <a:p>
            <a:r>
              <a:rPr lang="en-GB" altLang="en-US"/>
              <a:t>Risk Versus Experience</a:t>
            </a:r>
          </a:p>
        </p:txBody>
      </p:sp>
      <p:graphicFrame>
        <p:nvGraphicFramePr>
          <p:cNvPr id="10243" name="Object 3"/>
          <p:cNvGraphicFramePr>
            <a:graphicFrameLocks noChangeAspect="1"/>
          </p:cNvGraphicFramePr>
          <p:nvPr/>
        </p:nvGraphicFramePr>
        <p:xfrm>
          <a:off x="2362200" y="1676400"/>
          <a:ext cx="6934200" cy="4572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50" name="Document" r:id="rId3" imgW="5652360" imgH="4309920" progId="Word.Document.8">
                  <p:embed/>
                </p:oleObj>
              </mc:Choice>
              <mc:Fallback>
                <p:oleObj name="Document" r:id="rId3" imgW="5652360" imgH="4309920" progId="Word.Document.8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362200" y="1676400"/>
                        <a:ext cx="6934200" cy="45720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93431484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ChangeArrowheads="1"/>
          </p:cNvSpPr>
          <p:nvPr>
            <p:ph type="title"/>
          </p:nvPr>
        </p:nvSpPr>
        <p:spPr bwMode="auto">
          <a:xfrm>
            <a:off x="2209800" y="838200"/>
            <a:ext cx="7772400" cy="11430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rmAutofit/>
          </a:bodyPr>
          <a:lstStyle/>
          <a:p>
            <a:r>
              <a:rPr lang="en-GB" altLang="en-US"/>
              <a:t>Risk control</a:t>
            </a:r>
          </a:p>
        </p:txBody>
      </p:sp>
      <p:sp>
        <p:nvSpPr>
          <p:cNvPr id="11267" name="Rectangle 3"/>
          <p:cNvSpPr>
            <a:spLocks noChangeArrowheads="1"/>
          </p:cNvSpPr>
          <p:nvPr>
            <p:ph type="body" idx="1"/>
          </p:nvPr>
        </p:nvSpPr>
        <p:spPr bwMode="auto">
          <a:xfrm>
            <a:off x="2209800" y="1981200"/>
            <a:ext cx="7772400" cy="41148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rmAutofit/>
          </a:bodyPr>
          <a:lstStyle/>
          <a:p>
            <a:r>
              <a:rPr lang="en-GB" altLang="en-US"/>
              <a:t>Risk management planning</a:t>
            </a:r>
          </a:p>
          <a:p>
            <a:endParaRPr lang="en-GB" altLang="en-US"/>
          </a:p>
          <a:p>
            <a:r>
              <a:rPr lang="en-GB" altLang="en-US"/>
              <a:t>Risk resolution</a:t>
            </a:r>
          </a:p>
          <a:p>
            <a:endParaRPr lang="en-GB" altLang="en-US"/>
          </a:p>
          <a:p>
            <a:r>
              <a:rPr lang="en-GB" altLang="en-US"/>
              <a:t>Risk monitoring</a:t>
            </a:r>
          </a:p>
        </p:txBody>
      </p:sp>
    </p:spTree>
    <p:extLst>
      <p:ext uri="{BB962C8B-B14F-4D97-AF65-F5344CB8AC3E}">
        <p14:creationId xmlns:p14="http://schemas.microsoft.com/office/powerpoint/2010/main" val="150764540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ChangeArrowheads="1"/>
          </p:cNvSpPr>
          <p:nvPr>
            <p:ph type="title"/>
          </p:nvPr>
        </p:nvSpPr>
        <p:spPr bwMode="auto">
          <a:xfrm>
            <a:off x="2209800" y="838200"/>
            <a:ext cx="7772400" cy="11430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rmAutofit/>
          </a:bodyPr>
          <a:lstStyle/>
          <a:p>
            <a:r>
              <a:rPr lang="en-GB" altLang="en-US"/>
              <a:t>Risk Management Planning</a:t>
            </a:r>
          </a:p>
        </p:txBody>
      </p:sp>
      <p:graphicFrame>
        <p:nvGraphicFramePr>
          <p:cNvPr id="12291" name="Object 3"/>
          <p:cNvGraphicFramePr>
            <a:graphicFrameLocks noChangeAspect="1"/>
          </p:cNvGraphicFramePr>
          <p:nvPr>
            <p:ph type="body" idx="1"/>
          </p:nvPr>
        </p:nvGraphicFramePr>
        <p:xfrm>
          <a:off x="2514600" y="1981200"/>
          <a:ext cx="6705600" cy="43751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074" name="Document" r:id="rId3" imgW="5486400" imgH="3200400" progId="Word.Document.8">
                  <p:embed/>
                </p:oleObj>
              </mc:Choice>
              <mc:Fallback>
                <p:oleObj name="Document" r:id="rId3" imgW="5486400" imgH="3200400" progId="Word.Document.8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514600" y="1981200"/>
                        <a:ext cx="6705600" cy="437515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84083891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ChangeArrowheads="1"/>
          </p:cNvSpPr>
          <p:nvPr>
            <p:ph type="title"/>
          </p:nvPr>
        </p:nvSpPr>
        <p:spPr bwMode="auto">
          <a:xfrm>
            <a:off x="2286000" y="838200"/>
            <a:ext cx="7772400" cy="11430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rmAutofit/>
          </a:bodyPr>
          <a:lstStyle/>
          <a:p>
            <a:r>
              <a:rPr lang="en-GB" altLang="en-US"/>
              <a:t>Risk Resolution</a:t>
            </a:r>
          </a:p>
        </p:txBody>
      </p:sp>
      <p:sp>
        <p:nvSpPr>
          <p:cNvPr id="13315" name="Rectangle 3"/>
          <p:cNvSpPr>
            <a:spLocks noChangeArrowheads="1"/>
          </p:cNvSpPr>
          <p:nvPr>
            <p:ph type="body" idx="1"/>
          </p:nvPr>
        </p:nvSpPr>
        <p:spPr bwMode="auto">
          <a:xfrm>
            <a:off x="2286000" y="2209800"/>
            <a:ext cx="7772400" cy="41148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rmAutofit/>
          </a:bodyPr>
          <a:lstStyle/>
          <a:p>
            <a:pPr algn="just"/>
            <a:r>
              <a:rPr lang="en-GB" altLang="en-US"/>
              <a:t>Risk resolution may be done in several ways:</a:t>
            </a:r>
          </a:p>
          <a:p>
            <a:pPr algn="just"/>
            <a:endParaRPr lang="en-GB" altLang="en-US"/>
          </a:p>
          <a:p>
            <a:pPr lvl="1" algn="just">
              <a:buFont typeface="Symbol" panose="05050102010706020507" pitchFamily="18" charset="2"/>
              <a:buChar char="·"/>
            </a:pPr>
            <a:r>
              <a:rPr lang="en-GB" altLang="en-US"/>
              <a:t>avoid a risk by changing the design</a:t>
            </a:r>
          </a:p>
          <a:p>
            <a:pPr lvl="1" algn="just">
              <a:buFont typeface="Symbol" panose="05050102010706020507" pitchFamily="18" charset="2"/>
              <a:buChar char="·"/>
            </a:pPr>
            <a:r>
              <a:rPr lang="en-GB" altLang="en-US"/>
              <a:t>transferring the risk to someone else</a:t>
            </a:r>
          </a:p>
          <a:p>
            <a:pPr lvl="1" algn="just">
              <a:buFont typeface="Symbol" panose="05050102010706020507" pitchFamily="18" charset="2"/>
              <a:buChar char="·"/>
            </a:pPr>
            <a:r>
              <a:rPr lang="en-GB" altLang="en-US"/>
              <a:t>reduce the risk to an appropriate level.</a:t>
            </a:r>
          </a:p>
        </p:txBody>
      </p:sp>
    </p:spTree>
    <p:extLst>
      <p:ext uri="{BB962C8B-B14F-4D97-AF65-F5344CB8AC3E}">
        <p14:creationId xmlns:p14="http://schemas.microsoft.com/office/powerpoint/2010/main" val="114877873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ChangeArrowheads="1"/>
          </p:cNvSpPr>
          <p:nvPr>
            <p:ph type="title"/>
          </p:nvPr>
        </p:nvSpPr>
        <p:spPr bwMode="auto">
          <a:xfrm>
            <a:off x="2209800" y="914400"/>
            <a:ext cx="7772400" cy="11430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rmAutofit/>
          </a:bodyPr>
          <a:lstStyle/>
          <a:p>
            <a:r>
              <a:rPr lang="en-GB" altLang="en-US"/>
              <a:t>Risk Monitoring</a:t>
            </a:r>
          </a:p>
        </p:txBody>
      </p:sp>
      <p:sp>
        <p:nvSpPr>
          <p:cNvPr id="14339" name="Rectangle 3"/>
          <p:cNvSpPr>
            <a:spLocks noChangeArrowheads="1"/>
          </p:cNvSpPr>
          <p:nvPr>
            <p:ph type="body" idx="1"/>
          </p:nvPr>
        </p:nvSpPr>
        <p:spPr bwMode="auto">
          <a:xfrm>
            <a:off x="2209800" y="1981200"/>
            <a:ext cx="7772400" cy="41148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rmAutofit/>
          </a:bodyPr>
          <a:lstStyle/>
          <a:p>
            <a:r>
              <a:rPr lang="en-GB" altLang="en-US"/>
              <a:t>Monitoring the top ten risks is an obvious starting point</a:t>
            </a:r>
          </a:p>
          <a:p>
            <a:r>
              <a:rPr lang="en-GB" altLang="en-US"/>
              <a:t>Reporting system required</a:t>
            </a:r>
          </a:p>
          <a:p>
            <a:pPr lvl="1"/>
            <a:r>
              <a:rPr lang="en-GB" altLang="en-US"/>
              <a:t>How often?</a:t>
            </a:r>
          </a:p>
          <a:p>
            <a:pPr lvl="1"/>
            <a:r>
              <a:rPr lang="en-GB" altLang="en-US"/>
              <a:t>To whom?</a:t>
            </a:r>
          </a:p>
          <a:p>
            <a:pPr lvl="1"/>
            <a:r>
              <a:rPr lang="en-GB" altLang="en-US"/>
              <a:t>Corrective action by?</a:t>
            </a:r>
          </a:p>
          <a:p>
            <a:pPr lvl="1"/>
            <a:r>
              <a:rPr lang="en-GB" altLang="en-US"/>
              <a:t>Priority?</a:t>
            </a:r>
          </a:p>
        </p:txBody>
      </p:sp>
    </p:spTree>
    <p:extLst>
      <p:ext uri="{BB962C8B-B14F-4D97-AF65-F5344CB8AC3E}">
        <p14:creationId xmlns:p14="http://schemas.microsoft.com/office/powerpoint/2010/main" val="235047913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ChangeArrowheads="1"/>
          </p:cNvSpPr>
          <p:nvPr>
            <p:ph type="title"/>
          </p:nvPr>
        </p:nvSpPr>
        <p:spPr bwMode="auto">
          <a:xfrm>
            <a:off x="2209800" y="838200"/>
            <a:ext cx="7772400" cy="11430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rmAutofit/>
          </a:bodyPr>
          <a:lstStyle/>
          <a:p>
            <a:r>
              <a:rPr lang="en-GB" altLang="en-US"/>
              <a:t>Prototyping for Risk Reduction</a:t>
            </a:r>
          </a:p>
        </p:txBody>
      </p:sp>
      <p:sp>
        <p:nvSpPr>
          <p:cNvPr id="15363" name="Rectangle 3"/>
          <p:cNvSpPr>
            <a:spLocks noChangeArrowheads="1"/>
          </p:cNvSpPr>
          <p:nvPr>
            <p:ph type="body" idx="1"/>
          </p:nvPr>
        </p:nvSpPr>
        <p:spPr bwMode="auto">
          <a:xfrm>
            <a:off x="2209800" y="1905000"/>
            <a:ext cx="7772400" cy="41148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rmAutofit/>
          </a:bodyPr>
          <a:lstStyle/>
          <a:p>
            <a:pPr>
              <a:buFontTx/>
              <a:buNone/>
            </a:pPr>
            <a:r>
              <a:rPr lang="en-GB" altLang="en-US">
                <a:solidFill>
                  <a:schemeClr val="accent2"/>
                </a:solidFill>
              </a:rPr>
              <a:t>Prototyping:</a:t>
            </a:r>
            <a:endParaRPr lang="en-GB" altLang="en-US"/>
          </a:p>
          <a:p>
            <a:r>
              <a:rPr lang="en-GB" altLang="en-US"/>
              <a:t>Aids identification of risks at earlier stages in development</a:t>
            </a:r>
          </a:p>
          <a:p>
            <a:r>
              <a:rPr lang="en-GB" altLang="en-US"/>
              <a:t>Quantifies risks by direct experience at small scale exposures</a:t>
            </a:r>
          </a:p>
          <a:p>
            <a:r>
              <a:rPr lang="en-GB" altLang="en-US"/>
              <a:t>Enables the collection of the necessary knowledge to minimise risks</a:t>
            </a:r>
          </a:p>
        </p:txBody>
      </p:sp>
    </p:spTree>
    <p:extLst>
      <p:ext uri="{BB962C8B-B14F-4D97-AF65-F5344CB8AC3E}">
        <p14:creationId xmlns:p14="http://schemas.microsoft.com/office/powerpoint/2010/main" val="225572495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ChangeArrowheads="1"/>
          </p:cNvSpPr>
          <p:nvPr>
            <p:ph type="title"/>
          </p:nvPr>
        </p:nvSpPr>
        <p:spPr bwMode="auto">
          <a:xfrm>
            <a:off x="2209800" y="914400"/>
            <a:ext cx="7772400" cy="11430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rmAutofit/>
          </a:bodyPr>
          <a:lstStyle/>
          <a:p>
            <a:r>
              <a:rPr lang="en-GB" altLang="en-US"/>
              <a:t>Techniques for Risk Management</a:t>
            </a:r>
          </a:p>
        </p:txBody>
      </p:sp>
      <p:sp>
        <p:nvSpPr>
          <p:cNvPr id="16387" name="Rectangle 3"/>
          <p:cNvSpPr>
            <a:spLocks noChangeArrowheads="1"/>
          </p:cNvSpPr>
          <p:nvPr>
            <p:ph type="body" idx="1"/>
          </p:nvPr>
        </p:nvSpPr>
        <p:spPr bwMode="auto">
          <a:xfrm>
            <a:off x="2209800" y="1981200"/>
            <a:ext cx="7772400" cy="41148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rmAutofit/>
          </a:bodyPr>
          <a:lstStyle/>
          <a:p>
            <a:pPr lvl="2" algn="just">
              <a:buFont typeface="Symbol" panose="05050102010706020507" pitchFamily="18" charset="2"/>
              <a:buChar char="·"/>
            </a:pPr>
            <a:r>
              <a:rPr lang="en-GB" altLang="en-US"/>
              <a:t>Identify the risks and keep them visible.</a:t>
            </a:r>
          </a:p>
          <a:p>
            <a:pPr lvl="2" algn="just">
              <a:buFont typeface="Symbol" panose="05050102010706020507" pitchFamily="18" charset="2"/>
              <a:buChar char="·"/>
            </a:pPr>
            <a:r>
              <a:rPr lang="en-GB" altLang="en-US"/>
              <a:t>Apply the best talent to resolve the risk.</a:t>
            </a:r>
          </a:p>
          <a:p>
            <a:pPr lvl="2" algn="just">
              <a:buFont typeface="Symbol" panose="05050102010706020507" pitchFamily="18" charset="2"/>
              <a:buChar char="·"/>
            </a:pPr>
            <a:r>
              <a:rPr lang="en-GB" altLang="en-US"/>
              <a:t>Provide backup plans.</a:t>
            </a:r>
          </a:p>
          <a:p>
            <a:pPr lvl="2" algn="just">
              <a:buFont typeface="Symbol" panose="05050102010706020507" pitchFamily="18" charset="2"/>
              <a:buChar char="·"/>
            </a:pPr>
            <a:r>
              <a:rPr lang="en-GB" altLang="en-US"/>
              <a:t>Provide an appropriate culture</a:t>
            </a:r>
          </a:p>
          <a:p>
            <a:pPr lvl="2" algn="just">
              <a:buFont typeface="Symbol" panose="05050102010706020507" pitchFamily="18" charset="2"/>
              <a:buChar char="·"/>
            </a:pPr>
            <a:r>
              <a:rPr lang="en-GB" altLang="en-US"/>
              <a:t>Don’t let people sweep issues under the carpet - open culture.</a:t>
            </a:r>
          </a:p>
          <a:p>
            <a:pPr lvl="2" algn="just">
              <a:buFont typeface="Symbol" panose="05050102010706020507" pitchFamily="18" charset="2"/>
              <a:buChar char="·"/>
            </a:pPr>
            <a:r>
              <a:rPr lang="en-GB" altLang="en-US"/>
              <a:t>Reduce market and product risk by concurrently working on both (testing prototypes in the market).</a:t>
            </a:r>
          </a:p>
          <a:p>
            <a:pPr lvl="2" algn="just">
              <a:buFont typeface="Symbol" panose="05050102010706020507" pitchFamily="18" charset="2"/>
              <a:buChar char="·"/>
            </a:pPr>
            <a:r>
              <a:rPr lang="en-GB" altLang="en-US"/>
              <a:t>Model and test in weak areas.</a:t>
            </a:r>
          </a:p>
        </p:txBody>
      </p:sp>
    </p:spTree>
    <p:extLst>
      <p:ext uri="{BB962C8B-B14F-4D97-AF65-F5344CB8AC3E}">
        <p14:creationId xmlns:p14="http://schemas.microsoft.com/office/powerpoint/2010/main" val="337229565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ChangeArrowheads="1"/>
          </p:cNvSpPr>
          <p:nvPr>
            <p:ph type="title"/>
          </p:nvPr>
        </p:nvSpPr>
        <p:spPr bwMode="auto">
          <a:xfrm>
            <a:off x="2209800" y="762000"/>
            <a:ext cx="7772400" cy="11430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rmAutofit/>
          </a:bodyPr>
          <a:lstStyle/>
          <a:p>
            <a:r>
              <a:rPr lang="en-GB" altLang="en-US"/>
              <a:t>Techniques for Risk Management</a:t>
            </a:r>
          </a:p>
        </p:txBody>
      </p:sp>
      <p:sp>
        <p:nvSpPr>
          <p:cNvPr id="17411" name="Rectangle 3"/>
          <p:cNvSpPr>
            <a:spLocks noChangeArrowheads="1"/>
          </p:cNvSpPr>
          <p:nvPr>
            <p:ph type="body" idx="1"/>
          </p:nvPr>
        </p:nvSpPr>
        <p:spPr bwMode="auto">
          <a:xfrm>
            <a:off x="2286000" y="1676400"/>
            <a:ext cx="7848600" cy="44196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rmAutofit/>
          </a:bodyPr>
          <a:lstStyle/>
          <a:p>
            <a:pPr algn="just"/>
            <a:r>
              <a:rPr lang="en-GB" altLang="en-US"/>
              <a:t>Backup Positions</a:t>
            </a:r>
          </a:p>
          <a:p>
            <a:pPr lvl="2" algn="just">
              <a:buFont typeface="Symbol" panose="05050102010706020507" pitchFamily="18" charset="2"/>
              <a:buChar char="·"/>
            </a:pPr>
            <a:r>
              <a:rPr lang="en-GB" altLang="en-US"/>
              <a:t>Develop backup plans for each risk if possible.</a:t>
            </a:r>
          </a:p>
          <a:p>
            <a:pPr lvl="2" algn="just">
              <a:buFont typeface="Symbol" panose="05050102010706020507" pitchFamily="18" charset="2"/>
              <a:buChar char="·"/>
            </a:pPr>
            <a:r>
              <a:rPr lang="en-GB" altLang="en-US"/>
              <a:t>Keep backup plans up to date.</a:t>
            </a:r>
          </a:p>
          <a:p>
            <a:pPr lvl="2" algn="just">
              <a:buFont typeface="Symbol" panose="05050102010706020507" pitchFamily="18" charset="2"/>
              <a:buChar char="·"/>
            </a:pPr>
            <a:r>
              <a:rPr lang="en-GB" altLang="en-US"/>
              <a:t>Resource back up approaches unit risk is resolved.</a:t>
            </a:r>
          </a:p>
          <a:p>
            <a:pPr algn="just">
              <a:lnSpc>
                <a:spcPct val="130000"/>
              </a:lnSpc>
            </a:pPr>
            <a:r>
              <a:rPr lang="en-GB" altLang="en-US"/>
              <a:t>Modelling and Test</a:t>
            </a:r>
          </a:p>
          <a:p>
            <a:pPr lvl="2" algn="just">
              <a:buFont typeface="Symbol" panose="05050102010706020507" pitchFamily="18" charset="2"/>
              <a:buChar char="·"/>
            </a:pPr>
            <a:r>
              <a:rPr lang="en-GB" altLang="en-US"/>
              <a:t>Quick and dirty models exposes problems earlier.</a:t>
            </a:r>
          </a:p>
          <a:p>
            <a:pPr lvl="2" algn="just">
              <a:buFont typeface="Symbol" panose="05050102010706020507" pitchFamily="18" charset="2"/>
              <a:buChar char="·"/>
            </a:pPr>
            <a:r>
              <a:rPr lang="en-GB" altLang="en-US"/>
              <a:t>Don’t let modelling become a substitute for analysis where appropriate.</a:t>
            </a:r>
          </a:p>
          <a:p>
            <a:pPr lvl="2" algn="just">
              <a:buFont typeface="Symbol" panose="05050102010706020507" pitchFamily="18" charset="2"/>
              <a:buChar char="·"/>
            </a:pPr>
            <a:r>
              <a:rPr lang="en-GB" altLang="en-US"/>
              <a:t>Use the models to minimise market risk.</a:t>
            </a:r>
          </a:p>
        </p:txBody>
      </p:sp>
    </p:spTree>
    <p:extLst>
      <p:ext uri="{BB962C8B-B14F-4D97-AF65-F5344CB8AC3E}">
        <p14:creationId xmlns:p14="http://schemas.microsoft.com/office/powerpoint/2010/main" val="222139601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ChangeArrowheads="1"/>
          </p:cNvSpPr>
          <p:nvPr>
            <p:ph type="title"/>
          </p:nvPr>
        </p:nvSpPr>
        <p:spPr bwMode="auto">
          <a:xfrm>
            <a:off x="2209800" y="838200"/>
            <a:ext cx="7772400" cy="11430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rmAutofit fontScale="90000"/>
          </a:bodyPr>
          <a:lstStyle/>
          <a:p>
            <a:r>
              <a:rPr lang="en-GB" altLang="en-US"/>
              <a:t>Software Management and Rapid Prototyping</a:t>
            </a:r>
          </a:p>
        </p:txBody>
      </p:sp>
      <p:sp>
        <p:nvSpPr>
          <p:cNvPr id="18435" name="Rectangle 3"/>
          <p:cNvSpPr>
            <a:spLocks noChangeArrowheads="1"/>
          </p:cNvSpPr>
          <p:nvPr>
            <p:ph type="body" idx="1"/>
          </p:nvPr>
        </p:nvSpPr>
        <p:spPr bwMode="auto">
          <a:xfrm>
            <a:off x="2209800" y="2209800"/>
            <a:ext cx="7772400" cy="41148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rmAutofit/>
          </a:bodyPr>
          <a:lstStyle/>
          <a:p>
            <a:pPr>
              <a:buFontTx/>
              <a:buNone/>
            </a:pPr>
            <a:r>
              <a:rPr lang="en-GB" altLang="en-US"/>
              <a:t>Software projects are difficult to manage.  Software is:</a:t>
            </a:r>
          </a:p>
          <a:p>
            <a:r>
              <a:rPr lang="en-GB" altLang="en-US"/>
              <a:t>Complex</a:t>
            </a:r>
          </a:p>
          <a:p>
            <a:r>
              <a:rPr lang="en-GB" altLang="en-US"/>
              <a:t>Accurate</a:t>
            </a:r>
          </a:p>
          <a:p>
            <a:r>
              <a:rPr lang="en-GB" altLang="en-US"/>
              <a:t>Highly visible</a:t>
            </a:r>
          </a:p>
          <a:p>
            <a:r>
              <a:rPr lang="en-GB" altLang="en-US"/>
              <a:t>Changeable</a:t>
            </a:r>
          </a:p>
        </p:txBody>
      </p:sp>
    </p:spTree>
    <p:extLst>
      <p:ext uri="{BB962C8B-B14F-4D97-AF65-F5344CB8AC3E}">
        <p14:creationId xmlns:p14="http://schemas.microsoft.com/office/powerpoint/2010/main" val="255014778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ChangeArrowheads="1"/>
          </p:cNvSpPr>
          <p:nvPr>
            <p:ph type="title"/>
          </p:nvPr>
        </p:nvSpPr>
        <p:spPr bwMode="auto">
          <a:xfrm>
            <a:off x="2209800" y="914400"/>
            <a:ext cx="7772400" cy="11430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rmAutofit/>
          </a:bodyPr>
          <a:lstStyle/>
          <a:p>
            <a:r>
              <a:rPr lang="en-GB" altLang="en-US"/>
              <a:t>Comparison of Project Types</a:t>
            </a:r>
          </a:p>
        </p:txBody>
      </p:sp>
      <p:graphicFrame>
        <p:nvGraphicFramePr>
          <p:cNvPr id="19459" name="Object 3"/>
          <p:cNvGraphicFramePr>
            <a:graphicFrameLocks noChangeAspect="1"/>
          </p:cNvGraphicFramePr>
          <p:nvPr/>
        </p:nvGraphicFramePr>
        <p:xfrm>
          <a:off x="2514600" y="2209801"/>
          <a:ext cx="7315200" cy="31797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098" name="Document" r:id="rId3" imgW="5650920" imgH="2092320" progId="Word.Document.8">
                  <p:embed/>
                </p:oleObj>
              </mc:Choice>
              <mc:Fallback>
                <p:oleObj name="Document" r:id="rId3" imgW="5650920" imgH="2092320" progId="Word.Document.8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514600" y="2209801"/>
                        <a:ext cx="7315200" cy="317976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06518190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0482" name="Object 2"/>
          <p:cNvGraphicFramePr>
            <a:graphicFrameLocks noChangeAspect="1"/>
          </p:cNvGraphicFramePr>
          <p:nvPr/>
        </p:nvGraphicFramePr>
        <p:xfrm>
          <a:off x="2209800" y="838200"/>
          <a:ext cx="7010400" cy="54102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122" name="Document" r:id="rId3" imgW="5652360" imgH="4818960" progId="Word.Document.8">
                  <p:embed/>
                </p:oleObj>
              </mc:Choice>
              <mc:Fallback>
                <p:oleObj name="Document" r:id="rId3" imgW="5652360" imgH="4818960" progId="Word.Document.8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209800" y="838200"/>
                        <a:ext cx="7010400" cy="54102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92937669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ChangeArrowheads="1"/>
          </p:cNvSpPr>
          <p:nvPr>
            <p:ph type="title"/>
          </p:nvPr>
        </p:nvSpPr>
        <p:spPr bwMode="auto">
          <a:xfrm>
            <a:off x="2209800" y="838200"/>
            <a:ext cx="7772400" cy="11430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rmAutofit fontScale="90000"/>
          </a:bodyPr>
          <a:lstStyle/>
          <a:p>
            <a:r>
              <a:rPr lang="en-GB" altLang="en-US"/>
              <a:t>Problems with the Classic Lifecycle System</a:t>
            </a:r>
          </a:p>
        </p:txBody>
      </p:sp>
      <p:sp>
        <p:nvSpPr>
          <p:cNvPr id="21507" name="Rectangle 3"/>
          <p:cNvSpPr>
            <a:spLocks noChangeArrowheads="1"/>
          </p:cNvSpPr>
          <p:nvPr>
            <p:ph type="body" idx="1"/>
          </p:nvPr>
        </p:nvSpPr>
        <p:spPr bwMode="auto">
          <a:xfrm>
            <a:off x="2209800" y="2743200"/>
            <a:ext cx="7772400" cy="25146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rmAutofit/>
          </a:bodyPr>
          <a:lstStyle/>
          <a:p>
            <a:r>
              <a:rPr lang="en-GB" altLang="en-US"/>
              <a:t>Specification Problems</a:t>
            </a:r>
          </a:p>
          <a:p>
            <a:r>
              <a:rPr lang="en-GB" altLang="en-US"/>
              <a:t>Changing Requirements</a:t>
            </a:r>
          </a:p>
          <a:p>
            <a:r>
              <a:rPr lang="en-GB" altLang="en-US"/>
              <a:t>Conceptualisation</a:t>
            </a:r>
          </a:p>
          <a:p>
            <a:r>
              <a:rPr lang="en-GB" altLang="en-US"/>
              <a:t>Inaccuracy of model</a:t>
            </a:r>
          </a:p>
        </p:txBody>
      </p:sp>
    </p:spTree>
    <p:extLst>
      <p:ext uri="{BB962C8B-B14F-4D97-AF65-F5344CB8AC3E}">
        <p14:creationId xmlns:p14="http://schemas.microsoft.com/office/powerpoint/2010/main" val="219074041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ChangeArrowheads="1"/>
          </p:cNvSpPr>
          <p:nvPr>
            <p:ph type="title"/>
          </p:nvPr>
        </p:nvSpPr>
        <p:spPr bwMode="auto">
          <a:xfrm>
            <a:off x="2209800" y="838200"/>
            <a:ext cx="7772400" cy="11430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rmAutofit/>
          </a:bodyPr>
          <a:lstStyle/>
          <a:p>
            <a:r>
              <a:rPr lang="en-GB" altLang="en-US"/>
              <a:t>Software Prototyping</a:t>
            </a:r>
          </a:p>
        </p:txBody>
      </p:sp>
      <p:sp>
        <p:nvSpPr>
          <p:cNvPr id="22531" name="Rectangle 3"/>
          <p:cNvSpPr>
            <a:spLocks noChangeArrowheads="1"/>
          </p:cNvSpPr>
          <p:nvPr>
            <p:ph type="body" idx="1"/>
          </p:nvPr>
        </p:nvSpPr>
        <p:spPr bwMode="auto">
          <a:xfrm>
            <a:off x="2209800" y="1981200"/>
            <a:ext cx="7772400" cy="41148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rmAutofit/>
          </a:bodyPr>
          <a:lstStyle/>
          <a:p>
            <a:r>
              <a:rPr lang="en-GB" altLang="en-US"/>
              <a:t>Demonstrates user interfaces</a:t>
            </a:r>
          </a:p>
          <a:p>
            <a:r>
              <a:rPr lang="en-GB" altLang="en-US"/>
              <a:t>Demonstrates functionality</a:t>
            </a:r>
          </a:p>
          <a:p>
            <a:r>
              <a:rPr lang="en-GB" altLang="en-US"/>
              <a:t>Reduces complexity</a:t>
            </a:r>
          </a:p>
          <a:p>
            <a:r>
              <a:rPr lang="en-GB" altLang="en-US"/>
              <a:t>Simplifies data structures</a:t>
            </a:r>
          </a:p>
          <a:p>
            <a:r>
              <a:rPr lang="en-GB" altLang="en-US"/>
              <a:t>Allows performance trade offs</a:t>
            </a:r>
          </a:p>
          <a:p>
            <a:r>
              <a:rPr lang="en-GB" altLang="en-US"/>
              <a:t>Improves robustness</a:t>
            </a:r>
          </a:p>
          <a:p>
            <a:r>
              <a:rPr lang="en-GB" altLang="en-US"/>
              <a:t>Show up hardware differences/languages</a:t>
            </a:r>
          </a:p>
        </p:txBody>
      </p:sp>
    </p:spTree>
    <p:extLst>
      <p:ext uri="{BB962C8B-B14F-4D97-AF65-F5344CB8AC3E}">
        <p14:creationId xmlns:p14="http://schemas.microsoft.com/office/powerpoint/2010/main" val="167894779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ChangeArrowheads="1"/>
          </p:cNvSpPr>
          <p:nvPr>
            <p:ph type="title"/>
          </p:nvPr>
        </p:nvSpPr>
        <p:spPr bwMode="auto">
          <a:xfrm>
            <a:off x="2209800" y="685800"/>
            <a:ext cx="7772400" cy="11430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rmAutofit fontScale="90000"/>
          </a:bodyPr>
          <a:lstStyle/>
          <a:p>
            <a:r>
              <a:rPr lang="en-GB" altLang="en-US" b="1">
                <a:solidFill>
                  <a:schemeClr val="tx1"/>
                </a:solidFill>
              </a:rPr>
              <a:t>Prototyping and Modifications to the Software Lifecycle Model</a:t>
            </a:r>
          </a:p>
        </p:txBody>
      </p:sp>
      <p:graphicFrame>
        <p:nvGraphicFramePr>
          <p:cNvPr id="23555" name="Object 3"/>
          <p:cNvGraphicFramePr>
            <a:graphicFrameLocks noChangeAspect="1"/>
          </p:cNvGraphicFramePr>
          <p:nvPr/>
        </p:nvGraphicFramePr>
        <p:xfrm>
          <a:off x="2514600" y="2057400"/>
          <a:ext cx="7391400" cy="40386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146" name="Document" r:id="rId3" imgW="5652360" imgH="4037040" progId="Word.Document.8">
                  <p:embed/>
                </p:oleObj>
              </mc:Choice>
              <mc:Fallback>
                <p:oleObj name="Document" r:id="rId3" imgW="5652360" imgH="4037040" progId="Word.Document.8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514600" y="2057400"/>
                        <a:ext cx="7391400" cy="40386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83908813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ChangeArrowheads="1"/>
          </p:cNvSpPr>
          <p:nvPr>
            <p:ph type="title"/>
          </p:nvPr>
        </p:nvSpPr>
        <p:spPr bwMode="auto">
          <a:xfrm>
            <a:off x="2209800" y="914400"/>
            <a:ext cx="7772400" cy="11430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rmAutofit/>
          </a:bodyPr>
          <a:lstStyle/>
          <a:p>
            <a:r>
              <a:rPr lang="en-GB" altLang="en-US"/>
              <a:t>Types of Prototyping</a:t>
            </a:r>
          </a:p>
        </p:txBody>
      </p:sp>
      <p:sp>
        <p:nvSpPr>
          <p:cNvPr id="24579" name="Rectangle 3"/>
          <p:cNvSpPr>
            <a:spLocks noChangeArrowheads="1"/>
          </p:cNvSpPr>
          <p:nvPr>
            <p:ph type="body" idx="1"/>
          </p:nvPr>
        </p:nvSpPr>
        <p:spPr bwMode="auto">
          <a:xfrm>
            <a:off x="2209800" y="1981200"/>
            <a:ext cx="7848600" cy="43434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rmAutofit/>
          </a:bodyPr>
          <a:lstStyle/>
          <a:p>
            <a:pPr algn="just">
              <a:buFont typeface="Symbol" panose="05050102010706020507" pitchFamily="18" charset="2"/>
              <a:buChar char="·"/>
            </a:pPr>
            <a:r>
              <a:rPr lang="en-GB" altLang="en-US"/>
              <a:t>Explanatory prototypes</a:t>
            </a:r>
          </a:p>
          <a:p>
            <a:pPr algn="just">
              <a:buFont typeface="Symbol" panose="05050102010706020507" pitchFamily="18" charset="2"/>
              <a:buChar char="·"/>
            </a:pPr>
            <a:endParaRPr lang="en-GB" altLang="en-US"/>
          </a:p>
          <a:p>
            <a:pPr algn="just">
              <a:buFont typeface="Symbol" panose="05050102010706020507" pitchFamily="18" charset="2"/>
              <a:buChar char="·"/>
            </a:pPr>
            <a:r>
              <a:rPr lang="en-GB" altLang="en-US"/>
              <a:t>Exploratory prototypes</a:t>
            </a:r>
          </a:p>
          <a:p>
            <a:pPr algn="just">
              <a:buFont typeface="Symbol" panose="05050102010706020507" pitchFamily="18" charset="2"/>
              <a:buChar char="·"/>
            </a:pPr>
            <a:endParaRPr lang="en-GB" altLang="en-US"/>
          </a:p>
          <a:p>
            <a:pPr algn="just">
              <a:buFont typeface="Symbol" panose="05050102010706020507" pitchFamily="18" charset="2"/>
              <a:buChar char="·"/>
            </a:pPr>
            <a:r>
              <a:rPr lang="en-GB" altLang="en-US"/>
              <a:t>Experimental prototypes</a:t>
            </a:r>
          </a:p>
          <a:p>
            <a:pPr algn="just">
              <a:buFont typeface="Symbol" panose="05050102010706020507" pitchFamily="18" charset="2"/>
              <a:buChar char="·"/>
            </a:pPr>
            <a:endParaRPr lang="en-GB" altLang="en-US"/>
          </a:p>
          <a:p>
            <a:pPr algn="just">
              <a:buFont typeface="Symbol" panose="05050102010706020507" pitchFamily="18" charset="2"/>
              <a:buChar char="·"/>
            </a:pPr>
            <a:r>
              <a:rPr lang="en-GB" altLang="en-US"/>
              <a:t>Evolutionary prototypes</a:t>
            </a:r>
          </a:p>
        </p:txBody>
      </p:sp>
    </p:spTree>
    <p:extLst>
      <p:ext uri="{BB962C8B-B14F-4D97-AF65-F5344CB8AC3E}">
        <p14:creationId xmlns:p14="http://schemas.microsoft.com/office/powerpoint/2010/main" val="230923698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ChangeArrowheads="1"/>
          </p:cNvSpPr>
          <p:nvPr>
            <p:ph type="title"/>
          </p:nvPr>
        </p:nvSpPr>
        <p:spPr bwMode="auto">
          <a:xfrm>
            <a:off x="2209800" y="914400"/>
            <a:ext cx="7772400" cy="11430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rmAutofit/>
          </a:bodyPr>
          <a:lstStyle/>
          <a:p>
            <a:r>
              <a:rPr lang="en-GB" altLang="en-US"/>
              <a:t>Prototype Development</a:t>
            </a:r>
          </a:p>
        </p:txBody>
      </p:sp>
      <p:sp>
        <p:nvSpPr>
          <p:cNvPr id="25603" name="Rectangle 3"/>
          <p:cNvSpPr>
            <a:spLocks noChangeArrowheads="1"/>
          </p:cNvSpPr>
          <p:nvPr>
            <p:ph type="body" idx="1"/>
          </p:nvPr>
        </p:nvSpPr>
        <p:spPr bwMode="auto">
          <a:xfrm>
            <a:off x="2209800" y="2209800"/>
            <a:ext cx="7772400" cy="37338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rmAutofit/>
          </a:bodyPr>
          <a:lstStyle/>
          <a:p>
            <a:r>
              <a:rPr lang="en-GB" altLang="en-US"/>
              <a:t>Vertical Prototyping</a:t>
            </a:r>
          </a:p>
          <a:p>
            <a:r>
              <a:rPr lang="en-GB" altLang="en-US"/>
              <a:t>Horizontal Prototyping</a:t>
            </a:r>
          </a:p>
          <a:p>
            <a:r>
              <a:rPr lang="en-GB" altLang="en-US"/>
              <a:t>Throw Away Prototypes</a:t>
            </a:r>
          </a:p>
          <a:p>
            <a:r>
              <a:rPr lang="en-GB" altLang="en-US"/>
              <a:t>Incremental Development</a:t>
            </a:r>
          </a:p>
          <a:p>
            <a:r>
              <a:rPr lang="en-GB" altLang="en-US"/>
              <a:t>Evolutionary Development</a:t>
            </a:r>
          </a:p>
        </p:txBody>
      </p:sp>
    </p:spTree>
    <p:extLst>
      <p:ext uri="{BB962C8B-B14F-4D97-AF65-F5344CB8AC3E}">
        <p14:creationId xmlns:p14="http://schemas.microsoft.com/office/powerpoint/2010/main" val="317590512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ChangeArrowheads="1"/>
          </p:cNvSpPr>
          <p:nvPr>
            <p:ph type="title"/>
          </p:nvPr>
        </p:nvSpPr>
        <p:spPr bwMode="auto">
          <a:xfrm>
            <a:off x="2209800" y="914400"/>
            <a:ext cx="7772400" cy="11430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rmAutofit/>
          </a:bodyPr>
          <a:lstStyle/>
          <a:p>
            <a:r>
              <a:rPr lang="en-GB" altLang="en-US" b="1">
                <a:solidFill>
                  <a:schemeClr val="tx1"/>
                </a:solidFill>
              </a:rPr>
              <a:t>Prototyping Application</a:t>
            </a:r>
          </a:p>
        </p:txBody>
      </p:sp>
      <p:graphicFrame>
        <p:nvGraphicFramePr>
          <p:cNvPr id="26627" name="Object 3"/>
          <p:cNvGraphicFramePr>
            <a:graphicFrameLocks noChangeAspect="1"/>
          </p:cNvGraphicFramePr>
          <p:nvPr/>
        </p:nvGraphicFramePr>
        <p:xfrm>
          <a:off x="2667000" y="2403476"/>
          <a:ext cx="7239000" cy="28543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7170" name="Document" r:id="rId3" imgW="5632560" imgH="2051280" progId="Word.Document.8">
                  <p:embed/>
                </p:oleObj>
              </mc:Choice>
              <mc:Fallback>
                <p:oleObj name="Document" r:id="rId3" imgW="5632560" imgH="2051280" progId="Word.Document.8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667000" y="2403476"/>
                        <a:ext cx="7239000" cy="285432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830630710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ChangeArrowheads="1"/>
          </p:cNvSpPr>
          <p:nvPr>
            <p:ph type="title"/>
          </p:nvPr>
        </p:nvSpPr>
        <p:spPr bwMode="auto">
          <a:xfrm>
            <a:off x="2286000" y="838200"/>
            <a:ext cx="7772400" cy="11430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rmAutofit/>
          </a:bodyPr>
          <a:lstStyle/>
          <a:p>
            <a:r>
              <a:rPr lang="en-GB" altLang="en-US"/>
              <a:t>Problems of Software Projects</a:t>
            </a:r>
          </a:p>
        </p:txBody>
      </p:sp>
      <p:graphicFrame>
        <p:nvGraphicFramePr>
          <p:cNvPr id="27651" name="Object 3"/>
          <p:cNvGraphicFramePr>
            <a:graphicFrameLocks noChangeAspect="1"/>
          </p:cNvGraphicFramePr>
          <p:nvPr/>
        </p:nvGraphicFramePr>
        <p:xfrm>
          <a:off x="2133601" y="2286000"/>
          <a:ext cx="7813675" cy="252253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194" name="Document" r:id="rId3" imgW="5632560" imgH="1553040" progId="Word.Document.8">
                  <p:embed/>
                </p:oleObj>
              </mc:Choice>
              <mc:Fallback>
                <p:oleObj name="Document" r:id="rId3" imgW="5632560" imgH="1553040" progId="Word.Document.8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133601" y="2286000"/>
                        <a:ext cx="7813675" cy="252253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521532653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/>
          <p:cNvSpPr>
            <a:spLocks noChangeArrowheads="1"/>
          </p:cNvSpPr>
          <p:nvPr>
            <p:ph type="title"/>
          </p:nvPr>
        </p:nvSpPr>
        <p:spPr bwMode="auto">
          <a:xfrm>
            <a:off x="2209800" y="762000"/>
            <a:ext cx="7772400" cy="11430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rmAutofit/>
          </a:bodyPr>
          <a:lstStyle/>
          <a:p>
            <a:r>
              <a:rPr lang="en-GB" altLang="en-US"/>
              <a:t>Plan for Prototype Should State:</a:t>
            </a:r>
          </a:p>
        </p:txBody>
      </p:sp>
      <p:sp>
        <p:nvSpPr>
          <p:cNvPr id="28675" name="Rectangle 3"/>
          <p:cNvSpPr>
            <a:spLocks noChangeArrowheads="1"/>
          </p:cNvSpPr>
          <p:nvPr>
            <p:ph type="body" idx="1"/>
          </p:nvPr>
        </p:nvSpPr>
        <p:spPr bwMode="auto">
          <a:xfrm>
            <a:off x="2286000" y="1828800"/>
            <a:ext cx="7772400" cy="41148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rmAutofit/>
          </a:bodyPr>
          <a:lstStyle/>
          <a:p>
            <a:pPr algn="just">
              <a:buFont typeface="Symbol" panose="05050102010706020507" pitchFamily="18" charset="2"/>
              <a:buChar char="·"/>
            </a:pPr>
            <a:r>
              <a:rPr lang="en-GB" altLang="en-US" dirty="0" smtClean="0"/>
              <a:t>Goals </a:t>
            </a:r>
            <a:r>
              <a:rPr lang="en-GB" altLang="en-US" dirty="0"/>
              <a:t>for the prototype (expected aims and benefits)</a:t>
            </a:r>
          </a:p>
          <a:p>
            <a:pPr algn="just">
              <a:buFont typeface="Symbol" panose="05050102010706020507" pitchFamily="18" charset="2"/>
              <a:buChar char="·"/>
            </a:pPr>
            <a:r>
              <a:rPr lang="en-GB" altLang="en-US" dirty="0" smtClean="0"/>
              <a:t>Development </a:t>
            </a:r>
            <a:r>
              <a:rPr lang="en-GB" altLang="en-US" dirty="0"/>
              <a:t>method (throw </a:t>
            </a:r>
            <a:r>
              <a:rPr lang="en-GB" altLang="en-US" dirty="0" smtClean="0"/>
              <a:t>away, </a:t>
            </a:r>
            <a:r>
              <a:rPr lang="en-GB" altLang="en-US" dirty="0"/>
              <a:t>etc.)</a:t>
            </a:r>
          </a:p>
          <a:p>
            <a:pPr algn="just">
              <a:buFont typeface="Symbol" panose="05050102010706020507" pitchFamily="18" charset="2"/>
              <a:buChar char="·"/>
            </a:pPr>
            <a:r>
              <a:rPr lang="en-GB" altLang="en-US" dirty="0" smtClean="0"/>
              <a:t>Prototype </a:t>
            </a:r>
            <a:r>
              <a:rPr lang="en-GB" altLang="en-US" dirty="0"/>
              <a:t>functions</a:t>
            </a:r>
          </a:p>
          <a:p>
            <a:pPr algn="just">
              <a:buFont typeface="Symbol" panose="05050102010706020507" pitchFamily="18" charset="2"/>
              <a:buChar char="·"/>
            </a:pPr>
            <a:r>
              <a:rPr lang="en-GB" altLang="en-US" dirty="0" smtClean="0"/>
              <a:t>Prototype </a:t>
            </a:r>
            <a:r>
              <a:rPr lang="en-GB" altLang="en-US" dirty="0"/>
              <a:t>timescales</a:t>
            </a:r>
          </a:p>
          <a:p>
            <a:pPr algn="just">
              <a:buFont typeface="Symbol" panose="05050102010706020507" pitchFamily="18" charset="2"/>
              <a:buChar char="·"/>
            </a:pPr>
            <a:r>
              <a:rPr lang="en-GB" altLang="en-US" dirty="0" smtClean="0"/>
              <a:t>Prototype </a:t>
            </a:r>
            <a:r>
              <a:rPr lang="en-GB" altLang="en-US" dirty="0"/>
              <a:t>delivery </a:t>
            </a:r>
            <a:r>
              <a:rPr lang="en-GB" altLang="en-US" dirty="0" smtClean="0"/>
              <a:t>(how </a:t>
            </a:r>
            <a:r>
              <a:rPr lang="en-GB" altLang="en-US" dirty="0"/>
              <a:t>is to be tested, </a:t>
            </a:r>
            <a:r>
              <a:rPr lang="en-GB" altLang="en-US" dirty="0" smtClean="0"/>
              <a:t>proven, </a:t>
            </a:r>
            <a:r>
              <a:rPr lang="en-GB" altLang="en-US" dirty="0"/>
              <a:t>etc.)</a:t>
            </a:r>
          </a:p>
        </p:txBody>
      </p:sp>
    </p:spTree>
    <p:extLst>
      <p:ext uri="{BB962C8B-B14F-4D97-AF65-F5344CB8AC3E}">
        <p14:creationId xmlns:p14="http://schemas.microsoft.com/office/powerpoint/2010/main" val="420533045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9698" name="Object 2"/>
          <p:cNvGraphicFramePr>
            <a:graphicFrameLocks noChangeAspect="1"/>
          </p:cNvGraphicFramePr>
          <p:nvPr/>
        </p:nvGraphicFramePr>
        <p:xfrm>
          <a:off x="2438400" y="1143000"/>
          <a:ext cx="7391400" cy="50292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218" name="Document" r:id="rId3" imgW="5652360" imgH="4037040" progId="Word.Document.8">
                  <p:embed/>
                </p:oleObj>
              </mc:Choice>
              <mc:Fallback>
                <p:oleObj name="Document" r:id="rId3" imgW="5652360" imgH="4037040" progId="Word.Document.8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438400" y="1143000"/>
                        <a:ext cx="7391400" cy="50292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893684165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/>
          <p:cNvSpPr>
            <a:spLocks noChangeArrowheads="1"/>
          </p:cNvSpPr>
          <p:nvPr>
            <p:ph type="title"/>
          </p:nvPr>
        </p:nvSpPr>
        <p:spPr bwMode="auto">
          <a:xfrm>
            <a:off x="2209800" y="762000"/>
            <a:ext cx="7772400" cy="11430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rmAutofit fontScale="90000"/>
          </a:bodyPr>
          <a:lstStyle/>
          <a:p>
            <a:r>
              <a:rPr lang="en-GB" altLang="en-US"/>
              <a:t>Prototyping “Front Loads” the  Development Cycle</a:t>
            </a:r>
          </a:p>
        </p:txBody>
      </p:sp>
      <p:graphicFrame>
        <p:nvGraphicFramePr>
          <p:cNvPr id="30723" name="Object 3"/>
          <p:cNvGraphicFramePr>
            <a:graphicFrameLocks noChangeAspect="1"/>
          </p:cNvGraphicFramePr>
          <p:nvPr/>
        </p:nvGraphicFramePr>
        <p:xfrm>
          <a:off x="2514600" y="2209800"/>
          <a:ext cx="7315200" cy="39624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42" name="Document" r:id="rId3" imgW="5652360" imgH="3439800" progId="Word.Document.8">
                  <p:embed/>
                </p:oleObj>
              </mc:Choice>
              <mc:Fallback>
                <p:oleObj name="Document" r:id="rId3" imgW="5652360" imgH="3439800" progId="Word.Document.8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514600" y="2209800"/>
                        <a:ext cx="7315200" cy="39624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644018970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2"/>
          <p:cNvSpPr>
            <a:spLocks noChangeArrowheads="1"/>
          </p:cNvSpPr>
          <p:nvPr>
            <p:ph type="title"/>
          </p:nvPr>
        </p:nvSpPr>
        <p:spPr bwMode="auto">
          <a:xfrm>
            <a:off x="2209800" y="914400"/>
            <a:ext cx="7772400" cy="11430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rmAutofit/>
          </a:bodyPr>
          <a:lstStyle/>
          <a:p>
            <a:r>
              <a:rPr lang="en-GB" altLang="en-US"/>
              <a:t>Why Prototyping Projects Fail</a:t>
            </a:r>
          </a:p>
        </p:txBody>
      </p:sp>
      <p:sp>
        <p:nvSpPr>
          <p:cNvPr id="31747" name="Rectangle 3"/>
          <p:cNvSpPr>
            <a:spLocks noChangeArrowheads="1"/>
          </p:cNvSpPr>
          <p:nvPr>
            <p:ph type="body" idx="1"/>
          </p:nvPr>
        </p:nvSpPr>
        <p:spPr bwMode="auto">
          <a:xfrm>
            <a:off x="2209800" y="2286000"/>
            <a:ext cx="7772400" cy="41148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rmAutofit/>
          </a:bodyPr>
          <a:lstStyle/>
          <a:p>
            <a:r>
              <a:rPr lang="en-GB" altLang="en-US"/>
              <a:t>Lack of management commitment</a:t>
            </a:r>
          </a:p>
          <a:p>
            <a:r>
              <a:rPr lang="en-GB" altLang="en-US"/>
              <a:t>Problems in managing prototyping projects</a:t>
            </a:r>
          </a:p>
          <a:p>
            <a:r>
              <a:rPr lang="en-GB" altLang="en-US"/>
              <a:t>Poor system implementation</a:t>
            </a:r>
          </a:p>
          <a:p>
            <a:r>
              <a:rPr lang="en-GB" altLang="en-US"/>
              <a:t>Using a prototype too early in the cycle</a:t>
            </a:r>
          </a:p>
          <a:p>
            <a:r>
              <a:rPr lang="en-GB" altLang="en-US"/>
              <a:t>Choosing the wrong project</a:t>
            </a:r>
          </a:p>
        </p:txBody>
      </p:sp>
    </p:spTree>
    <p:extLst>
      <p:ext uri="{BB962C8B-B14F-4D97-AF65-F5344CB8AC3E}">
        <p14:creationId xmlns:p14="http://schemas.microsoft.com/office/powerpoint/2010/main" val="2445925179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2"/>
          <p:cNvSpPr>
            <a:spLocks noChangeArrowheads="1"/>
          </p:cNvSpPr>
          <p:nvPr>
            <p:ph type="title"/>
          </p:nvPr>
        </p:nvSpPr>
        <p:spPr bwMode="auto">
          <a:xfrm>
            <a:off x="2209800" y="990600"/>
            <a:ext cx="7772400" cy="11430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rmAutofit/>
          </a:bodyPr>
          <a:lstStyle/>
          <a:p>
            <a:r>
              <a:rPr lang="en-GB" altLang="en-US" b="1" u="sng"/>
              <a:t>Final Warning</a:t>
            </a:r>
            <a:endParaRPr lang="en-GB" altLang="en-US"/>
          </a:p>
        </p:txBody>
      </p:sp>
      <p:sp>
        <p:nvSpPr>
          <p:cNvPr id="32771" name="Rectangle 3"/>
          <p:cNvSpPr>
            <a:spLocks noChangeArrowheads="1"/>
          </p:cNvSpPr>
          <p:nvPr>
            <p:ph type="body" idx="1"/>
          </p:nvPr>
        </p:nvSpPr>
        <p:spPr bwMode="auto">
          <a:xfrm>
            <a:off x="2209800" y="1981200"/>
            <a:ext cx="7772400" cy="41148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rmAutofit/>
          </a:bodyPr>
          <a:lstStyle/>
          <a:p>
            <a:pPr algn="just"/>
            <a:endParaRPr lang="en-GB" altLang="en-US" i="1">
              <a:solidFill>
                <a:srgbClr val="FF0000"/>
              </a:solidFill>
            </a:endParaRPr>
          </a:p>
          <a:p>
            <a:pPr algn="just"/>
            <a:r>
              <a:rPr lang="en-GB" altLang="en-US" i="1">
                <a:solidFill>
                  <a:srgbClr val="FF0000"/>
                </a:solidFill>
              </a:rPr>
              <a:t>Prototyping does not allow a 12 month project to be developed in 6 months.</a:t>
            </a:r>
          </a:p>
          <a:p>
            <a:pPr algn="just"/>
            <a:endParaRPr lang="en-GB" altLang="en-US" i="1">
              <a:solidFill>
                <a:srgbClr val="FF0000"/>
              </a:solidFill>
            </a:endParaRPr>
          </a:p>
          <a:p>
            <a:pPr algn="just"/>
            <a:r>
              <a:rPr lang="en-GB" altLang="en-US" i="1">
                <a:solidFill>
                  <a:srgbClr val="FF0000"/>
                </a:solidFill>
              </a:rPr>
              <a:t>The role of prototyping is in managing market and technical risk.</a:t>
            </a:r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1513749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604</Words>
  <Application>Microsoft Office PowerPoint</Application>
  <PresentationFormat>Widescreen</PresentationFormat>
  <Paragraphs>139</Paragraphs>
  <Slides>30</Slides>
  <Notes>2</Notes>
  <HiddenSlides>0</HiddenSlides>
  <MMClips>0</MMClips>
  <ScaleCrop>false</ScaleCrop>
  <HeadingPairs>
    <vt:vector size="8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2</vt:i4>
      </vt:variant>
      <vt:variant>
        <vt:lpstr>Slide Titles</vt:lpstr>
      </vt:variant>
      <vt:variant>
        <vt:i4>30</vt:i4>
      </vt:variant>
    </vt:vector>
  </HeadingPairs>
  <TitlesOfParts>
    <vt:vector size="37" baseType="lpstr">
      <vt:lpstr>Arial</vt:lpstr>
      <vt:lpstr>Calibri</vt:lpstr>
      <vt:lpstr>Calibri Light</vt:lpstr>
      <vt:lpstr>Symbol</vt:lpstr>
      <vt:lpstr>Office Theme</vt:lpstr>
      <vt:lpstr>Microsoft Word 97 - 2003 Document</vt:lpstr>
      <vt:lpstr>Microsoft Word Document</vt:lpstr>
      <vt:lpstr>Risk Management</vt:lpstr>
      <vt:lpstr>Boehm’s Top Ten Risks</vt:lpstr>
      <vt:lpstr>PowerPoint Presentation</vt:lpstr>
      <vt:lpstr>Identification of Risks</vt:lpstr>
      <vt:lpstr>Key Risk Areas</vt:lpstr>
      <vt:lpstr>Analysis of Risk</vt:lpstr>
      <vt:lpstr>Risk Exposure</vt:lpstr>
      <vt:lpstr>Risk Versus Experience</vt:lpstr>
      <vt:lpstr>Risk control</vt:lpstr>
      <vt:lpstr>Risk Management Planning</vt:lpstr>
      <vt:lpstr>Risk Resolution</vt:lpstr>
      <vt:lpstr>Risk Monitoring</vt:lpstr>
      <vt:lpstr>Prototyping for Risk Reduction</vt:lpstr>
      <vt:lpstr>Techniques for Risk Management</vt:lpstr>
      <vt:lpstr>Techniques for Risk Management</vt:lpstr>
      <vt:lpstr>Software Management and Rapid Prototyping</vt:lpstr>
      <vt:lpstr>Comparison of Project Types</vt:lpstr>
      <vt:lpstr>PowerPoint Presentation</vt:lpstr>
      <vt:lpstr>Problems with the Classic Lifecycle System</vt:lpstr>
      <vt:lpstr>Software Prototyping</vt:lpstr>
      <vt:lpstr>Prototyping and Modifications to the Software Lifecycle Model</vt:lpstr>
      <vt:lpstr>Types of Prototyping</vt:lpstr>
      <vt:lpstr>Prototype Development</vt:lpstr>
      <vt:lpstr>Prototyping Application</vt:lpstr>
      <vt:lpstr>Problems of Software Projects</vt:lpstr>
      <vt:lpstr>Plan for Prototype Should State:</vt:lpstr>
      <vt:lpstr>PowerPoint Presentation</vt:lpstr>
      <vt:lpstr>Prototyping “Front Loads” the  Development Cycle</vt:lpstr>
      <vt:lpstr>Why Prototyping Projects Fail</vt:lpstr>
      <vt:lpstr>Final Warning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Risk Management</dc:title>
  <dc:creator>John Rees</dc:creator>
  <cp:lastModifiedBy>John Rees</cp:lastModifiedBy>
  <cp:revision>1</cp:revision>
  <dcterms:created xsi:type="dcterms:W3CDTF">2016-09-27T11:52:35Z</dcterms:created>
  <dcterms:modified xsi:type="dcterms:W3CDTF">2016-09-27T11:52:55Z</dcterms:modified>
</cp:coreProperties>
</file>