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1" ContentType="image/png"/>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8" r:id="rId3"/>
    <p:sldId id="299" r:id="rId4"/>
    <p:sldId id="259" r:id="rId5"/>
    <p:sldId id="273" r:id="rId6"/>
    <p:sldId id="260" r:id="rId7"/>
    <p:sldId id="261" r:id="rId8"/>
    <p:sldId id="301" r:id="rId9"/>
    <p:sldId id="262" r:id="rId10"/>
    <p:sldId id="302" r:id="rId11"/>
    <p:sldId id="294" r:id="rId12"/>
    <p:sldId id="284" r:id="rId13"/>
    <p:sldId id="283" r:id="rId14"/>
    <p:sldId id="303" r:id="rId15"/>
    <p:sldId id="304" r:id="rId16"/>
    <p:sldId id="263" r:id="rId17"/>
    <p:sldId id="264" r:id="rId18"/>
    <p:sldId id="265" r:id="rId19"/>
    <p:sldId id="266" r:id="rId20"/>
    <p:sldId id="300" r:id="rId21"/>
    <p:sldId id="267" r:id="rId22"/>
    <p:sldId id="268" r:id="rId23"/>
    <p:sldId id="269" r:id="rId24"/>
    <p:sldId id="305" r:id="rId25"/>
    <p:sldId id="270" r:id="rId26"/>
    <p:sldId id="271" r:id="rId27"/>
    <p:sldId id="274" r:id="rId28"/>
    <p:sldId id="280" r:id="rId29"/>
    <p:sldId id="275" r:id="rId30"/>
    <p:sldId id="276" r:id="rId31"/>
    <p:sldId id="278" r:id="rId32"/>
    <p:sldId id="279" r:id="rId33"/>
    <p:sldId id="281" r:id="rId34"/>
    <p:sldId id="282" r:id="rId35"/>
    <p:sldId id="285" r:id="rId36"/>
    <p:sldId id="286" r:id="rId37"/>
    <p:sldId id="287" r:id="rId38"/>
    <p:sldId id="288" r:id="rId39"/>
    <p:sldId id="289" r:id="rId40"/>
    <p:sldId id="290" r:id="rId41"/>
    <p:sldId id="295" r:id="rId42"/>
    <p:sldId id="296" r:id="rId43"/>
    <p:sldId id="297" r:id="rId44"/>
    <p:sldId id="291" r:id="rId45"/>
    <p:sldId id="292" r:id="rId46"/>
    <p:sldId id="293"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4660"/>
  </p:normalViewPr>
  <p:slideViewPr>
    <p:cSldViewPr snapToGrid="0">
      <p:cViewPr varScale="1">
        <p:scale>
          <a:sx n="87" d="100"/>
          <a:sy n="87" d="100"/>
        </p:scale>
        <p:origin x="52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B2E691-2CA5-4CC5-9215-78AF0FFAF6C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30BBBB-293C-4013-8B7A-EBCB2EA6B3C7}">
      <dgm:prSet/>
      <dgm:spPr/>
      <dgm:t>
        <a:bodyPr/>
        <a:lstStyle/>
        <a:p>
          <a:r>
            <a:rPr lang="en-GB" dirty="0" smtClean="0"/>
            <a:t>Response to very </a:t>
          </a:r>
          <a:r>
            <a:rPr lang="en-GB" dirty="0"/>
            <a:t>stressful, frightening or distressing events </a:t>
          </a:r>
          <a:r>
            <a:rPr lang="en-GB" dirty="0" smtClean="0"/>
            <a:t>is </a:t>
          </a:r>
          <a:r>
            <a:rPr lang="en-GB" dirty="0"/>
            <a:t>called trauma</a:t>
          </a:r>
          <a:endParaRPr lang="en-US" dirty="0"/>
        </a:p>
      </dgm:t>
    </dgm:pt>
    <dgm:pt modelId="{33745C65-C11D-4388-8D20-9F31A5795D57}" type="parTrans" cxnId="{8072FFD1-DA92-427A-949D-76CECEC3FE98}">
      <dgm:prSet/>
      <dgm:spPr/>
      <dgm:t>
        <a:bodyPr/>
        <a:lstStyle/>
        <a:p>
          <a:endParaRPr lang="en-US"/>
        </a:p>
      </dgm:t>
    </dgm:pt>
    <dgm:pt modelId="{E3B20588-6434-4280-9EAF-70CBB9309180}" type="sibTrans" cxnId="{8072FFD1-DA92-427A-949D-76CECEC3FE98}">
      <dgm:prSet/>
      <dgm:spPr/>
      <dgm:t>
        <a:bodyPr/>
        <a:lstStyle/>
        <a:p>
          <a:endParaRPr lang="en-US"/>
        </a:p>
      </dgm:t>
    </dgm:pt>
    <dgm:pt modelId="{051B9F1E-E5D6-4009-8663-9A3C461C30B2}">
      <dgm:prSet/>
      <dgm:spPr/>
      <dgm:t>
        <a:bodyPr/>
        <a:lstStyle/>
        <a:p>
          <a:r>
            <a:rPr lang="en-GB"/>
            <a:t>These events can happen at any age &amp; cause long-lasting harm</a:t>
          </a:r>
          <a:endParaRPr lang="en-US"/>
        </a:p>
      </dgm:t>
    </dgm:pt>
    <dgm:pt modelId="{851743F4-C1F7-4BBB-A21D-410A886950E9}" type="parTrans" cxnId="{7B0D3C28-5E30-4E23-AE19-43529C430A33}">
      <dgm:prSet/>
      <dgm:spPr/>
      <dgm:t>
        <a:bodyPr/>
        <a:lstStyle/>
        <a:p>
          <a:endParaRPr lang="en-US"/>
        </a:p>
      </dgm:t>
    </dgm:pt>
    <dgm:pt modelId="{A1D0EC6C-FC13-4922-B5C4-9D05E2528249}" type="sibTrans" cxnId="{7B0D3C28-5E30-4E23-AE19-43529C430A33}">
      <dgm:prSet/>
      <dgm:spPr/>
      <dgm:t>
        <a:bodyPr/>
        <a:lstStyle/>
        <a:p>
          <a:endParaRPr lang="en-US"/>
        </a:p>
      </dgm:t>
    </dgm:pt>
    <dgm:pt modelId="{E4F681A2-4F4C-411E-90D0-DFE76EEF8E94}">
      <dgm:prSet/>
      <dgm:spPr/>
      <dgm:t>
        <a:bodyPr/>
        <a:lstStyle/>
        <a:p>
          <a:r>
            <a:rPr lang="en-GB"/>
            <a:t>These events can happen to anyone</a:t>
          </a:r>
          <a:endParaRPr lang="en-US"/>
        </a:p>
      </dgm:t>
    </dgm:pt>
    <dgm:pt modelId="{782DA730-2A88-4E47-B46C-5C246EA2F838}" type="parTrans" cxnId="{2EEC4A51-3D55-41DC-A332-2F7332DAF69D}">
      <dgm:prSet/>
      <dgm:spPr/>
      <dgm:t>
        <a:bodyPr/>
        <a:lstStyle/>
        <a:p>
          <a:endParaRPr lang="en-US"/>
        </a:p>
      </dgm:t>
    </dgm:pt>
    <dgm:pt modelId="{992D27A3-6C44-42AA-9136-613D57C3471E}" type="sibTrans" cxnId="{2EEC4A51-3D55-41DC-A332-2F7332DAF69D}">
      <dgm:prSet/>
      <dgm:spPr/>
      <dgm:t>
        <a:bodyPr/>
        <a:lstStyle/>
        <a:p>
          <a:endParaRPr lang="en-US"/>
        </a:p>
      </dgm:t>
    </dgm:pt>
    <dgm:pt modelId="{007AFC4B-0B7C-47E1-9198-E0755682ECF6}">
      <dgm:prSet/>
      <dgm:spPr/>
      <dgm:t>
        <a:bodyPr/>
        <a:lstStyle/>
        <a:p>
          <a:r>
            <a:rPr lang="en-GB"/>
            <a:t>Difficult to measure- one person’s trauma is another person’s normal- everyone has different thresholds in life…what is acceptable/ not acceptable</a:t>
          </a:r>
          <a:endParaRPr lang="en-US"/>
        </a:p>
      </dgm:t>
    </dgm:pt>
    <dgm:pt modelId="{0B960BAA-7FAF-4CDD-A878-EBFADAF1DFA7}" type="parTrans" cxnId="{F4BD4B30-5FE2-4E83-AE48-74918294AED2}">
      <dgm:prSet/>
      <dgm:spPr/>
      <dgm:t>
        <a:bodyPr/>
        <a:lstStyle/>
        <a:p>
          <a:endParaRPr lang="en-US"/>
        </a:p>
      </dgm:t>
    </dgm:pt>
    <dgm:pt modelId="{AADA4BC7-15DE-4279-9D96-C7E0475105D1}" type="sibTrans" cxnId="{F4BD4B30-5FE2-4E83-AE48-74918294AED2}">
      <dgm:prSet/>
      <dgm:spPr/>
      <dgm:t>
        <a:bodyPr/>
        <a:lstStyle/>
        <a:p>
          <a:endParaRPr lang="en-US"/>
        </a:p>
      </dgm:t>
    </dgm:pt>
    <dgm:pt modelId="{FC992EA6-DA38-4766-A3D3-EF1501E04808}">
      <dgm:prSet/>
      <dgm:spPr/>
      <dgm:t>
        <a:bodyPr/>
        <a:lstStyle/>
        <a:p>
          <a:r>
            <a:rPr lang="en-GB"/>
            <a:t>Going through further trauma can also cause you to start being affected by past experiences or make existing problems worse</a:t>
          </a:r>
          <a:endParaRPr lang="en-US"/>
        </a:p>
      </dgm:t>
    </dgm:pt>
    <dgm:pt modelId="{656C4C6B-290F-420A-A4AA-22D44CD6B67E}" type="parTrans" cxnId="{B82B6E07-A57E-4C41-9234-7DCF1E14E19A}">
      <dgm:prSet/>
      <dgm:spPr/>
      <dgm:t>
        <a:bodyPr/>
        <a:lstStyle/>
        <a:p>
          <a:endParaRPr lang="en-US"/>
        </a:p>
      </dgm:t>
    </dgm:pt>
    <dgm:pt modelId="{190DAA5A-ED8A-4CAB-9FAA-F0B59A4C29F2}" type="sibTrans" cxnId="{B82B6E07-A57E-4C41-9234-7DCF1E14E19A}">
      <dgm:prSet/>
      <dgm:spPr/>
      <dgm:t>
        <a:bodyPr/>
        <a:lstStyle/>
        <a:p>
          <a:endParaRPr lang="en-US"/>
        </a:p>
      </dgm:t>
    </dgm:pt>
    <dgm:pt modelId="{E63AD122-12AB-4DDD-91C7-7A1D2EEF9516}">
      <dgm:prSet/>
      <dgm:spPr/>
      <dgm:t>
        <a:bodyPr/>
        <a:lstStyle/>
        <a:p>
          <a:r>
            <a:rPr lang="en-GB"/>
            <a:t>Children who have experienced trauma &amp; loss can often engage in behaviours that lead to misunderstandings</a:t>
          </a:r>
          <a:endParaRPr lang="en-US"/>
        </a:p>
      </dgm:t>
    </dgm:pt>
    <dgm:pt modelId="{57E8CEC8-B1AD-409D-8E6F-BFD7BED2B5B6}" type="parTrans" cxnId="{8CF8C15E-1149-4493-B5B3-E8EF599F3874}">
      <dgm:prSet/>
      <dgm:spPr/>
      <dgm:t>
        <a:bodyPr/>
        <a:lstStyle/>
        <a:p>
          <a:endParaRPr lang="en-US"/>
        </a:p>
      </dgm:t>
    </dgm:pt>
    <dgm:pt modelId="{A917A217-F11E-4B6A-9F3E-4B39FBBE8EDA}" type="sibTrans" cxnId="{8CF8C15E-1149-4493-B5B3-E8EF599F3874}">
      <dgm:prSet/>
      <dgm:spPr/>
      <dgm:t>
        <a:bodyPr/>
        <a:lstStyle/>
        <a:p>
          <a:endParaRPr lang="en-US"/>
        </a:p>
      </dgm:t>
    </dgm:pt>
    <dgm:pt modelId="{8B44B5E0-5222-4BDE-B138-F6A431F1C5AD}" type="pres">
      <dgm:prSet presAssocID="{3AB2E691-2CA5-4CC5-9215-78AF0FFAF6C9}" presName="diagram" presStyleCnt="0">
        <dgm:presLayoutVars>
          <dgm:dir/>
          <dgm:resizeHandles val="exact"/>
        </dgm:presLayoutVars>
      </dgm:prSet>
      <dgm:spPr/>
      <dgm:t>
        <a:bodyPr/>
        <a:lstStyle/>
        <a:p>
          <a:endParaRPr lang="en-GB"/>
        </a:p>
      </dgm:t>
    </dgm:pt>
    <dgm:pt modelId="{98892EC3-669A-4BFF-BED0-8D3B43372DF7}" type="pres">
      <dgm:prSet presAssocID="{3530BBBB-293C-4013-8B7A-EBCB2EA6B3C7}" presName="node" presStyleLbl="node1" presStyleIdx="0" presStyleCnt="6">
        <dgm:presLayoutVars>
          <dgm:bulletEnabled val="1"/>
        </dgm:presLayoutVars>
      </dgm:prSet>
      <dgm:spPr/>
      <dgm:t>
        <a:bodyPr/>
        <a:lstStyle/>
        <a:p>
          <a:endParaRPr lang="en-GB"/>
        </a:p>
      </dgm:t>
    </dgm:pt>
    <dgm:pt modelId="{71C655C2-19C6-4CEF-BC36-62B6319765B6}" type="pres">
      <dgm:prSet presAssocID="{E3B20588-6434-4280-9EAF-70CBB9309180}" presName="sibTrans" presStyleCnt="0"/>
      <dgm:spPr/>
    </dgm:pt>
    <dgm:pt modelId="{6FBF4CD2-CC73-4A77-B4EB-5745B1CF72F6}" type="pres">
      <dgm:prSet presAssocID="{051B9F1E-E5D6-4009-8663-9A3C461C30B2}" presName="node" presStyleLbl="node1" presStyleIdx="1" presStyleCnt="6">
        <dgm:presLayoutVars>
          <dgm:bulletEnabled val="1"/>
        </dgm:presLayoutVars>
      </dgm:prSet>
      <dgm:spPr/>
      <dgm:t>
        <a:bodyPr/>
        <a:lstStyle/>
        <a:p>
          <a:endParaRPr lang="en-GB"/>
        </a:p>
      </dgm:t>
    </dgm:pt>
    <dgm:pt modelId="{917B3ACD-659D-4BED-9072-9E7E71EA8C7D}" type="pres">
      <dgm:prSet presAssocID="{A1D0EC6C-FC13-4922-B5C4-9D05E2528249}" presName="sibTrans" presStyleCnt="0"/>
      <dgm:spPr/>
    </dgm:pt>
    <dgm:pt modelId="{82377F87-E01E-4604-891F-BD063EBC49DF}" type="pres">
      <dgm:prSet presAssocID="{E4F681A2-4F4C-411E-90D0-DFE76EEF8E94}" presName="node" presStyleLbl="node1" presStyleIdx="2" presStyleCnt="6">
        <dgm:presLayoutVars>
          <dgm:bulletEnabled val="1"/>
        </dgm:presLayoutVars>
      </dgm:prSet>
      <dgm:spPr/>
      <dgm:t>
        <a:bodyPr/>
        <a:lstStyle/>
        <a:p>
          <a:endParaRPr lang="en-GB"/>
        </a:p>
      </dgm:t>
    </dgm:pt>
    <dgm:pt modelId="{F2222239-8525-43C6-9F6D-5545852CD27E}" type="pres">
      <dgm:prSet presAssocID="{992D27A3-6C44-42AA-9136-613D57C3471E}" presName="sibTrans" presStyleCnt="0"/>
      <dgm:spPr/>
    </dgm:pt>
    <dgm:pt modelId="{44F6D39E-3F63-49E8-BCE4-7B65404E79C5}" type="pres">
      <dgm:prSet presAssocID="{007AFC4B-0B7C-47E1-9198-E0755682ECF6}" presName="node" presStyleLbl="node1" presStyleIdx="3" presStyleCnt="6">
        <dgm:presLayoutVars>
          <dgm:bulletEnabled val="1"/>
        </dgm:presLayoutVars>
      </dgm:prSet>
      <dgm:spPr/>
      <dgm:t>
        <a:bodyPr/>
        <a:lstStyle/>
        <a:p>
          <a:endParaRPr lang="en-GB"/>
        </a:p>
      </dgm:t>
    </dgm:pt>
    <dgm:pt modelId="{25F3D4D5-0D44-45C7-88C7-2E92AFFC676E}" type="pres">
      <dgm:prSet presAssocID="{AADA4BC7-15DE-4279-9D96-C7E0475105D1}" presName="sibTrans" presStyleCnt="0"/>
      <dgm:spPr/>
    </dgm:pt>
    <dgm:pt modelId="{C3EB8B64-DA03-4643-B9F9-740DF378533E}" type="pres">
      <dgm:prSet presAssocID="{FC992EA6-DA38-4766-A3D3-EF1501E04808}" presName="node" presStyleLbl="node1" presStyleIdx="4" presStyleCnt="6">
        <dgm:presLayoutVars>
          <dgm:bulletEnabled val="1"/>
        </dgm:presLayoutVars>
      </dgm:prSet>
      <dgm:spPr/>
      <dgm:t>
        <a:bodyPr/>
        <a:lstStyle/>
        <a:p>
          <a:endParaRPr lang="en-GB"/>
        </a:p>
      </dgm:t>
    </dgm:pt>
    <dgm:pt modelId="{D9188160-24EB-4E9C-84E6-AA2C124C66E7}" type="pres">
      <dgm:prSet presAssocID="{190DAA5A-ED8A-4CAB-9FAA-F0B59A4C29F2}" presName="sibTrans" presStyleCnt="0"/>
      <dgm:spPr/>
    </dgm:pt>
    <dgm:pt modelId="{63625E39-5B3C-46AD-A19E-ED37FA0C4B29}" type="pres">
      <dgm:prSet presAssocID="{E63AD122-12AB-4DDD-91C7-7A1D2EEF9516}" presName="node" presStyleLbl="node1" presStyleIdx="5" presStyleCnt="6">
        <dgm:presLayoutVars>
          <dgm:bulletEnabled val="1"/>
        </dgm:presLayoutVars>
      </dgm:prSet>
      <dgm:spPr/>
      <dgm:t>
        <a:bodyPr/>
        <a:lstStyle/>
        <a:p>
          <a:endParaRPr lang="en-GB"/>
        </a:p>
      </dgm:t>
    </dgm:pt>
  </dgm:ptLst>
  <dgm:cxnLst>
    <dgm:cxn modelId="{A66D090C-3251-44AE-910C-9B9C096205D4}" type="presOf" srcId="{051B9F1E-E5D6-4009-8663-9A3C461C30B2}" destId="{6FBF4CD2-CC73-4A77-B4EB-5745B1CF72F6}" srcOrd="0" destOrd="0" presId="urn:microsoft.com/office/officeart/2005/8/layout/default"/>
    <dgm:cxn modelId="{8CF8C15E-1149-4493-B5B3-E8EF599F3874}" srcId="{3AB2E691-2CA5-4CC5-9215-78AF0FFAF6C9}" destId="{E63AD122-12AB-4DDD-91C7-7A1D2EEF9516}" srcOrd="5" destOrd="0" parTransId="{57E8CEC8-B1AD-409D-8E6F-BFD7BED2B5B6}" sibTransId="{A917A217-F11E-4B6A-9F3E-4B39FBBE8EDA}"/>
    <dgm:cxn modelId="{91224031-9D87-4E5A-9817-BB91D1154015}" type="presOf" srcId="{FC992EA6-DA38-4766-A3D3-EF1501E04808}" destId="{C3EB8B64-DA03-4643-B9F9-740DF378533E}" srcOrd="0" destOrd="0" presId="urn:microsoft.com/office/officeart/2005/8/layout/default"/>
    <dgm:cxn modelId="{7B0D3C28-5E30-4E23-AE19-43529C430A33}" srcId="{3AB2E691-2CA5-4CC5-9215-78AF0FFAF6C9}" destId="{051B9F1E-E5D6-4009-8663-9A3C461C30B2}" srcOrd="1" destOrd="0" parTransId="{851743F4-C1F7-4BBB-A21D-410A886950E9}" sibTransId="{A1D0EC6C-FC13-4922-B5C4-9D05E2528249}"/>
    <dgm:cxn modelId="{4DE7A3FD-7C1D-4D40-A92D-603A5B46294C}" type="presOf" srcId="{3530BBBB-293C-4013-8B7A-EBCB2EA6B3C7}" destId="{98892EC3-669A-4BFF-BED0-8D3B43372DF7}" srcOrd="0" destOrd="0" presId="urn:microsoft.com/office/officeart/2005/8/layout/default"/>
    <dgm:cxn modelId="{778D68EA-7DD7-4DD5-8930-293988E16C0D}" type="presOf" srcId="{007AFC4B-0B7C-47E1-9198-E0755682ECF6}" destId="{44F6D39E-3F63-49E8-BCE4-7B65404E79C5}" srcOrd="0" destOrd="0" presId="urn:microsoft.com/office/officeart/2005/8/layout/default"/>
    <dgm:cxn modelId="{FA79ACA8-E920-441B-BC0B-837F2F57C203}" type="presOf" srcId="{E4F681A2-4F4C-411E-90D0-DFE76EEF8E94}" destId="{82377F87-E01E-4604-891F-BD063EBC49DF}" srcOrd="0" destOrd="0" presId="urn:microsoft.com/office/officeart/2005/8/layout/default"/>
    <dgm:cxn modelId="{E0BE4BB6-7E68-468C-945A-1FD5ADC6ADA4}" type="presOf" srcId="{3AB2E691-2CA5-4CC5-9215-78AF0FFAF6C9}" destId="{8B44B5E0-5222-4BDE-B138-F6A431F1C5AD}" srcOrd="0" destOrd="0" presId="urn:microsoft.com/office/officeart/2005/8/layout/default"/>
    <dgm:cxn modelId="{D03502C8-EF21-4840-BC7E-E5B6D75AAB78}" type="presOf" srcId="{E63AD122-12AB-4DDD-91C7-7A1D2EEF9516}" destId="{63625E39-5B3C-46AD-A19E-ED37FA0C4B29}" srcOrd="0" destOrd="0" presId="urn:microsoft.com/office/officeart/2005/8/layout/default"/>
    <dgm:cxn modelId="{8072FFD1-DA92-427A-949D-76CECEC3FE98}" srcId="{3AB2E691-2CA5-4CC5-9215-78AF0FFAF6C9}" destId="{3530BBBB-293C-4013-8B7A-EBCB2EA6B3C7}" srcOrd="0" destOrd="0" parTransId="{33745C65-C11D-4388-8D20-9F31A5795D57}" sibTransId="{E3B20588-6434-4280-9EAF-70CBB9309180}"/>
    <dgm:cxn modelId="{B82B6E07-A57E-4C41-9234-7DCF1E14E19A}" srcId="{3AB2E691-2CA5-4CC5-9215-78AF0FFAF6C9}" destId="{FC992EA6-DA38-4766-A3D3-EF1501E04808}" srcOrd="4" destOrd="0" parTransId="{656C4C6B-290F-420A-A4AA-22D44CD6B67E}" sibTransId="{190DAA5A-ED8A-4CAB-9FAA-F0B59A4C29F2}"/>
    <dgm:cxn modelId="{F4BD4B30-5FE2-4E83-AE48-74918294AED2}" srcId="{3AB2E691-2CA5-4CC5-9215-78AF0FFAF6C9}" destId="{007AFC4B-0B7C-47E1-9198-E0755682ECF6}" srcOrd="3" destOrd="0" parTransId="{0B960BAA-7FAF-4CDD-A878-EBFADAF1DFA7}" sibTransId="{AADA4BC7-15DE-4279-9D96-C7E0475105D1}"/>
    <dgm:cxn modelId="{2EEC4A51-3D55-41DC-A332-2F7332DAF69D}" srcId="{3AB2E691-2CA5-4CC5-9215-78AF0FFAF6C9}" destId="{E4F681A2-4F4C-411E-90D0-DFE76EEF8E94}" srcOrd="2" destOrd="0" parTransId="{782DA730-2A88-4E47-B46C-5C246EA2F838}" sibTransId="{992D27A3-6C44-42AA-9136-613D57C3471E}"/>
    <dgm:cxn modelId="{D3D8BDB6-FFA3-469D-8A8E-411EA3D8F641}" type="presParOf" srcId="{8B44B5E0-5222-4BDE-B138-F6A431F1C5AD}" destId="{98892EC3-669A-4BFF-BED0-8D3B43372DF7}" srcOrd="0" destOrd="0" presId="urn:microsoft.com/office/officeart/2005/8/layout/default"/>
    <dgm:cxn modelId="{4B062B76-C683-4983-980C-734981DF3FA5}" type="presParOf" srcId="{8B44B5E0-5222-4BDE-B138-F6A431F1C5AD}" destId="{71C655C2-19C6-4CEF-BC36-62B6319765B6}" srcOrd="1" destOrd="0" presId="urn:microsoft.com/office/officeart/2005/8/layout/default"/>
    <dgm:cxn modelId="{AB363FC1-7A80-4C6C-B534-874139725A86}" type="presParOf" srcId="{8B44B5E0-5222-4BDE-B138-F6A431F1C5AD}" destId="{6FBF4CD2-CC73-4A77-B4EB-5745B1CF72F6}" srcOrd="2" destOrd="0" presId="urn:microsoft.com/office/officeart/2005/8/layout/default"/>
    <dgm:cxn modelId="{AB0C7920-63EF-40C6-9365-986F6CC62C29}" type="presParOf" srcId="{8B44B5E0-5222-4BDE-B138-F6A431F1C5AD}" destId="{917B3ACD-659D-4BED-9072-9E7E71EA8C7D}" srcOrd="3" destOrd="0" presId="urn:microsoft.com/office/officeart/2005/8/layout/default"/>
    <dgm:cxn modelId="{A8630CAC-F8BF-43F3-8092-9FC4102469D3}" type="presParOf" srcId="{8B44B5E0-5222-4BDE-B138-F6A431F1C5AD}" destId="{82377F87-E01E-4604-891F-BD063EBC49DF}" srcOrd="4" destOrd="0" presId="urn:microsoft.com/office/officeart/2005/8/layout/default"/>
    <dgm:cxn modelId="{846E4CAD-CE4F-4E55-981A-9F303DF2B3B5}" type="presParOf" srcId="{8B44B5E0-5222-4BDE-B138-F6A431F1C5AD}" destId="{F2222239-8525-43C6-9F6D-5545852CD27E}" srcOrd="5" destOrd="0" presId="urn:microsoft.com/office/officeart/2005/8/layout/default"/>
    <dgm:cxn modelId="{4C7820C3-4172-407F-9F6E-4C3E629F07F2}" type="presParOf" srcId="{8B44B5E0-5222-4BDE-B138-F6A431F1C5AD}" destId="{44F6D39E-3F63-49E8-BCE4-7B65404E79C5}" srcOrd="6" destOrd="0" presId="urn:microsoft.com/office/officeart/2005/8/layout/default"/>
    <dgm:cxn modelId="{085CEEBD-D961-4369-9AC5-4602DFAD4251}" type="presParOf" srcId="{8B44B5E0-5222-4BDE-B138-F6A431F1C5AD}" destId="{25F3D4D5-0D44-45C7-88C7-2E92AFFC676E}" srcOrd="7" destOrd="0" presId="urn:microsoft.com/office/officeart/2005/8/layout/default"/>
    <dgm:cxn modelId="{C6CB9787-4FED-4680-AC2D-9B5D6DE5D999}" type="presParOf" srcId="{8B44B5E0-5222-4BDE-B138-F6A431F1C5AD}" destId="{C3EB8B64-DA03-4643-B9F9-740DF378533E}" srcOrd="8" destOrd="0" presId="urn:microsoft.com/office/officeart/2005/8/layout/default"/>
    <dgm:cxn modelId="{77336256-E43C-4750-9956-D05B0CFACC00}" type="presParOf" srcId="{8B44B5E0-5222-4BDE-B138-F6A431F1C5AD}" destId="{D9188160-24EB-4E9C-84E6-AA2C124C66E7}" srcOrd="9" destOrd="0" presId="urn:microsoft.com/office/officeart/2005/8/layout/default"/>
    <dgm:cxn modelId="{F0FA5AE1-7531-446C-B527-F5FAC746CE93}" type="presParOf" srcId="{8B44B5E0-5222-4BDE-B138-F6A431F1C5AD}" destId="{63625E39-5B3C-46AD-A19E-ED37FA0C4B2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A6F255-A1B2-4D26-9ADF-A39BE1A0C4E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C9A62EF-5E1D-4ADE-8446-9A0119D3F04C}">
      <dgm:prSet/>
      <dgm:spPr/>
      <dgm:t>
        <a:bodyPr/>
        <a:lstStyle/>
        <a:p>
          <a:r>
            <a:rPr lang="en-GB" dirty="0"/>
            <a:t>We cannot eradicate ACEs, stress or trauma but we can minimise the impact of them by ensuring we use:</a:t>
          </a:r>
          <a:endParaRPr lang="en-US" dirty="0"/>
        </a:p>
      </dgm:t>
    </dgm:pt>
    <dgm:pt modelId="{84FA53B0-FF0D-4BB5-B3D1-9AB8831DEE0A}" type="parTrans" cxnId="{EB7ED305-BF3E-4B37-A8E8-D616FBE8DD40}">
      <dgm:prSet/>
      <dgm:spPr/>
      <dgm:t>
        <a:bodyPr/>
        <a:lstStyle/>
        <a:p>
          <a:endParaRPr lang="en-US"/>
        </a:p>
      </dgm:t>
    </dgm:pt>
    <dgm:pt modelId="{17099170-2EDB-49D6-8E53-3FA4EEFCF91A}" type="sibTrans" cxnId="{EB7ED305-BF3E-4B37-A8E8-D616FBE8DD40}">
      <dgm:prSet/>
      <dgm:spPr/>
      <dgm:t>
        <a:bodyPr/>
        <a:lstStyle/>
        <a:p>
          <a:endParaRPr lang="en-US"/>
        </a:p>
      </dgm:t>
    </dgm:pt>
    <dgm:pt modelId="{1C925379-FC2E-4256-9335-90B2DDAEF232}">
      <dgm:prSet/>
      <dgm:spPr/>
      <dgm:t>
        <a:bodyPr/>
        <a:lstStyle/>
        <a:p>
          <a:r>
            <a:rPr lang="en-GB" dirty="0" smtClean="0"/>
            <a:t>Thoughtful responses</a:t>
          </a:r>
          <a:endParaRPr lang="en-US" dirty="0"/>
        </a:p>
      </dgm:t>
    </dgm:pt>
    <dgm:pt modelId="{CA2B7254-8534-4A59-8D12-18A8EB1D067E}" type="parTrans" cxnId="{E0C8E7EE-7073-46A5-9A07-B9AA8EDE3730}">
      <dgm:prSet/>
      <dgm:spPr/>
      <dgm:t>
        <a:bodyPr/>
        <a:lstStyle/>
        <a:p>
          <a:endParaRPr lang="en-US"/>
        </a:p>
      </dgm:t>
    </dgm:pt>
    <dgm:pt modelId="{BBC62A38-270C-4238-95B4-4A3EE95B12BC}" type="sibTrans" cxnId="{E0C8E7EE-7073-46A5-9A07-B9AA8EDE3730}">
      <dgm:prSet/>
      <dgm:spPr/>
      <dgm:t>
        <a:bodyPr/>
        <a:lstStyle/>
        <a:p>
          <a:endParaRPr lang="en-US"/>
        </a:p>
      </dgm:t>
    </dgm:pt>
    <dgm:pt modelId="{BA3AD855-C6CE-4526-9786-A25C49B15A69}">
      <dgm:prSet/>
      <dgm:spPr/>
      <dgm:t>
        <a:bodyPr/>
        <a:lstStyle/>
        <a:p>
          <a:r>
            <a:rPr lang="en-GB"/>
            <a:t>Consistency</a:t>
          </a:r>
          <a:endParaRPr lang="en-US"/>
        </a:p>
      </dgm:t>
    </dgm:pt>
    <dgm:pt modelId="{CC1EDF63-1671-46A7-8D70-BC8FCF01F05B}" type="parTrans" cxnId="{D3D6DBDB-C811-4A36-8546-5660EF8957D8}">
      <dgm:prSet/>
      <dgm:spPr/>
      <dgm:t>
        <a:bodyPr/>
        <a:lstStyle/>
        <a:p>
          <a:endParaRPr lang="en-US"/>
        </a:p>
      </dgm:t>
    </dgm:pt>
    <dgm:pt modelId="{D2B8E904-4402-42DF-ADE0-AB1F80BCFF63}" type="sibTrans" cxnId="{D3D6DBDB-C811-4A36-8546-5660EF8957D8}">
      <dgm:prSet/>
      <dgm:spPr/>
      <dgm:t>
        <a:bodyPr/>
        <a:lstStyle/>
        <a:p>
          <a:endParaRPr lang="en-US"/>
        </a:p>
      </dgm:t>
    </dgm:pt>
    <dgm:pt modelId="{8E95D730-7561-4C22-ADD4-2A5C5679305D}">
      <dgm:prSet/>
      <dgm:spPr/>
      <dgm:t>
        <a:bodyPr/>
        <a:lstStyle/>
        <a:p>
          <a:r>
            <a:rPr lang="en-GB"/>
            <a:t>Communication</a:t>
          </a:r>
          <a:endParaRPr lang="en-US"/>
        </a:p>
      </dgm:t>
    </dgm:pt>
    <dgm:pt modelId="{4E2834B0-E6D7-4929-AA27-92401357AD31}" type="parTrans" cxnId="{4C5FF56F-DF96-4B0F-AF89-8263FFD7356C}">
      <dgm:prSet/>
      <dgm:spPr/>
      <dgm:t>
        <a:bodyPr/>
        <a:lstStyle/>
        <a:p>
          <a:endParaRPr lang="en-US"/>
        </a:p>
      </dgm:t>
    </dgm:pt>
    <dgm:pt modelId="{4798EA55-777E-42ED-B4E0-469DAA6B9014}" type="sibTrans" cxnId="{4C5FF56F-DF96-4B0F-AF89-8263FFD7356C}">
      <dgm:prSet/>
      <dgm:spPr/>
      <dgm:t>
        <a:bodyPr/>
        <a:lstStyle/>
        <a:p>
          <a:endParaRPr lang="en-US"/>
        </a:p>
      </dgm:t>
    </dgm:pt>
    <dgm:pt modelId="{A65F6B68-E92C-4CE9-9E4D-A50D3F5F75E1}">
      <dgm:prSet/>
      <dgm:spPr/>
      <dgm:t>
        <a:bodyPr/>
        <a:lstStyle/>
        <a:p>
          <a:r>
            <a:rPr lang="en-GB"/>
            <a:t>Empathy</a:t>
          </a:r>
          <a:endParaRPr lang="en-US"/>
        </a:p>
      </dgm:t>
    </dgm:pt>
    <dgm:pt modelId="{ACAC607D-38F9-4AE0-A33F-C67352C6B2EB}" type="parTrans" cxnId="{5628A1A5-595B-49E2-9B56-F17FA2097D1F}">
      <dgm:prSet/>
      <dgm:spPr/>
      <dgm:t>
        <a:bodyPr/>
        <a:lstStyle/>
        <a:p>
          <a:endParaRPr lang="en-US"/>
        </a:p>
      </dgm:t>
    </dgm:pt>
    <dgm:pt modelId="{8E7F9ED9-7B52-4F08-A8BB-6C8A8B94BA80}" type="sibTrans" cxnId="{5628A1A5-595B-49E2-9B56-F17FA2097D1F}">
      <dgm:prSet/>
      <dgm:spPr/>
      <dgm:t>
        <a:bodyPr/>
        <a:lstStyle/>
        <a:p>
          <a:endParaRPr lang="en-US"/>
        </a:p>
      </dgm:t>
    </dgm:pt>
    <dgm:pt modelId="{436F2B2B-5392-48C2-AD3B-264D8FD66C05}">
      <dgm:prSet/>
      <dgm:spPr/>
      <dgm:t>
        <a:bodyPr/>
        <a:lstStyle/>
        <a:p>
          <a:r>
            <a:rPr lang="en-GB"/>
            <a:t>Relationships</a:t>
          </a:r>
          <a:endParaRPr lang="en-US"/>
        </a:p>
      </dgm:t>
    </dgm:pt>
    <dgm:pt modelId="{9F204A23-3739-411E-AD64-2548F1CB0062}" type="parTrans" cxnId="{CB07A707-08A0-4B6B-8E12-BF191E4DDE9C}">
      <dgm:prSet/>
      <dgm:spPr/>
      <dgm:t>
        <a:bodyPr/>
        <a:lstStyle/>
        <a:p>
          <a:endParaRPr lang="en-US"/>
        </a:p>
      </dgm:t>
    </dgm:pt>
    <dgm:pt modelId="{164DF64D-10AE-4093-B0CF-88250F4329F0}" type="sibTrans" cxnId="{CB07A707-08A0-4B6B-8E12-BF191E4DDE9C}">
      <dgm:prSet/>
      <dgm:spPr/>
      <dgm:t>
        <a:bodyPr/>
        <a:lstStyle/>
        <a:p>
          <a:endParaRPr lang="en-US"/>
        </a:p>
      </dgm:t>
    </dgm:pt>
    <dgm:pt modelId="{C3BFF802-32D0-4FC9-8D87-564965864C96}">
      <dgm:prSet/>
      <dgm:spPr/>
      <dgm:t>
        <a:bodyPr/>
        <a:lstStyle/>
        <a:p>
          <a:r>
            <a:rPr lang="en-GB"/>
            <a:t>Advocacy</a:t>
          </a:r>
          <a:endParaRPr lang="en-US"/>
        </a:p>
      </dgm:t>
    </dgm:pt>
    <dgm:pt modelId="{9448190E-DB0D-4E84-8DDC-FE39782C9F75}" type="parTrans" cxnId="{C0BAF704-EA17-461C-946F-90A4402FB0D0}">
      <dgm:prSet/>
      <dgm:spPr/>
      <dgm:t>
        <a:bodyPr/>
        <a:lstStyle/>
        <a:p>
          <a:endParaRPr lang="en-US"/>
        </a:p>
      </dgm:t>
    </dgm:pt>
    <dgm:pt modelId="{1C3F0BBF-6B06-447A-AFED-5A7AE67308E0}" type="sibTrans" cxnId="{C0BAF704-EA17-461C-946F-90A4402FB0D0}">
      <dgm:prSet/>
      <dgm:spPr/>
      <dgm:t>
        <a:bodyPr/>
        <a:lstStyle/>
        <a:p>
          <a:endParaRPr lang="en-US"/>
        </a:p>
      </dgm:t>
    </dgm:pt>
    <dgm:pt modelId="{F14161D9-BCFD-4C08-BD3A-630FF6F9FBDA}">
      <dgm:prSet/>
      <dgm:spPr/>
      <dgm:t>
        <a:bodyPr/>
        <a:lstStyle/>
        <a:p>
          <a:r>
            <a:rPr lang="en-GB"/>
            <a:t>…..and that we don’t make assumptions!</a:t>
          </a:r>
          <a:endParaRPr lang="en-US"/>
        </a:p>
      </dgm:t>
    </dgm:pt>
    <dgm:pt modelId="{7B8D4734-25D2-43AC-B9CC-20B0398B451C}" type="parTrans" cxnId="{9A8EA06E-BED3-49A5-8CF9-BCFB1E2033E9}">
      <dgm:prSet/>
      <dgm:spPr/>
      <dgm:t>
        <a:bodyPr/>
        <a:lstStyle/>
        <a:p>
          <a:endParaRPr lang="en-US"/>
        </a:p>
      </dgm:t>
    </dgm:pt>
    <dgm:pt modelId="{1F276F23-1C28-41A7-AFA9-38850DA2C469}" type="sibTrans" cxnId="{9A8EA06E-BED3-49A5-8CF9-BCFB1E2033E9}">
      <dgm:prSet/>
      <dgm:spPr/>
      <dgm:t>
        <a:bodyPr/>
        <a:lstStyle/>
        <a:p>
          <a:endParaRPr lang="en-US"/>
        </a:p>
      </dgm:t>
    </dgm:pt>
    <dgm:pt modelId="{C1C79055-E09D-4426-8C06-DB270E3E7100}" type="pres">
      <dgm:prSet presAssocID="{0FA6F255-A1B2-4D26-9ADF-A39BE1A0C4EE}" presName="linear" presStyleCnt="0">
        <dgm:presLayoutVars>
          <dgm:animLvl val="lvl"/>
          <dgm:resizeHandles val="exact"/>
        </dgm:presLayoutVars>
      </dgm:prSet>
      <dgm:spPr/>
      <dgm:t>
        <a:bodyPr/>
        <a:lstStyle/>
        <a:p>
          <a:endParaRPr lang="en-GB"/>
        </a:p>
      </dgm:t>
    </dgm:pt>
    <dgm:pt modelId="{C49F5EAD-D2B6-4733-8AAB-783E1EF1BA70}" type="pres">
      <dgm:prSet presAssocID="{CC9A62EF-5E1D-4ADE-8446-9A0119D3F04C}" presName="parentText" presStyleLbl="node1" presStyleIdx="0" presStyleCnt="8">
        <dgm:presLayoutVars>
          <dgm:chMax val="0"/>
          <dgm:bulletEnabled val="1"/>
        </dgm:presLayoutVars>
      </dgm:prSet>
      <dgm:spPr/>
      <dgm:t>
        <a:bodyPr/>
        <a:lstStyle/>
        <a:p>
          <a:endParaRPr lang="en-GB"/>
        </a:p>
      </dgm:t>
    </dgm:pt>
    <dgm:pt modelId="{851C3008-F85E-4A21-B8FC-4C137B644846}" type="pres">
      <dgm:prSet presAssocID="{17099170-2EDB-49D6-8E53-3FA4EEFCF91A}" presName="spacer" presStyleCnt="0"/>
      <dgm:spPr/>
    </dgm:pt>
    <dgm:pt modelId="{6DA1C6B0-5732-4368-A174-9DB41F4C5E2E}" type="pres">
      <dgm:prSet presAssocID="{1C925379-FC2E-4256-9335-90B2DDAEF232}" presName="parentText" presStyleLbl="node1" presStyleIdx="1" presStyleCnt="8">
        <dgm:presLayoutVars>
          <dgm:chMax val="0"/>
          <dgm:bulletEnabled val="1"/>
        </dgm:presLayoutVars>
      </dgm:prSet>
      <dgm:spPr/>
      <dgm:t>
        <a:bodyPr/>
        <a:lstStyle/>
        <a:p>
          <a:endParaRPr lang="en-GB"/>
        </a:p>
      </dgm:t>
    </dgm:pt>
    <dgm:pt modelId="{01451FD9-E9BF-41DD-AFB7-A61CD78D2A71}" type="pres">
      <dgm:prSet presAssocID="{BBC62A38-270C-4238-95B4-4A3EE95B12BC}" presName="spacer" presStyleCnt="0"/>
      <dgm:spPr/>
    </dgm:pt>
    <dgm:pt modelId="{D59156D1-C57B-4AAD-92D5-F64280DEE40E}" type="pres">
      <dgm:prSet presAssocID="{BA3AD855-C6CE-4526-9786-A25C49B15A69}" presName="parentText" presStyleLbl="node1" presStyleIdx="2" presStyleCnt="8">
        <dgm:presLayoutVars>
          <dgm:chMax val="0"/>
          <dgm:bulletEnabled val="1"/>
        </dgm:presLayoutVars>
      </dgm:prSet>
      <dgm:spPr/>
      <dgm:t>
        <a:bodyPr/>
        <a:lstStyle/>
        <a:p>
          <a:endParaRPr lang="en-GB"/>
        </a:p>
      </dgm:t>
    </dgm:pt>
    <dgm:pt modelId="{D0E64C9C-6FB0-4A45-8C9D-05E53DFE1D2A}" type="pres">
      <dgm:prSet presAssocID="{D2B8E904-4402-42DF-ADE0-AB1F80BCFF63}" presName="spacer" presStyleCnt="0"/>
      <dgm:spPr/>
    </dgm:pt>
    <dgm:pt modelId="{2107DE8C-54B4-4C61-AB8E-383A948F28DB}" type="pres">
      <dgm:prSet presAssocID="{8E95D730-7561-4C22-ADD4-2A5C5679305D}" presName="parentText" presStyleLbl="node1" presStyleIdx="3" presStyleCnt="8">
        <dgm:presLayoutVars>
          <dgm:chMax val="0"/>
          <dgm:bulletEnabled val="1"/>
        </dgm:presLayoutVars>
      </dgm:prSet>
      <dgm:spPr/>
      <dgm:t>
        <a:bodyPr/>
        <a:lstStyle/>
        <a:p>
          <a:endParaRPr lang="en-GB"/>
        </a:p>
      </dgm:t>
    </dgm:pt>
    <dgm:pt modelId="{38ACF932-5F99-463E-AB4E-0193A52829D4}" type="pres">
      <dgm:prSet presAssocID="{4798EA55-777E-42ED-B4E0-469DAA6B9014}" presName="spacer" presStyleCnt="0"/>
      <dgm:spPr/>
    </dgm:pt>
    <dgm:pt modelId="{E4161107-C768-44E1-97CE-D2F3540CBFC7}" type="pres">
      <dgm:prSet presAssocID="{A65F6B68-E92C-4CE9-9E4D-A50D3F5F75E1}" presName="parentText" presStyleLbl="node1" presStyleIdx="4" presStyleCnt="8">
        <dgm:presLayoutVars>
          <dgm:chMax val="0"/>
          <dgm:bulletEnabled val="1"/>
        </dgm:presLayoutVars>
      </dgm:prSet>
      <dgm:spPr/>
      <dgm:t>
        <a:bodyPr/>
        <a:lstStyle/>
        <a:p>
          <a:endParaRPr lang="en-GB"/>
        </a:p>
      </dgm:t>
    </dgm:pt>
    <dgm:pt modelId="{9D46139C-BB13-4C17-90E8-4B8A23D7CB67}" type="pres">
      <dgm:prSet presAssocID="{8E7F9ED9-7B52-4F08-A8BB-6C8A8B94BA80}" presName="spacer" presStyleCnt="0"/>
      <dgm:spPr/>
    </dgm:pt>
    <dgm:pt modelId="{FDBFB12F-4FDB-4D38-9314-2C100F9DFF88}" type="pres">
      <dgm:prSet presAssocID="{436F2B2B-5392-48C2-AD3B-264D8FD66C05}" presName="parentText" presStyleLbl="node1" presStyleIdx="5" presStyleCnt="8">
        <dgm:presLayoutVars>
          <dgm:chMax val="0"/>
          <dgm:bulletEnabled val="1"/>
        </dgm:presLayoutVars>
      </dgm:prSet>
      <dgm:spPr/>
      <dgm:t>
        <a:bodyPr/>
        <a:lstStyle/>
        <a:p>
          <a:endParaRPr lang="en-GB"/>
        </a:p>
      </dgm:t>
    </dgm:pt>
    <dgm:pt modelId="{760B00AF-EE72-4689-806E-4EA2A46FAF9F}" type="pres">
      <dgm:prSet presAssocID="{164DF64D-10AE-4093-B0CF-88250F4329F0}" presName="spacer" presStyleCnt="0"/>
      <dgm:spPr/>
    </dgm:pt>
    <dgm:pt modelId="{1265B3F8-0C8F-40E9-B7A3-9A13539E8E06}" type="pres">
      <dgm:prSet presAssocID="{C3BFF802-32D0-4FC9-8D87-564965864C96}" presName="parentText" presStyleLbl="node1" presStyleIdx="6" presStyleCnt="8">
        <dgm:presLayoutVars>
          <dgm:chMax val="0"/>
          <dgm:bulletEnabled val="1"/>
        </dgm:presLayoutVars>
      </dgm:prSet>
      <dgm:spPr/>
      <dgm:t>
        <a:bodyPr/>
        <a:lstStyle/>
        <a:p>
          <a:endParaRPr lang="en-GB"/>
        </a:p>
      </dgm:t>
    </dgm:pt>
    <dgm:pt modelId="{A5C9B41B-25E7-458D-95FC-3254FE0E7A08}" type="pres">
      <dgm:prSet presAssocID="{1C3F0BBF-6B06-447A-AFED-5A7AE67308E0}" presName="spacer" presStyleCnt="0"/>
      <dgm:spPr/>
    </dgm:pt>
    <dgm:pt modelId="{6DEAC540-6FC2-4236-9CB1-51C6CA059C50}" type="pres">
      <dgm:prSet presAssocID="{F14161D9-BCFD-4C08-BD3A-630FF6F9FBDA}" presName="parentText" presStyleLbl="node1" presStyleIdx="7" presStyleCnt="8">
        <dgm:presLayoutVars>
          <dgm:chMax val="0"/>
          <dgm:bulletEnabled val="1"/>
        </dgm:presLayoutVars>
      </dgm:prSet>
      <dgm:spPr/>
      <dgm:t>
        <a:bodyPr/>
        <a:lstStyle/>
        <a:p>
          <a:endParaRPr lang="en-GB"/>
        </a:p>
      </dgm:t>
    </dgm:pt>
  </dgm:ptLst>
  <dgm:cxnLst>
    <dgm:cxn modelId="{5628A1A5-595B-49E2-9B56-F17FA2097D1F}" srcId="{0FA6F255-A1B2-4D26-9ADF-A39BE1A0C4EE}" destId="{A65F6B68-E92C-4CE9-9E4D-A50D3F5F75E1}" srcOrd="4" destOrd="0" parTransId="{ACAC607D-38F9-4AE0-A33F-C67352C6B2EB}" sibTransId="{8E7F9ED9-7B52-4F08-A8BB-6C8A8B94BA80}"/>
    <dgm:cxn modelId="{41F36563-08F3-4D57-BC08-1ABB6321E96B}" type="presOf" srcId="{CC9A62EF-5E1D-4ADE-8446-9A0119D3F04C}" destId="{C49F5EAD-D2B6-4733-8AAB-783E1EF1BA70}" srcOrd="0" destOrd="0" presId="urn:microsoft.com/office/officeart/2005/8/layout/vList2"/>
    <dgm:cxn modelId="{CB07A707-08A0-4B6B-8E12-BF191E4DDE9C}" srcId="{0FA6F255-A1B2-4D26-9ADF-A39BE1A0C4EE}" destId="{436F2B2B-5392-48C2-AD3B-264D8FD66C05}" srcOrd="5" destOrd="0" parTransId="{9F204A23-3739-411E-AD64-2548F1CB0062}" sibTransId="{164DF64D-10AE-4093-B0CF-88250F4329F0}"/>
    <dgm:cxn modelId="{4C5FF56F-DF96-4B0F-AF89-8263FFD7356C}" srcId="{0FA6F255-A1B2-4D26-9ADF-A39BE1A0C4EE}" destId="{8E95D730-7561-4C22-ADD4-2A5C5679305D}" srcOrd="3" destOrd="0" parTransId="{4E2834B0-E6D7-4929-AA27-92401357AD31}" sibTransId="{4798EA55-777E-42ED-B4E0-469DAA6B9014}"/>
    <dgm:cxn modelId="{0839C69C-2C01-4975-9AD4-7784452AF5AF}" type="presOf" srcId="{F14161D9-BCFD-4C08-BD3A-630FF6F9FBDA}" destId="{6DEAC540-6FC2-4236-9CB1-51C6CA059C50}" srcOrd="0" destOrd="0" presId="urn:microsoft.com/office/officeart/2005/8/layout/vList2"/>
    <dgm:cxn modelId="{A9FF4283-8D09-4E47-B160-258D7265938A}" type="presOf" srcId="{C3BFF802-32D0-4FC9-8D87-564965864C96}" destId="{1265B3F8-0C8F-40E9-B7A3-9A13539E8E06}" srcOrd="0" destOrd="0" presId="urn:microsoft.com/office/officeart/2005/8/layout/vList2"/>
    <dgm:cxn modelId="{6F5D6AA5-00C1-45E0-AD56-FCC6BEFE991E}" type="presOf" srcId="{0FA6F255-A1B2-4D26-9ADF-A39BE1A0C4EE}" destId="{C1C79055-E09D-4426-8C06-DB270E3E7100}" srcOrd="0" destOrd="0" presId="urn:microsoft.com/office/officeart/2005/8/layout/vList2"/>
    <dgm:cxn modelId="{EB7ED305-BF3E-4B37-A8E8-D616FBE8DD40}" srcId="{0FA6F255-A1B2-4D26-9ADF-A39BE1A0C4EE}" destId="{CC9A62EF-5E1D-4ADE-8446-9A0119D3F04C}" srcOrd="0" destOrd="0" parTransId="{84FA53B0-FF0D-4BB5-B3D1-9AB8831DEE0A}" sibTransId="{17099170-2EDB-49D6-8E53-3FA4EEFCF91A}"/>
    <dgm:cxn modelId="{C0BAF704-EA17-461C-946F-90A4402FB0D0}" srcId="{0FA6F255-A1B2-4D26-9ADF-A39BE1A0C4EE}" destId="{C3BFF802-32D0-4FC9-8D87-564965864C96}" srcOrd="6" destOrd="0" parTransId="{9448190E-DB0D-4E84-8DDC-FE39782C9F75}" sibTransId="{1C3F0BBF-6B06-447A-AFED-5A7AE67308E0}"/>
    <dgm:cxn modelId="{9A8EA06E-BED3-49A5-8CF9-BCFB1E2033E9}" srcId="{0FA6F255-A1B2-4D26-9ADF-A39BE1A0C4EE}" destId="{F14161D9-BCFD-4C08-BD3A-630FF6F9FBDA}" srcOrd="7" destOrd="0" parTransId="{7B8D4734-25D2-43AC-B9CC-20B0398B451C}" sibTransId="{1F276F23-1C28-41A7-AFA9-38850DA2C469}"/>
    <dgm:cxn modelId="{25801EA5-3337-40A9-87BB-AC187E9401F5}" type="presOf" srcId="{1C925379-FC2E-4256-9335-90B2DDAEF232}" destId="{6DA1C6B0-5732-4368-A174-9DB41F4C5E2E}" srcOrd="0" destOrd="0" presId="urn:microsoft.com/office/officeart/2005/8/layout/vList2"/>
    <dgm:cxn modelId="{D3D6DBDB-C811-4A36-8546-5660EF8957D8}" srcId="{0FA6F255-A1B2-4D26-9ADF-A39BE1A0C4EE}" destId="{BA3AD855-C6CE-4526-9786-A25C49B15A69}" srcOrd="2" destOrd="0" parTransId="{CC1EDF63-1671-46A7-8D70-BC8FCF01F05B}" sibTransId="{D2B8E904-4402-42DF-ADE0-AB1F80BCFF63}"/>
    <dgm:cxn modelId="{7AF9F5CF-CED5-4D8C-8B1F-6555D9269AA2}" type="presOf" srcId="{BA3AD855-C6CE-4526-9786-A25C49B15A69}" destId="{D59156D1-C57B-4AAD-92D5-F64280DEE40E}" srcOrd="0" destOrd="0" presId="urn:microsoft.com/office/officeart/2005/8/layout/vList2"/>
    <dgm:cxn modelId="{EF22912C-086B-4E50-A92E-12F1391B571A}" type="presOf" srcId="{8E95D730-7561-4C22-ADD4-2A5C5679305D}" destId="{2107DE8C-54B4-4C61-AB8E-383A948F28DB}" srcOrd="0" destOrd="0" presId="urn:microsoft.com/office/officeart/2005/8/layout/vList2"/>
    <dgm:cxn modelId="{4172ACCE-C35D-49FC-8A06-6AF3D2B97CEA}" type="presOf" srcId="{436F2B2B-5392-48C2-AD3B-264D8FD66C05}" destId="{FDBFB12F-4FDB-4D38-9314-2C100F9DFF88}" srcOrd="0" destOrd="0" presId="urn:microsoft.com/office/officeart/2005/8/layout/vList2"/>
    <dgm:cxn modelId="{6E625CFB-3776-48D6-A809-4AFD0F511A8F}" type="presOf" srcId="{A65F6B68-E92C-4CE9-9E4D-A50D3F5F75E1}" destId="{E4161107-C768-44E1-97CE-D2F3540CBFC7}" srcOrd="0" destOrd="0" presId="urn:microsoft.com/office/officeart/2005/8/layout/vList2"/>
    <dgm:cxn modelId="{E0C8E7EE-7073-46A5-9A07-B9AA8EDE3730}" srcId="{0FA6F255-A1B2-4D26-9ADF-A39BE1A0C4EE}" destId="{1C925379-FC2E-4256-9335-90B2DDAEF232}" srcOrd="1" destOrd="0" parTransId="{CA2B7254-8534-4A59-8D12-18A8EB1D067E}" sibTransId="{BBC62A38-270C-4238-95B4-4A3EE95B12BC}"/>
    <dgm:cxn modelId="{93190E82-0964-4B20-AC79-C87A8C9EE99E}" type="presParOf" srcId="{C1C79055-E09D-4426-8C06-DB270E3E7100}" destId="{C49F5EAD-D2B6-4733-8AAB-783E1EF1BA70}" srcOrd="0" destOrd="0" presId="urn:microsoft.com/office/officeart/2005/8/layout/vList2"/>
    <dgm:cxn modelId="{83F554C3-11B8-4A30-BD02-FD1ECAE6ACBA}" type="presParOf" srcId="{C1C79055-E09D-4426-8C06-DB270E3E7100}" destId="{851C3008-F85E-4A21-B8FC-4C137B644846}" srcOrd="1" destOrd="0" presId="urn:microsoft.com/office/officeart/2005/8/layout/vList2"/>
    <dgm:cxn modelId="{27808DBF-09D8-44DF-A4D8-92FD9EE6D5CB}" type="presParOf" srcId="{C1C79055-E09D-4426-8C06-DB270E3E7100}" destId="{6DA1C6B0-5732-4368-A174-9DB41F4C5E2E}" srcOrd="2" destOrd="0" presId="urn:microsoft.com/office/officeart/2005/8/layout/vList2"/>
    <dgm:cxn modelId="{92477E3A-EDCD-4DC1-AC80-EE52691163C4}" type="presParOf" srcId="{C1C79055-E09D-4426-8C06-DB270E3E7100}" destId="{01451FD9-E9BF-41DD-AFB7-A61CD78D2A71}" srcOrd="3" destOrd="0" presId="urn:microsoft.com/office/officeart/2005/8/layout/vList2"/>
    <dgm:cxn modelId="{FF29E86A-3A44-4485-AC09-D50D99B066C2}" type="presParOf" srcId="{C1C79055-E09D-4426-8C06-DB270E3E7100}" destId="{D59156D1-C57B-4AAD-92D5-F64280DEE40E}" srcOrd="4" destOrd="0" presId="urn:microsoft.com/office/officeart/2005/8/layout/vList2"/>
    <dgm:cxn modelId="{B1D03AD8-BDFE-49D7-A4B0-C4D3FD8CF6A4}" type="presParOf" srcId="{C1C79055-E09D-4426-8C06-DB270E3E7100}" destId="{D0E64C9C-6FB0-4A45-8C9D-05E53DFE1D2A}" srcOrd="5" destOrd="0" presId="urn:microsoft.com/office/officeart/2005/8/layout/vList2"/>
    <dgm:cxn modelId="{71070F70-960D-4B3C-BC87-27108B1F8DDD}" type="presParOf" srcId="{C1C79055-E09D-4426-8C06-DB270E3E7100}" destId="{2107DE8C-54B4-4C61-AB8E-383A948F28DB}" srcOrd="6" destOrd="0" presId="urn:microsoft.com/office/officeart/2005/8/layout/vList2"/>
    <dgm:cxn modelId="{8BE0FCAD-BF45-4D8B-8654-B33CFA699D93}" type="presParOf" srcId="{C1C79055-E09D-4426-8C06-DB270E3E7100}" destId="{38ACF932-5F99-463E-AB4E-0193A52829D4}" srcOrd="7" destOrd="0" presId="urn:microsoft.com/office/officeart/2005/8/layout/vList2"/>
    <dgm:cxn modelId="{11133DC2-3D60-4409-8572-41CADC3B5CC6}" type="presParOf" srcId="{C1C79055-E09D-4426-8C06-DB270E3E7100}" destId="{E4161107-C768-44E1-97CE-D2F3540CBFC7}" srcOrd="8" destOrd="0" presId="urn:microsoft.com/office/officeart/2005/8/layout/vList2"/>
    <dgm:cxn modelId="{7203BC01-2FE9-4D2E-929E-04166D44ED72}" type="presParOf" srcId="{C1C79055-E09D-4426-8C06-DB270E3E7100}" destId="{9D46139C-BB13-4C17-90E8-4B8A23D7CB67}" srcOrd="9" destOrd="0" presId="urn:microsoft.com/office/officeart/2005/8/layout/vList2"/>
    <dgm:cxn modelId="{F414C7AD-BEA2-43EC-AE41-84BD57CAC39E}" type="presParOf" srcId="{C1C79055-E09D-4426-8C06-DB270E3E7100}" destId="{FDBFB12F-4FDB-4D38-9314-2C100F9DFF88}" srcOrd="10" destOrd="0" presId="urn:microsoft.com/office/officeart/2005/8/layout/vList2"/>
    <dgm:cxn modelId="{E904A735-2B12-4F4D-B7B9-53FAE11B8651}" type="presParOf" srcId="{C1C79055-E09D-4426-8C06-DB270E3E7100}" destId="{760B00AF-EE72-4689-806E-4EA2A46FAF9F}" srcOrd="11" destOrd="0" presId="urn:microsoft.com/office/officeart/2005/8/layout/vList2"/>
    <dgm:cxn modelId="{D6DCFAE6-4B90-4B02-9FCF-CBCC8FBA3C0C}" type="presParOf" srcId="{C1C79055-E09D-4426-8C06-DB270E3E7100}" destId="{1265B3F8-0C8F-40E9-B7A3-9A13539E8E06}" srcOrd="12" destOrd="0" presId="urn:microsoft.com/office/officeart/2005/8/layout/vList2"/>
    <dgm:cxn modelId="{A0A4227D-C766-4EF1-B18B-59FFA210AC32}" type="presParOf" srcId="{C1C79055-E09D-4426-8C06-DB270E3E7100}" destId="{A5C9B41B-25E7-458D-95FC-3254FE0E7A08}" srcOrd="13" destOrd="0" presId="urn:microsoft.com/office/officeart/2005/8/layout/vList2"/>
    <dgm:cxn modelId="{62467CAF-C9A7-4823-8D7E-9E4368F67438}" type="presParOf" srcId="{C1C79055-E09D-4426-8C06-DB270E3E7100}" destId="{6DEAC540-6FC2-4236-9CB1-51C6CA059C50}" srcOrd="1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92EC3-669A-4BFF-BED0-8D3B43372DF7}">
      <dsp:nvSpPr>
        <dsp:cNvPr id="0" name=""/>
        <dsp:cNvSpPr/>
      </dsp:nvSpPr>
      <dsp:spPr>
        <a:xfrm>
          <a:off x="581501" y="2044"/>
          <a:ext cx="2779811" cy="16678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Response to very </a:t>
          </a:r>
          <a:r>
            <a:rPr lang="en-GB" sz="1700" kern="1200" dirty="0"/>
            <a:t>stressful, frightening or distressing events </a:t>
          </a:r>
          <a:r>
            <a:rPr lang="en-GB" sz="1700" kern="1200" dirty="0" smtClean="0"/>
            <a:t>is </a:t>
          </a:r>
          <a:r>
            <a:rPr lang="en-GB" sz="1700" kern="1200" dirty="0"/>
            <a:t>called trauma</a:t>
          </a:r>
          <a:endParaRPr lang="en-US" sz="1700" kern="1200" dirty="0"/>
        </a:p>
      </dsp:txBody>
      <dsp:txXfrm>
        <a:off x="581501" y="2044"/>
        <a:ext cx="2779811" cy="1667887"/>
      </dsp:txXfrm>
    </dsp:sp>
    <dsp:sp modelId="{6FBF4CD2-CC73-4A77-B4EB-5745B1CF72F6}">
      <dsp:nvSpPr>
        <dsp:cNvPr id="0" name=""/>
        <dsp:cNvSpPr/>
      </dsp:nvSpPr>
      <dsp:spPr>
        <a:xfrm>
          <a:off x="3639294" y="2044"/>
          <a:ext cx="2779811" cy="16678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These events can happen at any age &amp; cause long-lasting harm</a:t>
          </a:r>
          <a:endParaRPr lang="en-US" sz="1700" kern="1200"/>
        </a:p>
      </dsp:txBody>
      <dsp:txXfrm>
        <a:off x="3639294" y="2044"/>
        <a:ext cx="2779811" cy="1667887"/>
      </dsp:txXfrm>
    </dsp:sp>
    <dsp:sp modelId="{82377F87-E01E-4604-891F-BD063EBC49DF}">
      <dsp:nvSpPr>
        <dsp:cNvPr id="0" name=""/>
        <dsp:cNvSpPr/>
      </dsp:nvSpPr>
      <dsp:spPr>
        <a:xfrm>
          <a:off x="6697087" y="2044"/>
          <a:ext cx="2779811" cy="16678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These events can happen to anyone</a:t>
          </a:r>
          <a:endParaRPr lang="en-US" sz="1700" kern="1200"/>
        </a:p>
      </dsp:txBody>
      <dsp:txXfrm>
        <a:off x="6697087" y="2044"/>
        <a:ext cx="2779811" cy="1667887"/>
      </dsp:txXfrm>
    </dsp:sp>
    <dsp:sp modelId="{44F6D39E-3F63-49E8-BCE4-7B65404E79C5}">
      <dsp:nvSpPr>
        <dsp:cNvPr id="0" name=""/>
        <dsp:cNvSpPr/>
      </dsp:nvSpPr>
      <dsp:spPr>
        <a:xfrm>
          <a:off x="581501" y="1947913"/>
          <a:ext cx="2779811" cy="16678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Difficult to measure- one person’s trauma is another person’s normal- everyone has different thresholds in life…what is acceptable/ not acceptable</a:t>
          </a:r>
          <a:endParaRPr lang="en-US" sz="1700" kern="1200"/>
        </a:p>
      </dsp:txBody>
      <dsp:txXfrm>
        <a:off x="581501" y="1947913"/>
        <a:ext cx="2779811" cy="1667887"/>
      </dsp:txXfrm>
    </dsp:sp>
    <dsp:sp modelId="{C3EB8B64-DA03-4643-B9F9-740DF378533E}">
      <dsp:nvSpPr>
        <dsp:cNvPr id="0" name=""/>
        <dsp:cNvSpPr/>
      </dsp:nvSpPr>
      <dsp:spPr>
        <a:xfrm>
          <a:off x="3639294" y="1947913"/>
          <a:ext cx="2779811" cy="16678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Going through further trauma can also cause you to start being affected by past experiences or make existing problems worse</a:t>
          </a:r>
          <a:endParaRPr lang="en-US" sz="1700" kern="1200"/>
        </a:p>
      </dsp:txBody>
      <dsp:txXfrm>
        <a:off x="3639294" y="1947913"/>
        <a:ext cx="2779811" cy="1667887"/>
      </dsp:txXfrm>
    </dsp:sp>
    <dsp:sp modelId="{63625E39-5B3C-46AD-A19E-ED37FA0C4B29}">
      <dsp:nvSpPr>
        <dsp:cNvPr id="0" name=""/>
        <dsp:cNvSpPr/>
      </dsp:nvSpPr>
      <dsp:spPr>
        <a:xfrm>
          <a:off x="6697087" y="1947913"/>
          <a:ext cx="2779811" cy="16678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Children who have experienced trauma &amp; loss can often engage in behaviours that lead to misunderstandings</a:t>
          </a:r>
          <a:endParaRPr lang="en-US" sz="1700" kern="1200"/>
        </a:p>
      </dsp:txBody>
      <dsp:txXfrm>
        <a:off x="6697087" y="1947913"/>
        <a:ext cx="2779811" cy="1667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F5EAD-D2B6-4733-8AAB-783E1EF1BA70}">
      <dsp:nvSpPr>
        <dsp:cNvPr id="0" name=""/>
        <dsp:cNvSpPr/>
      </dsp:nvSpPr>
      <dsp:spPr>
        <a:xfrm>
          <a:off x="0" y="71192"/>
          <a:ext cx="5141912" cy="617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dirty="0"/>
            <a:t>We cannot eradicate ACEs, stress or trauma but we can minimise the impact of them by ensuring we use:</a:t>
          </a:r>
          <a:endParaRPr lang="en-US" sz="1600" kern="1200" dirty="0"/>
        </a:p>
      </dsp:txBody>
      <dsp:txXfrm>
        <a:off x="30157" y="101349"/>
        <a:ext cx="5081598" cy="557446"/>
      </dsp:txXfrm>
    </dsp:sp>
    <dsp:sp modelId="{6DA1C6B0-5732-4368-A174-9DB41F4C5E2E}">
      <dsp:nvSpPr>
        <dsp:cNvPr id="0" name=""/>
        <dsp:cNvSpPr/>
      </dsp:nvSpPr>
      <dsp:spPr>
        <a:xfrm>
          <a:off x="0" y="735032"/>
          <a:ext cx="5141912" cy="617760"/>
        </a:xfrm>
        <a:prstGeom prst="roundRect">
          <a:avLst/>
        </a:prstGeom>
        <a:solidFill>
          <a:schemeClr val="accent2">
            <a:hueOff val="272541"/>
            <a:satOff val="-6218"/>
            <a:lumOff val="229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dirty="0" smtClean="0"/>
            <a:t>Thoughtful responses</a:t>
          </a:r>
          <a:endParaRPr lang="en-US" sz="1600" kern="1200" dirty="0"/>
        </a:p>
      </dsp:txBody>
      <dsp:txXfrm>
        <a:off x="30157" y="765189"/>
        <a:ext cx="5081598" cy="557446"/>
      </dsp:txXfrm>
    </dsp:sp>
    <dsp:sp modelId="{D59156D1-C57B-4AAD-92D5-F64280DEE40E}">
      <dsp:nvSpPr>
        <dsp:cNvPr id="0" name=""/>
        <dsp:cNvSpPr/>
      </dsp:nvSpPr>
      <dsp:spPr>
        <a:xfrm>
          <a:off x="0" y="1398872"/>
          <a:ext cx="5141912" cy="617760"/>
        </a:xfrm>
        <a:prstGeom prst="roundRect">
          <a:avLst/>
        </a:prstGeom>
        <a:solidFill>
          <a:schemeClr val="accent2">
            <a:hueOff val="545083"/>
            <a:satOff val="-12437"/>
            <a:lumOff val="45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Consistency</a:t>
          </a:r>
          <a:endParaRPr lang="en-US" sz="1600" kern="1200"/>
        </a:p>
      </dsp:txBody>
      <dsp:txXfrm>
        <a:off x="30157" y="1429029"/>
        <a:ext cx="5081598" cy="557446"/>
      </dsp:txXfrm>
    </dsp:sp>
    <dsp:sp modelId="{2107DE8C-54B4-4C61-AB8E-383A948F28DB}">
      <dsp:nvSpPr>
        <dsp:cNvPr id="0" name=""/>
        <dsp:cNvSpPr/>
      </dsp:nvSpPr>
      <dsp:spPr>
        <a:xfrm>
          <a:off x="0" y="2062712"/>
          <a:ext cx="5141912" cy="617760"/>
        </a:xfrm>
        <a:prstGeom prst="roundRect">
          <a:avLst/>
        </a:prstGeom>
        <a:solidFill>
          <a:schemeClr val="accent2">
            <a:hueOff val="817624"/>
            <a:satOff val="-18655"/>
            <a:lumOff val="68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Communication</a:t>
          </a:r>
          <a:endParaRPr lang="en-US" sz="1600" kern="1200"/>
        </a:p>
      </dsp:txBody>
      <dsp:txXfrm>
        <a:off x="30157" y="2092869"/>
        <a:ext cx="5081598" cy="557446"/>
      </dsp:txXfrm>
    </dsp:sp>
    <dsp:sp modelId="{E4161107-C768-44E1-97CE-D2F3540CBFC7}">
      <dsp:nvSpPr>
        <dsp:cNvPr id="0" name=""/>
        <dsp:cNvSpPr/>
      </dsp:nvSpPr>
      <dsp:spPr>
        <a:xfrm>
          <a:off x="0" y="2726552"/>
          <a:ext cx="5141912" cy="617760"/>
        </a:xfrm>
        <a:prstGeom prst="roundRect">
          <a:avLst/>
        </a:prstGeom>
        <a:solidFill>
          <a:schemeClr val="accent2">
            <a:hueOff val="1090165"/>
            <a:satOff val="-24873"/>
            <a:lumOff val="91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Empathy</a:t>
          </a:r>
          <a:endParaRPr lang="en-US" sz="1600" kern="1200"/>
        </a:p>
      </dsp:txBody>
      <dsp:txXfrm>
        <a:off x="30157" y="2756709"/>
        <a:ext cx="5081598" cy="557446"/>
      </dsp:txXfrm>
    </dsp:sp>
    <dsp:sp modelId="{FDBFB12F-4FDB-4D38-9314-2C100F9DFF88}">
      <dsp:nvSpPr>
        <dsp:cNvPr id="0" name=""/>
        <dsp:cNvSpPr/>
      </dsp:nvSpPr>
      <dsp:spPr>
        <a:xfrm>
          <a:off x="0" y="3390392"/>
          <a:ext cx="5141912" cy="617760"/>
        </a:xfrm>
        <a:prstGeom prst="roundRect">
          <a:avLst/>
        </a:prstGeom>
        <a:solidFill>
          <a:schemeClr val="accent2">
            <a:hueOff val="1362707"/>
            <a:satOff val="-31091"/>
            <a:lumOff val="114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Relationships</a:t>
          </a:r>
          <a:endParaRPr lang="en-US" sz="1600" kern="1200"/>
        </a:p>
      </dsp:txBody>
      <dsp:txXfrm>
        <a:off x="30157" y="3420549"/>
        <a:ext cx="5081598" cy="557446"/>
      </dsp:txXfrm>
    </dsp:sp>
    <dsp:sp modelId="{1265B3F8-0C8F-40E9-B7A3-9A13539E8E06}">
      <dsp:nvSpPr>
        <dsp:cNvPr id="0" name=""/>
        <dsp:cNvSpPr/>
      </dsp:nvSpPr>
      <dsp:spPr>
        <a:xfrm>
          <a:off x="0" y="4054232"/>
          <a:ext cx="5141912" cy="617760"/>
        </a:xfrm>
        <a:prstGeom prst="roundRect">
          <a:avLst/>
        </a:prstGeom>
        <a:solidFill>
          <a:schemeClr val="accent2">
            <a:hueOff val="1635248"/>
            <a:satOff val="-37310"/>
            <a:lumOff val="137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Advocacy</a:t>
          </a:r>
          <a:endParaRPr lang="en-US" sz="1600" kern="1200"/>
        </a:p>
      </dsp:txBody>
      <dsp:txXfrm>
        <a:off x="30157" y="4084389"/>
        <a:ext cx="5081598" cy="557446"/>
      </dsp:txXfrm>
    </dsp:sp>
    <dsp:sp modelId="{6DEAC540-6FC2-4236-9CB1-51C6CA059C50}">
      <dsp:nvSpPr>
        <dsp:cNvPr id="0" name=""/>
        <dsp:cNvSpPr/>
      </dsp:nvSpPr>
      <dsp:spPr>
        <a:xfrm>
          <a:off x="0" y="4718072"/>
          <a:ext cx="5141912" cy="61776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…..and that we don’t make assumptions!</a:t>
          </a:r>
          <a:endParaRPr lang="en-US" sz="1600" kern="1200"/>
        </a:p>
      </dsp:txBody>
      <dsp:txXfrm>
        <a:off x="30157" y="4748229"/>
        <a:ext cx="5081598" cy="5574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12/5/2022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12/5/2022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12/5/2022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flickr.com/photos/jeannetteeatsspaghetti/2490742068/in/photolist-4N6GQL-8C5Bre-8BsGhr-Jj334r-7kgG4r-8jzdYC-oJURus-fqoCge-BUf5y-4dCPRg-4ja4g-8ALMCp-5izZdQ-7BrQ9j-if9j1D-cVDab1-m7LfT-cWUvoQ-3xaJBW-pkgXQa-6TzW76-aezGAS-5BtYum-9Mk822-36gbhJ-6W7BmR-8Crygd-9P7Gcv-9szn1Q-csPYHY-5fRSWK-aiFaUW-91Matu-4hKTtc-csPYBj-8C5BrT-csPYvw-fC4VZb-6Sv7YW-86gr4z-5i7A1r-aqQa4b-gFE9FT-6Sr73e-d54T4E-dT8TbN-vaG5cV-cwQ3Qq-gLy5jg-a6KVzP" TargetMode="External"/><Relationship Id="rId7" Type="http://schemas.openxmlformats.org/officeDocument/2006/relationships/hyperlink" Target="https://commons.wikimedia.org/wiki/File:Fishfinger_classic_broken_2.jpg"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6.jpg"/><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Fishfinger_classic_broken_2.jpg" TargetMode="Externa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three-cookies.blogspot.co.uk/2011/10/our-plants-and-animals-are-shrinking.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CZTc8_FwHG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e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ZVEDueyZ2C4"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hdphoto" Target="../media/hdphoto1.wdp"/><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www.debbish.com/other-stuff/dont-call-me/" TargetMode="Externa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cottonpickinfun.blogspot.com/2011/07/time-for-change.html" TargetMode="External"/><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sweet-dessert-food-buns-cakes-1104360/" TargetMode="External"/><Relationship Id="rId7" Type="http://schemas.microsoft.com/office/2007/relationships/hdphoto" Target="../media/hdphoto1.wdp"/><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sketchfab.com/3d-models/bin-bag-low-poly-6f1f7bc45af74ec08f5e0d07ad9a0eb6"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3" Type="http://schemas.openxmlformats.org/officeDocument/2006/relationships/hyperlink" Target="https://picto-dico.fr/glossaire/resilience/" TargetMode="Externa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28.png"/><Relationship Id="rId5" Type="http://schemas.microsoft.com/office/2007/relationships/hdphoto" Target="../media/hdphoto2.wdp"/><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 Id="rId5" Type="http://schemas.openxmlformats.org/officeDocument/2006/relationships/image" Target="../media/image32.jpg"/><Relationship Id="rId4" Type="http://schemas.openxmlformats.org/officeDocument/2006/relationships/image" Target="../media/image31.jp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www.pngall.com/good-morning-pn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pixabay.com/en/boxing-gloves-boxing-fight-fighting-159920/"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6.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8.jpeg"/></Relationships>
</file>

<file path=ppt/slides/_rels/slide3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9.jpg"/><Relationship Id="rId7" Type="http://schemas.openxmlformats.org/officeDocument/2006/relationships/hyperlink" Target="https://www.rawpixel.com/image/112193/premium-photo-image-sprout-grow-agriculture"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40.1"/><Relationship Id="rId5" Type="http://schemas.openxmlformats.org/officeDocument/2006/relationships/image" Target="../media/image3.png"/><Relationship Id="rId4" Type="http://schemas.openxmlformats.org/officeDocument/2006/relationships/hyperlink" Target="https://pixabay.com/en/police-car-white-male-3d-model-1889054/"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laclasedeoscarboluda.blogspot.com/2015/02/los-costes-y-el-calculo-del-transporte.html" TargetMode="External"/><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43.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42.png"/><Relationship Id="rId5" Type="http://schemas.microsoft.com/office/2007/relationships/hdphoto" Target="../media/hdphoto1.wdp"/><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7.jpeg"/></Relationships>
</file>

<file path=ppt/slides/_rels/slide46.xml.rels><?xml version="1.0" encoding="UTF-8" standalone="yes"?>
<Relationships xmlns="http://schemas.openxmlformats.org/package/2006/relationships"><Relationship Id="rId8" Type="http://schemas.openxmlformats.org/officeDocument/2006/relationships/image" Target="../media/image51.png"/><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p:txBody>
          <a:bodyPr>
            <a:normAutofit/>
          </a:bodyPr>
          <a:lstStyle/>
          <a:p>
            <a:r>
              <a:rPr lang="en-GB" sz="5400" cap="none" dirty="0" smtClean="0">
                <a:ln>
                  <a:noFill/>
                </a:ln>
                <a:solidFill>
                  <a:prstClr val="black"/>
                </a:solidFill>
                <a:latin typeface="+mn-lt"/>
                <a:ea typeface="Cambria" panose="02040503050406030204" pitchFamily="18" charset="0"/>
              </a:rPr>
              <a:t>Toxic Childhoods and Trauma</a:t>
            </a:r>
            <a:r>
              <a:rPr lang="en-GB" sz="5400" cap="none" dirty="0" smtClean="0">
                <a:ln>
                  <a:noFill/>
                </a:ln>
                <a:solidFill>
                  <a:prstClr val="black"/>
                </a:solidFill>
                <a:latin typeface="Cambria" panose="02040503050406030204" pitchFamily="18" charset="0"/>
                <a:ea typeface="Cambria" panose="02040503050406030204" pitchFamily="18" charset="0"/>
              </a:rPr>
              <a:t/>
            </a:r>
            <a:br>
              <a:rPr lang="en-GB" sz="5400" cap="none" dirty="0" smtClean="0">
                <a:ln>
                  <a:noFill/>
                </a:ln>
                <a:solidFill>
                  <a:prstClr val="black"/>
                </a:solidFill>
                <a:latin typeface="Cambria" panose="02040503050406030204" pitchFamily="18" charset="0"/>
                <a:ea typeface="Cambria" panose="02040503050406030204" pitchFamily="18" charset="0"/>
              </a:rPr>
            </a:br>
            <a:r>
              <a:rPr lang="en-GB" sz="2000" cap="none" dirty="0" smtClean="0">
                <a:solidFill>
                  <a:prstClr val="black"/>
                </a:solidFill>
                <a:latin typeface="+mn-lt"/>
                <a:ea typeface="Cambria" panose="02040503050406030204" pitchFamily="18" charset="0"/>
              </a:rPr>
              <a:t>Heidi Holland</a:t>
            </a:r>
            <a:endParaRPr lang="en-GB" sz="2000" dirty="0">
              <a:latin typeface="+mn-lt"/>
            </a:endParaRPr>
          </a:p>
        </p:txBody>
      </p:sp>
    </p:spTree>
    <p:extLst>
      <p:ext uri="{BB962C8B-B14F-4D97-AF65-F5344CB8AC3E}">
        <p14:creationId xmlns:p14="http://schemas.microsoft.com/office/powerpoint/2010/main" val="33650538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3C8D-E041-4504-94AF-D36FACDB1F16}"/>
              </a:ext>
            </a:extLst>
          </p:cNvPr>
          <p:cNvSpPr>
            <a:spLocks noGrp="1"/>
          </p:cNvSpPr>
          <p:nvPr>
            <p:ph type="title"/>
          </p:nvPr>
        </p:nvSpPr>
        <p:spPr>
          <a:xfrm>
            <a:off x="1069848" y="484632"/>
            <a:ext cx="10058400" cy="1609344"/>
          </a:xfrm>
        </p:spPr>
        <p:txBody>
          <a:bodyPr>
            <a:normAutofit/>
          </a:bodyPr>
          <a:lstStyle/>
          <a:p>
            <a:r>
              <a:rPr lang="en-GB" dirty="0"/>
              <a:t>WHAT IS TRAUMA?</a:t>
            </a:r>
          </a:p>
        </p:txBody>
      </p:sp>
      <p:sp>
        <p:nvSpPr>
          <p:cNvPr id="9" name="Rectangle 8">
            <a:extLst>
              <a:ext uri="{FF2B5EF4-FFF2-40B4-BE49-F238E27FC236}">
                <a16:creationId xmlns:a16="http://schemas.microsoft.com/office/drawing/2014/main" id="{3FD711E9-7F79-40A9-8D9E-4AE293C154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E533DF-A1B3-4B5F-95F9-0BB4472594F5}"/>
              </a:ext>
            </a:extLst>
          </p:cNvPr>
          <p:cNvGraphicFramePr>
            <a:graphicFrameLocks noGrp="1"/>
          </p:cNvGraphicFramePr>
          <p:nvPr>
            <p:ph idx="1"/>
            <p:extLst>
              <p:ext uri="{D42A27DB-BD31-4B8C-83A1-F6EECF244321}">
                <p14:modId xmlns:p14="http://schemas.microsoft.com/office/powerpoint/2010/main" val="302061477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54665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graphicFrame>
        <p:nvGraphicFramePr>
          <p:cNvPr id="4" name="Table 3"/>
          <p:cNvGraphicFramePr>
            <a:graphicFrameLocks noGrp="1"/>
          </p:cNvGraphicFramePr>
          <p:nvPr>
            <p:extLst>
              <p:ext uri="{D42A27DB-BD31-4B8C-83A1-F6EECF244321}">
                <p14:modId xmlns:p14="http://schemas.microsoft.com/office/powerpoint/2010/main" val="142917691"/>
              </p:ext>
            </p:extLst>
          </p:nvPr>
        </p:nvGraphicFramePr>
        <p:xfrm>
          <a:off x="1961710" y="3974123"/>
          <a:ext cx="8202198" cy="2748695"/>
        </p:xfrm>
        <a:graphic>
          <a:graphicData uri="http://schemas.openxmlformats.org/drawingml/2006/table">
            <a:tbl>
              <a:tblPr firstRow="1" firstCol="1" bandRow="1">
                <a:tableStyleId>{5C22544A-7EE6-4342-B048-85BDC9FD1C3A}</a:tableStyleId>
              </a:tblPr>
              <a:tblGrid>
                <a:gridCol w="1672098">
                  <a:extLst>
                    <a:ext uri="{9D8B030D-6E8A-4147-A177-3AD203B41FA5}">
                      <a16:colId xmlns:a16="http://schemas.microsoft.com/office/drawing/2014/main" val="2744232427"/>
                    </a:ext>
                  </a:extLst>
                </a:gridCol>
                <a:gridCol w="6530100">
                  <a:extLst>
                    <a:ext uri="{9D8B030D-6E8A-4147-A177-3AD203B41FA5}">
                      <a16:colId xmlns:a16="http://schemas.microsoft.com/office/drawing/2014/main" val="3126234596"/>
                    </a:ext>
                  </a:extLst>
                </a:gridCol>
              </a:tblGrid>
              <a:tr h="549739">
                <a:tc>
                  <a:txBody>
                    <a:bodyPr/>
                    <a:lstStyle/>
                    <a:p>
                      <a:pPr algn="l">
                        <a:lnSpc>
                          <a:spcPct val="107000"/>
                        </a:lnSpc>
                        <a:spcAft>
                          <a:spcPts val="0"/>
                        </a:spcAft>
                      </a:pPr>
                      <a:r>
                        <a:rPr lang="en-GB" sz="1100" dirty="0">
                          <a:effectLst/>
                        </a:rPr>
                        <a:t>SIGHT</a:t>
                      </a:r>
                    </a:p>
                    <a:p>
                      <a:pPr algn="l">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43630600"/>
                  </a:ext>
                </a:extLst>
              </a:tr>
              <a:tr h="549739">
                <a:tc>
                  <a:txBody>
                    <a:bodyPr/>
                    <a:lstStyle/>
                    <a:p>
                      <a:pPr algn="l">
                        <a:lnSpc>
                          <a:spcPct val="107000"/>
                        </a:lnSpc>
                        <a:spcAft>
                          <a:spcPts val="0"/>
                        </a:spcAft>
                      </a:pPr>
                      <a:r>
                        <a:rPr lang="en-GB" sz="1100">
                          <a:effectLst/>
                        </a:rPr>
                        <a:t>TOUCH</a:t>
                      </a:r>
                    </a:p>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59280608"/>
                  </a:ext>
                </a:extLst>
              </a:tr>
              <a:tr h="549739">
                <a:tc>
                  <a:txBody>
                    <a:bodyPr/>
                    <a:lstStyle/>
                    <a:p>
                      <a:pPr algn="l">
                        <a:lnSpc>
                          <a:spcPct val="107000"/>
                        </a:lnSpc>
                        <a:spcAft>
                          <a:spcPts val="0"/>
                        </a:spcAft>
                      </a:pPr>
                      <a:r>
                        <a:rPr lang="en-GB" sz="1100">
                          <a:effectLst/>
                        </a:rPr>
                        <a:t>SMELL</a:t>
                      </a:r>
                    </a:p>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5251604"/>
                  </a:ext>
                </a:extLst>
              </a:tr>
              <a:tr h="549739">
                <a:tc>
                  <a:txBody>
                    <a:bodyPr/>
                    <a:lstStyle/>
                    <a:p>
                      <a:pPr algn="l">
                        <a:lnSpc>
                          <a:spcPct val="107000"/>
                        </a:lnSpc>
                        <a:spcAft>
                          <a:spcPts val="0"/>
                        </a:spcAft>
                      </a:pPr>
                      <a:r>
                        <a:rPr lang="en-GB" sz="1100">
                          <a:effectLst/>
                        </a:rPr>
                        <a:t>TASTE</a:t>
                      </a:r>
                    </a:p>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7999694"/>
                  </a:ext>
                </a:extLst>
              </a:tr>
              <a:tr h="549739">
                <a:tc>
                  <a:txBody>
                    <a:bodyPr/>
                    <a:lstStyle/>
                    <a:p>
                      <a:pPr algn="l">
                        <a:lnSpc>
                          <a:spcPct val="107000"/>
                        </a:lnSpc>
                        <a:spcAft>
                          <a:spcPts val="0"/>
                        </a:spcAft>
                      </a:pPr>
                      <a:r>
                        <a:rPr lang="en-GB" sz="1100">
                          <a:effectLst/>
                        </a:rPr>
                        <a:t>SOUND</a:t>
                      </a:r>
                    </a:p>
                    <a:p>
                      <a:pPr algn="l">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6023929"/>
                  </a:ext>
                </a:extLst>
              </a:tr>
            </a:tbl>
          </a:graphicData>
        </a:graphic>
      </p:graphicFrame>
      <p:sp>
        <p:nvSpPr>
          <p:cNvPr id="5" name="Rectangle 1"/>
          <p:cNvSpPr>
            <a:spLocks noGrp="1" noChangeArrowheads="1"/>
          </p:cNvSpPr>
          <p:nvPr>
            <p:ph type="title"/>
          </p:nvPr>
        </p:nvSpPr>
        <p:spPr bwMode="auto">
          <a:xfrm>
            <a:off x="2233246" y="367349"/>
            <a:ext cx="8510953"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1" i="0" u="none" strike="noStrike" cap="none" normalizeH="0" baseline="0" dirty="0" smtClean="0">
                <a:ln>
                  <a:noFill/>
                </a:ln>
                <a:solidFill>
                  <a:schemeClr val="tx1"/>
                </a:solidFill>
                <a:effectLst/>
                <a:latin typeface="+mn-lt"/>
                <a:ea typeface="Calibri" panose="020F0502020204030204" pitchFamily="34" charset="0"/>
                <a:cs typeface="Times New Roman" panose="02020603050405020304" pitchFamily="18" charset="0"/>
              </a:rPr>
              <a:t>What are your </a:t>
            </a:r>
            <a:br>
              <a:rPr kumimoji="0" lang="en-GB" altLang="en-US" sz="5400" b="1" i="0" u="none" strike="noStrike" cap="none" normalizeH="0" baseline="0" dirty="0" smtClean="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5400" b="1" i="0" u="none" strike="noStrike" cap="none" normalizeH="0" baseline="0" dirty="0" smtClean="0">
                <a:ln>
                  <a:noFill/>
                </a:ln>
                <a:solidFill>
                  <a:schemeClr val="tx1"/>
                </a:solidFill>
                <a:effectLst/>
                <a:latin typeface="+mn-lt"/>
                <a:ea typeface="Calibri" panose="020F0502020204030204" pitchFamily="34" charset="0"/>
                <a:cs typeface="Times New Roman" panose="02020603050405020304" pitchFamily="18" charset="0"/>
              </a:rPr>
              <a:t>sensory triggers?</a:t>
            </a:r>
            <a:endParaRPr kumimoji="0" lang="en-GB" altLang="en-US" sz="54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smtClean="0">
                <a:ln>
                  <a:noFill/>
                </a:ln>
                <a:solidFill>
                  <a:schemeClr val="tx1"/>
                </a:solidFill>
                <a:effectLst/>
                <a:latin typeface="+mn-lt"/>
                <a:ea typeface="Calibri" panose="020F0502020204030204" pitchFamily="34" charset="0"/>
                <a:cs typeface="Times New Roman" panose="02020603050405020304" pitchFamily="18" charset="0"/>
              </a:rPr>
              <a:t>Identify one thing for each sense that is linked to an emotion for you &amp; why, </a:t>
            </a:r>
            <a:r>
              <a:rPr kumimoji="0" lang="en-GB" altLang="en-US" sz="2800" b="0" i="1" u="none" strike="noStrike" cap="none" normalizeH="0" baseline="0" dirty="0" smtClean="0">
                <a:ln>
                  <a:noFill/>
                </a:ln>
                <a:solidFill>
                  <a:schemeClr val="tx1"/>
                </a:solidFill>
                <a:effectLst/>
                <a:latin typeface="+mn-lt"/>
                <a:ea typeface="Calibri" panose="020F0502020204030204" pitchFamily="34" charset="0"/>
                <a:cs typeface="Times New Roman" panose="02020603050405020304" pitchFamily="18" charset="0"/>
              </a:rPr>
              <a:t>for example- SMELL of cut grass makes you happy because you think of summer</a:t>
            </a:r>
            <a:endParaRPr kumimoji="0" lang="en-GB" altLang="en-US" sz="2800" b="0" i="1" u="none" strike="noStrike" cap="none" normalizeH="0" baseline="0" dirty="0" smtClean="0">
              <a:ln>
                <a:noFill/>
              </a:ln>
              <a:solidFill>
                <a:schemeClr val="tx1"/>
              </a:solidFill>
              <a:effectLst/>
              <a:latin typeface="+mn-lt"/>
            </a:endParaRPr>
          </a:p>
        </p:txBody>
      </p:sp>
    </p:spTree>
    <p:extLst>
      <p:ext uri="{BB962C8B-B14F-4D97-AF65-F5344CB8AC3E}">
        <p14:creationId xmlns:p14="http://schemas.microsoft.com/office/powerpoint/2010/main" val="31897678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8" name="Picture 7" descr="A bowl of watermelon&#10;&#10;Description automatically generated with medium confidence">
            <a:extLst>
              <a:ext uri="{FF2B5EF4-FFF2-40B4-BE49-F238E27FC236}">
                <a16:creationId xmlns:a16="http://schemas.microsoft.com/office/drawing/2014/main" id="{008CB7A8-BDDB-44AD-903A-1AE4FA0BB076}"/>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t="13066" r="1" b="12109"/>
          <a:stretch/>
        </p:blipFill>
        <p:spPr>
          <a:xfrm>
            <a:off x="6687325" y="505224"/>
            <a:ext cx="4089713" cy="3060160"/>
          </a:xfrm>
          <a:prstGeom prst="rect">
            <a:avLst/>
          </a:prstGeom>
        </p:spPr>
      </p:pic>
      <p:sp>
        <p:nvSpPr>
          <p:cNvPr id="27" name="Rectangle 26">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1D13A7-3011-4AEF-95D4-731873A99428}"/>
              </a:ext>
            </a:extLst>
          </p:cNvPr>
          <p:cNvSpPr>
            <a:spLocks noGrp="1"/>
          </p:cNvSpPr>
          <p:nvPr>
            <p:ph type="title"/>
          </p:nvPr>
        </p:nvSpPr>
        <p:spPr>
          <a:xfrm>
            <a:off x="1285456" y="4162031"/>
            <a:ext cx="9491582" cy="1767141"/>
          </a:xfrm>
        </p:spPr>
        <p:txBody>
          <a:bodyPr>
            <a:normAutofit/>
          </a:bodyPr>
          <a:lstStyle/>
          <a:p>
            <a:pPr algn="r"/>
            <a:r>
              <a:rPr lang="en-GB" dirty="0"/>
              <a:t>What does this picture say to you?</a:t>
            </a:r>
          </a:p>
        </p:txBody>
      </p:sp>
      <p:pic>
        <p:nvPicPr>
          <p:cNvPr id="5" name="Content Placeholder 4" descr="A picture containing food, piece, dish, eaten&#10;&#10;Description automatically generated">
            <a:extLst>
              <a:ext uri="{FF2B5EF4-FFF2-40B4-BE49-F238E27FC236}">
                <a16:creationId xmlns:a16="http://schemas.microsoft.com/office/drawing/2014/main" id="{55CC1A19-7C57-42F0-A4A9-E5254713A82A}"/>
              </a:ext>
            </a:extLst>
          </p:cNvPr>
          <p:cNvPicPr>
            <a:picLocks noChangeAspect="1"/>
          </p:cNvPicPr>
          <p:nvPr/>
        </p:nvPicPr>
        <p:blipFill rotWithShape="1">
          <a:blip r:embed="rId6">
            <a:extLst>
              <a:ext uri="{837473B0-CC2E-450A-ABE3-18F120FF3D39}">
                <a1611:picAttrSrcUrl xmlns="" xmlns:a1611="http://schemas.microsoft.com/office/drawing/2016/11/main" r:id="rId7"/>
              </a:ext>
            </a:extLst>
          </a:blip>
          <a:srcRect l="10793" r="-3" b="-3"/>
          <a:stretch/>
        </p:blipFill>
        <p:spPr>
          <a:xfrm>
            <a:off x="1414957" y="505223"/>
            <a:ext cx="4089721" cy="3060160"/>
          </a:xfrm>
          <a:prstGeom prst="rect">
            <a:avLst/>
          </a:prstGeom>
        </p:spPr>
      </p:pic>
      <p:sp>
        <p:nvSpPr>
          <p:cNvPr id="31" name="Rectangle 30">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32">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906361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picture containing food, piece, dish, eaten&#10;&#10;Description automatically generated">
            <a:extLst>
              <a:ext uri="{FF2B5EF4-FFF2-40B4-BE49-F238E27FC236}">
                <a16:creationId xmlns:a16="http://schemas.microsoft.com/office/drawing/2014/main" id="{3C584E9C-E2A1-4629-B85E-F8BF60391F44}"/>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t="8046" b="7685"/>
          <a:stretch/>
        </p:blipFill>
        <p:spPr>
          <a:xfrm>
            <a:off x="1" y="103377"/>
            <a:ext cx="12191999" cy="6857990"/>
          </a:xfrm>
          <a:prstGeom prst="rect">
            <a:avLst/>
          </a:prstGeom>
        </p:spPr>
      </p:pic>
      <p:sp>
        <p:nvSpPr>
          <p:cNvPr id="13" name="Rectangle 12">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2A1DE13-FAE5-4055-AF94-349FA89F2810}"/>
              </a:ext>
            </a:extLst>
          </p:cNvPr>
          <p:cNvSpPr>
            <a:spLocks noGrp="1"/>
          </p:cNvSpPr>
          <p:nvPr>
            <p:ph type="title"/>
          </p:nvPr>
        </p:nvSpPr>
        <p:spPr>
          <a:xfrm>
            <a:off x="1285456" y="4162031"/>
            <a:ext cx="9615782" cy="1767141"/>
          </a:xfrm>
        </p:spPr>
        <p:txBody>
          <a:bodyPr>
            <a:normAutofit/>
          </a:bodyPr>
          <a:lstStyle/>
          <a:p>
            <a:pPr algn="r"/>
            <a:r>
              <a:rPr lang="en-GB" sz="4000" dirty="0"/>
              <a:t>TO ME IT IS TRAUMA….Flashbacks….FEELINGS</a:t>
            </a:r>
          </a:p>
        </p:txBody>
      </p:sp>
      <p:sp>
        <p:nvSpPr>
          <p:cNvPr id="17" name="Rectangle 16">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Oval 18">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5447186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A0834-D360-4A54-A015-AA29FA0F5CF2}"/>
              </a:ext>
            </a:extLst>
          </p:cNvPr>
          <p:cNvSpPr>
            <a:spLocks noGrp="1"/>
          </p:cNvSpPr>
          <p:nvPr>
            <p:ph type="title"/>
          </p:nvPr>
        </p:nvSpPr>
        <p:spPr>
          <a:xfrm>
            <a:off x="6550924" y="685800"/>
            <a:ext cx="4920019" cy="2021553"/>
          </a:xfrm>
        </p:spPr>
        <p:txBody>
          <a:bodyPr>
            <a:normAutofit/>
          </a:bodyPr>
          <a:lstStyle/>
          <a:p>
            <a:r>
              <a:rPr lang="en-GB" dirty="0">
                <a:solidFill>
                  <a:schemeClr val="tx1"/>
                </a:solidFill>
              </a:rPr>
              <a:t>My response</a:t>
            </a:r>
          </a:p>
        </p:txBody>
      </p:sp>
      <p:sp>
        <p:nvSpPr>
          <p:cNvPr id="24"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andwich with meat and cheese&#10;&#10;Description automatically generated with low confidence">
            <a:extLst>
              <a:ext uri="{FF2B5EF4-FFF2-40B4-BE49-F238E27FC236}">
                <a16:creationId xmlns:a16="http://schemas.microsoft.com/office/drawing/2014/main" id="{9045B727-6BF1-42AF-BCF8-3B2641DC98CF}"/>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13473" r="19864"/>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Content Placeholder 2">
            <a:extLst>
              <a:ext uri="{FF2B5EF4-FFF2-40B4-BE49-F238E27FC236}">
                <a16:creationId xmlns:a16="http://schemas.microsoft.com/office/drawing/2014/main" id="{E7E2130B-6E46-43CB-859C-B89F0F8E8728}"/>
              </a:ext>
            </a:extLst>
          </p:cNvPr>
          <p:cNvSpPr>
            <a:spLocks noGrp="1"/>
          </p:cNvSpPr>
          <p:nvPr>
            <p:ph idx="1"/>
          </p:nvPr>
        </p:nvSpPr>
        <p:spPr>
          <a:xfrm>
            <a:off x="6488264" y="2472856"/>
            <a:ext cx="4982679" cy="3699343"/>
          </a:xfrm>
        </p:spPr>
        <p:txBody>
          <a:bodyPr>
            <a:noAutofit/>
          </a:bodyPr>
          <a:lstStyle/>
          <a:p>
            <a:r>
              <a:rPr lang="en-GB" sz="1600" dirty="0"/>
              <a:t>Smell…..started to make me feel uncomfortable</a:t>
            </a:r>
          </a:p>
          <a:p>
            <a:r>
              <a:rPr lang="en-GB" sz="1600" dirty="0"/>
              <a:t>Appearance……reminded me of that meal many years previously</a:t>
            </a:r>
          </a:p>
          <a:p>
            <a:r>
              <a:rPr lang="en-GB" sz="1600" dirty="0"/>
              <a:t>Internal dialogue…..’get a grip, it’s a bloody fishfinger!’</a:t>
            </a:r>
          </a:p>
          <a:p>
            <a:r>
              <a:rPr lang="en-GB" sz="1600" dirty="0"/>
              <a:t>Taste….made me think I was going to be sick</a:t>
            </a:r>
          </a:p>
          <a:p>
            <a:r>
              <a:rPr lang="en-GB" sz="1600" dirty="0"/>
              <a:t>Pressure….everyone around the table was watching me</a:t>
            </a:r>
          </a:p>
          <a:p>
            <a:endParaRPr lang="en-GB" sz="1600" dirty="0"/>
          </a:p>
          <a:p>
            <a:r>
              <a:rPr lang="en-GB" sz="1600" dirty="0"/>
              <a:t>Result…..I didn’t finish my dinner, but I was allowed pudding on this occasion!</a:t>
            </a:r>
          </a:p>
        </p:txBody>
      </p:sp>
    </p:spTree>
    <p:extLst>
      <p:ext uri="{BB962C8B-B14F-4D97-AF65-F5344CB8AC3E}">
        <p14:creationId xmlns:p14="http://schemas.microsoft.com/office/powerpoint/2010/main" val="37672074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89C8D586-1ECD-4981-BED2-97336112C0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151A6-4F27-42FD-B01A-EB1A8C9E1889}"/>
              </a:ext>
            </a:extLst>
          </p:cNvPr>
          <p:cNvSpPr>
            <a:spLocks noGrp="1"/>
          </p:cNvSpPr>
          <p:nvPr>
            <p:ph type="title"/>
          </p:nvPr>
        </p:nvSpPr>
        <p:spPr>
          <a:xfrm>
            <a:off x="6400800" y="484632"/>
            <a:ext cx="5299586" cy="1609344"/>
          </a:xfrm>
          <a:ln>
            <a:noFill/>
          </a:ln>
        </p:spPr>
        <p:txBody>
          <a:bodyPr>
            <a:normAutofit/>
          </a:bodyPr>
          <a:lstStyle/>
          <a:p>
            <a:r>
              <a:rPr lang="en-GB" sz="4000"/>
              <a:t>Why did I react like that?</a:t>
            </a:r>
          </a:p>
        </p:txBody>
      </p:sp>
      <p:pic>
        <p:nvPicPr>
          <p:cNvPr id="1026" name="Picture 2" descr="See the source image">
            <a:extLst>
              <a:ext uri="{FF2B5EF4-FFF2-40B4-BE49-F238E27FC236}">
                <a16:creationId xmlns:a16="http://schemas.microsoft.com/office/drawing/2014/main" id="{DC905341-2BCA-406E-9630-47FBA92B86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0" r="845"/>
          <a:stretch/>
        </p:blipFill>
        <p:spPr bwMode="auto">
          <a:xfrm>
            <a:off x="1" y="10"/>
            <a:ext cx="6066502" cy="6857989"/>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06E41155-F29A-4ECD-9BE1-29B23A2F9745}"/>
              </a:ext>
            </a:extLst>
          </p:cNvPr>
          <p:cNvSpPr>
            <a:spLocks noGrp="1"/>
          </p:cNvSpPr>
          <p:nvPr>
            <p:ph idx="1"/>
          </p:nvPr>
        </p:nvSpPr>
        <p:spPr>
          <a:xfrm>
            <a:off x="6400799" y="2121408"/>
            <a:ext cx="5299585" cy="4050792"/>
          </a:xfrm>
        </p:spPr>
        <p:txBody>
          <a:bodyPr>
            <a:normAutofit/>
          </a:bodyPr>
          <a:lstStyle/>
          <a:p>
            <a:pPr marL="0" indent="0">
              <a:buNone/>
            </a:pPr>
            <a:r>
              <a:rPr lang="en-US" sz="1800" dirty="0"/>
              <a:t>Physical reactions/ responses to stress can be felt in all parts of the body</a:t>
            </a:r>
          </a:p>
          <a:p>
            <a:r>
              <a:rPr lang="en-US" sz="1800" dirty="0"/>
              <a:t>Brain hurts</a:t>
            </a:r>
          </a:p>
          <a:p>
            <a:r>
              <a:rPr lang="en-US" sz="1800" dirty="0"/>
              <a:t>Heart starts pounding</a:t>
            </a:r>
          </a:p>
          <a:p>
            <a:r>
              <a:rPr lang="en-US" sz="1800" dirty="0"/>
              <a:t>Breathing is affected</a:t>
            </a:r>
          </a:p>
          <a:p>
            <a:r>
              <a:rPr lang="en-US" sz="1800" dirty="0"/>
              <a:t>Tummy has butterflies</a:t>
            </a:r>
          </a:p>
          <a:p>
            <a:r>
              <a:rPr lang="en-US" sz="1800" dirty="0"/>
              <a:t>Blood pressure goes up</a:t>
            </a:r>
          </a:p>
          <a:p>
            <a:r>
              <a:rPr lang="en-US" sz="1800" dirty="0"/>
              <a:t>Face goes red</a:t>
            </a:r>
          </a:p>
        </p:txBody>
      </p:sp>
      <p:grpSp>
        <p:nvGrpSpPr>
          <p:cNvPr id="141" name="Group 140">
            <a:extLst>
              <a:ext uri="{FF2B5EF4-FFF2-40B4-BE49-F238E27FC236}">
                <a16:creationId xmlns:a16="http://schemas.microsoft.com/office/drawing/2014/main" id="{AF001A23-2767-4A31-BD30-56112DE9527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2" name="Oval 141">
              <a:extLst>
                <a:ext uri="{FF2B5EF4-FFF2-40B4-BE49-F238E27FC236}">
                  <a16:creationId xmlns:a16="http://schemas.microsoft.com/office/drawing/2014/main" id="{C6BD30CE-7C6B-4C5B-8206-2A912062D66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3" name="Oval 142">
              <a:extLst>
                <a:ext uri="{FF2B5EF4-FFF2-40B4-BE49-F238E27FC236}">
                  <a16:creationId xmlns:a16="http://schemas.microsoft.com/office/drawing/2014/main" id="{7FA45EC6-AD58-4CAF-846D-46D82B614D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45844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 development</a:t>
            </a:r>
            <a:endParaRPr lang="en-GB" dirty="0"/>
          </a:p>
        </p:txBody>
      </p:sp>
      <p:pic>
        <p:nvPicPr>
          <p:cNvPr id="2050" name="Picture 2" descr="https://beaconhouse.org.uk/wp-content/uploads/2019/09/3-stages-of-brain-development-2.jpg"/>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4492" b="4123"/>
          <a:stretch/>
        </p:blipFill>
        <p:spPr bwMode="auto">
          <a:xfrm>
            <a:off x="6295292" y="810828"/>
            <a:ext cx="5103957" cy="5878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70437" y="1705706"/>
            <a:ext cx="5161085" cy="4524315"/>
          </a:xfrm>
          <a:prstGeom prst="rect">
            <a:avLst/>
          </a:prstGeom>
          <a:noFill/>
        </p:spPr>
        <p:txBody>
          <a:bodyPr wrap="square" rtlCol="0">
            <a:spAutoFit/>
          </a:bodyPr>
          <a:lstStyle/>
          <a:p>
            <a:r>
              <a:rPr lang="en-US" dirty="0"/>
              <a:t>Our brains develop from before birth and into adulthood (Siegel and Bryson, </a:t>
            </a:r>
            <a:r>
              <a:rPr lang="en-US" dirty="0" smtClean="0"/>
              <a:t>2012) with </a:t>
            </a:r>
            <a:r>
              <a:rPr lang="en-US" dirty="0"/>
              <a:t>key ‘sensitive periods’ during early childhood and adolescence where </a:t>
            </a:r>
            <a:r>
              <a:rPr lang="en-US" dirty="0" smtClean="0"/>
              <a:t>brains </a:t>
            </a:r>
            <a:r>
              <a:rPr lang="en-US" dirty="0"/>
              <a:t>are more affected by positive or negative experiences (</a:t>
            </a:r>
            <a:r>
              <a:rPr lang="en-US" dirty="0" err="1"/>
              <a:t>Shonkoff</a:t>
            </a:r>
            <a:r>
              <a:rPr lang="en-US" dirty="0"/>
              <a:t> et al, 2008</a:t>
            </a:r>
            <a:r>
              <a:rPr lang="en-US" dirty="0" smtClean="0"/>
              <a:t>).</a:t>
            </a:r>
          </a:p>
          <a:p>
            <a:endParaRPr lang="en-US" dirty="0"/>
          </a:p>
          <a:p>
            <a:r>
              <a:rPr lang="en-US" dirty="0"/>
              <a:t>What happens in a child or young person’s life during these periods can have a significant effect on their brain development</a:t>
            </a:r>
            <a:r>
              <a:rPr lang="en-US" dirty="0" smtClean="0"/>
              <a:t>.</a:t>
            </a:r>
          </a:p>
          <a:p>
            <a:endParaRPr lang="en-US" dirty="0"/>
          </a:p>
          <a:p>
            <a:r>
              <a:rPr lang="en-US" dirty="0"/>
              <a:t>Positive experiences throughout childhood help to build healthy brains, while experiencing childhood trauma and abuse can harm a child’s brain development (</a:t>
            </a:r>
            <a:r>
              <a:rPr lang="en-US" dirty="0" err="1"/>
              <a:t>Shonkoff</a:t>
            </a:r>
            <a:r>
              <a:rPr lang="en-US" dirty="0"/>
              <a:t> et al, 2015)</a:t>
            </a:r>
          </a:p>
        </p:txBody>
      </p:sp>
    </p:spTree>
    <p:extLst>
      <p:ext uri="{BB962C8B-B14F-4D97-AF65-F5344CB8AC3E}">
        <p14:creationId xmlns:p14="http://schemas.microsoft.com/office/powerpoint/2010/main" val="25326695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3AF35CD-DA30-4E34-B0F3-32C27766DA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52C19-1F75-47C2-8C5C-9030480962EB}"/>
              </a:ext>
            </a:extLst>
          </p:cNvPr>
          <p:cNvSpPr>
            <a:spLocks noGrp="1"/>
          </p:cNvSpPr>
          <p:nvPr>
            <p:ph type="title"/>
          </p:nvPr>
        </p:nvSpPr>
        <p:spPr>
          <a:xfrm>
            <a:off x="8156350" y="484632"/>
            <a:ext cx="3544035" cy="1609344"/>
          </a:xfrm>
          <a:ln>
            <a:noFill/>
          </a:ln>
        </p:spPr>
        <p:txBody>
          <a:bodyPr>
            <a:normAutofit/>
          </a:bodyPr>
          <a:lstStyle/>
          <a:p>
            <a:r>
              <a:rPr lang="en-GB" sz="3200" dirty="0"/>
              <a:t>Stress response system</a:t>
            </a:r>
          </a:p>
        </p:txBody>
      </p:sp>
      <p:pic>
        <p:nvPicPr>
          <p:cNvPr id="2050" name="Picture 2">
            <a:extLst>
              <a:ext uri="{FF2B5EF4-FFF2-40B4-BE49-F238E27FC236}">
                <a16:creationId xmlns:a16="http://schemas.microsoft.com/office/drawing/2014/main" id="{3F8F3B76-99D3-40EA-A53A-E87E42A8DA7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80160" y="1289304"/>
            <a:ext cx="4945514" cy="4084554"/>
          </a:xfrm>
          <a:prstGeom prst="rect">
            <a:avLst/>
          </a:prstGeom>
          <a:noFill/>
          <a:extLst>
            <a:ext uri="{909E8E84-426E-40DD-AFC4-6F175D3DCCD1}">
              <a14:hiddenFill xmlns:a14="http://schemas.microsoft.com/office/drawing/2010/main">
                <a:solidFill>
                  <a:srgbClr val="FFFFFF"/>
                </a:solidFill>
              </a14:hiddenFill>
            </a:ext>
          </a:extLst>
        </p:spPr>
      </p:pic>
      <p:sp>
        <p:nvSpPr>
          <p:cNvPr id="2054" name="Content Placeholder 2053">
            <a:extLst>
              <a:ext uri="{FF2B5EF4-FFF2-40B4-BE49-F238E27FC236}">
                <a16:creationId xmlns:a16="http://schemas.microsoft.com/office/drawing/2014/main" id="{FEA12632-3268-4FF0-B28B-835E78F873BC}"/>
              </a:ext>
            </a:extLst>
          </p:cNvPr>
          <p:cNvSpPr>
            <a:spLocks noGrp="1"/>
          </p:cNvSpPr>
          <p:nvPr>
            <p:ph idx="1"/>
          </p:nvPr>
        </p:nvSpPr>
        <p:spPr>
          <a:xfrm>
            <a:off x="8156351" y="2121408"/>
            <a:ext cx="3544034" cy="4050792"/>
          </a:xfrm>
        </p:spPr>
        <p:txBody>
          <a:bodyPr>
            <a:normAutofit/>
          </a:bodyPr>
          <a:lstStyle/>
          <a:p>
            <a:r>
              <a:rPr lang="en-US" sz="1600" dirty="0"/>
              <a:t>The </a:t>
            </a:r>
            <a:r>
              <a:rPr lang="en-US" sz="1600" dirty="0" err="1"/>
              <a:t>amygdla</a:t>
            </a:r>
            <a:r>
              <a:rPr lang="en-US" sz="1600" dirty="0"/>
              <a:t> in the emotional brain senses threat and sets off the alarm</a:t>
            </a:r>
          </a:p>
          <a:p>
            <a:r>
              <a:rPr lang="en-US" sz="1600" dirty="0"/>
              <a:t>Thinking brain assesses the situation</a:t>
            </a:r>
          </a:p>
          <a:p>
            <a:r>
              <a:rPr lang="en-US" sz="1600" dirty="0"/>
              <a:t>Thinking brain goes off-line….it’s a bit weak &amp; if </a:t>
            </a:r>
            <a:r>
              <a:rPr lang="en-US" sz="1600" dirty="0" smtClean="0"/>
              <a:t>it can’t </a:t>
            </a:r>
            <a:r>
              <a:rPr lang="en-US" sz="1600" dirty="0"/>
              <a:t>find a solution to the threat it takes a back seat</a:t>
            </a:r>
          </a:p>
          <a:p>
            <a:r>
              <a:rPr lang="en-US" sz="1600" dirty="0"/>
              <a:t>Emotional brain takes over &amp; instinct kicks in- fight or flight mode activated</a:t>
            </a:r>
          </a:p>
          <a:p>
            <a:r>
              <a:rPr lang="en-US" sz="1600" dirty="0"/>
              <a:t>Fight, flight or freeze</a:t>
            </a:r>
          </a:p>
        </p:txBody>
      </p:sp>
      <p:grpSp>
        <p:nvGrpSpPr>
          <p:cNvPr id="75" name="Group 74">
            <a:extLst>
              <a:ext uri="{FF2B5EF4-FFF2-40B4-BE49-F238E27FC236}">
                <a16:creationId xmlns:a16="http://schemas.microsoft.com/office/drawing/2014/main" id="{BCFC42DC-2C46-47C4-BC61-530557385DBD}"/>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6" name="Oval 75">
              <a:extLst>
                <a:ext uri="{FF2B5EF4-FFF2-40B4-BE49-F238E27FC236}">
                  <a16:creationId xmlns:a16="http://schemas.microsoft.com/office/drawing/2014/main" id="{54B91A37-AA1F-4966-8ACF-93023547DA9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7" name="Oval 76">
              <a:extLst>
                <a:ext uri="{FF2B5EF4-FFF2-40B4-BE49-F238E27FC236}">
                  <a16:creationId xmlns:a16="http://schemas.microsoft.com/office/drawing/2014/main" id="{17B17AC5-0931-432F-9A4A-DDCFAA010AB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153113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to stress</a:t>
            </a:r>
            <a:endParaRPr lang="en-GB" dirty="0"/>
          </a:p>
        </p:txBody>
      </p:sp>
      <p:pic>
        <p:nvPicPr>
          <p:cNvPr id="4" name="CZTc8_FwHGM"/>
          <p:cNvPicPr>
            <a:picLocks noGrp="1" noRot="1" noChangeAspect="1"/>
          </p:cNvPicPr>
          <p:nvPr>
            <p:ph idx="1"/>
            <a:videoFile r:link="rId1"/>
          </p:nvPr>
        </p:nvPicPr>
        <p:blipFill>
          <a:blip r:embed="rId3"/>
          <a:stretch>
            <a:fillRect/>
          </a:stretch>
        </p:blipFill>
        <p:spPr>
          <a:xfrm>
            <a:off x="2136531" y="1548545"/>
            <a:ext cx="7407032" cy="4922593"/>
          </a:xfrm>
          <a:prstGeom prst="rect">
            <a:avLst/>
          </a:prstGeom>
        </p:spPr>
      </p:pic>
    </p:spTree>
    <p:extLst>
      <p:ext uri="{BB962C8B-B14F-4D97-AF65-F5344CB8AC3E}">
        <p14:creationId xmlns:p14="http://schemas.microsoft.com/office/powerpoint/2010/main" val="1189981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respond to stress?</a:t>
            </a:r>
            <a:endParaRPr lang="en-GB" dirty="0"/>
          </a:p>
        </p:txBody>
      </p:sp>
      <p:sp>
        <p:nvSpPr>
          <p:cNvPr id="3" name="Content Placeholder 2"/>
          <p:cNvSpPr>
            <a:spLocks noGrp="1"/>
          </p:cNvSpPr>
          <p:nvPr>
            <p:ph idx="1"/>
          </p:nvPr>
        </p:nvSpPr>
        <p:spPr/>
        <p:txBody>
          <a:bodyPr/>
          <a:lstStyle/>
          <a:p>
            <a:r>
              <a:rPr lang="en-GB" dirty="0" smtClean="0"/>
              <a:t>Think of something that stresses you/ is your Achilles heel/ totally winds you up</a:t>
            </a:r>
          </a:p>
          <a:p>
            <a:r>
              <a:rPr lang="en-GB" dirty="0" smtClean="0"/>
              <a:t>Describe it to the group</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0032" y="4507254"/>
            <a:ext cx="3057336" cy="191083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108926">
            <a:off x="750505" y="3689994"/>
            <a:ext cx="3347111" cy="223140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5873" y="2756078"/>
            <a:ext cx="2049619" cy="204961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72826" y="2561687"/>
            <a:ext cx="3251200" cy="2438400"/>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09152" y="4935946"/>
            <a:ext cx="1218515" cy="1713740"/>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36776" y="5342706"/>
            <a:ext cx="2176598" cy="1400278"/>
          </a:xfrm>
          <a:prstGeom prst="rect">
            <a:avLst/>
          </a:prstGeom>
        </p:spPr>
      </p:pic>
    </p:spTree>
    <p:extLst>
      <p:ext uri="{BB962C8B-B14F-4D97-AF65-F5344CB8AC3E}">
        <p14:creationId xmlns:p14="http://schemas.microsoft.com/office/powerpoint/2010/main" val="488997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0A665-EDA5-4DFC-A16B-E14230EF80DF}"/>
              </a:ext>
            </a:extLst>
          </p:cNvPr>
          <p:cNvSpPr>
            <a:spLocks noGrp="1"/>
          </p:cNvSpPr>
          <p:nvPr>
            <p:ph type="title"/>
          </p:nvPr>
        </p:nvSpPr>
        <p:spPr>
          <a:xfrm>
            <a:off x="1069848" y="798394"/>
            <a:ext cx="4730451" cy="1637730"/>
          </a:xfrm>
        </p:spPr>
        <p:txBody>
          <a:bodyPr>
            <a:normAutofit/>
          </a:bodyPr>
          <a:lstStyle/>
          <a:p>
            <a:r>
              <a:rPr lang="en-GB" sz="4400"/>
              <a:t>Toxic stress</a:t>
            </a:r>
          </a:p>
        </p:txBody>
      </p:sp>
      <p:sp>
        <p:nvSpPr>
          <p:cNvPr id="3" name="Content Placeholder 2">
            <a:extLst>
              <a:ext uri="{FF2B5EF4-FFF2-40B4-BE49-F238E27FC236}">
                <a16:creationId xmlns:a16="http://schemas.microsoft.com/office/drawing/2014/main" id="{7DD84E5C-7270-4AB6-B764-D5463A174F6F}"/>
              </a:ext>
            </a:extLst>
          </p:cNvPr>
          <p:cNvSpPr>
            <a:spLocks noGrp="1"/>
          </p:cNvSpPr>
          <p:nvPr>
            <p:ph idx="1"/>
          </p:nvPr>
        </p:nvSpPr>
        <p:spPr>
          <a:xfrm>
            <a:off x="450762" y="2436124"/>
            <a:ext cx="5349538" cy="3565431"/>
          </a:xfrm>
        </p:spPr>
        <p:txBody>
          <a:bodyPr>
            <a:normAutofit/>
          </a:bodyPr>
          <a:lstStyle/>
          <a:p>
            <a:r>
              <a:rPr lang="en-GB" sz="1800" dirty="0"/>
              <a:t>Everyone experiences stress- learning to cope with it is part of life</a:t>
            </a:r>
          </a:p>
          <a:p>
            <a:r>
              <a:rPr lang="en-GB" sz="1800" dirty="0"/>
              <a:t>If stress is extreme &amp; long-lasting without the buffer of secure relationships &amp; attachment healthy stress responses </a:t>
            </a:r>
            <a:r>
              <a:rPr lang="en-GB" sz="1800" dirty="0" smtClean="0"/>
              <a:t>will </a:t>
            </a:r>
            <a:r>
              <a:rPr lang="en-GB" sz="1800" dirty="0"/>
              <a:t>be under-developed</a:t>
            </a:r>
          </a:p>
          <a:p>
            <a:r>
              <a:rPr lang="en-GB" sz="1800" dirty="0"/>
              <a:t>If a young person has not developed healthy stress responses they will have less resilience to future </a:t>
            </a:r>
            <a:r>
              <a:rPr lang="en-GB" sz="1800" dirty="0" smtClean="0"/>
              <a:t>stress</a:t>
            </a:r>
          </a:p>
          <a:p>
            <a:r>
              <a:rPr lang="en-GB" sz="1800" dirty="0" smtClean="0"/>
              <a:t>Is it therefore the exposure to trauma that causes the issue or the lack of support to develop healthy stress responses?</a:t>
            </a:r>
            <a:endParaRPr lang="en-GB" sz="1800" dirty="0"/>
          </a:p>
        </p:txBody>
      </p:sp>
      <p:pic>
        <p:nvPicPr>
          <p:cNvPr id="4102" name="Picture 6" descr="Image result for alert eyes cartoon">
            <a:extLst>
              <a:ext uri="{FF2B5EF4-FFF2-40B4-BE49-F238E27FC236}">
                <a16:creationId xmlns:a16="http://schemas.microsoft.com/office/drawing/2014/main" id="{6B2CEF29-5220-48A0-B620-4AABDD6E5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108" r="1" b="1"/>
          <a:stretch/>
        </p:blipFill>
        <p:spPr bwMode="auto">
          <a:xfrm>
            <a:off x="5913124" y="10"/>
            <a:ext cx="6278877" cy="6857990"/>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484E34F7-E155-426C-A88E-8AEA6CF3F7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3"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829278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138">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0A665-EDA5-4DFC-A16B-E14230EF80DF}"/>
              </a:ext>
            </a:extLst>
          </p:cNvPr>
          <p:cNvSpPr>
            <a:spLocks noGrp="1"/>
          </p:cNvSpPr>
          <p:nvPr>
            <p:ph type="title"/>
          </p:nvPr>
        </p:nvSpPr>
        <p:spPr>
          <a:xfrm>
            <a:off x="6386284" y="484632"/>
            <a:ext cx="4741963" cy="1971964"/>
          </a:xfrm>
        </p:spPr>
        <p:txBody>
          <a:bodyPr>
            <a:normAutofit/>
          </a:bodyPr>
          <a:lstStyle/>
          <a:p>
            <a:r>
              <a:rPr lang="en-GB" sz="4800"/>
              <a:t>STRESS RESPONSE SYSTEM</a:t>
            </a:r>
          </a:p>
        </p:txBody>
      </p:sp>
      <p:pic>
        <p:nvPicPr>
          <p:cNvPr id="4102" name="Picture 6" descr="Image result for alert eyes cartoon">
            <a:extLst>
              <a:ext uri="{FF2B5EF4-FFF2-40B4-BE49-F238E27FC236}">
                <a16:creationId xmlns:a16="http://schemas.microsoft.com/office/drawing/2014/main" id="{6B2CEF29-5220-48A0-B620-4AABDD6E5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77" r="-1" b="-1"/>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4105" name="Freeform: Shape 140">
            <a:extLst>
              <a:ext uri="{FF2B5EF4-FFF2-40B4-BE49-F238E27FC236}">
                <a16:creationId xmlns:a16="http://schemas.microsoft.com/office/drawing/2014/main" id="{0060CE1A-A2ED-43AC-857D-05822177FA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7DD84E5C-7270-4AB6-B764-D5463A174F6F}"/>
              </a:ext>
            </a:extLst>
          </p:cNvPr>
          <p:cNvSpPr>
            <a:spLocks noGrp="1"/>
          </p:cNvSpPr>
          <p:nvPr>
            <p:ph idx="1"/>
          </p:nvPr>
        </p:nvSpPr>
        <p:spPr>
          <a:xfrm>
            <a:off x="6386285" y="2456596"/>
            <a:ext cx="4741962" cy="3715603"/>
          </a:xfrm>
        </p:spPr>
        <p:txBody>
          <a:bodyPr>
            <a:normAutofit fontScale="85000" lnSpcReduction="10000"/>
          </a:bodyPr>
          <a:lstStyle/>
          <a:p>
            <a:r>
              <a:rPr lang="en-GB" dirty="0"/>
              <a:t>An experience becomes traumatic when it overwhelms our system for responding to stress</a:t>
            </a:r>
          </a:p>
          <a:p>
            <a:r>
              <a:rPr lang="en-GB" dirty="0"/>
              <a:t>The emotional brain continues to sound the alarm &amp; send messages to fight or flight…even after the threat has passed</a:t>
            </a:r>
          </a:p>
          <a:p>
            <a:r>
              <a:rPr lang="en-GB" dirty="0"/>
              <a:t>If the brain feels it is under constant threat it keeps the emotional part on constant high alert…</a:t>
            </a:r>
          </a:p>
          <a:p>
            <a:r>
              <a:rPr lang="en-GB" dirty="0"/>
              <a:t>People experiencing stress may have reactions that appear ‘over the top’</a:t>
            </a:r>
          </a:p>
          <a:p>
            <a:r>
              <a:rPr lang="en-GB" dirty="0"/>
              <a:t>Thinking brain is under-developed if the emotional brain is on high alert….reduces capacity to learn, engage &amp; flourish</a:t>
            </a:r>
          </a:p>
        </p:txBody>
      </p:sp>
      <p:grpSp>
        <p:nvGrpSpPr>
          <p:cNvPr id="143" name="Group 142">
            <a:extLst>
              <a:ext uri="{FF2B5EF4-FFF2-40B4-BE49-F238E27FC236}">
                <a16:creationId xmlns:a16="http://schemas.microsoft.com/office/drawing/2014/main" id="{D68B9961-F007-40D1-AF51-61B6DE5106C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4" name="Oval 143">
              <a:extLst>
                <a:ext uri="{FF2B5EF4-FFF2-40B4-BE49-F238E27FC236}">
                  <a16:creationId xmlns:a16="http://schemas.microsoft.com/office/drawing/2014/main" id="{E9FDF494-C7FB-47DF-BD39-1F65FA55081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5" name="Oval 144">
              <a:extLst>
                <a:ext uri="{FF2B5EF4-FFF2-40B4-BE49-F238E27FC236}">
                  <a16:creationId xmlns:a16="http://schemas.microsoft.com/office/drawing/2014/main" id="{3A822E1C-4C1A-4BEE-B19C-0FFB2D57B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6321329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Window of tolerance</a:t>
            </a:r>
            <a:endParaRPr lang="en-GB" dirty="0"/>
          </a:p>
        </p:txBody>
      </p:sp>
      <p:pic>
        <p:nvPicPr>
          <p:cNvPr id="4" name="ZVEDueyZ2C4"/>
          <p:cNvPicPr>
            <a:picLocks noGrp="1" noRot="1" noChangeAspect="1"/>
          </p:cNvPicPr>
          <p:nvPr>
            <p:ph idx="1"/>
            <a:videoFile r:link="rId1"/>
          </p:nvPr>
        </p:nvPicPr>
        <p:blipFill>
          <a:blip r:embed="rId3"/>
          <a:stretch>
            <a:fillRect/>
          </a:stretch>
        </p:blipFill>
        <p:spPr>
          <a:xfrm>
            <a:off x="2198077" y="1907930"/>
            <a:ext cx="7224591" cy="4063832"/>
          </a:xfrm>
          <a:prstGeom prst="rect">
            <a:avLst/>
          </a:prstGeom>
        </p:spPr>
      </p:pic>
      <p:sp>
        <p:nvSpPr>
          <p:cNvPr id="5" name="TextBox 4"/>
          <p:cNvSpPr txBox="1"/>
          <p:nvPr/>
        </p:nvSpPr>
        <p:spPr>
          <a:xfrm>
            <a:off x="1832093" y="6156022"/>
            <a:ext cx="6218975" cy="336262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7927875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Window of tolerance</a:t>
            </a:r>
            <a:endParaRPr lang="en-GB" dirty="0"/>
          </a:p>
        </p:txBody>
      </p:sp>
      <p:pic>
        <p:nvPicPr>
          <p:cNvPr id="4" name="Picture 2" descr="Expanding the &quot;Window of Tolerance&quot; | Psychology Toda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31985" y="2078345"/>
            <a:ext cx="6884174" cy="51281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132885" y="2120900"/>
            <a:ext cx="3314700" cy="4524315"/>
          </a:xfrm>
          <a:prstGeom prst="rect">
            <a:avLst/>
          </a:prstGeom>
          <a:noFill/>
        </p:spPr>
        <p:txBody>
          <a:bodyPr wrap="square" rtlCol="0">
            <a:spAutoFit/>
          </a:bodyPr>
          <a:lstStyle/>
          <a:p>
            <a:r>
              <a:rPr lang="en-US" dirty="0"/>
              <a:t>The Window of Tolerance is </a:t>
            </a:r>
            <a:r>
              <a:rPr lang="en-US" b="1" dirty="0"/>
              <a:t>space within </a:t>
            </a:r>
            <a:r>
              <a:rPr lang="en-US" b="1" dirty="0" smtClean="0"/>
              <a:t>which </a:t>
            </a:r>
            <a:r>
              <a:rPr lang="en-US" b="1" dirty="0"/>
              <a:t>we are comfortable, and feeling safe</a:t>
            </a:r>
            <a:r>
              <a:rPr lang="en-US" dirty="0"/>
              <a:t>. </a:t>
            </a:r>
            <a:endParaRPr lang="en-US" dirty="0" smtClean="0"/>
          </a:p>
          <a:p>
            <a:endParaRPr lang="en-US" dirty="0"/>
          </a:p>
          <a:p>
            <a:r>
              <a:rPr lang="en-US" dirty="0" smtClean="0"/>
              <a:t>We </a:t>
            </a:r>
            <a:r>
              <a:rPr lang="en-US" dirty="0"/>
              <a:t>are able to deal with the daily stressors of life without anxiety, exhaustion, or feeling out of </a:t>
            </a:r>
            <a:r>
              <a:rPr lang="en-US" dirty="0" smtClean="0"/>
              <a:t>control</a:t>
            </a:r>
          </a:p>
          <a:p>
            <a:endParaRPr lang="en-US" dirty="0"/>
          </a:p>
          <a:p>
            <a:r>
              <a:rPr lang="en-US" dirty="0" smtClean="0"/>
              <a:t>When working with young people who have experienced trauma it is our role to stretch their Window of Tolerance through relationships and support</a:t>
            </a:r>
            <a:endParaRPr lang="en-GB" dirty="0"/>
          </a:p>
        </p:txBody>
      </p:sp>
    </p:spTree>
    <p:extLst>
      <p:ext uri="{BB962C8B-B14F-4D97-AF65-F5344CB8AC3E}">
        <p14:creationId xmlns:p14="http://schemas.microsoft.com/office/powerpoint/2010/main" val="31525478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66767F8-66D1-4484-9038-ADBE78E279AA}"/>
              </a:ext>
            </a:extLst>
          </p:cNvPr>
          <p:cNvSpPr>
            <a:spLocks noGrp="1"/>
          </p:cNvSpPr>
          <p:nvPr>
            <p:ph type="title"/>
          </p:nvPr>
        </p:nvSpPr>
        <p:spPr>
          <a:xfrm>
            <a:off x="1063752" y="978010"/>
            <a:ext cx="5188624" cy="1831344"/>
          </a:xfrm>
        </p:spPr>
        <p:txBody>
          <a:bodyPr>
            <a:normAutofit/>
          </a:bodyPr>
          <a:lstStyle/>
          <a:p>
            <a:r>
              <a:rPr lang="en-GB" sz="4800"/>
              <a:t>Let me introduce FL</a:t>
            </a:r>
          </a:p>
        </p:txBody>
      </p:sp>
      <p:sp>
        <p:nvSpPr>
          <p:cNvPr id="3" name="Content Placeholder 2">
            <a:extLst>
              <a:ext uri="{FF2B5EF4-FFF2-40B4-BE49-F238E27FC236}">
                <a16:creationId xmlns:a16="http://schemas.microsoft.com/office/drawing/2014/main" id="{6E774DB0-1066-495B-9704-439D8FAD8B42}"/>
              </a:ext>
            </a:extLst>
          </p:cNvPr>
          <p:cNvSpPr>
            <a:spLocks noGrp="1"/>
          </p:cNvSpPr>
          <p:nvPr>
            <p:ph idx="1"/>
          </p:nvPr>
        </p:nvSpPr>
        <p:spPr>
          <a:xfrm>
            <a:off x="1063752" y="3029446"/>
            <a:ext cx="5188624" cy="3142753"/>
          </a:xfrm>
        </p:spPr>
        <p:txBody>
          <a:bodyPr>
            <a:normAutofit/>
          </a:bodyPr>
          <a:lstStyle/>
          <a:p>
            <a:r>
              <a:rPr lang="en-GB" dirty="0"/>
              <a:t>Referral received by phone from a local authority that we have a good relationship with</a:t>
            </a:r>
          </a:p>
          <a:p>
            <a:r>
              <a:rPr lang="en-GB" dirty="0"/>
              <a:t>“Need a placement quickly for a 13 year old lad who has got in with the wrong crowd, query County Lines” </a:t>
            </a:r>
          </a:p>
          <a:p>
            <a:r>
              <a:rPr lang="en-GB" dirty="0"/>
              <a:t>We could accommodate him, he was a good match and the placement was rural so all good</a:t>
            </a:r>
          </a:p>
          <a:p>
            <a:endParaRPr lang="en-GB" dirty="0"/>
          </a:p>
        </p:txBody>
      </p:sp>
      <p:sp>
        <p:nvSpPr>
          <p:cNvPr id="11" name="Rectangle 10">
            <a:extLst>
              <a:ext uri="{FF2B5EF4-FFF2-40B4-BE49-F238E27FC236}">
                <a16:creationId xmlns:a16="http://schemas.microsoft.com/office/drawing/2014/main" id="{AD9B3EAD-A2B3-42C4-927C-3455E3E69E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3212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cartoon of a person&#10;&#10;Description automatically generated with low confidence">
            <a:extLst>
              <a:ext uri="{FF2B5EF4-FFF2-40B4-BE49-F238E27FC236}">
                <a16:creationId xmlns:a16="http://schemas.microsoft.com/office/drawing/2014/main" id="{BAFF7A40-482B-4ACD-8EBB-1E6B94462893}"/>
              </a:ext>
            </a:extLst>
          </p:cNvPr>
          <p:cNvPicPr>
            <a:picLocks noChangeAspect="1"/>
          </p:cNvPicPr>
          <p:nvPr/>
        </p:nvPicPr>
        <p:blipFill rotWithShape="1">
          <a:blip r:embed="rId4">
            <a:extLst>
              <a:ext uri="{837473B0-CC2E-450A-ABE3-18F120FF3D39}">
                <a1611:picAttrSrcUrl xmlns="" xmlns:a1611="http://schemas.microsoft.com/office/drawing/2016/11/main" r:id="rId5"/>
              </a:ext>
            </a:extLst>
          </a:blip>
          <a:srcRect l="5000" r="-2" b="-2"/>
          <a:stretch/>
        </p:blipFill>
        <p:spPr>
          <a:xfrm>
            <a:off x="7629144" y="1682496"/>
            <a:ext cx="3502152" cy="3502152"/>
          </a:xfrm>
          <a:custGeom>
            <a:avLst/>
            <a:gdLst/>
            <a:ahLst/>
            <a:cxnLst/>
            <a:rect l="l" t="t" r="r" b="b"/>
            <a:pathLst>
              <a:path w="3502152" h="3502152">
                <a:moveTo>
                  <a:pt x="1751076" y="196996"/>
                </a:moveTo>
                <a:cubicBezTo>
                  <a:pt x="2609371" y="196996"/>
                  <a:pt x="3305156" y="892781"/>
                  <a:pt x="3305156" y="1751076"/>
                </a:cubicBezTo>
                <a:cubicBezTo>
                  <a:pt x="3305156" y="2609371"/>
                  <a:pt x="2609371" y="3305156"/>
                  <a:pt x="1751076" y="3305156"/>
                </a:cubicBezTo>
                <a:cubicBezTo>
                  <a:pt x="892781" y="3305156"/>
                  <a:pt x="196996" y="2609371"/>
                  <a:pt x="196996" y="1751076"/>
                </a:cubicBezTo>
                <a:cubicBezTo>
                  <a:pt x="196996" y="892781"/>
                  <a:pt x="892781" y="196996"/>
                  <a:pt x="1751076" y="196996"/>
                </a:cubicBezTo>
                <a:close/>
                <a:moveTo>
                  <a:pt x="1751076" y="153219"/>
                </a:moveTo>
                <a:cubicBezTo>
                  <a:pt x="868604" y="153219"/>
                  <a:pt x="153219" y="868604"/>
                  <a:pt x="153219" y="1751076"/>
                </a:cubicBezTo>
                <a:cubicBezTo>
                  <a:pt x="153219" y="2633548"/>
                  <a:pt x="868604" y="3348933"/>
                  <a:pt x="1751076" y="3348933"/>
                </a:cubicBezTo>
                <a:cubicBezTo>
                  <a:pt x="2633548" y="3348933"/>
                  <a:pt x="3348933" y="2633548"/>
                  <a:pt x="3348933" y="1751076"/>
                </a:cubicBezTo>
                <a:cubicBezTo>
                  <a:pt x="3348933" y="868604"/>
                  <a:pt x="2633548" y="153219"/>
                  <a:pt x="1751076" y="153219"/>
                </a:cubicBezTo>
                <a:close/>
                <a:moveTo>
                  <a:pt x="1751076" y="0"/>
                </a:moveTo>
                <a:cubicBezTo>
                  <a:pt x="2718169" y="0"/>
                  <a:pt x="3502152" y="783984"/>
                  <a:pt x="3502152" y="1751076"/>
                </a:cubicBezTo>
                <a:cubicBezTo>
                  <a:pt x="3502152" y="2718169"/>
                  <a:pt x="2718169" y="3502152"/>
                  <a:pt x="1751076" y="3502152"/>
                </a:cubicBezTo>
                <a:cubicBezTo>
                  <a:pt x="783983" y="3502152"/>
                  <a:pt x="0" y="2718169"/>
                  <a:pt x="0" y="1751076"/>
                </a:cubicBezTo>
                <a:cubicBezTo>
                  <a:pt x="0" y="783984"/>
                  <a:pt x="783983" y="0"/>
                  <a:pt x="1751076" y="0"/>
                </a:cubicBezTo>
                <a:close/>
              </a:path>
            </a:pathLst>
          </a:custGeom>
        </p:spPr>
      </p:pic>
      <p:sp>
        <p:nvSpPr>
          <p:cNvPr id="13" name="Freeform: Shape 12">
            <a:extLst>
              <a:ext uri="{FF2B5EF4-FFF2-40B4-BE49-F238E27FC236}">
                <a16:creationId xmlns:a16="http://schemas.microsoft.com/office/drawing/2014/main" id="{89F78725-8B4F-43D3-B767-EB7DB0C020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0457" y="1682496"/>
            <a:ext cx="3502152" cy="350215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15" name="Group 14">
            <a:extLst>
              <a:ext uri="{FF2B5EF4-FFF2-40B4-BE49-F238E27FC236}">
                <a16:creationId xmlns:a16="http://schemas.microsoft.com/office/drawing/2014/main" id="{C9B0630D-5E49-4BF7-8CF1-7DECD4B08B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6" name="Oval 15">
              <a:extLst>
                <a:ext uri="{FF2B5EF4-FFF2-40B4-BE49-F238E27FC236}">
                  <a16:creationId xmlns:a16="http://schemas.microsoft.com/office/drawing/2014/main" id="{A7E3DF29-A3BC-402A-A498-16B2DF1813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7" name="Oval 16">
              <a:extLst>
                <a:ext uri="{FF2B5EF4-FFF2-40B4-BE49-F238E27FC236}">
                  <a16:creationId xmlns:a16="http://schemas.microsoft.com/office/drawing/2014/main" id="{1B14D33E-BADF-4271-ACE1-06D8199FF57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5056824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2E11DD-B54B-4751-9C17-39DAF9EF46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87128-706F-4DBA-9418-8D6E15641E7C}"/>
              </a:ext>
            </a:extLst>
          </p:cNvPr>
          <p:cNvSpPr>
            <a:spLocks noGrp="1"/>
          </p:cNvSpPr>
          <p:nvPr>
            <p:ph type="title"/>
          </p:nvPr>
        </p:nvSpPr>
        <p:spPr>
          <a:xfrm>
            <a:off x="382280" y="484632"/>
            <a:ext cx="6743844" cy="1609344"/>
          </a:xfrm>
        </p:spPr>
        <p:txBody>
          <a:bodyPr>
            <a:normAutofit/>
          </a:bodyPr>
          <a:lstStyle/>
          <a:p>
            <a:r>
              <a:rPr lang="en-GB" sz="4800" dirty="0"/>
              <a:t>FL ARRIVES</a:t>
            </a:r>
          </a:p>
        </p:txBody>
      </p:sp>
      <p:sp>
        <p:nvSpPr>
          <p:cNvPr id="3" name="Content Placeholder 2">
            <a:extLst>
              <a:ext uri="{FF2B5EF4-FFF2-40B4-BE49-F238E27FC236}">
                <a16:creationId xmlns:a16="http://schemas.microsoft.com/office/drawing/2014/main" id="{0CA3C911-2BE0-489C-89DE-6E4C5ACCCD77}"/>
              </a:ext>
            </a:extLst>
          </p:cNvPr>
          <p:cNvSpPr>
            <a:spLocks noGrp="1"/>
          </p:cNvSpPr>
          <p:nvPr>
            <p:ph idx="1"/>
          </p:nvPr>
        </p:nvSpPr>
        <p:spPr>
          <a:xfrm>
            <a:off x="382279" y="2121408"/>
            <a:ext cx="6743845" cy="4050792"/>
          </a:xfrm>
        </p:spPr>
        <p:txBody>
          <a:bodyPr>
            <a:normAutofit/>
          </a:bodyPr>
          <a:lstStyle/>
          <a:p>
            <a:r>
              <a:rPr lang="en-GB" dirty="0"/>
              <a:t>FL driven to the placement by agency social worker on a glorious June day- very little knowledge of his background</a:t>
            </a:r>
          </a:p>
          <a:p>
            <a:r>
              <a:rPr lang="en-GB" dirty="0"/>
              <a:t>FL meets the manager in the kitchen around the large communal table</a:t>
            </a:r>
          </a:p>
          <a:p>
            <a:r>
              <a:rPr lang="en-GB" dirty="0"/>
              <a:t>He positions himself next to the back door &amp; keeps his big parka coat on with hood up</a:t>
            </a:r>
          </a:p>
          <a:p>
            <a:r>
              <a:rPr lang="en-GB" dirty="0"/>
              <a:t>But he makes a mistake.....</a:t>
            </a:r>
          </a:p>
          <a:p>
            <a:endParaRPr lang="en-GB" sz="1800" dirty="0"/>
          </a:p>
        </p:txBody>
      </p:sp>
      <p:pic>
        <p:nvPicPr>
          <p:cNvPr id="4" name="Picture 3" descr="A picture containing indoor, wall, bathroom, floor&#10;&#10;Description automatically generated">
            <a:extLst>
              <a:ext uri="{FF2B5EF4-FFF2-40B4-BE49-F238E27FC236}">
                <a16:creationId xmlns:a16="http://schemas.microsoft.com/office/drawing/2014/main" id="{C8FD83B3-5E79-4406-9DA7-35EC44F90EBF}"/>
              </a:ext>
            </a:extLst>
          </p:cNvPr>
          <p:cNvPicPr>
            <a:picLocks noChangeAspect="1"/>
          </p:cNvPicPr>
          <p:nvPr/>
        </p:nvPicPr>
        <p:blipFill rotWithShape="1">
          <a:blip r:embed="rId4">
            <a:extLst>
              <a:ext uri="{837473B0-CC2E-450A-ABE3-18F120FF3D39}">
                <a1611:picAttrSrcUrl xmlns="" xmlns:a1611="http://schemas.microsoft.com/office/drawing/2016/11/main" r:id="rId5"/>
              </a:ext>
            </a:extLst>
          </a:blip>
          <a:srcRect r="-3" b="1483"/>
          <a:stretch/>
        </p:blipFill>
        <p:spPr>
          <a:xfrm>
            <a:off x="7545274" y="10"/>
            <a:ext cx="4646726" cy="6857990"/>
          </a:xfrm>
          <a:prstGeom prst="rect">
            <a:avLst/>
          </a:prstGeom>
        </p:spPr>
      </p:pic>
      <p:grpSp>
        <p:nvGrpSpPr>
          <p:cNvPr id="11" name="Group 10">
            <a:extLst>
              <a:ext uri="{FF2B5EF4-FFF2-40B4-BE49-F238E27FC236}">
                <a16:creationId xmlns:a16="http://schemas.microsoft.com/office/drawing/2014/main" id="{B55DE4E1-F219-45A4-96D9-9A86D0E4DBD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61B1BDC9-B583-4F65-8FE9-E2CBE71D93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676192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B7805-F3C1-4735-A916-D3A88B1CBD9E}"/>
              </a:ext>
            </a:extLst>
          </p:cNvPr>
          <p:cNvSpPr>
            <a:spLocks noGrp="1"/>
          </p:cNvSpPr>
          <p:nvPr>
            <p:ph type="title"/>
          </p:nvPr>
        </p:nvSpPr>
        <p:spPr>
          <a:xfrm>
            <a:off x="6587544" y="1382165"/>
            <a:ext cx="4869179" cy="1517984"/>
          </a:xfrm>
        </p:spPr>
        <p:txBody>
          <a:bodyPr>
            <a:normAutofit/>
          </a:bodyPr>
          <a:lstStyle/>
          <a:p>
            <a:r>
              <a:rPr lang="en-GB" sz="4800">
                <a:solidFill>
                  <a:srgbClr val="000000"/>
                </a:solidFill>
              </a:rPr>
              <a:t>Welcome goes wrong</a:t>
            </a:r>
          </a:p>
        </p:txBody>
      </p:sp>
      <p:pic>
        <p:nvPicPr>
          <p:cNvPr id="4" name="Picture 3" descr="Icon&#10;&#10;Description automatically generated">
            <a:extLst>
              <a:ext uri="{FF2B5EF4-FFF2-40B4-BE49-F238E27FC236}">
                <a16:creationId xmlns:a16="http://schemas.microsoft.com/office/drawing/2014/main" id="{A33B0A83-1F40-4DC6-AD00-0E5E1341235E}"/>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20274" r="9388" b="-2"/>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6184891A-F65D-4019-A7AE-94AC4F8FB39C}"/>
              </a:ext>
            </a:extLst>
          </p:cNvPr>
          <p:cNvSpPr>
            <a:spLocks noGrp="1"/>
          </p:cNvSpPr>
          <p:nvPr>
            <p:ph idx="1"/>
          </p:nvPr>
        </p:nvSpPr>
        <p:spPr>
          <a:xfrm>
            <a:off x="6587545" y="3007389"/>
            <a:ext cx="4869179" cy="3065865"/>
          </a:xfrm>
        </p:spPr>
        <p:txBody>
          <a:bodyPr anchor="t">
            <a:normAutofit/>
          </a:bodyPr>
          <a:lstStyle/>
          <a:p>
            <a:r>
              <a:rPr lang="en-GB" sz="1400">
                <a:solidFill>
                  <a:srgbClr val="000000"/>
                </a:solidFill>
              </a:rPr>
              <a:t>He is unfamiliar with the house &amp; inadvertently sits with his back to the rest of the house- although he can clearly see an exit he has no idea of any approaching danger</a:t>
            </a:r>
          </a:p>
          <a:p>
            <a:r>
              <a:rPr lang="en-GB" sz="1400">
                <a:solidFill>
                  <a:srgbClr val="000000"/>
                </a:solidFill>
              </a:rPr>
              <a:t>I bound in with cakes to welcome him &amp; he is on high alert- eyes to the door, eyes to me, eyes to the social worker, eyes to the door again</a:t>
            </a:r>
          </a:p>
          <a:p>
            <a:r>
              <a:rPr lang="en-GB" sz="1400">
                <a:solidFill>
                  <a:srgbClr val="000000"/>
                </a:solidFill>
              </a:rPr>
              <a:t>Coat on, ready to flee- exit route within reach</a:t>
            </a:r>
          </a:p>
          <a:p>
            <a:r>
              <a:rPr lang="en-GB" sz="1400">
                <a:solidFill>
                  <a:srgbClr val="000000"/>
                </a:solidFill>
              </a:rPr>
              <a:t>Needed a lot of reassurance from me</a:t>
            </a:r>
          </a:p>
          <a:p>
            <a:r>
              <a:rPr lang="en-GB" sz="1400">
                <a:solidFill>
                  <a:srgbClr val="000000"/>
                </a:solidFill>
              </a:rPr>
              <a:t>We all realised straight away that the initial referral for a young person who had </a:t>
            </a:r>
            <a:r>
              <a:rPr lang="en-GB" sz="1400" b="1" i="1">
                <a:solidFill>
                  <a:srgbClr val="000000"/>
                </a:solidFill>
              </a:rPr>
              <a:t>‘got in with the wrong crowd’ </a:t>
            </a:r>
            <a:r>
              <a:rPr lang="en-GB" sz="1400">
                <a:solidFill>
                  <a:srgbClr val="000000"/>
                </a:solidFill>
              </a:rPr>
              <a:t>was far more serious</a:t>
            </a:r>
          </a:p>
          <a:p>
            <a:endParaRPr lang="en-GB" sz="1400">
              <a:solidFill>
                <a:srgbClr val="000000"/>
              </a:solidFill>
            </a:endParaRPr>
          </a:p>
        </p:txBody>
      </p:sp>
      <p:grpSp>
        <p:nvGrpSpPr>
          <p:cNvPr id="13" name="Group 12">
            <a:extLst>
              <a:ext uri="{FF2B5EF4-FFF2-40B4-BE49-F238E27FC236}">
                <a16:creationId xmlns:a16="http://schemas.microsoft.com/office/drawing/2014/main" id="{54CA915D-BDF0-41F8-B00E-FB186EFF7BD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1A131397-5A45-4344-9983-5E400A3EA58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7714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B88CB-82E7-4806-BD2C-C5301FDD40AD}"/>
              </a:ext>
            </a:extLst>
          </p:cNvPr>
          <p:cNvSpPr>
            <a:spLocks noGrp="1"/>
          </p:cNvSpPr>
          <p:nvPr>
            <p:ph type="title"/>
          </p:nvPr>
        </p:nvSpPr>
        <p:spPr/>
        <p:txBody>
          <a:bodyPr/>
          <a:lstStyle/>
          <a:p>
            <a:r>
              <a:rPr lang="en-GB" dirty="0"/>
              <a:t>HIS TRAUMA RESPONSE</a:t>
            </a:r>
          </a:p>
        </p:txBody>
      </p:sp>
      <p:sp>
        <p:nvSpPr>
          <p:cNvPr id="3" name="Content Placeholder 2">
            <a:extLst>
              <a:ext uri="{FF2B5EF4-FFF2-40B4-BE49-F238E27FC236}">
                <a16:creationId xmlns:a16="http://schemas.microsoft.com/office/drawing/2014/main" id="{F8FD3E67-6CC1-401D-A4CA-87485607FABF}"/>
              </a:ext>
            </a:extLst>
          </p:cNvPr>
          <p:cNvSpPr>
            <a:spLocks noGrp="1"/>
          </p:cNvSpPr>
          <p:nvPr>
            <p:ph idx="1"/>
          </p:nvPr>
        </p:nvSpPr>
        <p:spPr/>
        <p:txBody>
          <a:bodyPr>
            <a:normAutofit lnSpcReduction="10000"/>
          </a:bodyPr>
          <a:lstStyle/>
          <a:p>
            <a:pPr marL="0" indent="0">
              <a:buNone/>
            </a:pPr>
            <a:r>
              <a:rPr lang="en-GB" b="1" dirty="0"/>
              <a:t>Remember…an experience becomes traumatic when it overwhelms your system for responding to stress</a:t>
            </a:r>
          </a:p>
          <a:p>
            <a:r>
              <a:rPr lang="en-GB" dirty="0"/>
              <a:t>He reverted to his default behaviour- flight -when he experienced stress</a:t>
            </a:r>
          </a:p>
          <a:p>
            <a:r>
              <a:rPr lang="en-GB" dirty="0"/>
              <a:t>His brain had been hard-wired to flight mode when he reached levels of arousal &amp; was unable to regulate</a:t>
            </a:r>
          </a:p>
          <a:p>
            <a:r>
              <a:rPr lang="en-GB" dirty="0"/>
              <a:t>He had been used to being on high alert as he was frequently pressured to carry drugs, climbing out of his bedroom window at night, jumping on trains to places he had never heard of, witnessing friends being stabbed</a:t>
            </a:r>
          </a:p>
          <a:p>
            <a:r>
              <a:rPr lang="en-GB" dirty="0"/>
              <a:t>His trigger was a stranger approaching him from behind which set his alarm off &amp; put him into flight mode</a:t>
            </a:r>
          </a:p>
          <a:p>
            <a:r>
              <a:rPr lang="en-GB" dirty="0"/>
              <a:t>The thinking brain does help shut off the alarm &amp; helps us to calm down eventually but young people who have experienced a lot of trauma need to develop resilience to stress</a:t>
            </a:r>
          </a:p>
        </p:txBody>
      </p:sp>
      <p:pic>
        <p:nvPicPr>
          <p:cNvPr id="4" name="Picture 6" descr="Image result for alert eyes cartoon">
            <a:extLst>
              <a:ext uri="{FF2B5EF4-FFF2-40B4-BE49-F238E27FC236}">
                <a16:creationId xmlns:a16="http://schemas.microsoft.com/office/drawing/2014/main" id="{6B2CEF29-5220-48A0-B620-4AABDD6E5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77" r="-1" b="-1"/>
          <a:stretch/>
        </p:blipFill>
        <p:spPr bwMode="auto">
          <a:xfrm flipH="1">
            <a:off x="7106811" y="125379"/>
            <a:ext cx="1774160" cy="1996029"/>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8556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 of trauma &amp; STRESS on YOUNG PEOPLE</a:t>
            </a:r>
            <a:endParaRPr lang="en-GB" dirty="0"/>
          </a:p>
        </p:txBody>
      </p:sp>
      <p:sp>
        <p:nvSpPr>
          <p:cNvPr id="3" name="Content Placeholder 2"/>
          <p:cNvSpPr>
            <a:spLocks noGrp="1"/>
          </p:cNvSpPr>
          <p:nvPr>
            <p:ph idx="1"/>
          </p:nvPr>
        </p:nvSpPr>
        <p:spPr/>
        <p:txBody>
          <a:bodyPr>
            <a:normAutofit/>
          </a:bodyPr>
          <a:lstStyle/>
          <a:p>
            <a:r>
              <a:rPr lang="en-US" dirty="0" smtClean="0"/>
              <a:t>Developmental </a:t>
            </a:r>
            <a:r>
              <a:rPr lang="en-US" dirty="0"/>
              <a:t>trauma makes it particularly difficult for </a:t>
            </a:r>
            <a:r>
              <a:rPr lang="en-US" dirty="0" smtClean="0"/>
              <a:t>young people </a:t>
            </a:r>
            <a:r>
              <a:rPr lang="en-US" dirty="0"/>
              <a:t>to form secure attachments and this means </a:t>
            </a:r>
            <a:r>
              <a:rPr lang="en-US" dirty="0" smtClean="0"/>
              <a:t>they </a:t>
            </a:r>
            <a:r>
              <a:rPr lang="en-US" dirty="0"/>
              <a:t>will be left feeling frightened, helpless and abandoned.</a:t>
            </a:r>
          </a:p>
          <a:p>
            <a:r>
              <a:rPr lang="en-US" dirty="0"/>
              <a:t>To feel safe, a </a:t>
            </a:r>
            <a:r>
              <a:rPr lang="en-US" dirty="0" err="1"/>
              <a:t>traumatised</a:t>
            </a:r>
            <a:r>
              <a:rPr lang="en-US" dirty="0"/>
              <a:t> </a:t>
            </a:r>
            <a:r>
              <a:rPr lang="en-US" dirty="0" smtClean="0"/>
              <a:t>young people </a:t>
            </a:r>
            <a:r>
              <a:rPr lang="en-US" dirty="0"/>
              <a:t>may often be controlling in their </a:t>
            </a:r>
            <a:r>
              <a:rPr lang="en-US" dirty="0" smtClean="0"/>
              <a:t>behaviour because </a:t>
            </a:r>
            <a:r>
              <a:rPr lang="en-US" dirty="0"/>
              <a:t>their experiences of the world and the people around them have not been safe. Controlling behaviour may include:</a:t>
            </a:r>
          </a:p>
          <a:p>
            <a:pPr lvl="1">
              <a:buFont typeface="Courier New" panose="02070309020205020404" pitchFamily="49" charset="0"/>
              <a:buChar char="o"/>
            </a:pPr>
            <a:r>
              <a:rPr lang="en-US" dirty="0"/>
              <a:t>cutting themselves off from social relationships</a:t>
            </a:r>
          </a:p>
          <a:p>
            <a:pPr lvl="1">
              <a:buFont typeface="Courier New" panose="02070309020205020404" pitchFamily="49" charset="0"/>
              <a:buChar char="o"/>
            </a:pPr>
            <a:r>
              <a:rPr lang="en-US" dirty="0"/>
              <a:t>not engaging in what’s happening around them</a:t>
            </a:r>
          </a:p>
          <a:p>
            <a:pPr lvl="1">
              <a:buFont typeface="Courier New" panose="02070309020205020404" pitchFamily="49" charset="0"/>
              <a:buChar char="o"/>
            </a:pPr>
            <a:r>
              <a:rPr lang="en-US" dirty="0"/>
              <a:t>trying to force other to do things.</a:t>
            </a:r>
          </a:p>
          <a:p>
            <a:r>
              <a:rPr lang="en-US" dirty="0" smtClean="0"/>
              <a:t>Young people </a:t>
            </a:r>
            <a:r>
              <a:rPr lang="en-US" dirty="0"/>
              <a:t>with developmental trauma will find it hard to understand and manage their emotions (emotional regulation) and will struggle to understand or relate to other people’s emotional experience/responses</a:t>
            </a:r>
          </a:p>
          <a:p>
            <a:endParaRPr lang="en-GB" dirty="0"/>
          </a:p>
        </p:txBody>
      </p:sp>
      <p:pic>
        <p:nvPicPr>
          <p:cNvPr id="4" name="Picture 6" descr="Image result for alert eyes cartoon">
            <a:extLst>
              <a:ext uri="{FF2B5EF4-FFF2-40B4-BE49-F238E27FC236}">
                <a16:creationId xmlns:a16="http://schemas.microsoft.com/office/drawing/2014/main" id="{6B2CEF29-5220-48A0-B620-4AABDD6E5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77" r="-1" b="-1"/>
          <a:stretch/>
        </p:blipFill>
        <p:spPr bwMode="auto">
          <a:xfrm flipH="1">
            <a:off x="10192911" y="97947"/>
            <a:ext cx="1774160" cy="1996029"/>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5651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136">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9" name="Rectangle 138">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3" name="Rectangle 142">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92BE612-E29B-4ABC-9425-F07C8D53EB49}"/>
              </a:ext>
            </a:extLst>
          </p:cNvPr>
          <p:cNvSpPr>
            <a:spLocks noGrp="1"/>
          </p:cNvSpPr>
          <p:nvPr>
            <p:ph type="title"/>
          </p:nvPr>
        </p:nvSpPr>
        <p:spPr>
          <a:xfrm>
            <a:off x="1069848" y="484632"/>
            <a:ext cx="10058400" cy="1609344"/>
          </a:xfrm>
        </p:spPr>
        <p:txBody>
          <a:bodyPr>
            <a:normAutofit/>
          </a:bodyPr>
          <a:lstStyle/>
          <a:p>
            <a:r>
              <a:rPr lang="en-GB"/>
              <a:t>How can we work with trauma &amp; stress?</a:t>
            </a:r>
          </a:p>
        </p:txBody>
      </p:sp>
      <p:pic>
        <p:nvPicPr>
          <p:cNvPr id="3076" name="Picture 4" descr="Image result for our job isn't to join in the chaos">
            <a:extLst>
              <a:ext uri="{FF2B5EF4-FFF2-40B4-BE49-F238E27FC236}">
                <a16:creationId xmlns:a16="http://schemas.microsoft.com/office/drawing/2014/main" id="{919B6B83-B6F2-4A6F-856A-0F6F287764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226" b="13416"/>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0E74BCE-C11C-4719-BEBB-4129FA1024B4}"/>
              </a:ext>
            </a:extLst>
          </p:cNvPr>
          <p:cNvSpPr>
            <a:spLocks noGrp="1"/>
          </p:cNvSpPr>
          <p:nvPr>
            <p:ph idx="1"/>
          </p:nvPr>
        </p:nvSpPr>
        <p:spPr>
          <a:xfrm>
            <a:off x="6496216" y="2320412"/>
            <a:ext cx="4632031" cy="3851787"/>
          </a:xfrm>
        </p:spPr>
        <p:txBody>
          <a:bodyPr anchor="ctr">
            <a:normAutofit/>
          </a:bodyPr>
          <a:lstStyle/>
          <a:p>
            <a:r>
              <a:rPr lang="en-GB" dirty="0"/>
              <a:t>Use of low arousal approaches to young people who are showing increased arousal and stress levels</a:t>
            </a:r>
          </a:p>
          <a:p>
            <a:r>
              <a:rPr lang="en-GB" dirty="0"/>
              <a:t>Be mindful that our responses may trigger further escalation or crisis/ incidents- young people who have experienced trauma often engage in behaviours that lead to misunderstandings</a:t>
            </a:r>
          </a:p>
          <a:p>
            <a:r>
              <a:rPr lang="en-GB" dirty="0"/>
              <a:t>Remember that all behaviour is a form of communication </a:t>
            </a:r>
          </a:p>
          <a:p>
            <a:endParaRPr lang="en-GB" dirty="0"/>
          </a:p>
        </p:txBody>
      </p:sp>
      <p:sp>
        <p:nvSpPr>
          <p:cNvPr id="145" name="Oval 144">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7" name="Oval 146">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49355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2E11DD-B54B-4751-9C17-39DAF9EF46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83B5F-D32B-44E6-8B4E-E6C663FB1946}"/>
              </a:ext>
            </a:extLst>
          </p:cNvPr>
          <p:cNvSpPr>
            <a:spLocks noGrp="1"/>
          </p:cNvSpPr>
          <p:nvPr>
            <p:ph type="title"/>
          </p:nvPr>
        </p:nvSpPr>
        <p:spPr>
          <a:xfrm>
            <a:off x="382280" y="484632"/>
            <a:ext cx="6743844" cy="1609344"/>
          </a:xfrm>
        </p:spPr>
        <p:txBody>
          <a:bodyPr>
            <a:normAutofit/>
          </a:bodyPr>
          <a:lstStyle/>
          <a:p>
            <a:r>
              <a:rPr lang="en-GB" sz="4800"/>
              <a:t>Let me introduce LB</a:t>
            </a:r>
          </a:p>
        </p:txBody>
      </p:sp>
      <p:sp>
        <p:nvSpPr>
          <p:cNvPr id="3" name="Content Placeholder 2">
            <a:extLst>
              <a:ext uri="{FF2B5EF4-FFF2-40B4-BE49-F238E27FC236}">
                <a16:creationId xmlns:a16="http://schemas.microsoft.com/office/drawing/2014/main" id="{DA36C7B7-96F2-4C48-BCD0-C4D330ABA6D2}"/>
              </a:ext>
            </a:extLst>
          </p:cNvPr>
          <p:cNvSpPr>
            <a:spLocks noGrp="1"/>
          </p:cNvSpPr>
          <p:nvPr>
            <p:ph idx="1"/>
          </p:nvPr>
        </p:nvSpPr>
        <p:spPr>
          <a:xfrm>
            <a:off x="382279" y="2121408"/>
            <a:ext cx="6743845" cy="4050792"/>
          </a:xfrm>
        </p:spPr>
        <p:txBody>
          <a:bodyPr>
            <a:normAutofit lnSpcReduction="10000"/>
          </a:bodyPr>
          <a:lstStyle/>
          <a:p>
            <a:r>
              <a:rPr lang="en-GB" sz="1800" dirty="0"/>
              <a:t>Young person LB attended a specialist behavioural school &amp; was in foster care following a traumatic childhood</a:t>
            </a:r>
          </a:p>
          <a:p>
            <a:r>
              <a:rPr lang="en-GB" sz="1800" dirty="0"/>
              <a:t>From October- February he experienced 8 placement breakdowns but would still attend school everyday</a:t>
            </a:r>
          </a:p>
          <a:p>
            <a:r>
              <a:rPr lang="en-GB" sz="1800" dirty="0"/>
              <a:t>One morning I took a phone call to as he had experienced another placement breakdown- he was </a:t>
            </a:r>
            <a:r>
              <a:rPr lang="en-GB" sz="1800" dirty="0" err="1"/>
              <a:t>en</a:t>
            </a:r>
            <a:r>
              <a:rPr lang="en-GB" sz="1800" dirty="0"/>
              <a:t> route to school but had all his belongings in black plastic bags with nowhere to go at the end of the school day</a:t>
            </a:r>
          </a:p>
          <a:p>
            <a:r>
              <a:rPr lang="en-GB" sz="1800" dirty="0"/>
              <a:t>Meeting planned for 11am to agree a new placement</a:t>
            </a:r>
          </a:p>
          <a:p>
            <a:r>
              <a:rPr lang="en-GB" sz="1800" dirty="0"/>
              <a:t>All staff informed of situation before he arrived</a:t>
            </a:r>
          </a:p>
          <a:p>
            <a:r>
              <a:rPr lang="en-GB" sz="1800" dirty="0"/>
              <a:t>Their response was……catastrophic! Not low arousal, not mindful of triggers, not mindful of what his behaviour was telling us….HE  WAS SCARED….AGAIN</a:t>
            </a:r>
          </a:p>
        </p:txBody>
      </p:sp>
      <p:pic>
        <p:nvPicPr>
          <p:cNvPr id="5" name="Picture 4">
            <a:extLst>
              <a:ext uri="{FF2B5EF4-FFF2-40B4-BE49-F238E27FC236}">
                <a16:creationId xmlns:a16="http://schemas.microsoft.com/office/drawing/2014/main" id="{7EB5E0B8-90B8-4CE5-84AA-C203FF74C6A3}"/>
              </a:ext>
            </a:extLst>
          </p:cNvPr>
          <p:cNvPicPr>
            <a:picLocks noChangeAspect="1"/>
          </p:cNvPicPr>
          <p:nvPr/>
        </p:nvPicPr>
        <p:blipFill rotWithShape="1">
          <a:blip r:embed="rId4">
            <a:extLst>
              <a:ext uri="{837473B0-CC2E-450A-ABE3-18F120FF3D39}">
                <a1611:picAttrSrcUrl xmlns="" xmlns:a1611="http://schemas.microsoft.com/office/drawing/2016/11/main" r:id="rId5"/>
              </a:ext>
            </a:extLst>
          </a:blip>
          <a:srcRect l="30445" r="31442"/>
          <a:stretch/>
        </p:blipFill>
        <p:spPr>
          <a:xfrm>
            <a:off x="7545274" y="10"/>
            <a:ext cx="4646726" cy="6857990"/>
          </a:xfrm>
          <a:prstGeom prst="rect">
            <a:avLst/>
          </a:prstGeom>
        </p:spPr>
      </p:pic>
      <p:grpSp>
        <p:nvGrpSpPr>
          <p:cNvPr id="13" name="Group 12">
            <a:extLst>
              <a:ext uri="{FF2B5EF4-FFF2-40B4-BE49-F238E27FC236}">
                <a16:creationId xmlns:a16="http://schemas.microsoft.com/office/drawing/2014/main" id="{B55DE4E1-F219-45A4-96D9-9A86D0E4DBD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601C3FF-4A5D-437C-B3DB-A53B99D308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1B1BDC9-B583-4F65-8FE9-E2CBE71D93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838991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1970-2190-4575-90AB-39AD2668DFBD}"/>
              </a:ext>
            </a:extLst>
          </p:cNvPr>
          <p:cNvSpPr>
            <a:spLocks noGrp="1"/>
          </p:cNvSpPr>
          <p:nvPr>
            <p:ph type="title"/>
          </p:nvPr>
        </p:nvSpPr>
        <p:spPr>
          <a:xfrm>
            <a:off x="1069848" y="798394"/>
            <a:ext cx="4730451" cy="1637730"/>
          </a:xfrm>
        </p:spPr>
        <p:txBody>
          <a:bodyPr>
            <a:normAutofit/>
          </a:bodyPr>
          <a:lstStyle/>
          <a:p>
            <a:r>
              <a:rPr lang="en-GB" sz="4400" dirty="0"/>
              <a:t>Watch out for</a:t>
            </a:r>
          </a:p>
        </p:txBody>
      </p:sp>
      <p:sp>
        <p:nvSpPr>
          <p:cNvPr id="3" name="Content Placeholder 2">
            <a:extLst>
              <a:ext uri="{FF2B5EF4-FFF2-40B4-BE49-F238E27FC236}">
                <a16:creationId xmlns:a16="http://schemas.microsoft.com/office/drawing/2014/main" id="{8861FADF-88D7-4973-99AF-4143065D9DBB}"/>
              </a:ext>
            </a:extLst>
          </p:cNvPr>
          <p:cNvSpPr>
            <a:spLocks noGrp="1"/>
          </p:cNvSpPr>
          <p:nvPr>
            <p:ph idx="1"/>
          </p:nvPr>
        </p:nvSpPr>
        <p:spPr>
          <a:xfrm>
            <a:off x="957024" y="2151888"/>
            <a:ext cx="4730451" cy="4076192"/>
          </a:xfrm>
        </p:spPr>
        <p:txBody>
          <a:bodyPr>
            <a:normAutofit fontScale="92500" lnSpcReduction="10000"/>
          </a:bodyPr>
          <a:lstStyle/>
          <a:p>
            <a:r>
              <a:rPr lang="en-GB" sz="1800" dirty="0"/>
              <a:t>Getting caught up in the emotion of an incident or a young person’s behaviour towards you</a:t>
            </a:r>
          </a:p>
          <a:p>
            <a:r>
              <a:rPr lang="en-GB" sz="1800" dirty="0"/>
              <a:t>Allowing your intuitive response to override your rational response</a:t>
            </a:r>
          </a:p>
          <a:p>
            <a:r>
              <a:rPr lang="en-GB" sz="1800" dirty="0"/>
              <a:t>Connecting their behaviour with your feelings- learn how to respond to insults, ‘threats’ &amp; horrible comments that feel very personal but are not</a:t>
            </a:r>
          </a:p>
          <a:p>
            <a:r>
              <a:rPr lang="en-GB" sz="1800" dirty="0"/>
              <a:t>Inconsistencies in your response- don’t expect young people to know that you have had a bad morning too!</a:t>
            </a:r>
          </a:p>
          <a:p>
            <a:r>
              <a:rPr lang="en-GB" sz="1800" dirty="0"/>
              <a:t>Your resilience- if you're not in the best place to deal with the situation there is no shame in standing aside for someone better equipped to take over</a:t>
            </a:r>
          </a:p>
        </p:txBody>
      </p:sp>
      <p:pic>
        <p:nvPicPr>
          <p:cNvPr id="5" name="Picture 4" descr="A picture containing text&#10;&#10;Description automatically generated">
            <a:extLst>
              <a:ext uri="{FF2B5EF4-FFF2-40B4-BE49-F238E27FC236}">
                <a16:creationId xmlns:a16="http://schemas.microsoft.com/office/drawing/2014/main" id="{9C460D6D-514F-437D-9699-4B2E0DACD92D}"/>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2035" r="6409"/>
          <a:stretch/>
        </p:blipFill>
        <p:spPr>
          <a:xfrm>
            <a:off x="5913124" y="9"/>
            <a:ext cx="6278878" cy="6857991"/>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
        <p:nvSpPr>
          <p:cNvPr id="11" name="Freeform: Shape 10">
            <a:extLst>
              <a:ext uri="{FF2B5EF4-FFF2-40B4-BE49-F238E27FC236}">
                <a16:creationId xmlns:a16="http://schemas.microsoft.com/office/drawing/2014/main" id="{484E34F7-E155-426C-A88E-8AEA6CF3F7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3"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lipart - Warning sign"/>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32705" y="967139"/>
            <a:ext cx="1016004" cy="1016004"/>
          </a:xfrm>
          <a:prstGeom prst="rect">
            <a:avLst/>
          </a:prstGeom>
        </p:spPr>
      </p:pic>
      <p:pic>
        <p:nvPicPr>
          <p:cNvPr id="7" name="Picture 6" descr="Clipart - Warning sign"/>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2912" y="967139"/>
            <a:ext cx="1016004" cy="1016004"/>
          </a:xfrm>
          <a:prstGeom prst="rect">
            <a:avLst/>
          </a:prstGeom>
        </p:spPr>
      </p:pic>
    </p:spTree>
    <p:extLst>
      <p:ext uri="{BB962C8B-B14F-4D97-AF65-F5344CB8AC3E}">
        <p14:creationId xmlns:p14="http://schemas.microsoft.com/office/powerpoint/2010/main" val="374932616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SHIFT IN LANGUAGE</a:t>
            </a:r>
            <a:endParaRPr lang="en-GB" dirty="0"/>
          </a:p>
        </p:txBody>
      </p:sp>
      <p:sp>
        <p:nvSpPr>
          <p:cNvPr id="3" name="Content Placeholder 2"/>
          <p:cNvSpPr>
            <a:spLocks noGrp="1"/>
          </p:cNvSpPr>
          <p:nvPr>
            <p:ph idx="1"/>
          </p:nvPr>
        </p:nvSpPr>
        <p:spPr>
          <a:xfrm>
            <a:off x="1069848" y="1760923"/>
            <a:ext cx="10058400" cy="1401729"/>
          </a:xfrm>
        </p:spPr>
        <p:txBody>
          <a:bodyPr/>
          <a:lstStyle/>
          <a:p>
            <a:r>
              <a:rPr lang="en-GB" dirty="0" smtClean="0"/>
              <a:t>Using trauma-informed descriptors of vulnerable young people is more beneficial for our understanding than traditional language or terminology</a:t>
            </a:r>
          </a:p>
          <a:p>
            <a:r>
              <a:rPr lang="en-GB" dirty="0" smtClean="0"/>
              <a:t>This means using compassion instead of hopelessness…..connection rather than disconnection</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855579088"/>
              </p:ext>
            </p:extLst>
          </p:nvPr>
        </p:nvGraphicFramePr>
        <p:xfrm>
          <a:off x="1362809" y="3225474"/>
          <a:ext cx="9592407" cy="3484880"/>
        </p:xfrm>
        <a:graphic>
          <a:graphicData uri="http://schemas.openxmlformats.org/drawingml/2006/table">
            <a:tbl>
              <a:tblPr firstRow="1" bandRow="1">
                <a:tableStyleId>{5C22544A-7EE6-4342-B048-85BDC9FD1C3A}</a:tableStyleId>
              </a:tblPr>
              <a:tblGrid>
                <a:gridCol w="3197469">
                  <a:extLst>
                    <a:ext uri="{9D8B030D-6E8A-4147-A177-3AD203B41FA5}">
                      <a16:colId xmlns:a16="http://schemas.microsoft.com/office/drawing/2014/main" val="3052262873"/>
                    </a:ext>
                  </a:extLst>
                </a:gridCol>
                <a:gridCol w="3197469">
                  <a:extLst>
                    <a:ext uri="{9D8B030D-6E8A-4147-A177-3AD203B41FA5}">
                      <a16:colId xmlns:a16="http://schemas.microsoft.com/office/drawing/2014/main" val="3484693382"/>
                    </a:ext>
                  </a:extLst>
                </a:gridCol>
                <a:gridCol w="3197469">
                  <a:extLst>
                    <a:ext uri="{9D8B030D-6E8A-4147-A177-3AD203B41FA5}">
                      <a16:colId xmlns:a16="http://schemas.microsoft.com/office/drawing/2014/main" val="2254414778"/>
                    </a:ext>
                  </a:extLst>
                </a:gridCol>
              </a:tblGrid>
              <a:tr h="370840">
                <a:tc>
                  <a:txBody>
                    <a:bodyPr/>
                    <a:lstStyle/>
                    <a:p>
                      <a:r>
                        <a:rPr lang="en-GB" sz="1400" dirty="0" smtClean="0"/>
                        <a:t>What we say</a:t>
                      </a:r>
                      <a:endParaRPr lang="en-GB" sz="1400" dirty="0"/>
                    </a:p>
                  </a:txBody>
                  <a:tcPr/>
                </a:tc>
                <a:tc>
                  <a:txBody>
                    <a:bodyPr/>
                    <a:lstStyle/>
                    <a:p>
                      <a:endParaRPr lang="en-GB" dirty="0"/>
                    </a:p>
                  </a:txBody>
                  <a:tcPr/>
                </a:tc>
                <a:tc>
                  <a:txBody>
                    <a:bodyPr/>
                    <a:lstStyle/>
                    <a:p>
                      <a:r>
                        <a:rPr lang="en-GB" dirty="0" smtClean="0"/>
                        <a:t>What’s really going on</a:t>
                      </a:r>
                      <a:endParaRPr lang="en-GB" dirty="0"/>
                    </a:p>
                  </a:txBody>
                  <a:tcPr/>
                </a:tc>
                <a:extLst>
                  <a:ext uri="{0D108BD9-81ED-4DB2-BD59-A6C34878D82A}">
                    <a16:rowId xmlns:a16="http://schemas.microsoft.com/office/drawing/2014/main" val="2804175212"/>
                  </a:ext>
                </a:extLst>
              </a:tr>
              <a:tr h="370840">
                <a:tc>
                  <a:txBody>
                    <a:bodyPr/>
                    <a:lstStyle/>
                    <a:p>
                      <a:r>
                        <a:rPr lang="en-GB" sz="1400" dirty="0" smtClean="0"/>
                        <a:t>‘Unacceptable behaviour’</a:t>
                      </a:r>
                      <a:endParaRPr lang="en-GB" sz="1400" dirty="0"/>
                    </a:p>
                  </a:txBody>
                  <a:tcPr/>
                </a:tc>
                <a:tc rowSpan="8">
                  <a:txBody>
                    <a:bodyPr/>
                    <a:lstStyle/>
                    <a:p>
                      <a:endParaRPr lang="en-GB" dirty="0"/>
                    </a:p>
                  </a:txBody>
                  <a:tcPr/>
                </a:tc>
                <a:tc>
                  <a:txBody>
                    <a:bodyPr/>
                    <a:lstStyle/>
                    <a:p>
                      <a:r>
                        <a:rPr lang="en-GB" sz="1400" dirty="0" smtClean="0"/>
                        <a:t>‘Understandable behaviour’</a:t>
                      </a:r>
                      <a:endParaRPr lang="en-GB" sz="1400" dirty="0"/>
                    </a:p>
                  </a:txBody>
                  <a:tcPr/>
                </a:tc>
                <a:extLst>
                  <a:ext uri="{0D108BD9-81ED-4DB2-BD59-A6C34878D82A}">
                    <a16:rowId xmlns:a16="http://schemas.microsoft.com/office/drawing/2014/main" val="671854754"/>
                  </a:ext>
                </a:extLst>
              </a:tr>
              <a:tr h="370840">
                <a:tc>
                  <a:txBody>
                    <a:bodyPr/>
                    <a:lstStyle/>
                    <a:p>
                      <a:r>
                        <a:rPr lang="en-GB" sz="1400" dirty="0" smtClean="0"/>
                        <a:t>‘Avoidant’</a:t>
                      </a:r>
                      <a:endParaRPr lang="en-GB" sz="1400" dirty="0"/>
                    </a:p>
                  </a:txBody>
                  <a:tcPr/>
                </a:tc>
                <a:tc vMerge="1">
                  <a:txBody>
                    <a:bodyPr/>
                    <a:lstStyle/>
                    <a:p>
                      <a:endParaRPr lang="en-GB" dirty="0"/>
                    </a:p>
                  </a:txBody>
                  <a:tcPr/>
                </a:tc>
                <a:tc>
                  <a:txBody>
                    <a:bodyPr/>
                    <a:lstStyle/>
                    <a:p>
                      <a:r>
                        <a:rPr lang="en-GB" sz="1400" dirty="0" smtClean="0"/>
                        <a:t>‘In ‘flight’ survival mode’</a:t>
                      </a:r>
                      <a:endParaRPr lang="en-GB" sz="1400" dirty="0"/>
                    </a:p>
                  </a:txBody>
                  <a:tcPr/>
                </a:tc>
                <a:extLst>
                  <a:ext uri="{0D108BD9-81ED-4DB2-BD59-A6C34878D82A}">
                    <a16:rowId xmlns:a16="http://schemas.microsoft.com/office/drawing/2014/main" val="62597903"/>
                  </a:ext>
                </a:extLst>
              </a:tr>
              <a:tr h="370840">
                <a:tc>
                  <a:txBody>
                    <a:bodyPr/>
                    <a:lstStyle/>
                    <a:p>
                      <a:r>
                        <a:rPr lang="en-GB" sz="1400" dirty="0" smtClean="0"/>
                        <a:t>‘Defiant’</a:t>
                      </a:r>
                      <a:endParaRPr lang="en-GB" sz="1400" dirty="0"/>
                    </a:p>
                  </a:txBody>
                  <a:tcPr/>
                </a:tc>
                <a:tc vMerge="1">
                  <a:txBody>
                    <a:bodyPr/>
                    <a:lstStyle/>
                    <a:p>
                      <a:endParaRPr lang="en-GB" dirty="0"/>
                    </a:p>
                  </a:txBody>
                  <a:tcPr/>
                </a:tc>
                <a:tc>
                  <a:txBody>
                    <a:bodyPr/>
                    <a:lstStyle/>
                    <a:p>
                      <a:r>
                        <a:rPr lang="en-GB" sz="1400" dirty="0" smtClean="0"/>
                        <a:t>‘In ‘fight’ survival mode coping</a:t>
                      </a:r>
                      <a:r>
                        <a:rPr lang="en-GB" sz="1400" baseline="0" dirty="0" smtClean="0"/>
                        <a:t> with a threat’</a:t>
                      </a:r>
                      <a:endParaRPr lang="en-GB" sz="1400" dirty="0"/>
                    </a:p>
                  </a:txBody>
                  <a:tcPr/>
                </a:tc>
                <a:extLst>
                  <a:ext uri="{0D108BD9-81ED-4DB2-BD59-A6C34878D82A}">
                    <a16:rowId xmlns:a16="http://schemas.microsoft.com/office/drawing/2014/main" val="3705427883"/>
                  </a:ext>
                </a:extLst>
              </a:tr>
              <a:tr h="370840">
                <a:tc>
                  <a:txBody>
                    <a:bodyPr/>
                    <a:lstStyle/>
                    <a:p>
                      <a:r>
                        <a:rPr lang="en-GB" sz="1400" dirty="0" smtClean="0"/>
                        <a:t>‘Aggressive’</a:t>
                      </a:r>
                      <a:endParaRPr lang="en-GB" sz="1400" dirty="0"/>
                    </a:p>
                  </a:txBody>
                  <a:tcPr/>
                </a:tc>
                <a:tc vMerge="1">
                  <a:txBody>
                    <a:bodyPr/>
                    <a:lstStyle/>
                    <a:p>
                      <a:endParaRPr lang="en-GB" dirty="0"/>
                    </a:p>
                  </a:txBody>
                  <a:tcPr/>
                </a:tc>
                <a:tc>
                  <a:txBody>
                    <a:bodyPr/>
                    <a:lstStyle/>
                    <a:p>
                      <a:r>
                        <a:rPr lang="en-GB" sz="1400" dirty="0" smtClean="0"/>
                        <a:t>‘Frightened’</a:t>
                      </a:r>
                      <a:endParaRPr lang="en-GB" sz="1400" dirty="0"/>
                    </a:p>
                  </a:txBody>
                  <a:tcPr/>
                </a:tc>
                <a:extLst>
                  <a:ext uri="{0D108BD9-81ED-4DB2-BD59-A6C34878D82A}">
                    <a16:rowId xmlns:a16="http://schemas.microsoft.com/office/drawing/2014/main" val="765015157"/>
                  </a:ext>
                </a:extLst>
              </a:tr>
              <a:tr h="370840">
                <a:tc>
                  <a:txBody>
                    <a:bodyPr/>
                    <a:lstStyle/>
                    <a:p>
                      <a:r>
                        <a:rPr lang="en-GB" sz="1400" dirty="0" smtClean="0"/>
                        <a:t>‘Attention seeking’</a:t>
                      </a:r>
                      <a:endParaRPr lang="en-GB" sz="1400" dirty="0"/>
                    </a:p>
                  </a:txBody>
                  <a:tcPr/>
                </a:tc>
                <a:tc vMerge="1">
                  <a:txBody>
                    <a:bodyPr/>
                    <a:lstStyle/>
                    <a:p>
                      <a:endParaRPr lang="en-GB" dirty="0"/>
                    </a:p>
                  </a:txBody>
                  <a:tcPr/>
                </a:tc>
                <a:tc>
                  <a:txBody>
                    <a:bodyPr/>
                    <a:lstStyle/>
                    <a:p>
                      <a:r>
                        <a:rPr lang="en-GB" sz="1400" dirty="0" smtClean="0"/>
                        <a:t>‘Attachment </a:t>
                      </a:r>
                      <a:r>
                        <a:rPr lang="en-GB" sz="1400" dirty="0" err="1" smtClean="0"/>
                        <a:t>seeling</a:t>
                      </a:r>
                      <a:r>
                        <a:rPr lang="en-GB" sz="1400" dirty="0" smtClean="0"/>
                        <a:t>’</a:t>
                      </a:r>
                      <a:endParaRPr lang="en-GB" sz="1400" dirty="0"/>
                    </a:p>
                  </a:txBody>
                  <a:tcPr/>
                </a:tc>
                <a:extLst>
                  <a:ext uri="{0D108BD9-81ED-4DB2-BD59-A6C34878D82A}">
                    <a16:rowId xmlns:a16="http://schemas.microsoft.com/office/drawing/2014/main" val="1948801616"/>
                  </a:ext>
                </a:extLst>
              </a:tr>
              <a:tr h="370840">
                <a:tc>
                  <a:txBody>
                    <a:bodyPr/>
                    <a:lstStyle/>
                    <a:p>
                      <a:r>
                        <a:rPr lang="en-GB" sz="1400" dirty="0" smtClean="0"/>
                        <a:t>‘Withdrawn’</a:t>
                      </a:r>
                      <a:endParaRPr lang="en-GB" sz="1400" dirty="0"/>
                    </a:p>
                  </a:txBody>
                  <a:tcPr/>
                </a:tc>
                <a:tc vMerge="1">
                  <a:txBody>
                    <a:bodyPr/>
                    <a:lstStyle/>
                    <a:p>
                      <a:endParaRPr lang="en-GB" dirty="0"/>
                    </a:p>
                  </a:txBody>
                  <a:tcPr/>
                </a:tc>
                <a:tc>
                  <a:txBody>
                    <a:bodyPr/>
                    <a:lstStyle/>
                    <a:p>
                      <a:r>
                        <a:rPr lang="en-GB" sz="1400" dirty="0" smtClean="0"/>
                        <a:t>‘Cautious’</a:t>
                      </a:r>
                      <a:endParaRPr lang="en-GB" sz="1400" dirty="0"/>
                    </a:p>
                  </a:txBody>
                  <a:tcPr/>
                </a:tc>
                <a:extLst>
                  <a:ext uri="{0D108BD9-81ED-4DB2-BD59-A6C34878D82A}">
                    <a16:rowId xmlns:a16="http://schemas.microsoft.com/office/drawing/2014/main" val="2924161244"/>
                  </a:ext>
                </a:extLst>
              </a:tr>
              <a:tr h="370840">
                <a:tc>
                  <a:txBody>
                    <a:bodyPr/>
                    <a:lstStyle/>
                    <a:p>
                      <a:r>
                        <a:rPr lang="en-GB" sz="1400" dirty="0" smtClean="0"/>
                        <a:t>‘Rude’</a:t>
                      </a:r>
                      <a:endParaRPr lang="en-GB" sz="1400" dirty="0"/>
                    </a:p>
                  </a:txBody>
                  <a:tcPr/>
                </a:tc>
                <a:tc vMerge="1">
                  <a:txBody>
                    <a:bodyPr/>
                    <a:lstStyle/>
                    <a:p>
                      <a:endParaRPr lang="en-GB" dirty="0"/>
                    </a:p>
                  </a:txBody>
                  <a:tcPr/>
                </a:tc>
                <a:tc>
                  <a:txBody>
                    <a:bodyPr/>
                    <a:lstStyle/>
                    <a:p>
                      <a:r>
                        <a:rPr lang="en-GB" sz="1400" dirty="0" smtClean="0"/>
                        <a:t>‘Self-protective’</a:t>
                      </a:r>
                      <a:endParaRPr lang="en-GB" sz="1400" dirty="0"/>
                    </a:p>
                  </a:txBody>
                  <a:tcPr/>
                </a:tc>
                <a:extLst>
                  <a:ext uri="{0D108BD9-81ED-4DB2-BD59-A6C34878D82A}">
                    <a16:rowId xmlns:a16="http://schemas.microsoft.com/office/drawing/2014/main" val="684949994"/>
                  </a:ext>
                </a:extLst>
              </a:tr>
              <a:tr h="370840">
                <a:tc>
                  <a:txBody>
                    <a:bodyPr/>
                    <a:lstStyle/>
                    <a:p>
                      <a:r>
                        <a:rPr lang="en-GB" sz="1400" dirty="0" smtClean="0"/>
                        <a:t>‘Not engaging’</a:t>
                      </a:r>
                      <a:endParaRPr lang="en-GB" sz="1400" dirty="0"/>
                    </a:p>
                  </a:txBody>
                  <a:tcPr/>
                </a:tc>
                <a:tc vMerge="1">
                  <a:txBody>
                    <a:bodyPr/>
                    <a:lstStyle/>
                    <a:p>
                      <a:endParaRPr lang="en-GB" dirty="0"/>
                    </a:p>
                  </a:txBody>
                  <a:tcPr/>
                </a:tc>
                <a:tc>
                  <a:txBody>
                    <a:bodyPr/>
                    <a:lstStyle/>
                    <a:p>
                      <a:r>
                        <a:rPr lang="en-GB" sz="1400" dirty="0" smtClean="0"/>
                        <a:t>‘Doesn't feel safe yet’</a:t>
                      </a:r>
                      <a:endParaRPr lang="en-GB" sz="1400" dirty="0"/>
                    </a:p>
                  </a:txBody>
                  <a:tcPr/>
                </a:tc>
                <a:extLst>
                  <a:ext uri="{0D108BD9-81ED-4DB2-BD59-A6C34878D82A}">
                    <a16:rowId xmlns:a16="http://schemas.microsoft.com/office/drawing/2014/main" val="4290138145"/>
                  </a:ext>
                </a:extLst>
              </a:tr>
            </a:tbl>
          </a:graphicData>
        </a:graphic>
      </p:graphicFrame>
      <p:pic>
        <p:nvPicPr>
          <p:cNvPr id="5" name="Picture 4" descr="Healthy Tips: 5 healthy ways to control angry feelings ~ Go Healthy Tip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33393" flipH="1">
            <a:off x="6403948" y="5596563"/>
            <a:ext cx="974172" cy="857474"/>
          </a:xfrm>
          <a:prstGeom prst="rect">
            <a:avLst/>
          </a:prstGeom>
        </p:spPr>
      </p:pic>
      <p:pic>
        <p:nvPicPr>
          <p:cNvPr id="6" name="Picture 5" descr="Enfant triste - portrait Photo stock libre - Public Domain Pictur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20466">
            <a:off x="4745565" y="3935788"/>
            <a:ext cx="1147351" cy="759304"/>
          </a:xfrm>
          <a:prstGeom prst="rect">
            <a:avLst/>
          </a:prstGeom>
        </p:spPr>
      </p:pic>
      <p:pic>
        <p:nvPicPr>
          <p:cNvPr id="7" name="Picture 6" descr="Bigezbear: 06/01/2012 - 07/01/2012 | Just Don't Get Within Three Feet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6809" y="3991708"/>
            <a:ext cx="1072045" cy="1204545"/>
          </a:xfrm>
          <a:prstGeom prst="rect">
            <a:avLst/>
          </a:prstGeom>
        </p:spPr>
      </p:pic>
      <p:pic>
        <p:nvPicPr>
          <p:cNvPr id="8" name="Picture 7" descr="Why it is Necessary to be Aggressive when Dealing with Debt - Money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457924">
            <a:off x="4935491" y="5080090"/>
            <a:ext cx="1163557" cy="1163557"/>
          </a:xfrm>
          <a:prstGeom prst="rect">
            <a:avLst/>
          </a:prstGeom>
        </p:spPr>
      </p:pic>
    </p:spTree>
    <p:extLst>
      <p:ext uri="{BB962C8B-B14F-4D97-AF65-F5344CB8AC3E}">
        <p14:creationId xmlns:p14="http://schemas.microsoft.com/office/powerpoint/2010/main" val="2974176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id="{89C8D586-1ECD-4981-BED2-97336112C0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683E4-1C9C-4003-8789-1832713ED3AE}"/>
              </a:ext>
            </a:extLst>
          </p:cNvPr>
          <p:cNvSpPr>
            <a:spLocks noGrp="1"/>
          </p:cNvSpPr>
          <p:nvPr>
            <p:ph type="title"/>
          </p:nvPr>
        </p:nvSpPr>
        <p:spPr>
          <a:xfrm>
            <a:off x="6400800" y="484632"/>
            <a:ext cx="5299586" cy="1609344"/>
          </a:xfrm>
          <a:ln>
            <a:noFill/>
          </a:ln>
        </p:spPr>
        <p:txBody>
          <a:bodyPr>
            <a:normAutofit/>
          </a:bodyPr>
          <a:lstStyle/>
          <a:p>
            <a:r>
              <a:rPr lang="en-GB" sz="4000"/>
              <a:t>Let me introduce BC</a:t>
            </a:r>
          </a:p>
        </p:txBody>
      </p:sp>
      <p:pic>
        <p:nvPicPr>
          <p:cNvPr id="4" name="Content Placeholder 3" descr="A picture containing vector graphics&#10;&#10;Description automatically generated">
            <a:extLst>
              <a:ext uri="{FF2B5EF4-FFF2-40B4-BE49-F238E27FC236}">
                <a16:creationId xmlns:a16="http://schemas.microsoft.com/office/drawing/2014/main" id="{D1D356BE-CC76-4598-8E03-7735950D5F64}"/>
              </a:ext>
            </a:extLst>
          </p:cNvPr>
          <p:cNvPicPr>
            <a:picLocks noChangeAspect="1"/>
          </p:cNvPicPr>
          <p:nvPr/>
        </p:nvPicPr>
        <p:blipFill rotWithShape="1">
          <a:blip r:embed="rId3">
            <a:extLst>
              <a:ext uri="{837473B0-CC2E-450A-ABE3-18F120FF3D39}">
                <a1611:picAttrSrcUrl xmlns="" xmlns:a1611="http://schemas.microsoft.com/office/drawing/2016/11/main" r:id="rId4"/>
              </a:ext>
            </a:extLst>
          </a:blip>
          <a:srcRect l="9693" r="1849"/>
          <a:stretch/>
        </p:blipFill>
        <p:spPr>
          <a:xfrm>
            <a:off x="1" y="10"/>
            <a:ext cx="6066502" cy="6857989"/>
          </a:xfrm>
          <a:prstGeom prst="rect">
            <a:avLst/>
          </a:prstGeom>
        </p:spPr>
      </p:pic>
      <p:grpSp>
        <p:nvGrpSpPr>
          <p:cNvPr id="25" name="Group 12">
            <a:extLst>
              <a:ext uri="{FF2B5EF4-FFF2-40B4-BE49-F238E27FC236}">
                <a16:creationId xmlns:a16="http://schemas.microsoft.com/office/drawing/2014/main" id="{AF001A23-2767-4A31-BD30-56112DE9527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C6BD30CE-7C6B-4C5B-8206-2A912062D66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14">
              <a:extLst>
                <a:ext uri="{FF2B5EF4-FFF2-40B4-BE49-F238E27FC236}">
                  <a16:creationId xmlns:a16="http://schemas.microsoft.com/office/drawing/2014/main" id="{7FA45EC6-AD58-4CAF-846D-46D82B614D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8" name="Content Placeholder 2">
            <a:extLst>
              <a:ext uri="{FF2B5EF4-FFF2-40B4-BE49-F238E27FC236}">
                <a16:creationId xmlns:a16="http://schemas.microsoft.com/office/drawing/2014/main" id="{B328E978-225F-4CA3-B896-72E27D3DB45C}"/>
              </a:ext>
            </a:extLst>
          </p:cNvPr>
          <p:cNvSpPr>
            <a:spLocks noGrp="1"/>
          </p:cNvSpPr>
          <p:nvPr>
            <p:ph idx="1"/>
          </p:nvPr>
        </p:nvSpPr>
        <p:spPr>
          <a:xfrm>
            <a:off x="6400800" y="2120900"/>
            <a:ext cx="5299075" cy="4051300"/>
          </a:xfrm>
        </p:spPr>
        <p:txBody>
          <a:bodyPr>
            <a:normAutofit/>
          </a:bodyPr>
          <a:lstStyle/>
          <a:p>
            <a:r>
              <a:rPr lang="en-GB" dirty="0"/>
              <a:t>Ethos of the provision was to greet the young people on arrival every morning at the door</a:t>
            </a:r>
          </a:p>
          <a:p>
            <a:r>
              <a:rPr lang="en-GB" dirty="0"/>
              <a:t>Smiley face, ‘good morning’ and sometimes an individual acknowledgment….about the football scores last night, acknowledging the haircut etc </a:t>
            </a:r>
            <a:r>
              <a:rPr lang="en-GB" dirty="0" err="1"/>
              <a:t>etc</a:t>
            </a:r>
            <a:endParaRPr lang="en-GB" dirty="0"/>
          </a:p>
          <a:p>
            <a:r>
              <a:rPr lang="en-GB" dirty="0"/>
              <a:t>No matter what had happened the day before everyone had a positive greeting at the start of the day</a:t>
            </a:r>
          </a:p>
          <a:p>
            <a:pPr marL="0" indent="0">
              <a:buNone/>
            </a:pPr>
            <a:endParaRPr lang="en-GB" sz="1800" dirty="0"/>
          </a:p>
        </p:txBody>
      </p:sp>
    </p:spTree>
    <p:extLst>
      <p:ext uri="{BB962C8B-B14F-4D97-AF65-F5344CB8AC3E}">
        <p14:creationId xmlns:p14="http://schemas.microsoft.com/office/powerpoint/2010/main" val="41378670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A6A78-1937-4735-918B-D80C0890878F}"/>
              </a:ext>
            </a:extLst>
          </p:cNvPr>
          <p:cNvSpPr>
            <a:spLocks noGrp="1"/>
          </p:cNvSpPr>
          <p:nvPr>
            <p:ph type="title"/>
          </p:nvPr>
        </p:nvSpPr>
        <p:spPr>
          <a:xfrm>
            <a:off x="6386284" y="484632"/>
            <a:ext cx="4741963" cy="1971964"/>
          </a:xfrm>
        </p:spPr>
        <p:txBody>
          <a:bodyPr>
            <a:normAutofit/>
          </a:bodyPr>
          <a:lstStyle/>
          <a:p>
            <a:r>
              <a:rPr lang="en-GB" sz="4800">
                <a:solidFill>
                  <a:schemeClr val="tx1"/>
                </a:solidFill>
              </a:rPr>
              <a:t>UNCONDITIONALITY</a:t>
            </a:r>
          </a:p>
        </p:txBody>
      </p:sp>
      <p:sp>
        <p:nvSpPr>
          <p:cNvPr id="23" name="Freeform: Shape 11">
            <a:extLst>
              <a:ext uri="{FF2B5EF4-FFF2-40B4-BE49-F238E27FC236}">
                <a16:creationId xmlns:a16="http://schemas.microsoft.com/office/drawing/2014/main" id="{E5821A2D-F010-4C2B-8819-23281D9C77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6">
            <a:extLst>
              <a:ext uri="{FF2B5EF4-FFF2-40B4-BE49-F238E27FC236}">
                <a16:creationId xmlns:a16="http://schemas.microsoft.com/office/drawing/2014/main" id="{0923A190-A557-434A-AEF0-E2EB074D4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3222"/>
          <a:stretch/>
        </p:blipFill>
        <p:spPr bwMode="auto">
          <a:xfrm>
            <a:off x="823396" y="2102537"/>
            <a:ext cx="3573675" cy="274385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0FD45CD-0C10-4A97-B10D-765540A83163}"/>
              </a:ext>
            </a:extLst>
          </p:cNvPr>
          <p:cNvSpPr>
            <a:spLocks noGrp="1"/>
          </p:cNvSpPr>
          <p:nvPr>
            <p:ph idx="1"/>
          </p:nvPr>
        </p:nvSpPr>
        <p:spPr>
          <a:xfrm>
            <a:off x="6386286" y="2456596"/>
            <a:ext cx="4741962" cy="3715603"/>
          </a:xfrm>
        </p:spPr>
        <p:txBody>
          <a:bodyPr>
            <a:normAutofit/>
          </a:bodyPr>
          <a:lstStyle/>
          <a:p>
            <a:r>
              <a:rPr lang="en-GB" dirty="0"/>
              <a:t>BC was an 8 year old busy, feisty boy</a:t>
            </a:r>
          </a:p>
          <a:p>
            <a:r>
              <a:rPr lang="en-GB" dirty="0"/>
              <a:t>Every morning we greeted BC with ‘Good morning!’</a:t>
            </a:r>
          </a:p>
          <a:p>
            <a:r>
              <a:rPr lang="en-GB" dirty="0"/>
              <a:t>Every morning BC responded with…..</a:t>
            </a:r>
          </a:p>
          <a:p>
            <a:pPr marL="0" indent="0">
              <a:buNone/>
            </a:pPr>
            <a:endParaRPr lang="en-GB" dirty="0"/>
          </a:p>
          <a:p>
            <a:pPr marL="0" indent="0">
              <a:buNone/>
            </a:pPr>
            <a:r>
              <a:rPr lang="en-GB" b="1" dirty="0">
                <a:latin typeface="Cavolini" panose="03000502040302020204" pitchFamily="66" charset="0"/>
                <a:cs typeface="Cavolini" panose="03000502040302020204" pitchFamily="66" charset="0"/>
              </a:rPr>
              <a:t>“ F#@K OFF!”…..and sometimes..</a:t>
            </a:r>
          </a:p>
          <a:p>
            <a:pPr marL="0" indent="0">
              <a:buNone/>
            </a:pPr>
            <a:endParaRPr lang="en-GB" b="1" dirty="0">
              <a:latin typeface="Cavolini" panose="03000502040302020204" pitchFamily="66" charset="0"/>
              <a:cs typeface="Cavolini" panose="03000502040302020204" pitchFamily="66" charset="0"/>
            </a:endParaRPr>
          </a:p>
          <a:p>
            <a:pPr marL="0" indent="0">
              <a:buNone/>
            </a:pPr>
            <a:endParaRPr lang="en-GB" b="1" dirty="0">
              <a:latin typeface="Cavolini" panose="03000502040302020204" pitchFamily="66" charset="0"/>
              <a:cs typeface="Cavolini" panose="03000502040302020204" pitchFamily="66" charset="0"/>
            </a:endParaRPr>
          </a:p>
        </p:txBody>
      </p:sp>
      <p:grpSp>
        <p:nvGrpSpPr>
          <p:cNvPr id="24" name="Group 13">
            <a:extLst>
              <a:ext uri="{FF2B5EF4-FFF2-40B4-BE49-F238E27FC236}">
                <a16:creationId xmlns:a16="http://schemas.microsoft.com/office/drawing/2014/main" id="{D68B9961-F007-40D1-AF51-61B6DE5106C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E9FDF494-C7FB-47DF-BD39-1F65FA55081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5" name="Oval 15">
              <a:extLst>
                <a:ext uri="{FF2B5EF4-FFF2-40B4-BE49-F238E27FC236}">
                  <a16:creationId xmlns:a16="http://schemas.microsoft.com/office/drawing/2014/main" id="{3A822E1C-4C1A-4BEE-B19C-0FFB2D57B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7397432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B75F3-D9B4-4BEB-8941-37D51995F6FB}"/>
              </a:ext>
            </a:extLst>
          </p:cNvPr>
          <p:cNvSpPr>
            <a:spLocks noGrp="1"/>
          </p:cNvSpPr>
          <p:nvPr>
            <p:ph type="title"/>
          </p:nvPr>
        </p:nvSpPr>
        <p:spPr>
          <a:xfrm>
            <a:off x="6550924" y="685800"/>
            <a:ext cx="4920019" cy="2021553"/>
          </a:xfrm>
        </p:spPr>
        <p:txBody>
          <a:bodyPr>
            <a:normAutofit/>
          </a:bodyPr>
          <a:lstStyle/>
          <a:p>
            <a:r>
              <a:rPr lang="en-GB" dirty="0">
                <a:solidFill>
                  <a:schemeClr val="tx1"/>
                </a:solidFill>
              </a:rPr>
              <a:t>BC ON A GOOD DAY……</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4CF856A5-51A4-4B9E-B6AC-CCC3CB29AD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99642B79-DDD2-476D-A06B-2695E84D9482}"/>
              </a:ext>
            </a:extLst>
          </p:cNvPr>
          <p:cNvSpPr>
            <a:spLocks noGrp="1"/>
          </p:cNvSpPr>
          <p:nvPr>
            <p:ph idx="1"/>
          </p:nvPr>
        </p:nvSpPr>
        <p:spPr>
          <a:xfrm>
            <a:off x="6551613" y="2927350"/>
            <a:ext cx="4919662" cy="3244850"/>
          </a:xfrm>
        </p:spPr>
        <p:txBody>
          <a:bodyPr anchor="ctr">
            <a:normAutofit/>
          </a:bodyPr>
          <a:lstStyle/>
          <a:p>
            <a:r>
              <a:rPr lang="en-GB" sz="2400" dirty="0">
                <a:latin typeface="Cavolini" panose="03000502040302020204" pitchFamily="66" charset="0"/>
                <a:cs typeface="Cavolini" panose="03000502040302020204" pitchFamily="66" charset="0"/>
              </a:rPr>
              <a:t>‘Good morning BC!’</a:t>
            </a:r>
          </a:p>
          <a:p>
            <a:endParaRPr lang="en-GB" sz="2400" b="1"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 F#@K OFF!”….. </a:t>
            </a:r>
            <a:endParaRPr lang="en-GB" sz="2400"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6194386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B75F3-D9B4-4BEB-8941-37D51995F6FB}"/>
              </a:ext>
            </a:extLst>
          </p:cNvPr>
          <p:cNvSpPr>
            <a:spLocks noGrp="1"/>
          </p:cNvSpPr>
          <p:nvPr>
            <p:ph type="title"/>
          </p:nvPr>
        </p:nvSpPr>
        <p:spPr>
          <a:xfrm>
            <a:off x="6550924" y="685800"/>
            <a:ext cx="4920019" cy="2021553"/>
          </a:xfrm>
        </p:spPr>
        <p:txBody>
          <a:bodyPr>
            <a:normAutofit/>
          </a:bodyPr>
          <a:lstStyle/>
          <a:p>
            <a:r>
              <a:rPr lang="en-GB" dirty="0">
                <a:solidFill>
                  <a:schemeClr val="tx1"/>
                </a:solidFill>
              </a:rPr>
              <a:t>BC ON A BAD DAY……</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4CF856A5-51A4-4B9E-B6AC-CCC3CB29AD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99642B79-DDD2-476D-A06B-2695E84D9482}"/>
              </a:ext>
            </a:extLst>
          </p:cNvPr>
          <p:cNvSpPr>
            <a:spLocks noGrp="1"/>
          </p:cNvSpPr>
          <p:nvPr>
            <p:ph idx="1"/>
          </p:nvPr>
        </p:nvSpPr>
        <p:spPr>
          <a:xfrm>
            <a:off x="6551613" y="2927350"/>
            <a:ext cx="4919662" cy="3244850"/>
          </a:xfrm>
        </p:spPr>
        <p:txBody>
          <a:bodyPr anchor="ctr">
            <a:normAutofit/>
          </a:bodyPr>
          <a:lstStyle/>
          <a:p>
            <a:r>
              <a:rPr lang="en-GB" sz="2400" dirty="0">
                <a:latin typeface="Cavolini" panose="03000502040302020204" pitchFamily="66" charset="0"/>
                <a:cs typeface="Cavolini" panose="03000502040302020204" pitchFamily="66" charset="0"/>
              </a:rPr>
              <a:t>‘Good morning BC!’</a:t>
            </a:r>
          </a:p>
          <a:p>
            <a:endParaRPr lang="en-GB" sz="2400" b="1"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 F#@K OFF!”….. </a:t>
            </a:r>
            <a:endParaRPr lang="en-GB" sz="2400"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6206313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5844A-3426-4339-9683-CD991FF23D53}"/>
              </a:ext>
            </a:extLst>
          </p:cNvPr>
          <p:cNvSpPr>
            <a:spLocks noGrp="1"/>
          </p:cNvSpPr>
          <p:nvPr>
            <p:ph type="title"/>
          </p:nvPr>
        </p:nvSpPr>
        <p:spPr>
          <a:xfrm>
            <a:off x="6550924" y="685800"/>
            <a:ext cx="4920019" cy="2021553"/>
          </a:xfrm>
        </p:spPr>
        <p:txBody>
          <a:bodyPr>
            <a:normAutofit/>
          </a:bodyPr>
          <a:lstStyle/>
          <a:p>
            <a:r>
              <a:rPr lang="en-US" dirty="0">
                <a:solidFill>
                  <a:schemeClr val="tx1"/>
                </a:solidFill>
              </a:rPr>
              <a:t>BC ON AN EXCITING DAY…..</a:t>
            </a:r>
            <a:endParaRPr lang="en-GB" dirty="0">
              <a:solidFill>
                <a:schemeClr val="tx1"/>
              </a:solidFill>
            </a:endParaRP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6AD742E3-8673-450F-8010-F1B0E74D96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0" y="11176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8">
            <a:extLst>
              <a:ext uri="{FF2B5EF4-FFF2-40B4-BE49-F238E27FC236}">
                <a16:creationId xmlns:a16="http://schemas.microsoft.com/office/drawing/2014/main" id="{FE76E624-2A88-4337-BA5E-F2F5613C1663}"/>
              </a:ext>
            </a:extLst>
          </p:cNvPr>
          <p:cNvSpPr txBox="1">
            <a:spLocks noGrp="1"/>
          </p:cNvSpPr>
          <p:nvPr>
            <p:ph idx="1"/>
          </p:nvPr>
        </p:nvSpPr>
        <p:spPr>
          <a:xfrm>
            <a:off x="6551613" y="2927350"/>
            <a:ext cx="4919662" cy="3244850"/>
          </a:xfrm>
          <a:prstGeom prst="rect">
            <a:avLst/>
          </a:prstGeom>
        </p:spPr>
        <p:txBody>
          <a:bodyPr vert="horz" lIns="91440" tIns="45720" rIns="91440" bIns="45720" rtlCol="0" anchor="ctr">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sz="2400" dirty="0">
                <a:latin typeface="Cavolini" panose="03000502040302020204" pitchFamily="66" charset="0"/>
                <a:cs typeface="Cavolini" panose="03000502040302020204" pitchFamily="66" charset="0"/>
              </a:rPr>
              <a:t>‘Good morning BC!’</a:t>
            </a:r>
          </a:p>
          <a:p>
            <a:pPr indent="-182880" defTabSz="914400">
              <a:lnSpc>
                <a:spcPct val="90000"/>
              </a:lnSpc>
              <a:spcAft>
                <a:spcPts val="600"/>
              </a:spcAft>
              <a:buClr>
                <a:schemeClr val="accent1">
                  <a:lumMod val="75000"/>
                </a:schemeClr>
              </a:buClr>
              <a:buSzPct val="85000"/>
              <a:buFont typeface="Wingdings" pitchFamily="2" charset="2"/>
              <a:buChar char="§"/>
            </a:pPr>
            <a:endParaRPr lang="en-US" sz="2400" dirty="0">
              <a:latin typeface="Cavolini" panose="03000502040302020204" pitchFamily="66" charset="0"/>
              <a:cs typeface="Cavolini" panose="03000502040302020204" pitchFamily="66" charset="0"/>
            </a:endParaRPr>
          </a:p>
          <a:p>
            <a:pPr marL="0" indent="-182880" defTabSz="914400">
              <a:lnSpc>
                <a:spcPct val="90000"/>
              </a:lnSpc>
              <a:spcAft>
                <a:spcPts val="600"/>
              </a:spcAft>
              <a:buClr>
                <a:schemeClr val="accent1">
                  <a:lumMod val="75000"/>
                </a:schemeClr>
              </a:buClr>
              <a:buSzPct val="85000"/>
              <a:buFont typeface="Wingdings" pitchFamily="2" charset="2"/>
              <a:buChar char="§"/>
            </a:pPr>
            <a:endParaRPr lang="en-US" sz="2400" dirty="0">
              <a:latin typeface="Cavolini" panose="03000502040302020204" pitchFamily="66" charset="0"/>
              <a:cs typeface="Cavolini" panose="03000502040302020204" pitchFamily="66" charset="0"/>
            </a:endParaRPr>
          </a:p>
          <a:p>
            <a:pPr marL="0" indent="-182880" defTabSz="914400">
              <a:lnSpc>
                <a:spcPct val="90000"/>
              </a:lnSpc>
              <a:spcAft>
                <a:spcPts val="600"/>
              </a:spcAft>
              <a:buClr>
                <a:schemeClr val="accent1">
                  <a:lumMod val="75000"/>
                </a:schemeClr>
              </a:buClr>
              <a:buSzPct val="85000"/>
              <a:buFont typeface="Wingdings" pitchFamily="2" charset="2"/>
              <a:buChar char="§"/>
            </a:pPr>
            <a:r>
              <a:rPr lang="en-US" sz="2400" b="1" dirty="0">
                <a:latin typeface="Cavolini" panose="03000502040302020204" pitchFamily="66" charset="0"/>
                <a:cs typeface="Cavolini" panose="03000502040302020204" pitchFamily="66" charset="0"/>
              </a:rPr>
              <a:t>“ F#@K OFF!”…..</a:t>
            </a:r>
            <a:endParaRPr lang="en-US" sz="2400"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28543070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743E6-A880-44A7-92FB-72587CE4D31D}"/>
              </a:ext>
            </a:extLst>
          </p:cNvPr>
          <p:cNvSpPr>
            <a:spLocks noGrp="1"/>
          </p:cNvSpPr>
          <p:nvPr>
            <p:ph type="title"/>
          </p:nvPr>
        </p:nvSpPr>
        <p:spPr>
          <a:xfrm>
            <a:off x="6550924" y="685800"/>
            <a:ext cx="4920019" cy="2021553"/>
          </a:xfrm>
        </p:spPr>
        <p:txBody>
          <a:bodyPr>
            <a:normAutofit/>
          </a:bodyPr>
          <a:lstStyle/>
          <a:p>
            <a:r>
              <a:rPr lang="en-GB">
                <a:solidFill>
                  <a:schemeClr val="tx1"/>
                </a:solidFill>
              </a:rPr>
              <a:t>BC WHEN HE WAS TIRED….</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E9EF58A8-2AE8-4803-89F2-25456A8B2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2400D9AD-E2B2-4556-A43C-487DD92E2D36}"/>
              </a:ext>
            </a:extLst>
          </p:cNvPr>
          <p:cNvSpPr>
            <a:spLocks noGrp="1"/>
          </p:cNvSpPr>
          <p:nvPr>
            <p:ph idx="1"/>
          </p:nvPr>
        </p:nvSpPr>
        <p:spPr>
          <a:xfrm>
            <a:off x="6551613" y="2927350"/>
            <a:ext cx="4919662" cy="3244850"/>
          </a:xfrm>
        </p:spPr>
        <p:txBody>
          <a:bodyPr anchor="ctr">
            <a:normAutofit/>
          </a:bodyPr>
          <a:lstStyle/>
          <a:p>
            <a:r>
              <a:rPr lang="en-GB" sz="2400" dirty="0">
                <a:latin typeface="Cavolini" panose="03000502040302020204" pitchFamily="66" charset="0"/>
                <a:cs typeface="Cavolini" panose="03000502040302020204" pitchFamily="66" charset="0"/>
              </a:rPr>
              <a:t>‘Good morning BC!’</a:t>
            </a:r>
          </a:p>
          <a:p>
            <a:endParaRPr lang="en-GB" sz="2400" dirty="0">
              <a:latin typeface="Cavolini" panose="03000502040302020204" pitchFamily="66" charset="0"/>
              <a:cs typeface="Cavolini" panose="03000502040302020204" pitchFamily="66" charset="0"/>
            </a:endParaRPr>
          </a:p>
          <a:p>
            <a:pPr marL="0" indent="0">
              <a:buNone/>
            </a:pPr>
            <a:endParaRPr lang="en-GB" sz="2400"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 F#@K OFF!”…..</a:t>
            </a:r>
            <a:endParaRPr lang="en-GB" sz="2400" dirty="0">
              <a:latin typeface="Cavolini" panose="03000502040302020204" pitchFamily="66" charset="0"/>
              <a:cs typeface="Cavolini" panose="03000502040302020204" pitchFamily="66" charset="0"/>
            </a:endParaRPr>
          </a:p>
          <a:p>
            <a:endParaRPr lang="en-GB" dirty="0"/>
          </a:p>
        </p:txBody>
      </p:sp>
    </p:spTree>
    <p:extLst>
      <p:ext uri="{BB962C8B-B14F-4D97-AF65-F5344CB8AC3E}">
        <p14:creationId xmlns:p14="http://schemas.microsoft.com/office/powerpoint/2010/main" val="39365367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743E6-A880-44A7-92FB-72587CE4D31D}"/>
              </a:ext>
            </a:extLst>
          </p:cNvPr>
          <p:cNvSpPr>
            <a:spLocks noGrp="1"/>
          </p:cNvSpPr>
          <p:nvPr>
            <p:ph type="title"/>
          </p:nvPr>
        </p:nvSpPr>
        <p:spPr>
          <a:xfrm>
            <a:off x="6550924" y="685800"/>
            <a:ext cx="4920019" cy="2021553"/>
          </a:xfrm>
        </p:spPr>
        <p:txBody>
          <a:bodyPr>
            <a:normAutofit fontScale="90000"/>
          </a:bodyPr>
          <a:lstStyle/>
          <a:p>
            <a:r>
              <a:rPr lang="en-GB" dirty="0">
                <a:solidFill>
                  <a:schemeClr val="tx1"/>
                </a:solidFill>
              </a:rPr>
              <a:t>BC WHEN HE SAW HIS FAVOURITE STAFF MEMBER….</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E9EF58A8-2AE8-4803-89F2-25456A8B2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2400D9AD-E2B2-4556-A43C-487DD92E2D36}"/>
              </a:ext>
            </a:extLst>
          </p:cNvPr>
          <p:cNvSpPr>
            <a:spLocks noGrp="1"/>
          </p:cNvSpPr>
          <p:nvPr>
            <p:ph idx="1"/>
          </p:nvPr>
        </p:nvSpPr>
        <p:spPr>
          <a:xfrm>
            <a:off x="6551613" y="2927350"/>
            <a:ext cx="4919662" cy="3244850"/>
          </a:xfrm>
        </p:spPr>
        <p:txBody>
          <a:bodyPr anchor="ctr">
            <a:normAutofit/>
          </a:bodyPr>
          <a:lstStyle/>
          <a:p>
            <a:r>
              <a:rPr lang="en-GB" sz="2400" dirty="0">
                <a:latin typeface="Cavolini" panose="03000502040302020204" pitchFamily="66" charset="0"/>
                <a:cs typeface="Cavolini" panose="03000502040302020204" pitchFamily="66" charset="0"/>
              </a:rPr>
              <a:t>‘Good morning BC!’</a:t>
            </a:r>
          </a:p>
          <a:p>
            <a:endParaRPr lang="en-GB" sz="2400" dirty="0">
              <a:latin typeface="Cavolini" panose="03000502040302020204" pitchFamily="66" charset="0"/>
              <a:cs typeface="Cavolini" panose="03000502040302020204" pitchFamily="66" charset="0"/>
            </a:endParaRPr>
          </a:p>
          <a:p>
            <a:pPr marL="0" indent="0">
              <a:buNone/>
            </a:pPr>
            <a:endParaRPr lang="en-GB" sz="2400"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 F#@K OFF!”…..</a:t>
            </a:r>
            <a:endParaRPr lang="en-GB" sz="2400" dirty="0">
              <a:latin typeface="Cavolini" panose="03000502040302020204" pitchFamily="66" charset="0"/>
              <a:cs typeface="Cavolini" panose="03000502040302020204" pitchFamily="66" charset="0"/>
            </a:endParaRPr>
          </a:p>
          <a:p>
            <a:endParaRPr lang="en-GB" dirty="0"/>
          </a:p>
        </p:txBody>
      </p:sp>
    </p:spTree>
    <p:extLst>
      <p:ext uri="{BB962C8B-B14F-4D97-AF65-F5344CB8AC3E}">
        <p14:creationId xmlns:p14="http://schemas.microsoft.com/office/powerpoint/2010/main" val="14805677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743E6-A880-44A7-92FB-72587CE4D31D}"/>
              </a:ext>
            </a:extLst>
          </p:cNvPr>
          <p:cNvSpPr>
            <a:spLocks noGrp="1"/>
          </p:cNvSpPr>
          <p:nvPr>
            <p:ph type="title"/>
          </p:nvPr>
        </p:nvSpPr>
        <p:spPr>
          <a:xfrm>
            <a:off x="6550924" y="685800"/>
            <a:ext cx="4920019" cy="2021553"/>
          </a:xfrm>
        </p:spPr>
        <p:txBody>
          <a:bodyPr>
            <a:normAutofit/>
          </a:bodyPr>
          <a:lstStyle/>
          <a:p>
            <a:r>
              <a:rPr lang="en-GB" dirty="0">
                <a:solidFill>
                  <a:schemeClr val="tx1"/>
                </a:solidFill>
              </a:rPr>
              <a:t>BC ON A SUNNY DAY</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E9EF58A8-2AE8-4803-89F2-25456A8B2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4" r="9852"/>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2400D9AD-E2B2-4556-A43C-487DD92E2D36}"/>
              </a:ext>
            </a:extLst>
          </p:cNvPr>
          <p:cNvSpPr>
            <a:spLocks noGrp="1"/>
          </p:cNvSpPr>
          <p:nvPr>
            <p:ph idx="1"/>
          </p:nvPr>
        </p:nvSpPr>
        <p:spPr>
          <a:xfrm>
            <a:off x="6551613" y="2927350"/>
            <a:ext cx="4919662" cy="3244850"/>
          </a:xfrm>
        </p:spPr>
        <p:txBody>
          <a:bodyPr anchor="ctr">
            <a:normAutofit/>
          </a:bodyPr>
          <a:lstStyle/>
          <a:p>
            <a:r>
              <a:rPr lang="en-GB" sz="2400" dirty="0">
                <a:latin typeface="Cavolini" panose="03000502040302020204" pitchFamily="66" charset="0"/>
                <a:cs typeface="Cavolini" panose="03000502040302020204" pitchFamily="66" charset="0"/>
              </a:rPr>
              <a:t>‘Good morning BC!’</a:t>
            </a:r>
          </a:p>
          <a:p>
            <a:endParaRPr lang="en-GB" sz="2400" dirty="0">
              <a:latin typeface="Cavolini" panose="03000502040302020204" pitchFamily="66" charset="0"/>
              <a:cs typeface="Cavolini" panose="03000502040302020204" pitchFamily="66" charset="0"/>
            </a:endParaRPr>
          </a:p>
          <a:p>
            <a:pPr marL="0" indent="0">
              <a:buNone/>
            </a:pPr>
            <a:endParaRPr lang="en-GB" sz="2400"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 F#@K OFF!”…..</a:t>
            </a:r>
            <a:endParaRPr lang="en-GB" sz="2400" dirty="0">
              <a:latin typeface="Cavolini" panose="03000502040302020204" pitchFamily="66" charset="0"/>
              <a:cs typeface="Cavolini" panose="03000502040302020204" pitchFamily="66" charset="0"/>
            </a:endParaRPr>
          </a:p>
          <a:p>
            <a:endParaRPr lang="en-GB" dirty="0"/>
          </a:p>
        </p:txBody>
      </p:sp>
    </p:spTree>
    <p:extLst>
      <p:ext uri="{BB962C8B-B14F-4D97-AF65-F5344CB8AC3E}">
        <p14:creationId xmlns:p14="http://schemas.microsoft.com/office/powerpoint/2010/main" val="32666450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D575D-6AD7-47D2-83B4-6AA7EC5579C2}"/>
              </a:ext>
            </a:extLst>
          </p:cNvPr>
          <p:cNvSpPr>
            <a:spLocks noGrp="1"/>
          </p:cNvSpPr>
          <p:nvPr>
            <p:ph type="title"/>
          </p:nvPr>
        </p:nvSpPr>
        <p:spPr/>
        <p:txBody>
          <a:bodyPr/>
          <a:lstStyle/>
          <a:p>
            <a:r>
              <a:rPr lang="en-GB" dirty="0"/>
              <a:t>EMERGING PATTERN</a:t>
            </a:r>
          </a:p>
        </p:txBody>
      </p:sp>
      <p:sp>
        <p:nvSpPr>
          <p:cNvPr id="4" name="Content Placeholder 2">
            <a:extLst>
              <a:ext uri="{FF2B5EF4-FFF2-40B4-BE49-F238E27FC236}">
                <a16:creationId xmlns:a16="http://schemas.microsoft.com/office/drawing/2014/main" id="{19095D8C-5F93-4C1B-BBB4-AC9C0834FE7A}"/>
              </a:ext>
            </a:extLst>
          </p:cNvPr>
          <p:cNvSpPr>
            <a:spLocks noGrp="1"/>
          </p:cNvSpPr>
          <p:nvPr>
            <p:ph idx="1"/>
          </p:nvPr>
        </p:nvSpPr>
        <p:spPr>
          <a:xfrm>
            <a:off x="1069848" y="2093976"/>
            <a:ext cx="10058400" cy="4051300"/>
          </a:xfrm>
        </p:spPr>
        <p:txBody>
          <a:bodyPr>
            <a:normAutofit/>
          </a:bodyPr>
          <a:lstStyle/>
          <a:p>
            <a:r>
              <a:rPr lang="en-GB" sz="1800" dirty="0"/>
              <a:t>Regardless of the day previously or any update we had received from home he was greeted the same every morning</a:t>
            </a:r>
          </a:p>
          <a:p>
            <a:pPr marL="0" indent="0">
              <a:buNone/>
            </a:pPr>
            <a:endParaRPr lang="en-GB" sz="1800" dirty="0"/>
          </a:p>
          <a:p>
            <a:r>
              <a:rPr lang="en-GB" sz="1800" dirty="0"/>
              <a:t>No matter how tough the day before had been for BC or any of the staff there was a consistent, simple greeting every day for him</a:t>
            </a:r>
          </a:p>
          <a:p>
            <a:endParaRPr lang="en-GB" sz="1800" dirty="0"/>
          </a:p>
          <a:p>
            <a:pPr marL="0" indent="0">
              <a:buNone/>
            </a:pPr>
            <a:r>
              <a:rPr lang="en-GB" sz="1800" dirty="0"/>
              <a:t>And then I knew I had cracked it when he said…</a:t>
            </a:r>
            <a:endParaRPr lang="en-GB" sz="1800" dirty="0">
              <a:latin typeface="Cavolini" panose="03000502040302020204" pitchFamily="66" charset="0"/>
              <a:cs typeface="Cavolini" panose="03000502040302020204" pitchFamily="66" charset="0"/>
            </a:endParaRPr>
          </a:p>
          <a:p>
            <a:r>
              <a:rPr lang="en-GB" sz="4400" b="1" dirty="0">
                <a:latin typeface="Cavolini" panose="03000502040302020204" pitchFamily="66" charset="0"/>
                <a:cs typeface="Cavolini" panose="03000502040302020204" pitchFamily="66" charset="0"/>
              </a:rPr>
              <a:t>“ F#@K OFF </a:t>
            </a:r>
            <a:r>
              <a:rPr lang="en-GB" sz="4400" b="1" u="sng" dirty="0">
                <a:latin typeface="Cavolini" panose="03000502040302020204" pitchFamily="66" charset="0"/>
                <a:cs typeface="Cavolini" panose="03000502040302020204" pitchFamily="66" charset="0"/>
              </a:rPr>
              <a:t>HEIDI</a:t>
            </a:r>
            <a:r>
              <a:rPr lang="en-GB" sz="4400" b="1" dirty="0">
                <a:latin typeface="Cavolini" panose="03000502040302020204" pitchFamily="66" charset="0"/>
                <a:cs typeface="Cavolini" panose="03000502040302020204" pitchFamily="66" charset="0"/>
              </a:rPr>
              <a:t>!’</a:t>
            </a:r>
          </a:p>
          <a:p>
            <a:pPr marL="0" indent="0">
              <a:buNone/>
            </a:pPr>
            <a:endParaRPr lang="en-GB" sz="4400" dirty="0">
              <a:latin typeface="Cavolini" panose="03000502040302020204" pitchFamily="66" charset="0"/>
              <a:cs typeface="Cavolini" panose="03000502040302020204" pitchFamily="66" charset="0"/>
            </a:endParaRPr>
          </a:p>
          <a:p>
            <a:endParaRPr lang="en-GB" sz="1800" dirty="0"/>
          </a:p>
          <a:p>
            <a:endParaRPr lang="en-GB" sz="1800" dirty="0"/>
          </a:p>
          <a:p>
            <a:endParaRPr lang="en-GB" sz="1800" dirty="0"/>
          </a:p>
        </p:txBody>
      </p:sp>
    </p:spTree>
    <p:extLst>
      <p:ext uri="{BB962C8B-B14F-4D97-AF65-F5344CB8AC3E}">
        <p14:creationId xmlns:p14="http://schemas.microsoft.com/office/powerpoint/2010/main" val="110231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 calcmode="lin" valueType="num">
                                      <p:cBhvr additive="base">
                                        <p:cTn id="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C8D586-1ECD-4981-BED2-97336112C0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3A4F4-EB24-417E-BB65-257F58F0F966}"/>
              </a:ext>
            </a:extLst>
          </p:cNvPr>
          <p:cNvSpPr>
            <a:spLocks noGrp="1"/>
          </p:cNvSpPr>
          <p:nvPr>
            <p:ph type="title"/>
          </p:nvPr>
        </p:nvSpPr>
        <p:spPr>
          <a:xfrm>
            <a:off x="6400800" y="484632"/>
            <a:ext cx="5299586" cy="1609344"/>
          </a:xfrm>
          <a:ln>
            <a:noFill/>
          </a:ln>
        </p:spPr>
        <p:txBody>
          <a:bodyPr>
            <a:normAutofit/>
          </a:bodyPr>
          <a:lstStyle/>
          <a:p>
            <a:r>
              <a:rPr lang="en-GB" sz="4000"/>
              <a:t>Reflection</a:t>
            </a:r>
          </a:p>
        </p:txBody>
      </p:sp>
      <p:pic>
        <p:nvPicPr>
          <p:cNvPr id="5" name="Picture 4" descr="A picture containing text&#10;&#10;Description automatically generated">
            <a:extLst>
              <a:ext uri="{FF2B5EF4-FFF2-40B4-BE49-F238E27FC236}">
                <a16:creationId xmlns:a16="http://schemas.microsoft.com/office/drawing/2014/main" id="{8D54B76B-AA87-4B2E-A9A9-B24097BC7A17}"/>
              </a:ext>
            </a:extLst>
          </p:cNvPr>
          <p:cNvPicPr>
            <a:picLocks noChangeAspect="1"/>
          </p:cNvPicPr>
          <p:nvPr/>
        </p:nvPicPr>
        <p:blipFill rotWithShape="1">
          <a:blip r:embed="rId3">
            <a:extLst>
              <a:ext uri="{837473B0-CC2E-450A-ABE3-18F120FF3D39}">
                <a1611:picAttrSrcUrl xmlns="" xmlns:a1611="http://schemas.microsoft.com/office/drawing/2016/11/main" r:id="rId4"/>
              </a:ext>
            </a:extLst>
          </a:blip>
          <a:srcRect t="21432"/>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3BB25DE5-E062-4AE2-B1C5-71905EE3DA88}"/>
              </a:ext>
            </a:extLst>
          </p:cNvPr>
          <p:cNvSpPr>
            <a:spLocks noGrp="1"/>
          </p:cNvSpPr>
          <p:nvPr>
            <p:ph idx="1"/>
          </p:nvPr>
        </p:nvSpPr>
        <p:spPr>
          <a:xfrm>
            <a:off x="6400799" y="1574800"/>
            <a:ext cx="5299585" cy="4597400"/>
          </a:xfrm>
        </p:spPr>
        <p:txBody>
          <a:bodyPr>
            <a:noAutofit/>
          </a:bodyPr>
          <a:lstStyle/>
          <a:p>
            <a:r>
              <a:rPr lang="en-GB" sz="1800" b="1" dirty="0"/>
              <a:t>We didn’t know </a:t>
            </a:r>
            <a:r>
              <a:rPr lang="en-GB" sz="1800" dirty="0"/>
              <a:t>what his morning had looked like before he got to school</a:t>
            </a:r>
          </a:p>
          <a:p>
            <a:r>
              <a:rPr lang="en-GB" sz="1800" dirty="0"/>
              <a:t>We did know how </a:t>
            </a:r>
            <a:r>
              <a:rPr lang="en-GB" sz="1800" b="1" dirty="0"/>
              <a:t>chaotic home life </a:t>
            </a:r>
            <a:r>
              <a:rPr lang="en-GB" sz="1800" dirty="0"/>
              <a:t>was- dad was absent, mum was a heroin addict and no longer cared for him &amp; his brother, gran was trying her hardest to care for them</a:t>
            </a:r>
          </a:p>
          <a:p>
            <a:r>
              <a:rPr lang="en-GB" sz="1800" dirty="0"/>
              <a:t>Mum frequently broke into the house </a:t>
            </a:r>
            <a:r>
              <a:rPr lang="en-GB" sz="1800" dirty="0" smtClean="0"/>
              <a:t>overnight to </a:t>
            </a:r>
            <a:r>
              <a:rPr lang="en-GB" sz="1800" dirty="0"/>
              <a:t>steal belongings &amp; money</a:t>
            </a:r>
          </a:p>
          <a:p>
            <a:r>
              <a:rPr lang="en-GB" sz="1800" dirty="0"/>
              <a:t>But our approach was</a:t>
            </a:r>
            <a:r>
              <a:rPr lang="en-GB" sz="1800" b="1" dirty="0"/>
              <a:t> consistent- </a:t>
            </a:r>
            <a:r>
              <a:rPr lang="en-GB" sz="1800" dirty="0"/>
              <a:t>always the same- security for him when he arrived every day- whatever chaos was at home it was different in school</a:t>
            </a:r>
          </a:p>
          <a:p>
            <a:r>
              <a:rPr lang="en-GB" sz="1800" b="1" dirty="0"/>
              <a:t>We had to pick our battles- </a:t>
            </a:r>
            <a:r>
              <a:rPr lang="en-GB" sz="1800" dirty="0"/>
              <a:t>if we had taken his greeting to us literally &amp; personally what would the rest of the day look like for him? What would the rest of the day look like for us?</a:t>
            </a:r>
          </a:p>
        </p:txBody>
      </p:sp>
      <p:grpSp>
        <p:nvGrpSpPr>
          <p:cNvPr id="12" name="Group 11">
            <a:extLst>
              <a:ext uri="{FF2B5EF4-FFF2-40B4-BE49-F238E27FC236}">
                <a16:creationId xmlns:a16="http://schemas.microsoft.com/office/drawing/2014/main" id="{AF001A23-2767-4A31-BD30-56112DE9527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C6BD30CE-7C6B-4C5B-8206-2A912062D66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7FA45EC6-AD58-4CAF-846D-46D82B614D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358371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EF318-30E3-4CB6-9DF5-2A68666412CE}"/>
              </a:ext>
            </a:extLst>
          </p:cNvPr>
          <p:cNvSpPr>
            <a:spLocks noGrp="1"/>
          </p:cNvSpPr>
          <p:nvPr>
            <p:ph type="title"/>
          </p:nvPr>
        </p:nvSpPr>
        <p:spPr>
          <a:xfrm>
            <a:off x="1066800" y="4842454"/>
            <a:ext cx="10058400" cy="1278787"/>
          </a:xfrm>
        </p:spPr>
        <p:txBody>
          <a:bodyPr>
            <a:normAutofit/>
          </a:bodyPr>
          <a:lstStyle/>
          <a:p>
            <a:r>
              <a:rPr lang="en-GB" dirty="0"/>
              <a:t>Relationships are key</a:t>
            </a:r>
          </a:p>
        </p:txBody>
      </p:sp>
      <p:pic>
        <p:nvPicPr>
          <p:cNvPr id="18" name="Picture 2" descr="Dr. Rita Pierson | THE TERRY TUTORS BLOG">
            <a:extLst>
              <a:ext uri="{FF2B5EF4-FFF2-40B4-BE49-F238E27FC236}">
                <a16:creationId xmlns:a16="http://schemas.microsoft.com/office/drawing/2014/main" id="{262F4E9A-0422-4CC4-8E9F-72E1059C54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11090" y="643468"/>
            <a:ext cx="5689546" cy="34571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729F4F-FB77-4BFF-9F3E-5CD05198B6E0}"/>
              </a:ext>
            </a:extLst>
          </p:cNvPr>
          <p:cNvSpPr>
            <a:spLocks noGrp="1"/>
          </p:cNvSpPr>
          <p:nvPr>
            <p:ph idx="1"/>
          </p:nvPr>
        </p:nvSpPr>
        <p:spPr>
          <a:xfrm>
            <a:off x="7534655" y="715019"/>
            <a:ext cx="4108705" cy="5406221"/>
          </a:xfrm>
        </p:spPr>
        <p:txBody>
          <a:bodyPr>
            <a:normAutofit/>
          </a:bodyPr>
          <a:lstStyle/>
          <a:p>
            <a:r>
              <a:rPr lang="en-US" sz="1800" dirty="0"/>
              <a:t>When young people have experienced trauma it is usually associated with a key/ significant relationship….or lack of</a:t>
            </a:r>
          </a:p>
          <a:p>
            <a:r>
              <a:rPr lang="en-US" sz="1800" dirty="0"/>
              <a:t>Building relationships with young people is key….and meaningful work cannot occur unless that is in place</a:t>
            </a:r>
          </a:p>
          <a:p>
            <a:r>
              <a:rPr lang="en-US" sz="1800" dirty="0"/>
              <a:t>But young people may be resistant to relationships….don’t take it personally …it is their way of avoiding further painful experiences</a:t>
            </a:r>
          </a:p>
          <a:p>
            <a:endParaRPr lang="en-US" sz="1800" dirty="0"/>
          </a:p>
          <a:p>
            <a:r>
              <a:rPr lang="en-US" sz="1800" dirty="0"/>
              <a:t>Once you have a relationship you can invest in making them feel secure- consistency, ‘grounding’, safety, care, empathy</a:t>
            </a:r>
          </a:p>
        </p:txBody>
      </p:sp>
      <p:sp>
        <p:nvSpPr>
          <p:cNvPr id="95" name="Rectangle 85">
            <a:extLst>
              <a:ext uri="{FF2B5EF4-FFF2-40B4-BE49-F238E27FC236}">
                <a16:creationId xmlns:a16="http://schemas.microsoft.com/office/drawing/2014/main" id="{CAC6F186-990E-4A9E-9C75-88580953E2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666274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F042F1FC-459F-4F60-A53B-E50B28B2DB7D}"/>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Bad relationships</a:t>
            </a:r>
          </a:p>
        </p:txBody>
      </p:sp>
      <p:sp>
        <p:nvSpPr>
          <p:cNvPr id="3" name="Content Placeholder 2">
            <a:extLst>
              <a:ext uri="{FF2B5EF4-FFF2-40B4-BE49-F238E27FC236}">
                <a16:creationId xmlns:a16="http://schemas.microsoft.com/office/drawing/2014/main" id="{5F59141A-D275-41AC-8E17-81484B3A0E3C}"/>
              </a:ext>
            </a:extLst>
          </p:cNvPr>
          <p:cNvSpPr>
            <a:spLocks noGrp="1"/>
          </p:cNvSpPr>
          <p:nvPr>
            <p:ph idx="1"/>
          </p:nvPr>
        </p:nvSpPr>
        <p:spPr>
          <a:xfrm>
            <a:off x="5053780" y="599768"/>
            <a:ext cx="6074467" cy="5572432"/>
          </a:xfrm>
        </p:spPr>
        <p:txBody>
          <a:bodyPr anchor="ctr">
            <a:normAutofit/>
          </a:bodyPr>
          <a:lstStyle/>
          <a:p>
            <a:r>
              <a:rPr lang="en-GB" dirty="0"/>
              <a:t>Sometimes in their quest to find the relationships and attachment they are missing young people may form attachments to the wrong people</a:t>
            </a:r>
          </a:p>
          <a:p>
            <a:r>
              <a:rPr lang="en-GB" dirty="0"/>
              <a:t>Without resilience to resist advances they may be vulnerable…</a:t>
            </a:r>
          </a:p>
          <a:p>
            <a:r>
              <a:rPr lang="en-GB" dirty="0"/>
              <a:t>….and an easy target for those who want to exploit them</a:t>
            </a:r>
          </a:p>
          <a:p>
            <a:r>
              <a:rPr lang="en-GB" dirty="0"/>
              <a:t>Back to FL….adopted parents, both professionals, showered with material goods</a:t>
            </a:r>
          </a:p>
          <a:p>
            <a:r>
              <a:rPr lang="en-GB" dirty="0"/>
              <a:t>He just wanted to feel </a:t>
            </a:r>
            <a:r>
              <a:rPr lang="en-GB" dirty="0" smtClean="0"/>
              <a:t>wanted…which is what made him vulnerable to exploitation</a:t>
            </a:r>
            <a:endParaRPr lang="en-GB" dirty="0"/>
          </a:p>
          <a:p>
            <a:r>
              <a:rPr lang="en-GB" dirty="0"/>
              <a:t>And the County Lines gang moved in &amp; gave him what he needed….respect, confidence, faith in his ability &amp; a purpose</a:t>
            </a:r>
          </a:p>
        </p:txBody>
      </p:sp>
      <p:sp>
        <p:nvSpPr>
          <p:cNvPr id="12" name="Oval 11">
            <a:extLst>
              <a:ext uri="{FF2B5EF4-FFF2-40B4-BE49-F238E27FC236}">
                <a16:creationId xmlns:a16="http://schemas.microsoft.com/office/drawing/2014/main" id="{BA218FBC-B2D6-48CA-9289-C4110162ED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027277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9B8548-729D-4586-8DF3-39ED0D99FCA5}"/>
              </a:ext>
            </a:extLst>
          </p:cNvPr>
          <p:cNvSpPr>
            <a:spLocks noGrp="1"/>
          </p:cNvSpPr>
          <p:nvPr>
            <p:ph type="title"/>
          </p:nvPr>
        </p:nvSpPr>
        <p:spPr>
          <a:xfrm>
            <a:off x="1069848" y="484632"/>
            <a:ext cx="10058400" cy="1609344"/>
          </a:xfrm>
        </p:spPr>
        <p:txBody>
          <a:bodyPr>
            <a:normAutofit/>
          </a:bodyPr>
          <a:lstStyle/>
          <a:p>
            <a:r>
              <a:rPr lang="en-GB" dirty="0"/>
              <a:t>Toxic stress </a:t>
            </a:r>
          </a:p>
        </p:txBody>
      </p:sp>
      <p:pic>
        <p:nvPicPr>
          <p:cNvPr id="5122" name="Picture 2" descr="Overloaded Truck Delivery Man Package Stressed Overload - Truck Load Cartoon  Png, Transparent Png - kindpng">
            <a:extLst>
              <a:ext uri="{FF2B5EF4-FFF2-40B4-BE49-F238E27FC236}">
                <a16:creationId xmlns:a16="http://schemas.microsoft.com/office/drawing/2014/main" id="{A81755B1-DB57-4226-AAE2-40E18A5506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880" r="10858"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D19A842-5C4B-4469-A20D-CE691C614387}"/>
              </a:ext>
            </a:extLst>
          </p:cNvPr>
          <p:cNvSpPr>
            <a:spLocks noGrp="1"/>
          </p:cNvSpPr>
          <p:nvPr>
            <p:ph idx="1"/>
          </p:nvPr>
        </p:nvSpPr>
        <p:spPr>
          <a:xfrm>
            <a:off x="6496216" y="2320412"/>
            <a:ext cx="4632031" cy="3851787"/>
          </a:xfrm>
        </p:spPr>
        <p:txBody>
          <a:bodyPr anchor="ctr">
            <a:normAutofit/>
          </a:bodyPr>
          <a:lstStyle/>
          <a:p>
            <a:r>
              <a:rPr lang="en-GB" dirty="0"/>
              <a:t>Toxic stress feels like a heavy load, overflowing with more things being added every day</a:t>
            </a:r>
          </a:p>
          <a:p>
            <a:r>
              <a:rPr lang="en-GB" dirty="0"/>
              <a:t>When you work with young people who feel like this it is your job to take some of the load…move it, redistribute it, unload it, teach them how to stack it</a:t>
            </a:r>
          </a:p>
          <a:p>
            <a:r>
              <a:rPr lang="en-GB" dirty="0"/>
              <a:t>Prioritise what needs to be in their load…and what can be discarded</a:t>
            </a:r>
          </a:p>
        </p:txBody>
      </p:sp>
      <p:sp>
        <p:nvSpPr>
          <p:cNvPr id="79" name="Oval 78">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1" name="Oval 80">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360408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7">
            <a:extLst>
              <a:ext uri="{FF2B5EF4-FFF2-40B4-BE49-F238E27FC236}">
                <a16:creationId xmlns:a16="http://schemas.microsoft.com/office/drawing/2014/main" id="{14452A4A-2853-4001-9BA1-21733333F9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5774268" cy="5780684"/>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377F6-A2A3-4AD5-853D-4575B48DDC37}"/>
              </a:ext>
            </a:extLst>
          </p:cNvPr>
          <p:cNvSpPr>
            <a:spLocks noGrp="1"/>
          </p:cNvSpPr>
          <p:nvPr>
            <p:ph type="title"/>
          </p:nvPr>
        </p:nvSpPr>
        <p:spPr>
          <a:xfrm>
            <a:off x="644893" y="484632"/>
            <a:ext cx="5168168" cy="1609344"/>
          </a:xfrm>
        </p:spPr>
        <p:txBody>
          <a:bodyPr>
            <a:normAutofit/>
          </a:bodyPr>
          <a:lstStyle/>
          <a:p>
            <a:r>
              <a:rPr lang="en-GB" sz="4400"/>
              <a:t>Back to LB….</a:t>
            </a:r>
          </a:p>
        </p:txBody>
      </p:sp>
      <p:sp>
        <p:nvSpPr>
          <p:cNvPr id="3" name="Content Placeholder 2">
            <a:extLst>
              <a:ext uri="{FF2B5EF4-FFF2-40B4-BE49-F238E27FC236}">
                <a16:creationId xmlns:a16="http://schemas.microsoft.com/office/drawing/2014/main" id="{0B5D18F4-6F55-4DD5-829D-B5033E6BA1E6}"/>
              </a:ext>
            </a:extLst>
          </p:cNvPr>
          <p:cNvSpPr>
            <a:spLocks noGrp="1"/>
          </p:cNvSpPr>
          <p:nvPr>
            <p:ph idx="1"/>
          </p:nvPr>
        </p:nvSpPr>
        <p:spPr>
          <a:xfrm>
            <a:off x="624783" y="1764890"/>
            <a:ext cx="5168168" cy="3759628"/>
          </a:xfrm>
        </p:spPr>
        <p:txBody>
          <a:bodyPr>
            <a:noAutofit/>
          </a:bodyPr>
          <a:lstStyle/>
          <a:p>
            <a:r>
              <a:rPr lang="en-GB" sz="1400" dirty="0"/>
              <a:t>So he took his black bag and moved to a children’s home an hour away</a:t>
            </a:r>
          </a:p>
          <a:p>
            <a:r>
              <a:rPr lang="en-GB" sz="1400" dirty="0"/>
              <a:t>It was decided that he should still attend school because of the relationships he had formed- everyone else was struggling to understand him or get him to take his barriers down- he trusted no one </a:t>
            </a:r>
          </a:p>
          <a:p>
            <a:r>
              <a:rPr lang="en-GB" sz="1400" dirty="0"/>
              <a:t>He was too dysregulated to engage in anything- emotional brain was on overdrive, thinking brain was on holiday</a:t>
            </a:r>
          </a:p>
          <a:p>
            <a:r>
              <a:rPr lang="en-GB" sz="1400" dirty="0"/>
              <a:t>But he needed to ‘check in’ at school every day- it was his safe space, his relationship with his key worker was the only constant in his life</a:t>
            </a:r>
          </a:p>
          <a:p>
            <a:r>
              <a:rPr lang="en-GB" sz="1400" dirty="0"/>
              <a:t>So he arrived every morning…was greeted by his key worker…then absconded</a:t>
            </a:r>
          </a:p>
          <a:p>
            <a:r>
              <a:rPr lang="en-GB" sz="1400" dirty="0"/>
              <a:t>Police were called every day….he was located by phone…and would agree to come back at a set time</a:t>
            </a:r>
          </a:p>
          <a:p>
            <a:r>
              <a:rPr lang="en-GB" sz="1800" dirty="0"/>
              <a:t>What did </a:t>
            </a:r>
            <a:r>
              <a:rPr lang="en-GB" sz="1800" b="1" dirty="0"/>
              <a:t>we </a:t>
            </a:r>
            <a:r>
              <a:rPr lang="en-GB" sz="1800" dirty="0"/>
              <a:t>do with his overloaded lorry?</a:t>
            </a:r>
          </a:p>
        </p:txBody>
      </p:sp>
      <p:pic>
        <p:nvPicPr>
          <p:cNvPr id="7" name="Picture 6" descr="A picture containing LEGO, toy&#10;&#10;Description automatically generated">
            <a:extLst>
              <a:ext uri="{FF2B5EF4-FFF2-40B4-BE49-F238E27FC236}">
                <a16:creationId xmlns:a16="http://schemas.microsoft.com/office/drawing/2014/main" id="{DC6266B1-8C05-41EA-B273-2A614E258194}"/>
              </a:ext>
            </a:extLst>
          </p:cNvPr>
          <p:cNvPicPr>
            <a:picLocks noChangeAspect="1"/>
          </p:cNvPicPr>
          <p:nvPr/>
        </p:nvPicPr>
        <p:blipFill rotWithShape="1">
          <a:blip r:embed="rId3">
            <a:extLst>
              <a:ext uri="{837473B0-CC2E-450A-ABE3-18F120FF3D39}">
                <a1611:picAttrSrcUrl xmlns="" xmlns:a1611="http://schemas.microsoft.com/office/drawing/2016/11/main" r:id="rId4"/>
              </a:ext>
            </a:extLst>
          </a:blip>
          <a:srcRect l="4955" r="11271" b="-3"/>
          <a:stretch/>
        </p:blipFill>
        <p:spPr>
          <a:xfrm>
            <a:off x="6241217" y="321733"/>
            <a:ext cx="2380871" cy="2842075"/>
          </a:xfrm>
          <a:prstGeom prst="rect">
            <a:avLst/>
          </a:prstGeom>
        </p:spPr>
      </p:pic>
      <p:sp>
        <p:nvSpPr>
          <p:cNvPr id="49" name="Rectangle 39">
            <a:extLst>
              <a:ext uri="{FF2B5EF4-FFF2-40B4-BE49-F238E27FC236}">
                <a16:creationId xmlns:a16="http://schemas.microsoft.com/office/drawing/2014/main" id="{7CB9AC1C-79C9-4966-8F90-DBA8A6984C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89" y="321733"/>
            <a:ext cx="3091859" cy="1844147"/>
          </a:xfrm>
          <a:prstGeom prst="rect">
            <a:avLst/>
          </a:prstGeom>
          <a:blipFill dpi="0" rotWithShape="1">
            <a:blip r:embed="rId5">
              <a:duotone>
                <a:schemeClr val="accent5">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sp>
        <p:nvSpPr>
          <p:cNvPr id="50" name="Rectangle 41">
            <a:extLst>
              <a:ext uri="{FF2B5EF4-FFF2-40B4-BE49-F238E27FC236}">
                <a16:creationId xmlns:a16="http://schemas.microsoft.com/office/drawing/2014/main" id="{D7479254-2731-44C5-88FB-BF4A5EF713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0000" y="3324678"/>
            <a:ext cx="2361497" cy="2777740"/>
          </a:xfrm>
          <a:prstGeom prst="rect">
            <a:avLst/>
          </a:prstGeom>
          <a:blipFill dpi="0" rotWithShape="1">
            <a:blip r:embed="rId5">
              <a:duotone>
                <a:schemeClr val="bg2">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pic>
        <p:nvPicPr>
          <p:cNvPr id="5" name="Picture 4" descr="A picture containing dark, night&#10;&#10;Description automatically generated">
            <a:extLst>
              <a:ext uri="{FF2B5EF4-FFF2-40B4-BE49-F238E27FC236}">
                <a16:creationId xmlns:a16="http://schemas.microsoft.com/office/drawing/2014/main" id="{C8A86065-001D-4F2D-A578-55B8F81C3416}"/>
              </a:ext>
            </a:extLst>
          </p:cNvPr>
          <p:cNvPicPr>
            <a:picLocks noChangeAspect="1"/>
          </p:cNvPicPr>
          <p:nvPr/>
        </p:nvPicPr>
        <p:blipFill rotWithShape="1">
          <a:blip r:embed="rId6">
            <a:extLst>
              <a:ext uri="{837473B0-CC2E-450A-ABE3-18F120FF3D39}">
                <a1611:picAttrSrcUrl xmlns="" xmlns:a1611="http://schemas.microsoft.com/office/drawing/2016/11/main" r:id="rId7"/>
              </a:ext>
            </a:extLst>
          </a:blip>
          <a:srcRect l="8326" r="9319" b="1"/>
          <a:stretch/>
        </p:blipFill>
        <p:spPr>
          <a:xfrm>
            <a:off x="8776087" y="2330472"/>
            <a:ext cx="3106457" cy="3771945"/>
          </a:xfrm>
          <a:prstGeom prst="rect">
            <a:avLst/>
          </a:prstGeom>
        </p:spPr>
      </p:pic>
      <p:grpSp>
        <p:nvGrpSpPr>
          <p:cNvPr id="51" name="Group 43">
            <a:extLst>
              <a:ext uri="{FF2B5EF4-FFF2-40B4-BE49-F238E27FC236}">
                <a16:creationId xmlns:a16="http://schemas.microsoft.com/office/drawing/2014/main" id="{1C0F8264-A19C-4C08-B6EA-A0BC6DEFB707}"/>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5" name="Oval 44">
              <a:extLst>
                <a:ext uri="{FF2B5EF4-FFF2-40B4-BE49-F238E27FC236}">
                  <a16:creationId xmlns:a16="http://schemas.microsoft.com/office/drawing/2014/main" id="{4264CC83-0D4A-4285-9A2E-94AAA96B57F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6" name="Oval 45">
              <a:extLst>
                <a:ext uri="{FF2B5EF4-FFF2-40B4-BE49-F238E27FC236}">
                  <a16:creationId xmlns:a16="http://schemas.microsoft.com/office/drawing/2014/main" id="{A816401C-2A1E-456D-957D-2394225128C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91757037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A0E4E09-FC02-4ADC-951A-3FFA90B6FE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0E167-9121-4268-B39D-29E4224CAC69}"/>
              </a:ext>
            </a:extLst>
          </p:cNvPr>
          <p:cNvSpPr>
            <a:spLocks noGrp="1"/>
          </p:cNvSpPr>
          <p:nvPr>
            <p:ph type="title"/>
          </p:nvPr>
        </p:nvSpPr>
        <p:spPr>
          <a:xfrm>
            <a:off x="6550924" y="685800"/>
            <a:ext cx="4920019" cy="2021553"/>
          </a:xfrm>
        </p:spPr>
        <p:txBody>
          <a:bodyPr>
            <a:normAutofit/>
          </a:bodyPr>
          <a:lstStyle/>
          <a:p>
            <a:r>
              <a:rPr lang="en-GB">
                <a:solidFill>
                  <a:schemeClr val="tx1"/>
                </a:solidFill>
              </a:rPr>
              <a:t>Unloading the lorry</a:t>
            </a:r>
          </a:p>
        </p:txBody>
      </p:sp>
      <p:sp>
        <p:nvSpPr>
          <p:cNvPr id="13" name="Freeform: Shape 12">
            <a:extLst>
              <a:ext uri="{FF2B5EF4-FFF2-40B4-BE49-F238E27FC236}">
                <a16:creationId xmlns:a16="http://schemas.microsoft.com/office/drawing/2014/main" id="{9453FF84-60C1-4EA8-B49B-1B8C2D0C58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1D615C7-C922-4AD0-B2E6-BD3BFF0ADCA2}"/>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16920" r="3084"/>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Content Placeholder 2">
            <a:extLst>
              <a:ext uri="{FF2B5EF4-FFF2-40B4-BE49-F238E27FC236}">
                <a16:creationId xmlns:a16="http://schemas.microsoft.com/office/drawing/2014/main" id="{7206B664-C3EC-4189-AB56-DD1B2843E069}"/>
              </a:ext>
            </a:extLst>
          </p:cNvPr>
          <p:cNvSpPr>
            <a:spLocks noGrp="1"/>
          </p:cNvSpPr>
          <p:nvPr>
            <p:ph idx="1"/>
          </p:nvPr>
        </p:nvSpPr>
        <p:spPr>
          <a:xfrm>
            <a:off x="6550923" y="2528270"/>
            <a:ext cx="4920019" cy="3831890"/>
          </a:xfrm>
        </p:spPr>
        <p:txBody>
          <a:bodyPr>
            <a:noAutofit/>
          </a:bodyPr>
          <a:lstStyle/>
          <a:p>
            <a:r>
              <a:rPr lang="en-GB" sz="1600" dirty="0"/>
              <a:t>We greeted him the same way every day</a:t>
            </a:r>
          </a:p>
          <a:p>
            <a:r>
              <a:rPr lang="en-GB" sz="1600" dirty="0"/>
              <a:t>The cook made sure he had breakfast waiting on arrival</a:t>
            </a:r>
          </a:p>
          <a:p>
            <a:r>
              <a:rPr lang="en-GB" sz="1600" dirty="0"/>
              <a:t>The cook also gave him packed lunch to take with him when he ‘absconded’</a:t>
            </a:r>
          </a:p>
          <a:p>
            <a:r>
              <a:rPr lang="en-GB" sz="1600" dirty="0"/>
              <a:t>I agreed a time frame with him &amp; check-ins throughout the day- he had to phone every hour</a:t>
            </a:r>
          </a:p>
          <a:p>
            <a:r>
              <a:rPr lang="en-GB" sz="1600" dirty="0"/>
              <a:t>He knew that staff would at some point drive through town to have a visual check on him</a:t>
            </a:r>
          </a:p>
          <a:p>
            <a:r>
              <a:rPr lang="en-GB" sz="1600" dirty="0"/>
              <a:t>We worked with the police and social worker to put this in place to alleviate any pressure on him &amp; them</a:t>
            </a:r>
          </a:p>
          <a:p>
            <a:r>
              <a:rPr lang="en-GB" sz="1600" dirty="0"/>
              <a:t>He learnt to trust, talk &amp; try when things were difficult….by restacking his lorry load</a:t>
            </a:r>
          </a:p>
        </p:txBody>
      </p:sp>
    </p:spTree>
    <p:extLst>
      <p:ext uri="{BB962C8B-B14F-4D97-AF65-F5344CB8AC3E}">
        <p14:creationId xmlns:p14="http://schemas.microsoft.com/office/powerpoint/2010/main" val="18625365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501EBB4D-E42B-468D-B801-D16CF43ECB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A7FBF63C-B061-4F66-8609-FED8EFFDAF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D893CC27-5C56-4F6F-9B94-413AE08B922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76D64082-5099-45DC-84A9-81EA54822BE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88" name="Oval 87">
              <a:extLst>
                <a:ext uri="{FF2B5EF4-FFF2-40B4-BE49-F238E27FC236}">
                  <a16:creationId xmlns:a16="http://schemas.microsoft.com/office/drawing/2014/main" id="{A9E39E47-E101-4CE1-883E-6C6528BECEB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0" name="Oval 89">
              <a:extLst>
                <a:ext uri="{FF2B5EF4-FFF2-40B4-BE49-F238E27FC236}">
                  <a16:creationId xmlns:a16="http://schemas.microsoft.com/office/drawing/2014/main" id="{2830CD01-B213-47C9-81AD-433E08F7DA9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2" name="Rectangle 91">
            <a:extLst>
              <a:ext uri="{FF2B5EF4-FFF2-40B4-BE49-F238E27FC236}">
                <a16:creationId xmlns:a16="http://schemas.microsoft.com/office/drawing/2014/main" id="{D3942243-EB87-47B0-A725-FB513F644A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172" name="Picture 4" descr="Kindness…. the key to a healthier, happier life — Professional Life &amp;  Business Coaching for Women">
            <a:extLst>
              <a:ext uri="{FF2B5EF4-FFF2-40B4-BE49-F238E27FC236}">
                <a16:creationId xmlns:a16="http://schemas.microsoft.com/office/drawing/2014/main" id="{6358DB57-B0F4-41A4-99B2-AE2AEE97CBD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2585" r="-1" b="2832"/>
          <a:stretch/>
        </p:blipFill>
        <p:spPr bwMode="auto">
          <a:xfrm>
            <a:off x="20" y="1"/>
            <a:ext cx="6015547" cy="4257366"/>
          </a:xfrm>
          <a:prstGeom prst="rect">
            <a:avLst/>
          </a:prstGeom>
          <a:noFill/>
          <a:extLst>
            <a:ext uri="{909E8E84-426E-40DD-AFC4-6F175D3DCCD1}">
              <a14:hiddenFill xmlns:a14="http://schemas.microsoft.com/office/drawing/2010/main">
                <a:solidFill>
                  <a:srgbClr val="FFFFFF"/>
                </a:solidFill>
              </a14:hiddenFill>
            </a:ext>
          </a:extLst>
        </p:spPr>
      </p:pic>
      <p:sp>
        <p:nvSpPr>
          <p:cNvPr id="93" name="Rectangle 92">
            <a:extLst>
              <a:ext uri="{FF2B5EF4-FFF2-40B4-BE49-F238E27FC236}">
                <a16:creationId xmlns:a16="http://schemas.microsoft.com/office/drawing/2014/main" id="{51EA2B2F-0614-4D69-B22A-E70BCFCAD7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FC739-0D59-426A-89DE-8190B9710CA8}"/>
              </a:ext>
            </a:extLst>
          </p:cNvPr>
          <p:cNvSpPr>
            <a:spLocks noGrp="1"/>
          </p:cNvSpPr>
          <p:nvPr>
            <p:ph type="title"/>
          </p:nvPr>
        </p:nvSpPr>
        <p:spPr>
          <a:xfrm>
            <a:off x="1051560" y="4355692"/>
            <a:ext cx="9085940" cy="1472224"/>
          </a:xfrm>
        </p:spPr>
        <p:txBody>
          <a:bodyPr vert="horz" lIns="91440" tIns="45720" rIns="91440" bIns="45720" rtlCol="0" anchor="b">
            <a:normAutofit/>
          </a:bodyPr>
          <a:lstStyle/>
          <a:p>
            <a:pPr>
              <a:lnSpc>
                <a:spcPct val="80000"/>
              </a:lnSpc>
            </a:pPr>
            <a:r>
              <a:rPr lang="en-US" sz="7200" kern="1200" cap="all" baseline="0">
                <a:blipFill dpi="0" rotWithShape="1">
                  <a:blip r:embed="rId4"/>
                  <a:srcRect/>
                  <a:tile tx="6350" ty="-127000" sx="65000" sy="64000" flip="none" algn="tl"/>
                </a:blipFill>
                <a:latin typeface="+mj-lt"/>
                <a:ea typeface="+mj-ea"/>
                <a:cs typeface="+mj-cs"/>
              </a:rPr>
              <a:t>Science of kindness</a:t>
            </a:r>
          </a:p>
        </p:txBody>
      </p:sp>
      <p:pic>
        <p:nvPicPr>
          <p:cNvPr id="7170" name="Picture 2" descr="Kindness changes the brain | alvinalexander.com">
            <a:extLst>
              <a:ext uri="{FF2B5EF4-FFF2-40B4-BE49-F238E27FC236}">
                <a16:creationId xmlns:a16="http://schemas.microsoft.com/office/drawing/2014/main" id="{098524C8-D4A1-47A7-9A15-79712E02E47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565" r="8559" b="1"/>
          <a:stretch/>
        </p:blipFill>
        <p:spPr bwMode="auto">
          <a:xfrm>
            <a:off x="6176433" y="-2"/>
            <a:ext cx="6015567" cy="4261104"/>
          </a:xfrm>
          <a:prstGeom prst="rect">
            <a:avLst/>
          </a:prstGeom>
          <a:noFill/>
          <a:extLst>
            <a:ext uri="{909E8E84-426E-40DD-AFC4-6F175D3DCCD1}">
              <a14:hiddenFill xmlns:a14="http://schemas.microsoft.com/office/drawing/2010/main">
                <a:solidFill>
                  <a:srgbClr val="FFFFFF"/>
                </a:solidFill>
              </a14:hiddenFill>
            </a:ext>
          </a:extLst>
        </p:spPr>
      </p:pic>
      <p:grpSp>
        <p:nvGrpSpPr>
          <p:cNvPr id="94" name="Group 93">
            <a:extLst>
              <a:ext uri="{FF2B5EF4-FFF2-40B4-BE49-F238E27FC236}">
                <a16:creationId xmlns:a16="http://schemas.microsoft.com/office/drawing/2014/main" id="{74F14128-2B23-48F2-BD56-EA0849FACCD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95" name="Oval 94">
              <a:extLst>
                <a:ext uri="{FF2B5EF4-FFF2-40B4-BE49-F238E27FC236}">
                  <a16:creationId xmlns:a16="http://schemas.microsoft.com/office/drawing/2014/main" id="{1E646914-1486-4A28-BF54-E138E8A7A2B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6" name="Oval 95">
              <a:extLst>
                <a:ext uri="{FF2B5EF4-FFF2-40B4-BE49-F238E27FC236}">
                  <a16:creationId xmlns:a16="http://schemas.microsoft.com/office/drawing/2014/main" id="{DD627D15-B201-4E06-B8F9-73B6A6D1E0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42782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we begin?</a:t>
            </a:r>
            <a:endParaRPr lang="en-GB" dirty="0"/>
          </a:p>
        </p:txBody>
      </p:sp>
      <p:sp>
        <p:nvSpPr>
          <p:cNvPr id="3" name="Content Placeholder 2"/>
          <p:cNvSpPr>
            <a:spLocks noGrp="1"/>
          </p:cNvSpPr>
          <p:nvPr>
            <p:ph idx="1"/>
          </p:nvPr>
        </p:nvSpPr>
        <p:spPr>
          <a:xfrm>
            <a:off x="1069848" y="2121408"/>
            <a:ext cx="10058400" cy="3081657"/>
          </a:xfrm>
        </p:spPr>
        <p:txBody>
          <a:bodyPr/>
          <a:lstStyle/>
          <a:p>
            <a:r>
              <a:rPr lang="en-GB" dirty="0" smtClean="0"/>
              <a:t>Trauma repair begins with feeling safe &amp; trusting appropriate adults</a:t>
            </a:r>
          </a:p>
          <a:p>
            <a:r>
              <a:rPr lang="en-GB" dirty="0" smtClean="0"/>
              <a:t>Understanding and enjoying relationships with friends and fitting in</a:t>
            </a:r>
          </a:p>
          <a:p>
            <a:r>
              <a:rPr lang="en-GB" dirty="0" smtClean="0"/>
              <a:t>Developing </a:t>
            </a:r>
            <a:r>
              <a:rPr lang="en-GB" dirty="0" smtClean="0"/>
              <a:t>self-esteem and working with self-image</a:t>
            </a:r>
          </a:p>
          <a:p>
            <a:r>
              <a:rPr lang="en-GB" dirty="0" smtClean="0"/>
              <a:t>Self-coping skills to support positive transition into adulthood</a:t>
            </a:r>
          </a:p>
          <a:p>
            <a:r>
              <a:rPr lang="en-GB" dirty="0" smtClean="0"/>
              <a:t>Keeping </a:t>
            </a:r>
            <a:r>
              <a:rPr lang="en-GB" dirty="0" smtClean="0"/>
              <a:t>young people safe and avoiding vulnerability &amp; </a:t>
            </a:r>
            <a:r>
              <a:rPr lang="en-GB" dirty="0" smtClean="0"/>
              <a:t>exploitation</a:t>
            </a: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1905" y="4503893"/>
            <a:ext cx="2794716" cy="1863144"/>
          </a:xfrm>
          <a:prstGeom prst="rect">
            <a:avLst/>
          </a:prstGeom>
        </p:spPr>
      </p:pic>
    </p:spTree>
    <p:extLst>
      <p:ext uri="{BB962C8B-B14F-4D97-AF65-F5344CB8AC3E}">
        <p14:creationId xmlns:p14="http://schemas.microsoft.com/office/powerpoint/2010/main" val="235052689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ecoming and Fulfilling more through Maslow's Hierarchy of Motives | by  Lilia Donawa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7356" y="296215"/>
            <a:ext cx="7215738" cy="6265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46730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Stop!</a:t>
            </a:r>
            <a:endParaRPr lang="en-GB" dirty="0"/>
          </a:p>
        </p:txBody>
      </p:sp>
      <p:sp>
        <p:nvSpPr>
          <p:cNvPr id="3" name="Content Placeholder 2"/>
          <p:cNvSpPr>
            <a:spLocks noGrp="1"/>
          </p:cNvSpPr>
          <p:nvPr>
            <p:ph idx="1"/>
          </p:nvPr>
        </p:nvSpPr>
        <p:spPr>
          <a:xfrm>
            <a:off x="941059" y="2093976"/>
            <a:ext cx="10058400" cy="4050792"/>
          </a:xfrm>
        </p:spPr>
        <p:txBody>
          <a:bodyPr/>
          <a:lstStyle/>
          <a:p>
            <a:r>
              <a:rPr lang="en-GB" dirty="0" smtClean="0"/>
              <a:t>Every </a:t>
            </a:r>
            <a:r>
              <a:rPr lang="en-GB" dirty="0" smtClean="0"/>
              <a:t>young person</a:t>
            </a:r>
            <a:r>
              <a:rPr lang="en-GB" dirty="0" smtClean="0"/>
              <a:t> </a:t>
            </a:r>
            <a:r>
              <a:rPr lang="en-GB" dirty="0" smtClean="0"/>
              <a:t>can be helped to overcome trauma and negative life experiences</a:t>
            </a:r>
          </a:p>
          <a:p>
            <a:r>
              <a:rPr lang="en-GB" dirty="0" smtClean="0"/>
              <a:t>All </a:t>
            </a:r>
            <a:r>
              <a:rPr lang="en-GB" dirty="0" smtClean="0"/>
              <a:t>young people </a:t>
            </a:r>
            <a:r>
              <a:rPr lang="en-GB" dirty="0" smtClean="0"/>
              <a:t>deserve </a:t>
            </a:r>
            <a:r>
              <a:rPr lang="en-GB" dirty="0" smtClean="0"/>
              <a:t>the opportunity to experience safety, kindness and care</a:t>
            </a:r>
          </a:p>
          <a:p>
            <a:r>
              <a:rPr lang="en-GB" dirty="0" smtClean="0"/>
              <a:t>No </a:t>
            </a:r>
            <a:r>
              <a:rPr lang="en-GB" dirty="0" smtClean="0"/>
              <a:t>young person</a:t>
            </a:r>
            <a:r>
              <a:rPr lang="en-GB" dirty="0" smtClean="0"/>
              <a:t> </a:t>
            </a:r>
            <a:r>
              <a:rPr lang="en-GB" dirty="0" smtClean="0"/>
              <a:t>should feel ashamed of their past</a:t>
            </a:r>
          </a:p>
          <a:p>
            <a:r>
              <a:rPr lang="en-GB" dirty="0" smtClean="0"/>
              <a:t>‘Care’ </a:t>
            </a:r>
            <a:r>
              <a:rPr lang="en-GB" dirty="0" smtClean="0"/>
              <a:t>can be overwhelming for some </a:t>
            </a:r>
            <a:r>
              <a:rPr lang="en-GB" dirty="0" smtClean="0"/>
              <a:t>young people</a:t>
            </a:r>
            <a:r>
              <a:rPr lang="en-GB" dirty="0" smtClean="0"/>
              <a:t> </a:t>
            </a:r>
            <a:r>
              <a:rPr lang="en-GB" dirty="0" smtClean="0"/>
              <a:t>and </a:t>
            </a:r>
            <a:r>
              <a:rPr lang="en-GB" dirty="0" smtClean="0"/>
              <a:t>home, school and relationships</a:t>
            </a:r>
            <a:r>
              <a:rPr lang="en-GB" dirty="0" smtClean="0"/>
              <a:t> </a:t>
            </a:r>
            <a:r>
              <a:rPr lang="en-GB" dirty="0" smtClean="0"/>
              <a:t>breakdown quickly unless their complex needs are quickly understood and supported by highly resilient adults around them</a:t>
            </a:r>
          </a:p>
          <a:p>
            <a:r>
              <a:rPr lang="en-GB" dirty="0" smtClean="0"/>
              <a:t>At the same time the highly resilient adults need support to prevent burn out and continuing </a:t>
            </a:r>
            <a:r>
              <a:rPr lang="en-GB" dirty="0" smtClean="0"/>
              <a:t>patterns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1664" y="231820"/>
            <a:ext cx="1336424" cy="1553982"/>
          </a:xfrm>
          <a:prstGeom prst="rect">
            <a:avLst/>
          </a:prstGeom>
        </p:spPr>
      </p:pic>
    </p:spTree>
    <p:extLst>
      <p:ext uri="{BB962C8B-B14F-4D97-AF65-F5344CB8AC3E}">
        <p14:creationId xmlns:p14="http://schemas.microsoft.com/office/powerpoint/2010/main" val="5857978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118BA95-03E7-41B7-B442-0AF8C0A7FF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Oval 32">
            <a:extLst>
              <a:ext uri="{FF2B5EF4-FFF2-40B4-BE49-F238E27FC236}">
                <a16:creationId xmlns:a16="http://schemas.microsoft.com/office/drawing/2014/main" id="{059D8741-EAD6-41B1-A882-70D70FC358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45444F36-3103-4D11-A25F-C054D4606D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7D925892-DED1-44BF-86A4-FAD57B13851C}"/>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summary</a:t>
            </a:r>
          </a:p>
        </p:txBody>
      </p:sp>
      <p:sp>
        <p:nvSpPr>
          <p:cNvPr id="37" name="Rectangle 36">
            <a:extLst>
              <a:ext uri="{FF2B5EF4-FFF2-40B4-BE49-F238E27FC236}">
                <a16:creationId xmlns:a16="http://schemas.microsoft.com/office/drawing/2014/main" id="{AD9B3EAD-A2B3-42C4-927C-3455E3E69E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2DD95F0B-7412-444A-A84E-1212B1BABF25}"/>
              </a:ext>
            </a:extLst>
          </p:cNvPr>
          <p:cNvGraphicFramePr>
            <a:graphicFrameLocks noGrp="1"/>
          </p:cNvGraphicFramePr>
          <p:nvPr>
            <p:ph idx="1"/>
            <p:extLst>
              <p:ext uri="{D42A27DB-BD31-4B8C-83A1-F6EECF244321}">
                <p14:modId xmlns:p14="http://schemas.microsoft.com/office/powerpoint/2010/main" val="592901298"/>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97792877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8194" name="Picture 2" descr="Attachment and the Tavistock: A Story – 100 years of the Tavistock and  Portman">
            <a:extLst>
              <a:ext uri="{FF2B5EF4-FFF2-40B4-BE49-F238E27FC236}">
                <a16:creationId xmlns:a16="http://schemas.microsoft.com/office/drawing/2014/main" id="{8F11948C-C554-4EDF-8824-C0C539CD72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556"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21B2894-F5CE-44BF-AA20-0E8408A666B0}"/>
              </a:ext>
            </a:extLst>
          </p:cNvPr>
          <p:cNvSpPr>
            <a:spLocks noGrp="1"/>
          </p:cNvSpPr>
          <p:nvPr>
            <p:ph idx="1"/>
          </p:nvPr>
        </p:nvSpPr>
        <p:spPr>
          <a:xfrm>
            <a:off x="6496216" y="2320412"/>
            <a:ext cx="4632031" cy="4537588"/>
          </a:xfrm>
        </p:spPr>
        <p:txBody>
          <a:bodyPr anchor="ctr">
            <a:normAutofit/>
          </a:bodyPr>
          <a:lstStyle/>
          <a:p>
            <a:pPr marL="0" indent="0">
              <a:buNone/>
            </a:pPr>
            <a:r>
              <a:rPr lang="en-GB" sz="2400" dirty="0"/>
              <a:t>‘Children are not slates from which the past can be rubbed by a duster or sponge, but human beings who carry their previous experiences with them &amp; whose behaviour in the present is profoundly affected by what has gone before’</a:t>
            </a:r>
          </a:p>
          <a:p>
            <a:pPr marL="0" indent="0">
              <a:buNone/>
            </a:pPr>
            <a:endParaRPr lang="en-GB" sz="2400" dirty="0"/>
          </a:p>
          <a:p>
            <a:pPr marL="0" indent="0">
              <a:buNone/>
            </a:pPr>
            <a:r>
              <a:rPr lang="en-GB" sz="2400" dirty="0"/>
              <a:t>(Bowlby, 1951)</a:t>
            </a:r>
          </a:p>
        </p:txBody>
      </p:sp>
      <p:sp>
        <p:nvSpPr>
          <p:cNvPr id="79" name="Oval 78">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1" name="Oval 80">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2" name="Title 1">
            <a:extLst>
              <a:ext uri="{FF2B5EF4-FFF2-40B4-BE49-F238E27FC236}">
                <a16:creationId xmlns:a16="http://schemas.microsoft.com/office/drawing/2014/main" id="{2CD897D6-29C3-46F1-A8FB-FF539A507739}"/>
              </a:ext>
            </a:extLst>
          </p:cNvPr>
          <p:cNvSpPr>
            <a:spLocks noGrp="1"/>
          </p:cNvSpPr>
          <p:nvPr>
            <p:ph type="title"/>
          </p:nvPr>
        </p:nvSpPr>
        <p:spPr>
          <a:xfrm>
            <a:off x="1069848" y="484632"/>
            <a:ext cx="10058400" cy="1609344"/>
          </a:xfrm>
        </p:spPr>
        <p:txBody>
          <a:bodyPr>
            <a:normAutofit/>
          </a:bodyPr>
          <a:lstStyle/>
          <a:p>
            <a:r>
              <a:rPr lang="en-GB" dirty="0"/>
              <a:t>This isn’t new stuff…… </a:t>
            </a:r>
          </a:p>
        </p:txBody>
      </p:sp>
    </p:spTree>
    <p:extLst>
      <p:ext uri="{BB962C8B-B14F-4D97-AF65-F5344CB8AC3E}">
        <p14:creationId xmlns:p14="http://schemas.microsoft.com/office/powerpoint/2010/main" val="428907084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E009DD9B-5EE2-4C0D-8B2B-351C8C1022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79" name="Rectangle 78">
            <a:extLst>
              <a:ext uri="{FF2B5EF4-FFF2-40B4-BE49-F238E27FC236}">
                <a16:creationId xmlns:a16="http://schemas.microsoft.com/office/drawing/2014/main" id="{E720DB99-7745-4E75-9D96-AAB6D55C531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D68803C4-E159-4360-B7BB-74205C8F78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2">
              <a:alphaModFix amt="9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E4D9E9-00C9-4D61-9B2A-0B566A284A8B}"/>
              </a:ext>
            </a:extLst>
          </p:cNvPr>
          <p:cNvSpPr>
            <a:spLocks noGrp="1"/>
          </p:cNvSpPr>
          <p:nvPr>
            <p:ph type="title"/>
          </p:nvPr>
        </p:nvSpPr>
        <p:spPr>
          <a:xfrm>
            <a:off x="1285456" y="4162031"/>
            <a:ext cx="9375354" cy="1767141"/>
          </a:xfrm>
        </p:spPr>
        <p:txBody>
          <a:bodyPr>
            <a:normAutofit/>
          </a:bodyPr>
          <a:lstStyle/>
          <a:p>
            <a:pPr algn="ctr"/>
            <a:r>
              <a:rPr lang="en-GB" dirty="0"/>
              <a:t>Useful reads</a:t>
            </a:r>
          </a:p>
        </p:txBody>
      </p:sp>
      <p:pic>
        <p:nvPicPr>
          <p:cNvPr id="1026" name="Picture 2" descr="When the Adults Change, Everything Changes">
            <a:extLst>
              <a:ext uri="{FF2B5EF4-FFF2-40B4-BE49-F238E27FC236}">
                <a16:creationId xmlns:a16="http://schemas.microsoft.com/office/drawing/2014/main" id="{01C124D1-1D4B-4838-97C5-F0E318CFA33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88431" y="564542"/>
            <a:ext cx="2037966" cy="30646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side I'm Hurting">
            <a:extLst>
              <a:ext uri="{FF2B5EF4-FFF2-40B4-BE49-F238E27FC236}">
                <a16:creationId xmlns:a16="http://schemas.microsoft.com/office/drawing/2014/main" id="{1273C32D-5A6E-494E-8226-4AEDB48500C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047519" y="564542"/>
            <a:ext cx="2160550" cy="30646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Trauma and Attachment-Aware Classroom">
            <a:extLst>
              <a:ext uri="{FF2B5EF4-FFF2-40B4-BE49-F238E27FC236}">
                <a16:creationId xmlns:a16="http://schemas.microsoft.com/office/drawing/2014/main" id="{7AC4FA4B-610D-44A3-8F9B-FF71D522ACE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22844" y="564542"/>
            <a:ext cx="2037966" cy="3064611"/>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504B0465-3B07-49BF-BEA7-D814762462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Oval 84">
            <a:extLst>
              <a:ext uri="{FF2B5EF4-FFF2-40B4-BE49-F238E27FC236}">
                <a16:creationId xmlns:a16="http://schemas.microsoft.com/office/drawing/2014/main" id="{49B7FFA5-14CB-4A4F-9BCC-CA3AA5D9D2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7" name="Oval 86">
            <a:extLst>
              <a:ext uri="{FF2B5EF4-FFF2-40B4-BE49-F238E27FC236}">
                <a16:creationId xmlns:a16="http://schemas.microsoft.com/office/drawing/2014/main" id="{04E48745-7512-4EC2-9E20-9092D12150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6146" name="Picture 2" descr="https://beaconhouse.org.uk/wp-content/uploads/2019/09/Beacon-House-logo-600px-300x122.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78664" y="4382201"/>
            <a:ext cx="2857500"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49293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8226</TotalTime>
  <Words>2727</Words>
  <Application>Microsoft Office PowerPoint</Application>
  <PresentationFormat>Widescreen</PresentationFormat>
  <Paragraphs>257</Paragraphs>
  <Slides>46</Slides>
  <Notes>0</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Arial</vt:lpstr>
      <vt:lpstr>Calibri</vt:lpstr>
      <vt:lpstr>Cambria</vt:lpstr>
      <vt:lpstr>Cavolini</vt:lpstr>
      <vt:lpstr>Courier New</vt:lpstr>
      <vt:lpstr>Rockwell</vt:lpstr>
      <vt:lpstr>Rockwell Condensed</vt:lpstr>
      <vt:lpstr>Rockwell Extra Bold</vt:lpstr>
      <vt:lpstr>Times New Roman</vt:lpstr>
      <vt:lpstr>Wingdings</vt:lpstr>
      <vt:lpstr>Wood Type</vt:lpstr>
      <vt:lpstr>Toxic Childhoods and Trauma Heidi Holland</vt:lpstr>
      <vt:lpstr>WHAT IS TRAUMA?</vt:lpstr>
      <vt:lpstr>What are your  sensory triggers? Identify one thing for each sense that is linked to an emotion for you &amp; why, for example- SMELL of cut grass makes you happy because you think of summer</vt:lpstr>
      <vt:lpstr>What does this picture say to you?</vt:lpstr>
      <vt:lpstr>TO ME IT IS TRAUMA….Flashbacks….FEELINGS</vt:lpstr>
      <vt:lpstr>My response</vt:lpstr>
      <vt:lpstr>Why did I react like that?</vt:lpstr>
      <vt:lpstr>Brain development</vt:lpstr>
      <vt:lpstr>Stress response system</vt:lpstr>
      <vt:lpstr>Response to stress</vt:lpstr>
      <vt:lpstr>How do you respond to stress?</vt:lpstr>
      <vt:lpstr>Toxic stress</vt:lpstr>
      <vt:lpstr>STRESS RESPONSE SYSTEM</vt:lpstr>
      <vt:lpstr>Window of tolerance</vt:lpstr>
      <vt:lpstr>Window of tolerance</vt:lpstr>
      <vt:lpstr>Let me introduce FL</vt:lpstr>
      <vt:lpstr>FL ARRIVES</vt:lpstr>
      <vt:lpstr>Welcome goes wrong</vt:lpstr>
      <vt:lpstr>HIS TRAUMA RESPONSE</vt:lpstr>
      <vt:lpstr>The impact of trauma &amp; STRESS on YOUNG PEOPLE</vt:lpstr>
      <vt:lpstr>How can we work with trauma &amp; stress?</vt:lpstr>
      <vt:lpstr>Let me introduce LB</vt:lpstr>
      <vt:lpstr>Watch out for</vt:lpstr>
      <vt:lpstr>SHIFT IN LANGUAGE</vt:lpstr>
      <vt:lpstr>Let me introduce BC</vt:lpstr>
      <vt:lpstr>UNCONDITIONALITY</vt:lpstr>
      <vt:lpstr>BC ON A GOOD DAY……</vt:lpstr>
      <vt:lpstr>BC ON A BAD DAY……</vt:lpstr>
      <vt:lpstr>BC ON AN EXCITING DAY…..</vt:lpstr>
      <vt:lpstr>BC WHEN HE WAS TIRED….</vt:lpstr>
      <vt:lpstr>BC WHEN HE SAW HIS FAVOURITE STAFF MEMBER….</vt:lpstr>
      <vt:lpstr>BC ON A SUNNY DAY</vt:lpstr>
      <vt:lpstr>EMERGING PATTERN</vt:lpstr>
      <vt:lpstr>Reflection</vt:lpstr>
      <vt:lpstr>Relationships are key</vt:lpstr>
      <vt:lpstr>Bad relationships</vt:lpstr>
      <vt:lpstr>Toxic stress </vt:lpstr>
      <vt:lpstr>Back to LB….</vt:lpstr>
      <vt:lpstr>Unloading the lorry</vt:lpstr>
      <vt:lpstr>Science of kindness</vt:lpstr>
      <vt:lpstr>Where do we begin?</vt:lpstr>
      <vt:lpstr>PowerPoint Presentation</vt:lpstr>
      <vt:lpstr>Stop!</vt:lpstr>
      <vt:lpstr>summary</vt:lpstr>
      <vt:lpstr>This isn’t new stuff…… </vt:lpstr>
      <vt:lpstr>Useful reads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Toxic Childhoods</dc:title>
  <dc:creator>heidi holland</dc:creator>
  <cp:lastModifiedBy>Heidi Holland</cp:lastModifiedBy>
  <cp:revision>29</cp:revision>
  <dcterms:created xsi:type="dcterms:W3CDTF">2022-02-08T18:28:44Z</dcterms:created>
  <dcterms:modified xsi:type="dcterms:W3CDTF">2022-12-05T15:02:29Z</dcterms:modified>
</cp:coreProperties>
</file>