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3"/>
  </p:notesMasterIdLst>
  <p:sldIdLst>
    <p:sldId id="256" r:id="rId2"/>
    <p:sldId id="296" r:id="rId3"/>
    <p:sldId id="458" r:id="rId4"/>
    <p:sldId id="456" r:id="rId5"/>
    <p:sldId id="457" r:id="rId6"/>
    <p:sldId id="441" r:id="rId7"/>
    <p:sldId id="484" r:id="rId8"/>
    <p:sldId id="459" r:id="rId9"/>
    <p:sldId id="460" r:id="rId10"/>
    <p:sldId id="494" r:id="rId11"/>
    <p:sldId id="469" r:id="rId12"/>
    <p:sldId id="470" r:id="rId13"/>
    <p:sldId id="476" r:id="rId14"/>
    <p:sldId id="477" r:id="rId15"/>
    <p:sldId id="445" r:id="rId16"/>
    <p:sldId id="462" r:id="rId17"/>
    <p:sldId id="468" r:id="rId18"/>
    <p:sldId id="471" r:id="rId19"/>
    <p:sldId id="490" r:id="rId20"/>
    <p:sldId id="489" r:id="rId21"/>
    <p:sldId id="491" r:id="rId22"/>
    <p:sldId id="488" r:id="rId23"/>
    <p:sldId id="461" r:id="rId24"/>
    <p:sldId id="464" r:id="rId25"/>
    <p:sldId id="493" r:id="rId26"/>
    <p:sldId id="486" r:id="rId27"/>
    <p:sldId id="463" r:id="rId28"/>
    <p:sldId id="465" r:id="rId29"/>
    <p:sldId id="492" r:id="rId30"/>
    <p:sldId id="448" r:id="rId31"/>
    <p:sldId id="454" r:id="rId32"/>
    <p:sldId id="487" r:id="rId33"/>
    <p:sldId id="455" r:id="rId34"/>
    <p:sldId id="466" r:id="rId35"/>
    <p:sldId id="467" r:id="rId36"/>
    <p:sldId id="473" r:id="rId37"/>
    <p:sldId id="478" r:id="rId38"/>
    <p:sldId id="479" r:id="rId39"/>
    <p:sldId id="480" r:id="rId40"/>
    <p:sldId id="481" r:id="rId41"/>
    <p:sldId id="485" r:id="rId42"/>
    <p:sldId id="450" r:id="rId43"/>
    <p:sldId id="438" r:id="rId44"/>
    <p:sldId id="495" r:id="rId45"/>
    <p:sldId id="497" r:id="rId46"/>
    <p:sldId id="496" r:id="rId47"/>
    <p:sldId id="381" r:id="rId48"/>
    <p:sldId id="483" r:id="rId49"/>
    <p:sldId id="382" r:id="rId50"/>
    <p:sldId id="383" r:id="rId51"/>
    <p:sldId id="384" r:id="rId52"/>
    <p:sldId id="385" r:id="rId53"/>
    <p:sldId id="386" r:id="rId54"/>
    <p:sldId id="387" r:id="rId55"/>
    <p:sldId id="388" r:id="rId56"/>
    <p:sldId id="389" r:id="rId57"/>
    <p:sldId id="390" r:id="rId58"/>
    <p:sldId id="391" r:id="rId59"/>
    <p:sldId id="392" r:id="rId60"/>
    <p:sldId id="393" r:id="rId61"/>
    <p:sldId id="394" r:id="rId62"/>
    <p:sldId id="395" r:id="rId63"/>
    <p:sldId id="396" r:id="rId64"/>
    <p:sldId id="397" r:id="rId65"/>
    <p:sldId id="398" r:id="rId66"/>
    <p:sldId id="399" r:id="rId67"/>
    <p:sldId id="400" r:id="rId68"/>
    <p:sldId id="401" r:id="rId69"/>
    <p:sldId id="344" r:id="rId70"/>
    <p:sldId id="341" r:id="rId71"/>
    <p:sldId id="326" r:id="rId72"/>
  </p:sldIdLst>
  <p:sldSz cx="12192000" cy="6858000"/>
  <p:notesSz cx="7104063" cy="102346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398" autoAdjust="0"/>
    <p:restoredTop sz="95904" autoAdjust="0"/>
  </p:normalViewPr>
  <p:slideViewPr>
    <p:cSldViewPr snapToGrid="0">
      <p:cViewPr varScale="1">
        <p:scale>
          <a:sx n="64" d="100"/>
          <a:sy n="64" d="100"/>
        </p:scale>
        <p:origin x="44" y="7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0C4651-9A1C-4DDE-91CB-A0777D10F1B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4DD5F0E8-A944-4969-8394-7FEA0EF52FB0}">
      <dgm:prSet phldrT="[Text]" custT="1"/>
      <dgm:spPr>
        <a:solidFill>
          <a:srgbClr val="002060"/>
        </a:solidFill>
        <a:ln>
          <a:solidFill>
            <a:srgbClr val="0070C0"/>
          </a:solidFill>
        </a:ln>
      </dgm:spPr>
      <dgm:t>
        <a:bodyPr/>
        <a:lstStyle/>
        <a:p>
          <a:r>
            <a:rPr lang="en-US" sz="3100" dirty="0"/>
            <a:t>Grain</a:t>
          </a:r>
          <a:br>
            <a:rPr lang="en-US" sz="2000" dirty="0"/>
          </a:br>
          <a:r>
            <a:rPr lang="en-US" sz="2000" dirty="0"/>
            <a:t>(</a:t>
          </a:r>
          <a:r>
            <a:rPr lang="en-US" sz="2000" i="1" dirty="0"/>
            <a:t>annonae </a:t>
          </a:r>
          <a:r>
            <a:rPr lang="en-US" sz="2000" i="1" dirty="0" err="1"/>
            <a:t>militariis</a:t>
          </a:r>
          <a:r>
            <a:rPr lang="en-US" sz="2000" i="1" dirty="0"/>
            <a:t>, 3</a:t>
          </a:r>
          <a:r>
            <a:rPr lang="en-US" sz="2000" i="1" baseline="30000" dirty="0"/>
            <a:t>rd</a:t>
          </a:r>
          <a:r>
            <a:rPr lang="en-US" sz="2000" i="1" dirty="0"/>
            <a:t> c.</a:t>
          </a:r>
          <a:r>
            <a:rPr lang="en-US" sz="2000" dirty="0"/>
            <a:t>)</a:t>
          </a:r>
          <a:endParaRPr lang="en-US" sz="3100" dirty="0"/>
        </a:p>
      </dgm:t>
    </dgm:pt>
    <dgm:pt modelId="{5DBB91C9-DE35-4AA2-8D6E-D2B911E41463}" type="parTrans" cxnId="{FAC96689-4618-48A8-8EED-A4D500DA69EF}">
      <dgm:prSet/>
      <dgm:spPr/>
      <dgm:t>
        <a:bodyPr/>
        <a:lstStyle/>
        <a:p>
          <a:endParaRPr lang="en-US"/>
        </a:p>
      </dgm:t>
    </dgm:pt>
    <dgm:pt modelId="{CED43DCE-5ECF-4564-99E8-D5F0AC70A5EE}" type="sibTrans" cxnId="{FAC96689-4618-48A8-8EED-A4D500DA69EF}">
      <dgm:prSet/>
      <dgm:spPr/>
      <dgm:t>
        <a:bodyPr/>
        <a:lstStyle/>
        <a:p>
          <a:endParaRPr lang="en-US"/>
        </a:p>
      </dgm:t>
    </dgm:pt>
    <dgm:pt modelId="{7D720F46-C853-4BA7-8151-10F0C755233C}">
      <dgm:prSet phldrT="[Text]"/>
      <dgm:spPr>
        <a:solidFill>
          <a:srgbClr val="002060"/>
        </a:solidFill>
        <a:ln>
          <a:solidFill>
            <a:srgbClr val="0070C0"/>
          </a:solidFill>
        </a:ln>
      </dgm:spPr>
      <dgm:t>
        <a:bodyPr/>
        <a:lstStyle/>
        <a:p>
          <a:r>
            <a:rPr lang="en-US" dirty="0"/>
            <a:t>Pottery</a:t>
          </a:r>
        </a:p>
      </dgm:t>
    </dgm:pt>
    <dgm:pt modelId="{1D38F20E-391F-4BAA-99F8-96D3B2E718FE}" type="parTrans" cxnId="{7639F472-E6AB-4748-9E85-D8976EA629D6}">
      <dgm:prSet/>
      <dgm:spPr/>
      <dgm:t>
        <a:bodyPr/>
        <a:lstStyle/>
        <a:p>
          <a:endParaRPr lang="en-US"/>
        </a:p>
      </dgm:t>
    </dgm:pt>
    <dgm:pt modelId="{0C09AAFB-87AB-42B1-A17C-4AF5B79A8499}" type="sibTrans" cxnId="{7639F472-E6AB-4748-9E85-D8976EA629D6}">
      <dgm:prSet/>
      <dgm:spPr/>
      <dgm:t>
        <a:bodyPr/>
        <a:lstStyle/>
        <a:p>
          <a:endParaRPr lang="en-US"/>
        </a:p>
      </dgm:t>
    </dgm:pt>
    <dgm:pt modelId="{C4FEB6CA-0F58-4122-8889-C0EC6BF7E7C6}">
      <dgm:prSet phldrT="[Text]"/>
      <dgm:spPr>
        <a:solidFill>
          <a:srgbClr val="002060"/>
        </a:solidFill>
        <a:ln>
          <a:solidFill>
            <a:srgbClr val="0070C0"/>
          </a:solidFill>
        </a:ln>
      </dgm:spPr>
      <dgm:t>
        <a:bodyPr/>
        <a:lstStyle/>
        <a:p>
          <a:r>
            <a:rPr lang="en-US" dirty="0"/>
            <a:t>Bronze, Iron, Lead</a:t>
          </a:r>
        </a:p>
      </dgm:t>
    </dgm:pt>
    <dgm:pt modelId="{ED4E23C6-6830-47DC-BCEB-96F471E7411B}" type="parTrans" cxnId="{939D01E8-41B7-4571-B218-CEB5F4C09B28}">
      <dgm:prSet/>
      <dgm:spPr/>
      <dgm:t>
        <a:bodyPr/>
        <a:lstStyle/>
        <a:p>
          <a:endParaRPr lang="en-US"/>
        </a:p>
      </dgm:t>
    </dgm:pt>
    <dgm:pt modelId="{1D64299E-0F05-4385-B483-827F7F511063}" type="sibTrans" cxnId="{939D01E8-41B7-4571-B218-CEB5F4C09B28}">
      <dgm:prSet/>
      <dgm:spPr/>
      <dgm:t>
        <a:bodyPr/>
        <a:lstStyle/>
        <a:p>
          <a:endParaRPr lang="en-US"/>
        </a:p>
      </dgm:t>
    </dgm:pt>
    <dgm:pt modelId="{0536C38F-49D0-4DEE-BDFE-1E9FEEE52E9A}">
      <dgm:prSet phldrT="[Text]"/>
      <dgm:spPr>
        <a:solidFill>
          <a:srgbClr val="002060"/>
        </a:solidFill>
        <a:ln>
          <a:solidFill>
            <a:srgbClr val="0070C0"/>
          </a:solidFill>
        </a:ln>
      </dgm:spPr>
      <dgm:t>
        <a:bodyPr/>
        <a:lstStyle/>
        <a:p>
          <a:r>
            <a:rPr lang="en-US" dirty="0"/>
            <a:t>Oil</a:t>
          </a:r>
        </a:p>
      </dgm:t>
    </dgm:pt>
    <dgm:pt modelId="{C18CA57F-1BE3-4869-AB02-55B51A3A9D13}" type="parTrans" cxnId="{D4A289C3-E4DB-4FBF-8C6F-FC38B87C6F21}">
      <dgm:prSet/>
      <dgm:spPr/>
      <dgm:t>
        <a:bodyPr/>
        <a:lstStyle/>
        <a:p>
          <a:endParaRPr lang="en-US"/>
        </a:p>
      </dgm:t>
    </dgm:pt>
    <dgm:pt modelId="{EE7F6C6E-35B5-4765-A335-90099BC498CB}" type="sibTrans" cxnId="{D4A289C3-E4DB-4FBF-8C6F-FC38B87C6F21}">
      <dgm:prSet/>
      <dgm:spPr/>
      <dgm:t>
        <a:bodyPr/>
        <a:lstStyle/>
        <a:p>
          <a:endParaRPr lang="en-US"/>
        </a:p>
      </dgm:t>
    </dgm:pt>
    <dgm:pt modelId="{7AD0C9D7-B218-4CDA-A4EF-2902B7A56F5D}">
      <dgm:prSet phldrT="[Text]"/>
      <dgm:spPr>
        <a:solidFill>
          <a:srgbClr val="002060"/>
        </a:solidFill>
        <a:ln>
          <a:solidFill>
            <a:srgbClr val="0070C0"/>
          </a:solidFill>
        </a:ln>
      </dgm:spPr>
      <dgm:t>
        <a:bodyPr/>
        <a:lstStyle/>
        <a:p>
          <a:r>
            <a:rPr lang="en-US" dirty="0"/>
            <a:t>Human</a:t>
          </a:r>
          <a:br>
            <a:rPr lang="en-US" dirty="0"/>
          </a:br>
          <a:r>
            <a:rPr lang="en-US" dirty="0"/>
            <a:t>resources</a:t>
          </a:r>
        </a:p>
      </dgm:t>
    </dgm:pt>
    <dgm:pt modelId="{ABF42D72-9B23-4631-82FC-92D46C658B83}" type="parTrans" cxnId="{B2A6176F-F043-4928-AEE2-EDB1BE6EB489}">
      <dgm:prSet/>
      <dgm:spPr/>
      <dgm:t>
        <a:bodyPr/>
        <a:lstStyle/>
        <a:p>
          <a:endParaRPr lang="en-US"/>
        </a:p>
      </dgm:t>
    </dgm:pt>
    <dgm:pt modelId="{780EAB90-8CA2-4CF4-9DBF-EA287ADB7D0A}" type="sibTrans" cxnId="{B2A6176F-F043-4928-AEE2-EDB1BE6EB489}">
      <dgm:prSet/>
      <dgm:spPr/>
      <dgm:t>
        <a:bodyPr/>
        <a:lstStyle/>
        <a:p>
          <a:endParaRPr lang="en-US"/>
        </a:p>
      </dgm:t>
    </dgm:pt>
    <dgm:pt modelId="{77B46AEA-A980-4F5A-B91F-79796C255449}">
      <dgm:prSet phldrT="[Text]" custT="1"/>
      <dgm:spPr>
        <a:solidFill>
          <a:srgbClr val="002060"/>
        </a:solidFill>
        <a:ln>
          <a:solidFill>
            <a:srgbClr val="0070C0"/>
          </a:solidFill>
        </a:ln>
      </dgm:spPr>
      <dgm:t>
        <a:bodyPr/>
        <a:lstStyle/>
        <a:p>
          <a:r>
            <a:rPr lang="en-US" sz="2800" dirty="0"/>
            <a:t>Animals </a:t>
          </a:r>
          <a:br>
            <a:rPr lang="en-US" sz="2800" dirty="0"/>
          </a:br>
          <a:r>
            <a:rPr lang="en-US" sz="2000" dirty="0"/>
            <a:t>(horses, cattle, pigs,…)</a:t>
          </a:r>
          <a:endParaRPr lang="en-US" sz="2800" dirty="0"/>
        </a:p>
      </dgm:t>
    </dgm:pt>
    <dgm:pt modelId="{74C8BD78-B143-4477-8440-9F2FF2140C7F}" type="parTrans" cxnId="{74912532-2DB6-4F91-9D5C-A1D55D10ECB3}">
      <dgm:prSet/>
      <dgm:spPr/>
      <dgm:t>
        <a:bodyPr/>
        <a:lstStyle/>
        <a:p>
          <a:endParaRPr lang="en-US"/>
        </a:p>
      </dgm:t>
    </dgm:pt>
    <dgm:pt modelId="{1106DB9E-8633-440A-AE78-7303261C98FA}" type="sibTrans" cxnId="{74912532-2DB6-4F91-9D5C-A1D55D10ECB3}">
      <dgm:prSet/>
      <dgm:spPr/>
      <dgm:t>
        <a:bodyPr/>
        <a:lstStyle/>
        <a:p>
          <a:endParaRPr lang="en-US"/>
        </a:p>
      </dgm:t>
    </dgm:pt>
    <dgm:pt modelId="{F8868083-3F33-4AB2-9A5B-7DC6158689D0}">
      <dgm:prSet phldrT="[Text]"/>
      <dgm:spPr>
        <a:solidFill>
          <a:srgbClr val="002060"/>
        </a:solidFill>
        <a:ln>
          <a:solidFill>
            <a:srgbClr val="0070C0"/>
          </a:solidFill>
        </a:ln>
      </dgm:spPr>
      <dgm:t>
        <a:bodyPr/>
        <a:lstStyle/>
        <a:p>
          <a:r>
            <a:rPr lang="en-US" dirty="0"/>
            <a:t>Leather</a:t>
          </a:r>
        </a:p>
      </dgm:t>
    </dgm:pt>
    <dgm:pt modelId="{38C56592-B988-495C-B99B-3C77486AA637}" type="parTrans" cxnId="{BE9F9C63-9ABD-4D57-ADD2-1BE3EC6CB3EF}">
      <dgm:prSet/>
      <dgm:spPr/>
      <dgm:t>
        <a:bodyPr/>
        <a:lstStyle/>
        <a:p>
          <a:endParaRPr lang="en-US"/>
        </a:p>
      </dgm:t>
    </dgm:pt>
    <dgm:pt modelId="{8B6555CF-EBC1-4BC5-AE38-885B3CE1BB67}" type="sibTrans" cxnId="{BE9F9C63-9ABD-4D57-ADD2-1BE3EC6CB3EF}">
      <dgm:prSet/>
      <dgm:spPr/>
      <dgm:t>
        <a:bodyPr/>
        <a:lstStyle/>
        <a:p>
          <a:endParaRPr lang="en-US"/>
        </a:p>
      </dgm:t>
    </dgm:pt>
    <dgm:pt modelId="{D1357927-690B-4CB0-BB2B-9BA07A691F44}">
      <dgm:prSet phldrT="[Text]"/>
      <dgm:spPr>
        <a:solidFill>
          <a:srgbClr val="002060"/>
        </a:solidFill>
        <a:ln>
          <a:solidFill>
            <a:srgbClr val="0070C0"/>
          </a:solidFill>
        </a:ln>
      </dgm:spPr>
      <dgm:t>
        <a:bodyPr/>
        <a:lstStyle/>
        <a:p>
          <a:r>
            <a:rPr lang="en-US" dirty="0"/>
            <a:t>Textiles</a:t>
          </a:r>
        </a:p>
      </dgm:t>
    </dgm:pt>
    <dgm:pt modelId="{29A8CF12-3352-43FF-A042-29442E516D60}" type="parTrans" cxnId="{9D576B63-D79F-47A6-9691-4C71BA9C7434}">
      <dgm:prSet/>
      <dgm:spPr/>
      <dgm:t>
        <a:bodyPr/>
        <a:lstStyle/>
        <a:p>
          <a:endParaRPr lang="en-US"/>
        </a:p>
      </dgm:t>
    </dgm:pt>
    <dgm:pt modelId="{A59CA0B5-A643-4A36-82A9-2405360EF185}" type="sibTrans" cxnId="{9D576B63-D79F-47A6-9691-4C71BA9C7434}">
      <dgm:prSet/>
      <dgm:spPr/>
      <dgm:t>
        <a:bodyPr/>
        <a:lstStyle/>
        <a:p>
          <a:endParaRPr lang="en-US"/>
        </a:p>
      </dgm:t>
    </dgm:pt>
    <dgm:pt modelId="{F4BD2481-E729-4B67-A952-43F62B3152B1}">
      <dgm:prSet phldrT="[Text]" custT="1"/>
      <dgm:spPr>
        <a:solidFill>
          <a:srgbClr val="002060"/>
        </a:solidFill>
        <a:ln>
          <a:solidFill>
            <a:srgbClr val="0070C0"/>
          </a:solidFill>
        </a:ln>
      </dgm:spPr>
      <dgm:t>
        <a:bodyPr/>
        <a:lstStyle/>
        <a:p>
          <a:r>
            <a:rPr lang="en-US" sz="3300" dirty="0"/>
            <a:t>Coinage</a:t>
          </a:r>
        </a:p>
        <a:p>
          <a:r>
            <a:rPr lang="en-US" sz="2400" dirty="0"/>
            <a:t>(Pay)</a:t>
          </a:r>
          <a:endParaRPr lang="en-US" sz="3300" dirty="0"/>
        </a:p>
      </dgm:t>
    </dgm:pt>
    <dgm:pt modelId="{04A0D302-7F3D-4D69-8870-7661D9F58082}" type="parTrans" cxnId="{75864974-56B3-4466-B9E7-6DF7B50DF9C8}">
      <dgm:prSet/>
      <dgm:spPr/>
      <dgm:t>
        <a:bodyPr/>
        <a:lstStyle/>
        <a:p>
          <a:endParaRPr lang="en-US"/>
        </a:p>
      </dgm:t>
    </dgm:pt>
    <dgm:pt modelId="{2AA6B825-E3A2-456C-8A69-9402F92D772B}" type="sibTrans" cxnId="{75864974-56B3-4466-B9E7-6DF7B50DF9C8}">
      <dgm:prSet/>
      <dgm:spPr/>
      <dgm:t>
        <a:bodyPr/>
        <a:lstStyle/>
        <a:p>
          <a:endParaRPr lang="en-US"/>
        </a:p>
      </dgm:t>
    </dgm:pt>
    <dgm:pt modelId="{C5E67197-77E9-4CBC-A87D-FAF022E05410}">
      <dgm:prSet phldrT="[Text]"/>
      <dgm:spPr>
        <a:solidFill>
          <a:srgbClr val="002060"/>
        </a:solidFill>
        <a:ln>
          <a:solidFill>
            <a:srgbClr val="0070C0"/>
          </a:solidFill>
        </a:ln>
      </dgm:spPr>
      <dgm:t>
        <a:bodyPr/>
        <a:lstStyle/>
        <a:p>
          <a:r>
            <a:rPr lang="en-US" dirty="0"/>
            <a:t>Stone</a:t>
          </a:r>
        </a:p>
      </dgm:t>
    </dgm:pt>
    <dgm:pt modelId="{C4B3AEAF-A925-4369-838F-B35E2FC9C41F}" type="parTrans" cxnId="{BDC3F590-7532-4D4E-9F47-5CE165E67A09}">
      <dgm:prSet/>
      <dgm:spPr/>
      <dgm:t>
        <a:bodyPr/>
        <a:lstStyle/>
        <a:p>
          <a:endParaRPr lang="en-US"/>
        </a:p>
      </dgm:t>
    </dgm:pt>
    <dgm:pt modelId="{8C55BBD4-ECCB-4490-AD03-D1B6D9BE3EEF}" type="sibTrans" cxnId="{BDC3F590-7532-4D4E-9F47-5CE165E67A09}">
      <dgm:prSet/>
      <dgm:spPr/>
      <dgm:t>
        <a:bodyPr/>
        <a:lstStyle/>
        <a:p>
          <a:endParaRPr lang="en-US"/>
        </a:p>
      </dgm:t>
    </dgm:pt>
    <dgm:pt modelId="{1FC159F0-C694-4F31-AA8D-423C50FBC7BE}">
      <dgm:prSet phldrT="[Text]" custT="1"/>
      <dgm:spPr>
        <a:solidFill>
          <a:srgbClr val="002060"/>
        </a:solidFill>
        <a:ln>
          <a:solidFill>
            <a:srgbClr val="0070C0"/>
          </a:solidFill>
        </a:ln>
      </dgm:spPr>
      <dgm:t>
        <a:bodyPr/>
        <a:lstStyle/>
        <a:p>
          <a:r>
            <a:rPr lang="en-US" sz="2800" dirty="0"/>
            <a:t>Timber</a:t>
          </a:r>
          <a:br>
            <a:rPr lang="en-US" sz="1800" dirty="0"/>
          </a:br>
          <a:r>
            <a:rPr lang="en-US" sz="1800" dirty="0"/>
            <a:t>(fire, ships, buildings,…</a:t>
          </a:r>
          <a:r>
            <a:rPr lang="en-US" sz="2800" dirty="0"/>
            <a:t>)</a:t>
          </a:r>
        </a:p>
      </dgm:t>
    </dgm:pt>
    <dgm:pt modelId="{63FFFC93-9924-4C52-AE45-8D2EF7DD34FE}" type="parTrans" cxnId="{7A04E1EA-2BC0-4CBA-9DED-08E144B1148A}">
      <dgm:prSet/>
      <dgm:spPr/>
      <dgm:t>
        <a:bodyPr/>
        <a:lstStyle/>
        <a:p>
          <a:endParaRPr lang="en-US"/>
        </a:p>
      </dgm:t>
    </dgm:pt>
    <dgm:pt modelId="{EB9DD640-CB7E-497E-A680-0AC13A0559C2}" type="sibTrans" cxnId="{7A04E1EA-2BC0-4CBA-9DED-08E144B1148A}">
      <dgm:prSet/>
      <dgm:spPr/>
      <dgm:t>
        <a:bodyPr/>
        <a:lstStyle/>
        <a:p>
          <a:endParaRPr lang="en-US"/>
        </a:p>
      </dgm:t>
    </dgm:pt>
    <dgm:pt modelId="{362968C4-0656-4458-8A7B-339567504820}">
      <dgm:prSet phldrT="[Text]"/>
      <dgm:spPr>
        <a:solidFill>
          <a:srgbClr val="002060"/>
        </a:solidFill>
        <a:ln>
          <a:solidFill>
            <a:srgbClr val="0070C0"/>
          </a:solidFill>
        </a:ln>
      </dgm:spPr>
      <dgm:t>
        <a:bodyPr/>
        <a:lstStyle/>
        <a:p>
          <a:r>
            <a:rPr lang="en-US" dirty="0"/>
            <a:t>Water</a:t>
          </a:r>
        </a:p>
      </dgm:t>
    </dgm:pt>
    <dgm:pt modelId="{11031C4E-F69E-4BB5-8745-8F02106D6733}" type="parTrans" cxnId="{DDED7610-8648-4EA6-A4D5-4F0217130C73}">
      <dgm:prSet/>
      <dgm:spPr/>
      <dgm:t>
        <a:bodyPr/>
        <a:lstStyle/>
        <a:p>
          <a:endParaRPr lang="en-US"/>
        </a:p>
      </dgm:t>
    </dgm:pt>
    <dgm:pt modelId="{C656839C-8BF7-483D-A1FE-6650866879BD}" type="sibTrans" cxnId="{DDED7610-8648-4EA6-A4D5-4F0217130C73}">
      <dgm:prSet/>
      <dgm:spPr/>
      <dgm:t>
        <a:bodyPr/>
        <a:lstStyle/>
        <a:p>
          <a:endParaRPr lang="en-US"/>
        </a:p>
      </dgm:t>
    </dgm:pt>
    <dgm:pt modelId="{E6B071D6-CFB8-4169-A8B2-C11419613537}">
      <dgm:prSet phldrT="[Text]"/>
      <dgm:spPr>
        <a:solidFill>
          <a:srgbClr val="002060"/>
        </a:solidFill>
        <a:ln>
          <a:solidFill>
            <a:srgbClr val="0070C0"/>
          </a:solidFill>
        </a:ln>
      </dgm:spPr>
      <dgm:t>
        <a:bodyPr/>
        <a:lstStyle/>
        <a:p>
          <a:r>
            <a:rPr lang="en-US" dirty="0"/>
            <a:t>Wine</a:t>
          </a:r>
        </a:p>
      </dgm:t>
    </dgm:pt>
    <dgm:pt modelId="{537D45CB-EFA3-4AF2-9AD2-CB1B6DA1A306}" type="parTrans" cxnId="{E29354F4-FC02-4C3B-914E-2ACEB70FB2E8}">
      <dgm:prSet/>
      <dgm:spPr/>
      <dgm:t>
        <a:bodyPr/>
        <a:lstStyle/>
        <a:p>
          <a:endParaRPr lang="en-US"/>
        </a:p>
      </dgm:t>
    </dgm:pt>
    <dgm:pt modelId="{0CBB56C2-A9E6-45D0-9761-C83AC017092B}" type="sibTrans" cxnId="{E29354F4-FC02-4C3B-914E-2ACEB70FB2E8}">
      <dgm:prSet/>
      <dgm:spPr/>
      <dgm:t>
        <a:bodyPr/>
        <a:lstStyle/>
        <a:p>
          <a:endParaRPr lang="en-US"/>
        </a:p>
      </dgm:t>
    </dgm:pt>
    <dgm:pt modelId="{6B9B43D3-FCEB-44BE-A280-67DF6A07B8BD}">
      <dgm:prSet phldrT="[Text]"/>
      <dgm:spPr>
        <a:solidFill>
          <a:srgbClr val="002060"/>
        </a:solidFill>
        <a:ln>
          <a:solidFill>
            <a:srgbClr val="0070C0"/>
          </a:solidFill>
        </a:ln>
      </dgm:spPr>
      <dgm:t>
        <a:bodyPr/>
        <a:lstStyle/>
        <a:p>
          <a:r>
            <a:rPr lang="en-US" dirty="0"/>
            <a:t>Fertilizer?</a:t>
          </a:r>
        </a:p>
      </dgm:t>
    </dgm:pt>
    <dgm:pt modelId="{57604FD5-2783-4475-9F3B-953862755711}" type="parTrans" cxnId="{D081BB4D-8755-4DEE-B066-4E08990887B6}">
      <dgm:prSet/>
      <dgm:spPr/>
      <dgm:t>
        <a:bodyPr/>
        <a:lstStyle/>
        <a:p>
          <a:endParaRPr lang="en-US"/>
        </a:p>
      </dgm:t>
    </dgm:pt>
    <dgm:pt modelId="{FEE045A0-AF16-4BCB-90B9-EC65EB3DB556}" type="sibTrans" cxnId="{D081BB4D-8755-4DEE-B066-4E08990887B6}">
      <dgm:prSet/>
      <dgm:spPr/>
      <dgm:t>
        <a:bodyPr/>
        <a:lstStyle/>
        <a:p>
          <a:endParaRPr lang="en-US"/>
        </a:p>
      </dgm:t>
    </dgm:pt>
    <dgm:pt modelId="{890DF83E-4995-4160-82A9-A4B48AF4EBC0}" type="pres">
      <dgm:prSet presAssocID="{E90C4651-9A1C-4DDE-91CB-A0777D10F1B8}" presName="diagram" presStyleCnt="0">
        <dgm:presLayoutVars>
          <dgm:dir/>
          <dgm:resizeHandles val="exact"/>
        </dgm:presLayoutVars>
      </dgm:prSet>
      <dgm:spPr/>
    </dgm:pt>
    <dgm:pt modelId="{A73EFF08-0529-43CF-9347-F59D6A390AC3}" type="pres">
      <dgm:prSet presAssocID="{4DD5F0E8-A944-4969-8394-7FEA0EF52FB0}" presName="node" presStyleLbl="node1" presStyleIdx="0" presStyleCnt="14" custLinFactNeighborX="-14247" custLinFactNeighborY="10225">
        <dgm:presLayoutVars>
          <dgm:bulletEnabled val="1"/>
        </dgm:presLayoutVars>
      </dgm:prSet>
      <dgm:spPr/>
    </dgm:pt>
    <dgm:pt modelId="{D9FED32B-2AE1-40ED-AEF2-58694CACE977}" type="pres">
      <dgm:prSet presAssocID="{CED43DCE-5ECF-4564-99E8-D5F0AC70A5EE}" presName="sibTrans" presStyleCnt="0"/>
      <dgm:spPr/>
    </dgm:pt>
    <dgm:pt modelId="{52C4CC38-73C3-480D-9029-29D5BBF044FC}" type="pres">
      <dgm:prSet presAssocID="{7D720F46-C853-4BA7-8151-10F0C755233C}" presName="node" presStyleLbl="node1" presStyleIdx="1" presStyleCnt="14" custLinFactNeighborX="-10289" custLinFactNeighborY="-7020">
        <dgm:presLayoutVars>
          <dgm:bulletEnabled val="1"/>
        </dgm:presLayoutVars>
      </dgm:prSet>
      <dgm:spPr/>
    </dgm:pt>
    <dgm:pt modelId="{295CFB01-E35E-4BDA-8F34-BDFC3B294EDC}" type="pres">
      <dgm:prSet presAssocID="{0C09AAFB-87AB-42B1-A17C-4AF5B79A8499}" presName="sibTrans" presStyleCnt="0"/>
      <dgm:spPr/>
    </dgm:pt>
    <dgm:pt modelId="{11F9D494-7D56-4892-861A-71F354533D7B}" type="pres">
      <dgm:prSet presAssocID="{C4FEB6CA-0F58-4122-8889-C0EC6BF7E7C6}" presName="node" presStyleLbl="node1" presStyleIdx="2" presStyleCnt="14" custAng="839313" custLinFactNeighborX="851" custLinFactNeighborY="668">
        <dgm:presLayoutVars>
          <dgm:bulletEnabled val="1"/>
        </dgm:presLayoutVars>
      </dgm:prSet>
      <dgm:spPr/>
    </dgm:pt>
    <dgm:pt modelId="{EE0DAAEE-1F94-45E3-839B-F013D41C018A}" type="pres">
      <dgm:prSet presAssocID="{1D64299E-0F05-4385-B483-827F7F511063}" presName="sibTrans" presStyleCnt="0"/>
      <dgm:spPr/>
    </dgm:pt>
    <dgm:pt modelId="{7E6DBF11-D49C-4B0A-843A-2DD582845F9E}" type="pres">
      <dgm:prSet presAssocID="{0536C38F-49D0-4DEE-BDFE-1E9FEEE52E9A}" presName="node" presStyleLbl="node1" presStyleIdx="3" presStyleCnt="14" custAng="20907698" custLinFactNeighborX="64242" custLinFactNeighborY="-4479">
        <dgm:presLayoutVars>
          <dgm:bulletEnabled val="1"/>
        </dgm:presLayoutVars>
      </dgm:prSet>
      <dgm:spPr/>
    </dgm:pt>
    <dgm:pt modelId="{2AD56127-F683-4DCB-9984-E052C5512E5A}" type="pres">
      <dgm:prSet presAssocID="{EE7F6C6E-35B5-4765-A335-90099BC498CB}" presName="sibTrans" presStyleCnt="0"/>
      <dgm:spPr/>
    </dgm:pt>
    <dgm:pt modelId="{A663AC6B-86EF-43CE-B9D3-34EA968DD7F6}" type="pres">
      <dgm:prSet presAssocID="{C5E67197-77E9-4CBC-A87D-FAF022E05410}" presName="node" presStyleLbl="node1" presStyleIdx="4" presStyleCnt="14" custAng="635790" custLinFactX="100000" custLinFactY="100000" custLinFactNeighborX="162696" custLinFactNeighborY="141647">
        <dgm:presLayoutVars>
          <dgm:bulletEnabled val="1"/>
        </dgm:presLayoutVars>
      </dgm:prSet>
      <dgm:spPr/>
    </dgm:pt>
    <dgm:pt modelId="{506ACC49-69C5-42C0-8E48-1B7624D9F50B}" type="pres">
      <dgm:prSet presAssocID="{8C55BBD4-ECCB-4490-AD03-D1B6D9BE3EEF}" presName="sibTrans" presStyleCnt="0"/>
      <dgm:spPr/>
    </dgm:pt>
    <dgm:pt modelId="{D8EF69D5-47F3-4846-9C92-216AB106F1B5}" type="pres">
      <dgm:prSet presAssocID="{7AD0C9D7-B218-4CDA-A4EF-2902B7A56F5D}" presName="node" presStyleLbl="node1" presStyleIdx="5" presStyleCnt="14" custScaleY="98647" custLinFactNeighborX="-25956" custLinFactNeighborY="10165">
        <dgm:presLayoutVars>
          <dgm:bulletEnabled val="1"/>
        </dgm:presLayoutVars>
      </dgm:prSet>
      <dgm:spPr/>
    </dgm:pt>
    <dgm:pt modelId="{29604E35-E08E-46FF-B5CF-F1B9E0496FF8}" type="pres">
      <dgm:prSet presAssocID="{780EAB90-8CA2-4CF4-9DBF-EA287ADB7D0A}" presName="sibTrans" presStyleCnt="0"/>
      <dgm:spPr/>
    </dgm:pt>
    <dgm:pt modelId="{EAE2DF1F-B57D-4772-9EFE-935DABFA8AC1}" type="pres">
      <dgm:prSet presAssocID="{1FC159F0-C694-4F31-AA8D-423C50FBC7BE}" presName="node" presStyleLbl="node1" presStyleIdx="6" presStyleCnt="14" custLinFactNeighborX="-32462" custLinFactNeighborY="-7276">
        <dgm:presLayoutVars>
          <dgm:bulletEnabled val="1"/>
        </dgm:presLayoutVars>
      </dgm:prSet>
      <dgm:spPr/>
    </dgm:pt>
    <dgm:pt modelId="{350CDB4B-405F-4B39-9A38-F6780CBCFCDF}" type="pres">
      <dgm:prSet presAssocID="{EB9DD640-CB7E-497E-A680-0AC13A0559C2}" presName="sibTrans" presStyleCnt="0"/>
      <dgm:spPr/>
    </dgm:pt>
    <dgm:pt modelId="{765D767B-7B81-4D6D-8478-F5888FC107C5}" type="pres">
      <dgm:prSet presAssocID="{F8868083-3F33-4AB2-9A5B-7DC6158689D0}" presName="node" presStyleLbl="node1" presStyleIdx="7" presStyleCnt="14" custAng="802345" custLinFactNeighborX="-13437" custLinFactNeighborY="-5488">
        <dgm:presLayoutVars>
          <dgm:bulletEnabled val="1"/>
        </dgm:presLayoutVars>
      </dgm:prSet>
      <dgm:spPr/>
    </dgm:pt>
    <dgm:pt modelId="{00E5B49C-17AF-4B0B-A1A3-1CAE60CED50D}" type="pres">
      <dgm:prSet presAssocID="{8B6555CF-EBC1-4BC5-AE38-885B3CE1BB67}" presName="sibTrans" presStyleCnt="0"/>
      <dgm:spPr/>
    </dgm:pt>
    <dgm:pt modelId="{5D9C4B24-DF6E-494A-85AC-B026BC497AB9}" type="pres">
      <dgm:prSet presAssocID="{77B46AEA-A980-4F5A-B91F-79796C255449}" presName="node" presStyleLbl="node1" presStyleIdx="8" presStyleCnt="14" custLinFactX="33246" custLinFactNeighborX="100000" custLinFactNeighborY="98943">
        <dgm:presLayoutVars>
          <dgm:bulletEnabled val="1"/>
        </dgm:presLayoutVars>
      </dgm:prSet>
      <dgm:spPr/>
    </dgm:pt>
    <dgm:pt modelId="{4775695B-0313-4D94-8EAA-FB606AA5B382}" type="pres">
      <dgm:prSet presAssocID="{1106DB9E-8633-440A-AE78-7303261C98FA}" presName="sibTrans" presStyleCnt="0"/>
      <dgm:spPr/>
    </dgm:pt>
    <dgm:pt modelId="{87A353D4-FE18-43F0-879C-80DB5CFAEFD1}" type="pres">
      <dgm:prSet presAssocID="{F4BD2481-E729-4B67-A952-43F62B3152B1}" presName="node" presStyleLbl="node1" presStyleIdx="9" presStyleCnt="14" custAng="20908025" custLinFactY="19923" custLinFactNeighborX="-96903" custLinFactNeighborY="100000">
        <dgm:presLayoutVars>
          <dgm:bulletEnabled val="1"/>
        </dgm:presLayoutVars>
      </dgm:prSet>
      <dgm:spPr/>
    </dgm:pt>
    <dgm:pt modelId="{4A4923AA-B696-44C7-84A4-1F270997BECB}" type="pres">
      <dgm:prSet presAssocID="{2AA6B825-E3A2-456C-8A69-9402F92D772B}" presName="sibTrans" presStyleCnt="0"/>
      <dgm:spPr/>
    </dgm:pt>
    <dgm:pt modelId="{CA03E94A-577C-4ECE-8AA0-1B83ACD6F446}" type="pres">
      <dgm:prSet presAssocID="{D1357927-690B-4CB0-BB2B-9BA07A691F44}" presName="node" presStyleLbl="node1" presStyleIdx="10" presStyleCnt="14" custLinFactNeighborX="-23035" custLinFactNeighborY="-22166">
        <dgm:presLayoutVars>
          <dgm:bulletEnabled val="1"/>
        </dgm:presLayoutVars>
      </dgm:prSet>
      <dgm:spPr/>
    </dgm:pt>
    <dgm:pt modelId="{AE743890-1B85-42E4-A9C4-2B57F4031606}" type="pres">
      <dgm:prSet presAssocID="{A59CA0B5-A643-4A36-82A9-2405360EF185}" presName="sibTrans" presStyleCnt="0"/>
      <dgm:spPr/>
    </dgm:pt>
    <dgm:pt modelId="{385BF2DD-4A06-4186-B4DD-0465B5EFE9CB}" type="pres">
      <dgm:prSet presAssocID="{362968C4-0656-4458-8A7B-339567504820}" presName="node" presStyleLbl="node1" presStyleIdx="11" presStyleCnt="14" custLinFactNeighborX="-37396" custLinFactNeighborY="-38254">
        <dgm:presLayoutVars>
          <dgm:bulletEnabled val="1"/>
        </dgm:presLayoutVars>
      </dgm:prSet>
      <dgm:spPr/>
    </dgm:pt>
    <dgm:pt modelId="{39257809-6524-42ED-9C57-C59534938539}" type="pres">
      <dgm:prSet presAssocID="{C656839C-8BF7-483D-A1FE-6650866879BD}" presName="sibTrans" presStyleCnt="0"/>
      <dgm:spPr/>
    </dgm:pt>
    <dgm:pt modelId="{8277A391-A73E-4D11-BF93-36290B3F787F}" type="pres">
      <dgm:prSet presAssocID="{E6B071D6-CFB8-4169-A8B2-C11419613537}" presName="node" presStyleLbl="node1" presStyleIdx="12" presStyleCnt="14" custAng="970114" custLinFactX="100000" custLinFactNeighborX="109072" custLinFactNeighborY="-51652">
        <dgm:presLayoutVars>
          <dgm:bulletEnabled val="1"/>
        </dgm:presLayoutVars>
      </dgm:prSet>
      <dgm:spPr/>
    </dgm:pt>
    <dgm:pt modelId="{E674903B-9A1D-434D-B49D-95D73501A784}" type="pres">
      <dgm:prSet presAssocID="{0CBB56C2-A9E6-45D0-9761-C83AC017092B}" presName="sibTrans" presStyleCnt="0"/>
      <dgm:spPr/>
    </dgm:pt>
    <dgm:pt modelId="{72000DB2-4F06-4A12-B773-1A93DD15934D}" type="pres">
      <dgm:prSet presAssocID="{6B9B43D3-FCEB-44BE-A280-67DF6A07B8BD}" presName="node" presStyleLbl="node1" presStyleIdx="13" presStyleCnt="14" custAng="20900482" custLinFactX="-100000" custLinFactY="-31240" custLinFactNeighborX="-118011" custLinFactNeighborY="-100000">
        <dgm:presLayoutVars>
          <dgm:bulletEnabled val="1"/>
        </dgm:presLayoutVars>
      </dgm:prSet>
      <dgm:spPr/>
    </dgm:pt>
  </dgm:ptLst>
  <dgm:cxnLst>
    <dgm:cxn modelId="{74912532-2DB6-4F91-9D5C-A1D55D10ECB3}" srcId="{E90C4651-9A1C-4DDE-91CB-A0777D10F1B8}" destId="{77B46AEA-A980-4F5A-B91F-79796C255449}" srcOrd="8" destOrd="0" parTransId="{74C8BD78-B143-4477-8440-9F2FF2140C7F}" sibTransId="{1106DB9E-8633-440A-AE78-7303261C98FA}"/>
    <dgm:cxn modelId="{9F8A6598-DA16-4926-A956-D2D06D7CB669}" type="presOf" srcId="{6B9B43D3-FCEB-44BE-A280-67DF6A07B8BD}" destId="{72000DB2-4F06-4A12-B773-1A93DD15934D}" srcOrd="0" destOrd="0" presId="urn:microsoft.com/office/officeart/2005/8/layout/default"/>
    <dgm:cxn modelId="{B6423C9E-A2C6-40A1-85D0-237EA7ADC363}" type="presOf" srcId="{E90C4651-9A1C-4DDE-91CB-A0777D10F1B8}" destId="{890DF83E-4995-4160-82A9-A4B48AF4EBC0}" srcOrd="0" destOrd="0" presId="urn:microsoft.com/office/officeart/2005/8/layout/default"/>
    <dgm:cxn modelId="{A85BB252-63FB-4876-8E46-8293FC5BFDBC}" type="presOf" srcId="{C5E67197-77E9-4CBC-A87D-FAF022E05410}" destId="{A663AC6B-86EF-43CE-B9D3-34EA968DD7F6}" srcOrd="0" destOrd="0" presId="urn:microsoft.com/office/officeart/2005/8/layout/default"/>
    <dgm:cxn modelId="{BDC3F590-7532-4D4E-9F47-5CE165E67A09}" srcId="{E90C4651-9A1C-4DDE-91CB-A0777D10F1B8}" destId="{C5E67197-77E9-4CBC-A87D-FAF022E05410}" srcOrd="4" destOrd="0" parTransId="{C4B3AEAF-A925-4369-838F-B35E2FC9C41F}" sibTransId="{8C55BBD4-ECCB-4490-AD03-D1B6D9BE3EEF}"/>
    <dgm:cxn modelId="{687414DC-B194-4B86-AB03-75A3B8BD59D9}" type="presOf" srcId="{0536C38F-49D0-4DEE-BDFE-1E9FEEE52E9A}" destId="{7E6DBF11-D49C-4B0A-843A-2DD582845F9E}" srcOrd="0" destOrd="0" presId="urn:microsoft.com/office/officeart/2005/8/layout/default"/>
    <dgm:cxn modelId="{75864974-56B3-4466-B9E7-6DF7B50DF9C8}" srcId="{E90C4651-9A1C-4DDE-91CB-A0777D10F1B8}" destId="{F4BD2481-E729-4B67-A952-43F62B3152B1}" srcOrd="9" destOrd="0" parTransId="{04A0D302-7F3D-4D69-8870-7661D9F58082}" sibTransId="{2AA6B825-E3A2-456C-8A69-9402F92D772B}"/>
    <dgm:cxn modelId="{9D576B63-D79F-47A6-9691-4C71BA9C7434}" srcId="{E90C4651-9A1C-4DDE-91CB-A0777D10F1B8}" destId="{D1357927-690B-4CB0-BB2B-9BA07A691F44}" srcOrd="10" destOrd="0" parTransId="{29A8CF12-3352-43FF-A042-29442E516D60}" sibTransId="{A59CA0B5-A643-4A36-82A9-2405360EF185}"/>
    <dgm:cxn modelId="{0F11793E-658F-4E49-9A5F-1AFEA0CF4611}" type="presOf" srcId="{4DD5F0E8-A944-4969-8394-7FEA0EF52FB0}" destId="{A73EFF08-0529-43CF-9347-F59D6A390AC3}" srcOrd="0" destOrd="0" presId="urn:microsoft.com/office/officeart/2005/8/layout/default"/>
    <dgm:cxn modelId="{0F18DF81-2E09-4017-ADF7-BC1B016B0320}" type="presOf" srcId="{7D720F46-C853-4BA7-8151-10F0C755233C}" destId="{52C4CC38-73C3-480D-9029-29D5BBF044FC}" srcOrd="0" destOrd="0" presId="urn:microsoft.com/office/officeart/2005/8/layout/default"/>
    <dgm:cxn modelId="{E29354F4-FC02-4C3B-914E-2ACEB70FB2E8}" srcId="{E90C4651-9A1C-4DDE-91CB-A0777D10F1B8}" destId="{E6B071D6-CFB8-4169-A8B2-C11419613537}" srcOrd="12" destOrd="0" parTransId="{537D45CB-EFA3-4AF2-9AD2-CB1B6DA1A306}" sibTransId="{0CBB56C2-A9E6-45D0-9761-C83AC017092B}"/>
    <dgm:cxn modelId="{7639F472-E6AB-4748-9E85-D8976EA629D6}" srcId="{E90C4651-9A1C-4DDE-91CB-A0777D10F1B8}" destId="{7D720F46-C853-4BA7-8151-10F0C755233C}" srcOrd="1" destOrd="0" parTransId="{1D38F20E-391F-4BAA-99F8-96D3B2E718FE}" sibTransId="{0C09AAFB-87AB-42B1-A17C-4AF5B79A8499}"/>
    <dgm:cxn modelId="{1BC26083-D8D5-4A9E-AC27-B4DE795C3CB8}" type="presOf" srcId="{E6B071D6-CFB8-4169-A8B2-C11419613537}" destId="{8277A391-A73E-4D11-BF93-36290B3F787F}" srcOrd="0" destOrd="0" presId="urn:microsoft.com/office/officeart/2005/8/layout/default"/>
    <dgm:cxn modelId="{DDED7610-8648-4EA6-A4D5-4F0217130C73}" srcId="{E90C4651-9A1C-4DDE-91CB-A0777D10F1B8}" destId="{362968C4-0656-4458-8A7B-339567504820}" srcOrd="11" destOrd="0" parTransId="{11031C4E-F69E-4BB5-8745-8F02106D6733}" sibTransId="{C656839C-8BF7-483D-A1FE-6650866879BD}"/>
    <dgm:cxn modelId="{7A04E1EA-2BC0-4CBA-9DED-08E144B1148A}" srcId="{E90C4651-9A1C-4DDE-91CB-A0777D10F1B8}" destId="{1FC159F0-C694-4F31-AA8D-423C50FBC7BE}" srcOrd="6" destOrd="0" parTransId="{63FFFC93-9924-4C52-AE45-8D2EF7DD34FE}" sibTransId="{EB9DD640-CB7E-497E-A680-0AC13A0559C2}"/>
    <dgm:cxn modelId="{FAC96689-4618-48A8-8EED-A4D500DA69EF}" srcId="{E90C4651-9A1C-4DDE-91CB-A0777D10F1B8}" destId="{4DD5F0E8-A944-4969-8394-7FEA0EF52FB0}" srcOrd="0" destOrd="0" parTransId="{5DBB91C9-DE35-4AA2-8D6E-D2B911E41463}" sibTransId="{CED43DCE-5ECF-4564-99E8-D5F0AC70A5EE}"/>
    <dgm:cxn modelId="{85A6A9AB-7F8B-448C-B9A4-8BEF0530E0E5}" type="presOf" srcId="{7AD0C9D7-B218-4CDA-A4EF-2902B7A56F5D}" destId="{D8EF69D5-47F3-4846-9C92-216AB106F1B5}" srcOrd="0" destOrd="0" presId="urn:microsoft.com/office/officeart/2005/8/layout/default"/>
    <dgm:cxn modelId="{37187B95-72A2-4DE8-9E70-6AD24429E645}" type="presOf" srcId="{F8868083-3F33-4AB2-9A5B-7DC6158689D0}" destId="{765D767B-7B81-4D6D-8478-F5888FC107C5}" srcOrd="0" destOrd="0" presId="urn:microsoft.com/office/officeart/2005/8/layout/default"/>
    <dgm:cxn modelId="{939D01E8-41B7-4571-B218-CEB5F4C09B28}" srcId="{E90C4651-9A1C-4DDE-91CB-A0777D10F1B8}" destId="{C4FEB6CA-0F58-4122-8889-C0EC6BF7E7C6}" srcOrd="2" destOrd="0" parTransId="{ED4E23C6-6830-47DC-BCEB-96F471E7411B}" sibTransId="{1D64299E-0F05-4385-B483-827F7F511063}"/>
    <dgm:cxn modelId="{A40749DD-F63F-453F-BF95-46F48AF1DDDB}" type="presOf" srcId="{1FC159F0-C694-4F31-AA8D-423C50FBC7BE}" destId="{EAE2DF1F-B57D-4772-9EFE-935DABFA8AC1}" srcOrd="0" destOrd="0" presId="urn:microsoft.com/office/officeart/2005/8/layout/default"/>
    <dgm:cxn modelId="{73C7AF5B-542B-4485-A4ED-7E89B1D30343}" type="presOf" srcId="{77B46AEA-A980-4F5A-B91F-79796C255449}" destId="{5D9C4B24-DF6E-494A-85AC-B026BC497AB9}" srcOrd="0" destOrd="0" presId="urn:microsoft.com/office/officeart/2005/8/layout/default"/>
    <dgm:cxn modelId="{D081BB4D-8755-4DEE-B066-4E08990887B6}" srcId="{E90C4651-9A1C-4DDE-91CB-A0777D10F1B8}" destId="{6B9B43D3-FCEB-44BE-A280-67DF6A07B8BD}" srcOrd="13" destOrd="0" parTransId="{57604FD5-2783-4475-9F3B-953862755711}" sibTransId="{FEE045A0-AF16-4BCB-90B9-EC65EB3DB556}"/>
    <dgm:cxn modelId="{D4A289C3-E4DB-4FBF-8C6F-FC38B87C6F21}" srcId="{E90C4651-9A1C-4DDE-91CB-A0777D10F1B8}" destId="{0536C38F-49D0-4DEE-BDFE-1E9FEEE52E9A}" srcOrd="3" destOrd="0" parTransId="{C18CA57F-1BE3-4869-AB02-55B51A3A9D13}" sibTransId="{EE7F6C6E-35B5-4765-A335-90099BC498CB}"/>
    <dgm:cxn modelId="{80F95DF0-DE51-40A0-97B0-70447A98A40B}" type="presOf" srcId="{C4FEB6CA-0F58-4122-8889-C0EC6BF7E7C6}" destId="{11F9D494-7D56-4892-861A-71F354533D7B}" srcOrd="0" destOrd="0" presId="urn:microsoft.com/office/officeart/2005/8/layout/default"/>
    <dgm:cxn modelId="{BE9F9C63-9ABD-4D57-ADD2-1BE3EC6CB3EF}" srcId="{E90C4651-9A1C-4DDE-91CB-A0777D10F1B8}" destId="{F8868083-3F33-4AB2-9A5B-7DC6158689D0}" srcOrd="7" destOrd="0" parTransId="{38C56592-B988-495C-B99B-3C77486AA637}" sibTransId="{8B6555CF-EBC1-4BC5-AE38-885B3CE1BB67}"/>
    <dgm:cxn modelId="{BC2CE1DF-8D4A-4B56-95D1-D30878055F3D}" type="presOf" srcId="{D1357927-690B-4CB0-BB2B-9BA07A691F44}" destId="{CA03E94A-577C-4ECE-8AA0-1B83ACD6F446}" srcOrd="0" destOrd="0" presId="urn:microsoft.com/office/officeart/2005/8/layout/default"/>
    <dgm:cxn modelId="{B2A6176F-F043-4928-AEE2-EDB1BE6EB489}" srcId="{E90C4651-9A1C-4DDE-91CB-A0777D10F1B8}" destId="{7AD0C9D7-B218-4CDA-A4EF-2902B7A56F5D}" srcOrd="5" destOrd="0" parTransId="{ABF42D72-9B23-4631-82FC-92D46C658B83}" sibTransId="{780EAB90-8CA2-4CF4-9DBF-EA287ADB7D0A}"/>
    <dgm:cxn modelId="{16C604E2-ECBC-4DE2-99D8-AB6A32249D38}" type="presOf" srcId="{F4BD2481-E729-4B67-A952-43F62B3152B1}" destId="{87A353D4-FE18-43F0-879C-80DB5CFAEFD1}" srcOrd="0" destOrd="0" presId="urn:microsoft.com/office/officeart/2005/8/layout/default"/>
    <dgm:cxn modelId="{978F6180-D089-4090-99ED-DF313EF57232}" type="presOf" srcId="{362968C4-0656-4458-8A7B-339567504820}" destId="{385BF2DD-4A06-4186-B4DD-0465B5EFE9CB}" srcOrd="0" destOrd="0" presId="urn:microsoft.com/office/officeart/2005/8/layout/default"/>
    <dgm:cxn modelId="{A46D0F0A-744E-4744-8F35-895F0D70D844}" type="presParOf" srcId="{890DF83E-4995-4160-82A9-A4B48AF4EBC0}" destId="{A73EFF08-0529-43CF-9347-F59D6A390AC3}" srcOrd="0" destOrd="0" presId="urn:microsoft.com/office/officeart/2005/8/layout/default"/>
    <dgm:cxn modelId="{FA973407-AE07-4AC2-83B5-FF73EF57AE1B}" type="presParOf" srcId="{890DF83E-4995-4160-82A9-A4B48AF4EBC0}" destId="{D9FED32B-2AE1-40ED-AEF2-58694CACE977}" srcOrd="1" destOrd="0" presId="urn:microsoft.com/office/officeart/2005/8/layout/default"/>
    <dgm:cxn modelId="{057D7C07-B347-4E73-A526-81450260F1AF}" type="presParOf" srcId="{890DF83E-4995-4160-82A9-A4B48AF4EBC0}" destId="{52C4CC38-73C3-480D-9029-29D5BBF044FC}" srcOrd="2" destOrd="0" presId="urn:microsoft.com/office/officeart/2005/8/layout/default"/>
    <dgm:cxn modelId="{95357CA1-ACC7-4CFC-90EF-C125E47DC131}" type="presParOf" srcId="{890DF83E-4995-4160-82A9-A4B48AF4EBC0}" destId="{295CFB01-E35E-4BDA-8F34-BDFC3B294EDC}" srcOrd="3" destOrd="0" presId="urn:microsoft.com/office/officeart/2005/8/layout/default"/>
    <dgm:cxn modelId="{E3F553B9-311E-46D4-8CE1-7618BC213DA8}" type="presParOf" srcId="{890DF83E-4995-4160-82A9-A4B48AF4EBC0}" destId="{11F9D494-7D56-4892-861A-71F354533D7B}" srcOrd="4" destOrd="0" presId="urn:microsoft.com/office/officeart/2005/8/layout/default"/>
    <dgm:cxn modelId="{D87FEAD9-B9C0-49AD-AD6F-E1B7E94E3DD4}" type="presParOf" srcId="{890DF83E-4995-4160-82A9-A4B48AF4EBC0}" destId="{EE0DAAEE-1F94-45E3-839B-F013D41C018A}" srcOrd="5" destOrd="0" presId="urn:microsoft.com/office/officeart/2005/8/layout/default"/>
    <dgm:cxn modelId="{3893527B-53FC-4096-8908-751898B05950}" type="presParOf" srcId="{890DF83E-4995-4160-82A9-A4B48AF4EBC0}" destId="{7E6DBF11-D49C-4B0A-843A-2DD582845F9E}" srcOrd="6" destOrd="0" presId="urn:microsoft.com/office/officeart/2005/8/layout/default"/>
    <dgm:cxn modelId="{DC9ABB0D-6620-4AA0-A0E5-0912796511E8}" type="presParOf" srcId="{890DF83E-4995-4160-82A9-A4B48AF4EBC0}" destId="{2AD56127-F683-4DCB-9984-E052C5512E5A}" srcOrd="7" destOrd="0" presId="urn:microsoft.com/office/officeart/2005/8/layout/default"/>
    <dgm:cxn modelId="{39EEFCF2-1786-46D2-8428-25A01ECCC8E7}" type="presParOf" srcId="{890DF83E-4995-4160-82A9-A4B48AF4EBC0}" destId="{A663AC6B-86EF-43CE-B9D3-34EA968DD7F6}" srcOrd="8" destOrd="0" presId="urn:microsoft.com/office/officeart/2005/8/layout/default"/>
    <dgm:cxn modelId="{62B3D6A3-060F-4747-911D-F91DE0D627B3}" type="presParOf" srcId="{890DF83E-4995-4160-82A9-A4B48AF4EBC0}" destId="{506ACC49-69C5-42C0-8E48-1B7624D9F50B}" srcOrd="9" destOrd="0" presId="urn:microsoft.com/office/officeart/2005/8/layout/default"/>
    <dgm:cxn modelId="{8F63D107-CCF8-4F97-AB14-0E675F68D030}" type="presParOf" srcId="{890DF83E-4995-4160-82A9-A4B48AF4EBC0}" destId="{D8EF69D5-47F3-4846-9C92-216AB106F1B5}" srcOrd="10" destOrd="0" presId="urn:microsoft.com/office/officeart/2005/8/layout/default"/>
    <dgm:cxn modelId="{1A1770CB-20D2-42E9-AD19-C4881338D5D2}" type="presParOf" srcId="{890DF83E-4995-4160-82A9-A4B48AF4EBC0}" destId="{29604E35-E08E-46FF-B5CF-F1B9E0496FF8}" srcOrd="11" destOrd="0" presId="urn:microsoft.com/office/officeart/2005/8/layout/default"/>
    <dgm:cxn modelId="{BCE0C7F8-2839-4A79-8B54-81432B22A16E}" type="presParOf" srcId="{890DF83E-4995-4160-82A9-A4B48AF4EBC0}" destId="{EAE2DF1F-B57D-4772-9EFE-935DABFA8AC1}" srcOrd="12" destOrd="0" presId="urn:microsoft.com/office/officeart/2005/8/layout/default"/>
    <dgm:cxn modelId="{7FE97303-1F13-47F9-9B82-9C63E303D168}" type="presParOf" srcId="{890DF83E-4995-4160-82A9-A4B48AF4EBC0}" destId="{350CDB4B-405F-4B39-9A38-F6780CBCFCDF}" srcOrd="13" destOrd="0" presId="urn:microsoft.com/office/officeart/2005/8/layout/default"/>
    <dgm:cxn modelId="{F41B62FE-60EA-4B9D-AFBB-9194547CC6D4}" type="presParOf" srcId="{890DF83E-4995-4160-82A9-A4B48AF4EBC0}" destId="{765D767B-7B81-4D6D-8478-F5888FC107C5}" srcOrd="14" destOrd="0" presId="urn:microsoft.com/office/officeart/2005/8/layout/default"/>
    <dgm:cxn modelId="{A17BD008-297F-474E-9389-E27E65776E5E}" type="presParOf" srcId="{890DF83E-4995-4160-82A9-A4B48AF4EBC0}" destId="{00E5B49C-17AF-4B0B-A1A3-1CAE60CED50D}" srcOrd="15" destOrd="0" presId="urn:microsoft.com/office/officeart/2005/8/layout/default"/>
    <dgm:cxn modelId="{05C204D5-3615-4DAE-9643-DE09954DC57B}" type="presParOf" srcId="{890DF83E-4995-4160-82A9-A4B48AF4EBC0}" destId="{5D9C4B24-DF6E-494A-85AC-B026BC497AB9}" srcOrd="16" destOrd="0" presId="urn:microsoft.com/office/officeart/2005/8/layout/default"/>
    <dgm:cxn modelId="{510D9878-3721-4B61-99C5-EC0A2F9B76A5}" type="presParOf" srcId="{890DF83E-4995-4160-82A9-A4B48AF4EBC0}" destId="{4775695B-0313-4D94-8EAA-FB606AA5B382}" srcOrd="17" destOrd="0" presId="urn:microsoft.com/office/officeart/2005/8/layout/default"/>
    <dgm:cxn modelId="{8FF61552-9F79-4CBC-A62F-719703727712}" type="presParOf" srcId="{890DF83E-4995-4160-82A9-A4B48AF4EBC0}" destId="{87A353D4-FE18-43F0-879C-80DB5CFAEFD1}" srcOrd="18" destOrd="0" presId="urn:microsoft.com/office/officeart/2005/8/layout/default"/>
    <dgm:cxn modelId="{A9F17DB4-D026-4AD3-91E0-45633BF3D203}" type="presParOf" srcId="{890DF83E-4995-4160-82A9-A4B48AF4EBC0}" destId="{4A4923AA-B696-44C7-84A4-1F270997BECB}" srcOrd="19" destOrd="0" presId="urn:microsoft.com/office/officeart/2005/8/layout/default"/>
    <dgm:cxn modelId="{903BECEA-A9D9-472B-8A0D-65F51B1ED6A1}" type="presParOf" srcId="{890DF83E-4995-4160-82A9-A4B48AF4EBC0}" destId="{CA03E94A-577C-4ECE-8AA0-1B83ACD6F446}" srcOrd="20" destOrd="0" presId="urn:microsoft.com/office/officeart/2005/8/layout/default"/>
    <dgm:cxn modelId="{F011A1C8-D208-46D2-AE94-6D973B51E194}" type="presParOf" srcId="{890DF83E-4995-4160-82A9-A4B48AF4EBC0}" destId="{AE743890-1B85-42E4-A9C4-2B57F4031606}" srcOrd="21" destOrd="0" presId="urn:microsoft.com/office/officeart/2005/8/layout/default"/>
    <dgm:cxn modelId="{DDAB9506-D9C9-4CC0-B9E5-68BE3B7AABF0}" type="presParOf" srcId="{890DF83E-4995-4160-82A9-A4B48AF4EBC0}" destId="{385BF2DD-4A06-4186-B4DD-0465B5EFE9CB}" srcOrd="22" destOrd="0" presId="urn:microsoft.com/office/officeart/2005/8/layout/default"/>
    <dgm:cxn modelId="{9AC75C70-B88A-4270-8FC3-51FBC8438EF1}" type="presParOf" srcId="{890DF83E-4995-4160-82A9-A4B48AF4EBC0}" destId="{39257809-6524-42ED-9C57-C59534938539}" srcOrd="23" destOrd="0" presId="urn:microsoft.com/office/officeart/2005/8/layout/default"/>
    <dgm:cxn modelId="{EFB9DB70-00B5-409F-98F2-5D008C739131}" type="presParOf" srcId="{890DF83E-4995-4160-82A9-A4B48AF4EBC0}" destId="{8277A391-A73E-4D11-BF93-36290B3F787F}" srcOrd="24" destOrd="0" presId="urn:microsoft.com/office/officeart/2005/8/layout/default"/>
    <dgm:cxn modelId="{FCA40810-1D70-4A2E-83B6-6FA4E1984D6C}" type="presParOf" srcId="{890DF83E-4995-4160-82A9-A4B48AF4EBC0}" destId="{E674903B-9A1D-434D-B49D-95D73501A784}" srcOrd="25" destOrd="0" presId="urn:microsoft.com/office/officeart/2005/8/layout/default"/>
    <dgm:cxn modelId="{53438E2D-24B0-47B2-9417-7CB6CA8C6912}" type="presParOf" srcId="{890DF83E-4995-4160-82A9-A4B48AF4EBC0}" destId="{72000DB2-4F06-4A12-B773-1A93DD15934D}" srcOrd="26" destOrd="0" presId="urn:microsoft.com/office/officeart/2005/8/layout/default"/>
  </dgm:cxnLst>
  <dgm:bg/>
  <dgm:whole>
    <a:ln>
      <a:solidFill>
        <a:srgbClr val="0070C0"/>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90C4651-9A1C-4DDE-91CB-A0777D10F1B8}"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4DD5F0E8-A944-4969-8394-7FEA0EF52FB0}">
      <dgm:prSet phldrT="[Text]" custT="1"/>
      <dgm:spPr/>
      <dgm:t>
        <a:bodyPr/>
        <a:lstStyle/>
        <a:p>
          <a:r>
            <a:rPr lang="en-US" sz="1800" dirty="0"/>
            <a:t>Grain</a:t>
          </a:r>
          <a:br>
            <a:rPr lang="en-US" sz="1200" dirty="0"/>
          </a:br>
          <a:r>
            <a:rPr lang="en-US" sz="1200" dirty="0"/>
            <a:t>(</a:t>
          </a:r>
          <a:r>
            <a:rPr lang="en-US" sz="1200" i="1" dirty="0"/>
            <a:t>annonae </a:t>
          </a:r>
          <a:r>
            <a:rPr lang="en-US" sz="1200" i="1" dirty="0" err="1"/>
            <a:t>militariis</a:t>
          </a:r>
          <a:r>
            <a:rPr lang="en-US" sz="1200" i="1" dirty="0"/>
            <a:t>, 3</a:t>
          </a:r>
          <a:r>
            <a:rPr lang="en-US" sz="1200" i="1" baseline="30000" dirty="0"/>
            <a:t>rd</a:t>
          </a:r>
          <a:r>
            <a:rPr lang="en-US" sz="1200" i="1" dirty="0"/>
            <a:t> c.</a:t>
          </a:r>
          <a:r>
            <a:rPr lang="en-US" sz="1200" dirty="0"/>
            <a:t>)</a:t>
          </a:r>
          <a:endParaRPr lang="en-US" sz="1800" dirty="0"/>
        </a:p>
      </dgm:t>
    </dgm:pt>
    <dgm:pt modelId="{5DBB91C9-DE35-4AA2-8D6E-D2B911E41463}" type="parTrans" cxnId="{FAC96689-4618-48A8-8EED-A4D500DA69EF}">
      <dgm:prSet/>
      <dgm:spPr/>
      <dgm:t>
        <a:bodyPr/>
        <a:lstStyle/>
        <a:p>
          <a:endParaRPr lang="en-US"/>
        </a:p>
      </dgm:t>
    </dgm:pt>
    <dgm:pt modelId="{CED43DCE-5ECF-4564-99E8-D5F0AC70A5EE}" type="sibTrans" cxnId="{FAC96689-4618-48A8-8EED-A4D500DA69EF}">
      <dgm:prSet/>
      <dgm:spPr/>
      <dgm:t>
        <a:bodyPr/>
        <a:lstStyle/>
        <a:p>
          <a:endParaRPr lang="en-US"/>
        </a:p>
      </dgm:t>
    </dgm:pt>
    <dgm:pt modelId="{7D720F46-C853-4BA7-8151-10F0C755233C}">
      <dgm:prSet phldrT="[Text]" custT="1"/>
      <dgm:spPr/>
      <dgm:t>
        <a:bodyPr/>
        <a:lstStyle/>
        <a:p>
          <a:r>
            <a:rPr lang="en-US" sz="1400" dirty="0"/>
            <a:t>Pottery</a:t>
          </a:r>
        </a:p>
      </dgm:t>
    </dgm:pt>
    <dgm:pt modelId="{1D38F20E-391F-4BAA-99F8-96D3B2E718FE}" type="parTrans" cxnId="{7639F472-E6AB-4748-9E85-D8976EA629D6}">
      <dgm:prSet/>
      <dgm:spPr/>
      <dgm:t>
        <a:bodyPr/>
        <a:lstStyle/>
        <a:p>
          <a:endParaRPr lang="en-US"/>
        </a:p>
      </dgm:t>
    </dgm:pt>
    <dgm:pt modelId="{0C09AAFB-87AB-42B1-A17C-4AF5B79A8499}" type="sibTrans" cxnId="{7639F472-E6AB-4748-9E85-D8976EA629D6}">
      <dgm:prSet/>
      <dgm:spPr/>
      <dgm:t>
        <a:bodyPr/>
        <a:lstStyle/>
        <a:p>
          <a:endParaRPr lang="en-US"/>
        </a:p>
      </dgm:t>
    </dgm:pt>
    <dgm:pt modelId="{C4FEB6CA-0F58-4122-8889-C0EC6BF7E7C6}">
      <dgm:prSet phldrT="[Text]" custT="1"/>
      <dgm:spPr/>
      <dgm:t>
        <a:bodyPr/>
        <a:lstStyle/>
        <a:p>
          <a:r>
            <a:rPr lang="en-US" sz="1400" dirty="0"/>
            <a:t>Bronze, Iron, Lead</a:t>
          </a:r>
        </a:p>
      </dgm:t>
    </dgm:pt>
    <dgm:pt modelId="{ED4E23C6-6830-47DC-BCEB-96F471E7411B}" type="parTrans" cxnId="{939D01E8-41B7-4571-B218-CEB5F4C09B28}">
      <dgm:prSet/>
      <dgm:spPr/>
      <dgm:t>
        <a:bodyPr/>
        <a:lstStyle/>
        <a:p>
          <a:endParaRPr lang="en-US"/>
        </a:p>
      </dgm:t>
    </dgm:pt>
    <dgm:pt modelId="{1D64299E-0F05-4385-B483-827F7F511063}" type="sibTrans" cxnId="{939D01E8-41B7-4571-B218-CEB5F4C09B28}">
      <dgm:prSet/>
      <dgm:spPr/>
      <dgm:t>
        <a:bodyPr/>
        <a:lstStyle/>
        <a:p>
          <a:endParaRPr lang="en-US"/>
        </a:p>
      </dgm:t>
    </dgm:pt>
    <dgm:pt modelId="{0536C38F-49D0-4DEE-BDFE-1E9FEEE52E9A}">
      <dgm:prSet phldrT="[Text]" custT="1"/>
      <dgm:spPr/>
      <dgm:t>
        <a:bodyPr/>
        <a:lstStyle/>
        <a:p>
          <a:r>
            <a:rPr lang="en-US" sz="1400" dirty="0"/>
            <a:t>Olive oil</a:t>
          </a:r>
        </a:p>
      </dgm:t>
    </dgm:pt>
    <dgm:pt modelId="{C18CA57F-1BE3-4869-AB02-55B51A3A9D13}" type="parTrans" cxnId="{D4A289C3-E4DB-4FBF-8C6F-FC38B87C6F21}">
      <dgm:prSet/>
      <dgm:spPr/>
      <dgm:t>
        <a:bodyPr/>
        <a:lstStyle/>
        <a:p>
          <a:endParaRPr lang="en-US"/>
        </a:p>
      </dgm:t>
    </dgm:pt>
    <dgm:pt modelId="{EE7F6C6E-35B5-4765-A335-90099BC498CB}" type="sibTrans" cxnId="{D4A289C3-E4DB-4FBF-8C6F-FC38B87C6F21}">
      <dgm:prSet/>
      <dgm:spPr/>
      <dgm:t>
        <a:bodyPr/>
        <a:lstStyle/>
        <a:p>
          <a:endParaRPr lang="en-US"/>
        </a:p>
      </dgm:t>
    </dgm:pt>
    <dgm:pt modelId="{7AD0C9D7-B218-4CDA-A4EF-2902B7A56F5D}">
      <dgm:prSet phldrT="[Text]" custT="1"/>
      <dgm:spPr/>
      <dgm:t>
        <a:bodyPr/>
        <a:lstStyle/>
        <a:p>
          <a:r>
            <a:rPr lang="en-US" sz="1400" dirty="0"/>
            <a:t>Human</a:t>
          </a:r>
          <a:br>
            <a:rPr lang="en-US" sz="1400" dirty="0"/>
          </a:br>
          <a:r>
            <a:rPr lang="en-US" sz="1400" dirty="0"/>
            <a:t>resources</a:t>
          </a:r>
        </a:p>
      </dgm:t>
    </dgm:pt>
    <dgm:pt modelId="{ABF42D72-9B23-4631-82FC-92D46C658B83}" type="parTrans" cxnId="{B2A6176F-F043-4928-AEE2-EDB1BE6EB489}">
      <dgm:prSet/>
      <dgm:spPr/>
      <dgm:t>
        <a:bodyPr/>
        <a:lstStyle/>
        <a:p>
          <a:endParaRPr lang="en-US"/>
        </a:p>
      </dgm:t>
    </dgm:pt>
    <dgm:pt modelId="{780EAB90-8CA2-4CF4-9DBF-EA287ADB7D0A}" type="sibTrans" cxnId="{B2A6176F-F043-4928-AEE2-EDB1BE6EB489}">
      <dgm:prSet/>
      <dgm:spPr/>
      <dgm:t>
        <a:bodyPr/>
        <a:lstStyle/>
        <a:p>
          <a:endParaRPr lang="en-US"/>
        </a:p>
      </dgm:t>
    </dgm:pt>
    <dgm:pt modelId="{77B46AEA-A980-4F5A-B91F-79796C255449}">
      <dgm:prSet phldrT="[Text]" custT="1"/>
      <dgm:spPr/>
      <dgm:t>
        <a:bodyPr/>
        <a:lstStyle/>
        <a:p>
          <a:r>
            <a:rPr lang="en-US" sz="1600" dirty="0"/>
            <a:t>Animals </a:t>
          </a:r>
          <a:br>
            <a:rPr lang="en-US" sz="1600" dirty="0"/>
          </a:br>
          <a:r>
            <a:rPr lang="en-US" sz="1200" dirty="0"/>
            <a:t>(horses, cattle, pigs,…)</a:t>
          </a:r>
          <a:endParaRPr lang="en-US" sz="1600" dirty="0"/>
        </a:p>
      </dgm:t>
    </dgm:pt>
    <dgm:pt modelId="{74C8BD78-B143-4477-8440-9F2FF2140C7F}" type="parTrans" cxnId="{74912532-2DB6-4F91-9D5C-A1D55D10ECB3}">
      <dgm:prSet/>
      <dgm:spPr/>
      <dgm:t>
        <a:bodyPr/>
        <a:lstStyle/>
        <a:p>
          <a:endParaRPr lang="en-US"/>
        </a:p>
      </dgm:t>
    </dgm:pt>
    <dgm:pt modelId="{1106DB9E-8633-440A-AE78-7303261C98FA}" type="sibTrans" cxnId="{74912532-2DB6-4F91-9D5C-A1D55D10ECB3}">
      <dgm:prSet/>
      <dgm:spPr/>
      <dgm:t>
        <a:bodyPr/>
        <a:lstStyle/>
        <a:p>
          <a:endParaRPr lang="en-US"/>
        </a:p>
      </dgm:t>
    </dgm:pt>
    <dgm:pt modelId="{F8868083-3F33-4AB2-9A5B-7DC6158689D0}">
      <dgm:prSet phldrT="[Text]" custT="1"/>
      <dgm:spPr/>
      <dgm:t>
        <a:bodyPr/>
        <a:lstStyle/>
        <a:p>
          <a:r>
            <a:rPr lang="en-US" sz="1400" dirty="0"/>
            <a:t>Leather</a:t>
          </a:r>
        </a:p>
      </dgm:t>
    </dgm:pt>
    <dgm:pt modelId="{38C56592-B988-495C-B99B-3C77486AA637}" type="parTrans" cxnId="{BE9F9C63-9ABD-4D57-ADD2-1BE3EC6CB3EF}">
      <dgm:prSet/>
      <dgm:spPr/>
      <dgm:t>
        <a:bodyPr/>
        <a:lstStyle/>
        <a:p>
          <a:endParaRPr lang="en-US"/>
        </a:p>
      </dgm:t>
    </dgm:pt>
    <dgm:pt modelId="{8B6555CF-EBC1-4BC5-AE38-885B3CE1BB67}" type="sibTrans" cxnId="{BE9F9C63-9ABD-4D57-ADD2-1BE3EC6CB3EF}">
      <dgm:prSet/>
      <dgm:spPr/>
      <dgm:t>
        <a:bodyPr/>
        <a:lstStyle/>
        <a:p>
          <a:endParaRPr lang="en-US"/>
        </a:p>
      </dgm:t>
    </dgm:pt>
    <dgm:pt modelId="{D1357927-690B-4CB0-BB2B-9BA07A691F44}">
      <dgm:prSet phldrT="[Text]" custT="1"/>
      <dgm:spPr/>
      <dgm:t>
        <a:bodyPr/>
        <a:lstStyle/>
        <a:p>
          <a:r>
            <a:rPr lang="en-US" sz="1400" dirty="0"/>
            <a:t>Textiles</a:t>
          </a:r>
        </a:p>
      </dgm:t>
    </dgm:pt>
    <dgm:pt modelId="{29A8CF12-3352-43FF-A042-29442E516D60}" type="parTrans" cxnId="{9D576B63-D79F-47A6-9691-4C71BA9C7434}">
      <dgm:prSet/>
      <dgm:spPr/>
      <dgm:t>
        <a:bodyPr/>
        <a:lstStyle/>
        <a:p>
          <a:endParaRPr lang="en-US"/>
        </a:p>
      </dgm:t>
    </dgm:pt>
    <dgm:pt modelId="{A59CA0B5-A643-4A36-82A9-2405360EF185}" type="sibTrans" cxnId="{9D576B63-D79F-47A6-9691-4C71BA9C7434}">
      <dgm:prSet/>
      <dgm:spPr/>
      <dgm:t>
        <a:bodyPr/>
        <a:lstStyle/>
        <a:p>
          <a:endParaRPr lang="en-US"/>
        </a:p>
      </dgm:t>
    </dgm:pt>
    <dgm:pt modelId="{F4BD2481-E729-4B67-A952-43F62B3152B1}">
      <dgm:prSet phldrT="[Text]" custT="1"/>
      <dgm:spPr/>
      <dgm:t>
        <a:bodyPr/>
        <a:lstStyle/>
        <a:p>
          <a:r>
            <a:rPr lang="en-US" sz="2000" dirty="0"/>
            <a:t>Coinage</a:t>
          </a:r>
        </a:p>
        <a:p>
          <a:r>
            <a:rPr lang="en-US" sz="1400" dirty="0"/>
            <a:t>(Pay)</a:t>
          </a:r>
          <a:endParaRPr lang="en-US" sz="2000" dirty="0"/>
        </a:p>
      </dgm:t>
    </dgm:pt>
    <dgm:pt modelId="{04A0D302-7F3D-4D69-8870-7661D9F58082}" type="parTrans" cxnId="{75864974-56B3-4466-B9E7-6DF7B50DF9C8}">
      <dgm:prSet/>
      <dgm:spPr/>
      <dgm:t>
        <a:bodyPr/>
        <a:lstStyle/>
        <a:p>
          <a:endParaRPr lang="en-US"/>
        </a:p>
      </dgm:t>
    </dgm:pt>
    <dgm:pt modelId="{2AA6B825-E3A2-456C-8A69-9402F92D772B}" type="sibTrans" cxnId="{75864974-56B3-4466-B9E7-6DF7B50DF9C8}">
      <dgm:prSet/>
      <dgm:spPr/>
      <dgm:t>
        <a:bodyPr/>
        <a:lstStyle/>
        <a:p>
          <a:endParaRPr lang="en-US"/>
        </a:p>
      </dgm:t>
    </dgm:pt>
    <dgm:pt modelId="{C5E67197-77E9-4CBC-A87D-FAF022E05410}">
      <dgm:prSet phldrT="[Text]" custT="1"/>
      <dgm:spPr/>
      <dgm:t>
        <a:bodyPr/>
        <a:lstStyle/>
        <a:p>
          <a:r>
            <a:rPr lang="en-US" sz="1400" dirty="0"/>
            <a:t>Stone</a:t>
          </a:r>
        </a:p>
      </dgm:t>
    </dgm:pt>
    <dgm:pt modelId="{C4B3AEAF-A925-4369-838F-B35E2FC9C41F}" type="parTrans" cxnId="{BDC3F590-7532-4D4E-9F47-5CE165E67A09}">
      <dgm:prSet/>
      <dgm:spPr/>
      <dgm:t>
        <a:bodyPr/>
        <a:lstStyle/>
        <a:p>
          <a:endParaRPr lang="en-US"/>
        </a:p>
      </dgm:t>
    </dgm:pt>
    <dgm:pt modelId="{8C55BBD4-ECCB-4490-AD03-D1B6D9BE3EEF}" type="sibTrans" cxnId="{BDC3F590-7532-4D4E-9F47-5CE165E67A09}">
      <dgm:prSet/>
      <dgm:spPr/>
      <dgm:t>
        <a:bodyPr/>
        <a:lstStyle/>
        <a:p>
          <a:endParaRPr lang="en-US"/>
        </a:p>
      </dgm:t>
    </dgm:pt>
    <dgm:pt modelId="{1FC159F0-C694-4F31-AA8D-423C50FBC7BE}">
      <dgm:prSet phldrT="[Text]" custT="1"/>
      <dgm:spPr/>
      <dgm:t>
        <a:bodyPr/>
        <a:lstStyle/>
        <a:p>
          <a:r>
            <a:rPr lang="en-US" sz="1600" dirty="0"/>
            <a:t>Timber</a:t>
          </a:r>
          <a:br>
            <a:rPr lang="en-US" sz="1100" dirty="0"/>
          </a:br>
          <a:r>
            <a:rPr lang="en-US" sz="1100" dirty="0"/>
            <a:t>(fire, ships, buildings,…</a:t>
          </a:r>
          <a:r>
            <a:rPr lang="en-US" sz="1600" dirty="0"/>
            <a:t>)</a:t>
          </a:r>
        </a:p>
      </dgm:t>
    </dgm:pt>
    <dgm:pt modelId="{63FFFC93-9924-4C52-AE45-8D2EF7DD34FE}" type="parTrans" cxnId="{7A04E1EA-2BC0-4CBA-9DED-08E144B1148A}">
      <dgm:prSet/>
      <dgm:spPr/>
      <dgm:t>
        <a:bodyPr/>
        <a:lstStyle/>
        <a:p>
          <a:endParaRPr lang="en-US"/>
        </a:p>
      </dgm:t>
    </dgm:pt>
    <dgm:pt modelId="{EB9DD640-CB7E-497E-A680-0AC13A0559C2}" type="sibTrans" cxnId="{7A04E1EA-2BC0-4CBA-9DED-08E144B1148A}">
      <dgm:prSet/>
      <dgm:spPr/>
      <dgm:t>
        <a:bodyPr/>
        <a:lstStyle/>
        <a:p>
          <a:endParaRPr lang="en-US"/>
        </a:p>
      </dgm:t>
    </dgm:pt>
    <dgm:pt modelId="{362968C4-0656-4458-8A7B-339567504820}">
      <dgm:prSet phldrT="[Text]" custT="1"/>
      <dgm:spPr/>
      <dgm:t>
        <a:bodyPr/>
        <a:lstStyle/>
        <a:p>
          <a:r>
            <a:rPr lang="en-US" sz="1400" dirty="0"/>
            <a:t>Water</a:t>
          </a:r>
        </a:p>
      </dgm:t>
    </dgm:pt>
    <dgm:pt modelId="{11031C4E-F69E-4BB5-8745-8F02106D6733}" type="parTrans" cxnId="{DDED7610-8648-4EA6-A4D5-4F0217130C73}">
      <dgm:prSet/>
      <dgm:spPr/>
      <dgm:t>
        <a:bodyPr/>
        <a:lstStyle/>
        <a:p>
          <a:endParaRPr lang="en-US"/>
        </a:p>
      </dgm:t>
    </dgm:pt>
    <dgm:pt modelId="{C656839C-8BF7-483D-A1FE-6650866879BD}" type="sibTrans" cxnId="{DDED7610-8648-4EA6-A4D5-4F0217130C73}">
      <dgm:prSet/>
      <dgm:spPr/>
      <dgm:t>
        <a:bodyPr/>
        <a:lstStyle/>
        <a:p>
          <a:endParaRPr lang="en-US"/>
        </a:p>
      </dgm:t>
    </dgm:pt>
    <dgm:pt modelId="{E6B071D6-CFB8-4169-A8B2-C11419613537}">
      <dgm:prSet phldrT="[Text]" custT="1"/>
      <dgm:spPr/>
      <dgm:t>
        <a:bodyPr/>
        <a:lstStyle/>
        <a:p>
          <a:r>
            <a:rPr lang="en-US" sz="1400" dirty="0"/>
            <a:t>Wine</a:t>
          </a:r>
        </a:p>
        <a:p>
          <a:r>
            <a:rPr lang="en-US" sz="1400" dirty="0"/>
            <a:t>Vinegar</a:t>
          </a:r>
        </a:p>
      </dgm:t>
    </dgm:pt>
    <dgm:pt modelId="{537D45CB-EFA3-4AF2-9AD2-CB1B6DA1A306}" type="parTrans" cxnId="{E29354F4-FC02-4C3B-914E-2ACEB70FB2E8}">
      <dgm:prSet/>
      <dgm:spPr/>
      <dgm:t>
        <a:bodyPr/>
        <a:lstStyle/>
        <a:p>
          <a:endParaRPr lang="en-US"/>
        </a:p>
      </dgm:t>
    </dgm:pt>
    <dgm:pt modelId="{0CBB56C2-A9E6-45D0-9761-C83AC017092B}" type="sibTrans" cxnId="{E29354F4-FC02-4C3B-914E-2ACEB70FB2E8}">
      <dgm:prSet/>
      <dgm:spPr/>
      <dgm:t>
        <a:bodyPr/>
        <a:lstStyle/>
        <a:p>
          <a:endParaRPr lang="en-US"/>
        </a:p>
      </dgm:t>
    </dgm:pt>
    <dgm:pt modelId="{6B9B43D3-FCEB-44BE-A280-67DF6A07B8BD}">
      <dgm:prSet phldrT="[Text]" custT="1"/>
      <dgm:spPr/>
      <dgm:t>
        <a:bodyPr/>
        <a:lstStyle/>
        <a:p>
          <a:r>
            <a:rPr lang="en-US" sz="1400" dirty="0"/>
            <a:t>Fertilizer?</a:t>
          </a:r>
        </a:p>
      </dgm:t>
    </dgm:pt>
    <dgm:pt modelId="{57604FD5-2783-4475-9F3B-953862755711}" type="parTrans" cxnId="{D081BB4D-8755-4DEE-B066-4E08990887B6}">
      <dgm:prSet/>
      <dgm:spPr/>
      <dgm:t>
        <a:bodyPr/>
        <a:lstStyle/>
        <a:p>
          <a:endParaRPr lang="en-US"/>
        </a:p>
      </dgm:t>
    </dgm:pt>
    <dgm:pt modelId="{FEE045A0-AF16-4BCB-90B9-EC65EB3DB556}" type="sibTrans" cxnId="{D081BB4D-8755-4DEE-B066-4E08990887B6}">
      <dgm:prSet/>
      <dgm:spPr/>
      <dgm:t>
        <a:bodyPr/>
        <a:lstStyle/>
        <a:p>
          <a:endParaRPr lang="en-US"/>
        </a:p>
      </dgm:t>
    </dgm:pt>
    <dgm:pt modelId="{890DF83E-4995-4160-82A9-A4B48AF4EBC0}" type="pres">
      <dgm:prSet presAssocID="{E90C4651-9A1C-4DDE-91CB-A0777D10F1B8}" presName="diagram" presStyleCnt="0">
        <dgm:presLayoutVars>
          <dgm:dir/>
          <dgm:resizeHandles val="exact"/>
        </dgm:presLayoutVars>
      </dgm:prSet>
      <dgm:spPr/>
    </dgm:pt>
    <dgm:pt modelId="{A73EFF08-0529-43CF-9347-F59D6A390AC3}" type="pres">
      <dgm:prSet presAssocID="{4DD5F0E8-A944-4969-8394-7FEA0EF52FB0}" presName="node" presStyleLbl="node1" presStyleIdx="0" presStyleCnt="14" custAng="20408229" custLinFactNeighborX="5401" custLinFactNeighborY="51962">
        <dgm:presLayoutVars>
          <dgm:bulletEnabled val="1"/>
        </dgm:presLayoutVars>
      </dgm:prSet>
      <dgm:spPr/>
    </dgm:pt>
    <dgm:pt modelId="{D9FED32B-2AE1-40ED-AEF2-58694CACE977}" type="pres">
      <dgm:prSet presAssocID="{CED43DCE-5ECF-4564-99E8-D5F0AC70A5EE}" presName="sibTrans" presStyleCnt="0"/>
      <dgm:spPr/>
    </dgm:pt>
    <dgm:pt modelId="{52C4CC38-73C3-480D-9029-29D5BBF044FC}" type="pres">
      <dgm:prSet presAssocID="{7D720F46-C853-4BA7-8151-10F0C755233C}" presName="node" presStyleLbl="node1" presStyleIdx="1" presStyleCnt="14" custAng="21027906" custLinFactNeighborX="-10289" custLinFactNeighborY="-7020">
        <dgm:presLayoutVars>
          <dgm:bulletEnabled val="1"/>
        </dgm:presLayoutVars>
      </dgm:prSet>
      <dgm:spPr/>
    </dgm:pt>
    <dgm:pt modelId="{295CFB01-E35E-4BDA-8F34-BDFC3B294EDC}" type="pres">
      <dgm:prSet presAssocID="{0C09AAFB-87AB-42B1-A17C-4AF5B79A8499}" presName="sibTrans" presStyleCnt="0"/>
      <dgm:spPr/>
    </dgm:pt>
    <dgm:pt modelId="{11F9D494-7D56-4892-861A-71F354533D7B}" type="pres">
      <dgm:prSet presAssocID="{C4FEB6CA-0F58-4122-8889-C0EC6BF7E7C6}" presName="node" presStyleLbl="node1" presStyleIdx="2" presStyleCnt="14" custAng="0" custLinFactNeighborX="-3568" custLinFactNeighborY="668">
        <dgm:presLayoutVars>
          <dgm:bulletEnabled val="1"/>
        </dgm:presLayoutVars>
      </dgm:prSet>
      <dgm:spPr/>
    </dgm:pt>
    <dgm:pt modelId="{EE0DAAEE-1F94-45E3-839B-F013D41C018A}" type="pres">
      <dgm:prSet presAssocID="{1D64299E-0F05-4385-B483-827F7F511063}" presName="sibTrans" presStyleCnt="0"/>
      <dgm:spPr/>
    </dgm:pt>
    <dgm:pt modelId="{7E6DBF11-D49C-4B0A-843A-2DD582845F9E}" type="pres">
      <dgm:prSet presAssocID="{0536C38F-49D0-4DEE-BDFE-1E9FEEE52E9A}" presName="node" presStyleLbl="node1" presStyleIdx="3" presStyleCnt="14" custAng="20907698" custLinFactNeighborX="64242" custLinFactNeighborY="-4479">
        <dgm:presLayoutVars>
          <dgm:bulletEnabled val="1"/>
        </dgm:presLayoutVars>
      </dgm:prSet>
      <dgm:spPr/>
    </dgm:pt>
    <dgm:pt modelId="{2AD56127-F683-4DCB-9984-E052C5512E5A}" type="pres">
      <dgm:prSet presAssocID="{EE7F6C6E-35B5-4765-A335-90099BC498CB}" presName="sibTrans" presStyleCnt="0"/>
      <dgm:spPr/>
    </dgm:pt>
    <dgm:pt modelId="{A663AC6B-86EF-43CE-B9D3-34EA968DD7F6}" type="pres">
      <dgm:prSet presAssocID="{C5E67197-77E9-4CBC-A87D-FAF022E05410}" presName="node" presStyleLbl="node1" presStyleIdx="4" presStyleCnt="14" custAng="635790" custLinFactX="100000" custLinFactY="100000" custLinFactNeighborX="140600" custLinFactNeighborY="179292">
        <dgm:presLayoutVars>
          <dgm:bulletEnabled val="1"/>
        </dgm:presLayoutVars>
      </dgm:prSet>
      <dgm:spPr/>
    </dgm:pt>
    <dgm:pt modelId="{506ACC49-69C5-42C0-8E48-1B7624D9F50B}" type="pres">
      <dgm:prSet presAssocID="{8C55BBD4-ECCB-4490-AD03-D1B6D9BE3EEF}" presName="sibTrans" presStyleCnt="0"/>
      <dgm:spPr/>
    </dgm:pt>
    <dgm:pt modelId="{D8EF69D5-47F3-4846-9C92-216AB106F1B5}" type="pres">
      <dgm:prSet presAssocID="{7AD0C9D7-B218-4CDA-A4EF-2902B7A56F5D}" presName="node" presStyleLbl="node1" presStyleIdx="5" presStyleCnt="14" custScaleY="98647" custLinFactNeighborX="-25956" custLinFactNeighborY="10165">
        <dgm:presLayoutVars>
          <dgm:bulletEnabled val="1"/>
        </dgm:presLayoutVars>
      </dgm:prSet>
      <dgm:spPr/>
    </dgm:pt>
    <dgm:pt modelId="{29604E35-E08E-46FF-B5CF-F1B9E0496FF8}" type="pres">
      <dgm:prSet presAssocID="{780EAB90-8CA2-4CF4-9DBF-EA287ADB7D0A}" presName="sibTrans" presStyleCnt="0"/>
      <dgm:spPr/>
    </dgm:pt>
    <dgm:pt modelId="{EAE2DF1F-B57D-4772-9EFE-935DABFA8AC1}" type="pres">
      <dgm:prSet presAssocID="{1FC159F0-C694-4F31-AA8D-423C50FBC7BE}" presName="node" presStyleLbl="node1" presStyleIdx="6" presStyleCnt="14" custAng="20937684" custLinFactNeighborX="-32462" custLinFactNeighborY="-7276">
        <dgm:presLayoutVars>
          <dgm:bulletEnabled val="1"/>
        </dgm:presLayoutVars>
      </dgm:prSet>
      <dgm:spPr/>
    </dgm:pt>
    <dgm:pt modelId="{350CDB4B-405F-4B39-9A38-F6780CBCFCDF}" type="pres">
      <dgm:prSet presAssocID="{EB9DD640-CB7E-497E-A680-0AC13A0559C2}" presName="sibTrans" presStyleCnt="0"/>
      <dgm:spPr/>
    </dgm:pt>
    <dgm:pt modelId="{765D767B-7B81-4D6D-8478-F5888FC107C5}" type="pres">
      <dgm:prSet presAssocID="{F8868083-3F33-4AB2-9A5B-7DC6158689D0}" presName="node" presStyleLbl="node1" presStyleIdx="7" presStyleCnt="14" custAng="802345" custLinFactNeighborX="-13437" custLinFactNeighborY="-5488">
        <dgm:presLayoutVars>
          <dgm:bulletEnabled val="1"/>
        </dgm:presLayoutVars>
      </dgm:prSet>
      <dgm:spPr/>
    </dgm:pt>
    <dgm:pt modelId="{00E5B49C-17AF-4B0B-A1A3-1CAE60CED50D}" type="pres">
      <dgm:prSet presAssocID="{8B6555CF-EBC1-4BC5-AE38-885B3CE1BB67}" presName="sibTrans" presStyleCnt="0"/>
      <dgm:spPr/>
    </dgm:pt>
    <dgm:pt modelId="{5D9C4B24-DF6E-494A-85AC-B026BC497AB9}" type="pres">
      <dgm:prSet presAssocID="{77B46AEA-A980-4F5A-B91F-79796C255449}" presName="node" presStyleLbl="node1" presStyleIdx="8" presStyleCnt="14" custAng="20731096" custLinFactX="33246" custLinFactNeighborX="100000" custLinFactNeighborY="98943">
        <dgm:presLayoutVars>
          <dgm:bulletEnabled val="1"/>
        </dgm:presLayoutVars>
      </dgm:prSet>
      <dgm:spPr/>
    </dgm:pt>
    <dgm:pt modelId="{4775695B-0313-4D94-8EAA-FB606AA5B382}" type="pres">
      <dgm:prSet presAssocID="{1106DB9E-8633-440A-AE78-7303261C98FA}" presName="sibTrans" presStyleCnt="0"/>
      <dgm:spPr/>
    </dgm:pt>
    <dgm:pt modelId="{87A353D4-FE18-43F0-879C-80DB5CFAEFD1}" type="pres">
      <dgm:prSet presAssocID="{F4BD2481-E729-4B67-A952-43F62B3152B1}" presName="node" presStyleLbl="node1" presStyleIdx="9" presStyleCnt="14" custAng="20908025" custLinFactY="68208" custLinFactNeighborX="-91993" custLinFactNeighborY="100000">
        <dgm:presLayoutVars>
          <dgm:bulletEnabled val="1"/>
        </dgm:presLayoutVars>
      </dgm:prSet>
      <dgm:spPr/>
    </dgm:pt>
    <dgm:pt modelId="{4A4923AA-B696-44C7-84A4-1F270997BECB}" type="pres">
      <dgm:prSet presAssocID="{2AA6B825-E3A2-456C-8A69-9402F92D772B}" presName="sibTrans" presStyleCnt="0"/>
      <dgm:spPr/>
    </dgm:pt>
    <dgm:pt modelId="{CA03E94A-577C-4ECE-8AA0-1B83ACD6F446}" type="pres">
      <dgm:prSet presAssocID="{D1357927-690B-4CB0-BB2B-9BA07A691F44}" presName="node" presStyleLbl="node1" presStyleIdx="10" presStyleCnt="14" custAng="20752176" custLinFactNeighborX="-64281" custLinFactNeighborY="-3343">
        <dgm:presLayoutVars>
          <dgm:bulletEnabled val="1"/>
        </dgm:presLayoutVars>
      </dgm:prSet>
      <dgm:spPr/>
    </dgm:pt>
    <dgm:pt modelId="{AE743890-1B85-42E4-A9C4-2B57F4031606}" type="pres">
      <dgm:prSet presAssocID="{A59CA0B5-A643-4A36-82A9-2405360EF185}" presName="sibTrans" presStyleCnt="0"/>
      <dgm:spPr/>
    </dgm:pt>
    <dgm:pt modelId="{385BF2DD-4A06-4186-B4DD-0465B5EFE9CB}" type="pres">
      <dgm:prSet presAssocID="{362968C4-0656-4458-8A7B-339567504820}" presName="node" presStyleLbl="node1" presStyleIdx="11" presStyleCnt="14" custLinFactNeighborX="-37396" custLinFactNeighborY="-49147">
        <dgm:presLayoutVars>
          <dgm:bulletEnabled val="1"/>
        </dgm:presLayoutVars>
      </dgm:prSet>
      <dgm:spPr/>
    </dgm:pt>
    <dgm:pt modelId="{39257809-6524-42ED-9C57-C59534938539}" type="pres">
      <dgm:prSet presAssocID="{C656839C-8BF7-483D-A1FE-6650866879BD}" presName="sibTrans" presStyleCnt="0"/>
      <dgm:spPr/>
    </dgm:pt>
    <dgm:pt modelId="{8277A391-A73E-4D11-BF93-36290B3F787F}" type="pres">
      <dgm:prSet presAssocID="{E6B071D6-CFB8-4169-A8B2-C11419613537}" presName="node" presStyleLbl="node1" presStyleIdx="12" presStyleCnt="14" custAng="970114" custLinFactX="94349" custLinFactNeighborX="100000" custLinFactNeighborY="-32142">
        <dgm:presLayoutVars>
          <dgm:bulletEnabled val="1"/>
        </dgm:presLayoutVars>
      </dgm:prSet>
      <dgm:spPr/>
    </dgm:pt>
    <dgm:pt modelId="{E674903B-9A1D-434D-B49D-95D73501A784}" type="pres">
      <dgm:prSet presAssocID="{0CBB56C2-A9E6-45D0-9761-C83AC017092B}" presName="sibTrans" presStyleCnt="0"/>
      <dgm:spPr/>
    </dgm:pt>
    <dgm:pt modelId="{72000DB2-4F06-4A12-B773-1A93DD15934D}" type="pres">
      <dgm:prSet presAssocID="{6B9B43D3-FCEB-44BE-A280-67DF6A07B8BD}" presName="node" presStyleLbl="node1" presStyleIdx="13" presStyleCnt="14" custAng="20900482" custLinFactX="-100000" custLinFactY="-31240" custLinFactNeighborX="-118011" custLinFactNeighborY="-100000">
        <dgm:presLayoutVars>
          <dgm:bulletEnabled val="1"/>
        </dgm:presLayoutVars>
      </dgm:prSet>
      <dgm:spPr/>
    </dgm:pt>
  </dgm:ptLst>
  <dgm:cxnLst>
    <dgm:cxn modelId="{74912532-2DB6-4F91-9D5C-A1D55D10ECB3}" srcId="{E90C4651-9A1C-4DDE-91CB-A0777D10F1B8}" destId="{77B46AEA-A980-4F5A-B91F-79796C255449}" srcOrd="8" destOrd="0" parTransId="{74C8BD78-B143-4477-8440-9F2FF2140C7F}" sibTransId="{1106DB9E-8633-440A-AE78-7303261C98FA}"/>
    <dgm:cxn modelId="{9F8A6598-DA16-4926-A956-D2D06D7CB669}" type="presOf" srcId="{6B9B43D3-FCEB-44BE-A280-67DF6A07B8BD}" destId="{72000DB2-4F06-4A12-B773-1A93DD15934D}" srcOrd="0" destOrd="0" presId="urn:microsoft.com/office/officeart/2005/8/layout/default"/>
    <dgm:cxn modelId="{B6423C9E-A2C6-40A1-85D0-237EA7ADC363}" type="presOf" srcId="{E90C4651-9A1C-4DDE-91CB-A0777D10F1B8}" destId="{890DF83E-4995-4160-82A9-A4B48AF4EBC0}" srcOrd="0" destOrd="0" presId="urn:microsoft.com/office/officeart/2005/8/layout/default"/>
    <dgm:cxn modelId="{A85BB252-63FB-4876-8E46-8293FC5BFDBC}" type="presOf" srcId="{C5E67197-77E9-4CBC-A87D-FAF022E05410}" destId="{A663AC6B-86EF-43CE-B9D3-34EA968DD7F6}" srcOrd="0" destOrd="0" presId="urn:microsoft.com/office/officeart/2005/8/layout/default"/>
    <dgm:cxn modelId="{BDC3F590-7532-4D4E-9F47-5CE165E67A09}" srcId="{E90C4651-9A1C-4DDE-91CB-A0777D10F1B8}" destId="{C5E67197-77E9-4CBC-A87D-FAF022E05410}" srcOrd="4" destOrd="0" parTransId="{C4B3AEAF-A925-4369-838F-B35E2FC9C41F}" sibTransId="{8C55BBD4-ECCB-4490-AD03-D1B6D9BE3EEF}"/>
    <dgm:cxn modelId="{687414DC-B194-4B86-AB03-75A3B8BD59D9}" type="presOf" srcId="{0536C38F-49D0-4DEE-BDFE-1E9FEEE52E9A}" destId="{7E6DBF11-D49C-4B0A-843A-2DD582845F9E}" srcOrd="0" destOrd="0" presId="urn:microsoft.com/office/officeart/2005/8/layout/default"/>
    <dgm:cxn modelId="{75864974-56B3-4466-B9E7-6DF7B50DF9C8}" srcId="{E90C4651-9A1C-4DDE-91CB-A0777D10F1B8}" destId="{F4BD2481-E729-4B67-A952-43F62B3152B1}" srcOrd="9" destOrd="0" parTransId="{04A0D302-7F3D-4D69-8870-7661D9F58082}" sibTransId="{2AA6B825-E3A2-456C-8A69-9402F92D772B}"/>
    <dgm:cxn modelId="{9D576B63-D79F-47A6-9691-4C71BA9C7434}" srcId="{E90C4651-9A1C-4DDE-91CB-A0777D10F1B8}" destId="{D1357927-690B-4CB0-BB2B-9BA07A691F44}" srcOrd="10" destOrd="0" parTransId="{29A8CF12-3352-43FF-A042-29442E516D60}" sibTransId="{A59CA0B5-A643-4A36-82A9-2405360EF185}"/>
    <dgm:cxn modelId="{0F11793E-658F-4E49-9A5F-1AFEA0CF4611}" type="presOf" srcId="{4DD5F0E8-A944-4969-8394-7FEA0EF52FB0}" destId="{A73EFF08-0529-43CF-9347-F59D6A390AC3}" srcOrd="0" destOrd="0" presId="urn:microsoft.com/office/officeart/2005/8/layout/default"/>
    <dgm:cxn modelId="{0F18DF81-2E09-4017-ADF7-BC1B016B0320}" type="presOf" srcId="{7D720F46-C853-4BA7-8151-10F0C755233C}" destId="{52C4CC38-73C3-480D-9029-29D5BBF044FC}" srcOrd="0" destOrd="0" presId="urn:microsoft.com/office/officeart/2005/8/layout/default"/>
    <dgm:cxn modelId="{E29354F4-FC02-4C3B-914E-2ACEB70FB2E8}" srcId="{E90C4651-9A1C-4DDE-91CB-A0777D10F1B8}" destId="{E6B071D6-CFB8-4169-A8B2-C11419613537}" srcOrd="12" destOrd="0" parTransId="{537D45CB-EFA3-4AF2-9AD2-CB1B6DA1A306}" sibTransId="{0CBB56C2-A9E6-45D0-9761-C83AC017092B}"/>
    <dgm:cxn modelId="{7639F472-E6AB-4748-9E85-D8976EA629D6}" srcId="{E90C4651-9A1C-4DDE-91CB-A0777D10F1B8}" destId="{7D720F46-C853-4BA7-8151-10F0C755233C}" srcOrd="1" destOrd="0" parTransId="{1D38F20E-391F-4BAA-99F8-96D3B2E718FE}" sibTransId="{0C09AAFB-87AB-42B1-A17C-4AF5B79A8499}"/>
    <dgm:cxn modelId="{1BC26083-D8D5-4A9E-AC27-B4DE795C3CB8}" type="presOf" srcId="{E6B071D6-CFB8-4169-A8B2-C11419613537}" destId="{8277A391-A73E-4D11-BF93-36290B3F787F}" srcOrd="0" destOrd="0" presId="urn:microsoft.com/office/officeart/2005/8/layout/default"/>
    <dgm:cxn modelId="{DDED7610-8648-4EA6-A4D5-4F0217130C73}" srcId="{E90C4651-9A1C-4DDE-91CB-A0777D10F1B8}" destId="{362968C4-0656-4458-8A7B-339567504820}" srcOrd="11" destOrd="0" parTransId="{11031C4E-F69E-4BB5-8745-8F02106D6733}" sibTransId="{C656839C-8BF7-483D-A1FE-6650866879BD}"/>
    <dgm:cxn modelId="{7A04E1EA-2BC0-4CBA-9DED-08E144B1148A}" srcId="{E90C4651-9A1C-4DDE-91CB-A0777D10F1B8}" destId="{1FC159F0-C694-4F31-AA8D-423C50FBC7BE}" srcOrd="6" destOrd="0" parTransId="{63FFFC93-9924-4C52-AE45-8D2EF7DD34FE}" sibTransId="{EB9DD640-CB7E-497E-A680-0AC13A0559C2}"/>
    <dgm:cxn modelId="{FAC96689-4618-48A8-8EED-A4D500DA69EF}" srcId="{E90C4651-9A1C-4DDE-91CB-A0777D10F1B8}" destId="{4DD5F0E8-A944-4969-8394-7FEA0EF52FB0}" srcOrd="0" destOrd="0" parTransId="{5DBB91C9-DE35-4AA2-8D6E-D2B911E41463}" sibTransId="{CED43DCE-5ECF-4564-99E8-D5F0AC70A5EE}"/>
    <dgm:cxn modelId="{85A6A9AB-7F8B-448C-B9A4-8BEF0530E0E5}" type="presOf" srcId="{7AD0C9D7-B218-4CDA-A4EF-2902B7A56F5D}" destId="{D8EF69D5-47F3-4846-9C92-216AB106F1B5}" srcOrd="0" destOrd="0" presId="urn:microsoft.com/office/officeart/2005/8/layout/default"/>
    <dgm:cxn modelId="{37187B95-72A2-4DE8-9E70-6AD24429E645}" type="presOf" srcId="{F8868083-3F33-4AB2-9A5B-7DC6158689D0}" destId="{765D767B-7B81-4D6D-8478-F5888FC107C5}" srcOrd="0" destOrd="0" presId="urn:microsoft.com/office/officeart/2005/8/layout/default"/>
    <dgm:cxn modelId="{939D01E8-41B7-4571-B218-CEB5F4C09B28}" srcId="{E90C4651-9A1C-4DDE-91CB-A0777D10F1B8}" destId="{C4FEB6CA-0F58-4122-8889-C0EC6BF7E7C6}" srcOrd="2" destOrd="0" parTransId="{ED4E23C6-6830-47DC-BCEB-96F471E7411B}" sibTransId="{1D64299E-0F05-4385-B483-827F7F511063}"/>
    <dgm:cxn modelId="{A40749DD-F63F-453F-BF95-46F48AF1DDDB}" type="presOf" srcId="{1FC159F0-C694-4F31-AA8D-423C50FBC7BE}" destId="{EAE2DF1F-B57D-4772-9EFE-935DABFA8AC1}" srcOrd="0" destOrd="0" presId="urn:microsoft.com/office/officeart/2005/8/layout/default"/>
    <dgm:cxn modelId="{73C7AF5B-542B-4485-A4ED-7E89B1D30343}" type="presOf" srcId="{77B46AEA-A980-4F5A-B91F-79796C255449}" destId="{5D9C4B24-DF6E-494A-85AC-B026BC497AB9}" srcOrd="0" destOrd="0" presId="urn:microsoft.com/office/officeart/2005/8/layout/default"/>
    <dgm:cxn modelId="{D081BB4D-8755-4DEE-B066-4E08990887B6}" srcId="{E90C4651-9A1C-4DDE-91CB-A0777D10F1B8}" destId="{6B9B43D3-FCEB-44BE-A280-67DF6A07B8BD}" srcOrd="13" destOrd="0" parTransId="{57604FD5-2783-4475-9F3B-953862755711}" sibTransId="{FEE045A0-AF16-4BCB-90B9-EC65EB3DB556}"/>
    <dgm:cxn modelId="{D4A289C3-E4DB-4FBF-8C6F-FC38B87C6F21}" srcId="{E90C4651-9A1C-4DDE-91CB-A0777D10F1B8}" destId="{0536C38F-49D0-4DEE-BDFE-1E9FEEE52E9A}" srcOrd="3" destOrd="0" parTransId="{C18CA57F-1BE3-4869-AB02-55B51A3A9D13}" sibTransId="{EE7F6C6E-35B5-4765-A335-90099BC498CB}"/>
    <dgm:cxn modelId="{80F95DF0-DE51-40A0-97B0-70447A98A40B}" type="presOf" srcId="{C4FEB6CA-0F58-4122-8889-C0EC6BF7E7C6}" destId="{11F9D494-7D56-4892-861A-71F354533D7B}" srcOrd="0" destOrd="0" presId="urn:microsoft.com/office/officeart/2005/8/layout/default"/>
    <dgm:cxn modelId="{BE9F9C63-9ABD-4D57-ADD2-1BE3EC6CB3EF}" srcId="{E90C4651-9A1C-4DDE-91CB-A0777D10F1B8}" destId="{F8868083-3F33-4AB2-9A5B-7DC6158689D0}" srcOrd="7" destOrd="0" parTransId="{38C56592-B988-495C-B99B-3C77486AA637}" sibTransId="{8B6555CF-EBC1-4BC5-AE38-885B3CE1BB67}"/>
    <dgm:cxn modelId="{BC2CE1DF-8D4A-4B56-95D1-D30878055F3D}" type="presOf" srcId="{D1357927-690B-4CB0-BB2B-9BA07A691F44}" destId="{CA03E94A-577C-4ECE-8AA0-1B83ACD6F446}" srcOrd="0" destOrd="0" presId="urn:microsoft.com/office/officeart/2005/8/layout/default"/>
    <dgm:cxn modelId="{B2A6176F-F043-4928-AEE2-EDB1BE6EB489}" srcId="{E90C4651-9A1C-4DDE-91CB-A0777D10F1B8}" destId="{7AD0C9D7-B218-4CDA-A4EF-2902B7A56F5D}" srcOrd="5" destOrd="0" parTransId="{ABF42D72-9B23-4631-82FC-92D46C658B83}" sibTransId="{780EAB90-8CA2-4CF4-9DBF-EA287ADB7D0A}"/>
    <dgm:cxn modelId="{16C604E2-ECBC-4DE2-99D8-AB6A32249D38}" type="presOf" srcId="{F4BD2481-E729-4B67-A952-43F62B3152B1}" destId="{87A353D4-FE18-43F0-879C-80DB5CFAEFD1}" srcOrd="0" destOrd="0" presId="urn:microsoft.com/office/officeart/2005/8/layout/default"/>
    <dgm:cxn modelId="{978F6180-D089-4090-99ED-DF313EF57232}" type="presOf" srcId="{362968C4-0656-4458-8A7B-339567504820}" destId="{385BF2DD-4A06-4186-B4DD-0465B5EFE9CB}" srcOrd="0" destOrd="0" presId="urn:microsoft.com/office/officeart/2005/8/layout/default"/>
    <dgm:cxn modelId="{A46D0F0A-744E-4744-8F35-895F0D70D844}" type="presParOf" srcId="{890DF83E-4995-4160-82A9-A4B48AF4EBC0}" destId="{A73EFF08-0529-43CF-9347-F59D6A390AC3}" srcOrd="0" destOrd="0" presId="urn:microsoft.com/office/officeart/2005/8/layout/default"/>
    <dgm:cxn modelId="{FA973407-AE07-4AC2-83B5-FF73EF57AE1B}" type="presParOf" srcId="{890DF83E-4995-4160-82A9-A4B48AF4EBC0}" destId="{D9FED32B-2AE1-40ED-AEF2-58694CACE977}" srcOrd="1" destOrd="0" presId="urn:microsoft.com/office/officeart/2005/8/layout/default"/>
    <dgm:cxn modelId="{057D7C07-B347-4E73-A526-81450260F1AF}" type="presParOf" srcId="{890DF83E-4995-4160-82A9-A4B48AF4EBC0}" destId="{52C4CC38-73C3-480D-9029-29D5BBF044FC}" srcOrd="2" destOrd="0" presId="urn:microsoft.com/office/officeart/2005/8/layout/default"/>
    <dgm:cxn modelId="{95357CA1-ACC7-4CFC-90EF-C125E47DC131}" type="presParOf" srcId="{890DF83E-4995-4160-82A9-A4B48AF4EBC0}" destId="{295CFB01-E35E-4BDA-8F34-BDFC3B294EDC}" srcOrd="3" destOrd="0" presId="urn:microsoft.com/office/officeart/2005/8/layout/default"/>
    <dgm:cxn modelId="{E3F553B9-311E-46D4-8CE1-7618BC213DA8}" type="presParOf" srcId="{890DF83E-4995-4160-82A9-A4B48AF4EBC0}" destId="{11F9D494-7D56-4892-861A-71F354533D7B}" srcOrd="4" destOrd="0" presId="urn:microsoft.com/office/officeart/2005/8/layout/default"/>
    <dgm:cxn modelId="{D87FEAD9-B9C0-49AD-AD6F-E1B7E94E3DD4}" type="presParOf" srcId="{890DF83E-4995-4160-82A9-A4B48AF4EBC0}" destId="{EE0DAAEE-1F94-45E3-839B-F013D41C018A}" srcOrd="5" destOrd="0" presId="urn:microsoft.com/office/officeart/2005/8/layout/default"/>
    <dgm:cxn modelId="{3893527B-53FC-4096-8908-751898B05950}" type="presParOf" srcId="{890DF83E-4995-4160-82A9-A4B48AF4EBC0}" destId="{7E6DBF11-D49C-4B0A-843A-2DD582845F9E}" srcOrd="6" destOrd="0" presId="urn:microsoft.com/office/officeart/2005/8/layout/default"/>
    <dgm:cxn modelId="{DC9ABB0D-6620-4AA0-A0E5-0912796511E8}" type="presParOf" srcId="{890DF83E-4995-4160-82A9-A4B48AF4EBC0}" destId="{2AD56127-F683-4DCB-9984-E052C5512E5A}" srcOrd="7" destOrd="0" presId="urn:microsoft.com/office/officeart/2005/8/layout/default"/>
    <dgm:cxn modelId="{39EEFCF2-1786-46D2-8428-25A01ECCC8E7}" type="presParOf" srcId="{890DF83E-4995-4160-82A9-A4B48AF4EBC0}" destId="{A663AC6B-86EF-43CE-B9D3-34EA968DD7F6}" srcOrd="8" destOrd="0" presId="urn:microsoft.com/office/officeart/2005/8/layout/default"/>
    <dgm:cxn modelId="{62B3D6A3-060F-4747-911D-F91DE0D627B3}" type="presParOf" srcId="{890DF83E-4995-4160-82A9-A4B48AF4EBC0}" destId="{506ACC49-69C5-42C0-8E48-1B7624D9F50B}" srcOrd="9" destOrd="0" presId="urn:microsoft.com/office/officeart/2005/8/layout/default"/>
    <dgm:cxn modelId="{8F63D107-CCF8-4F97-AB14-0E675F68D030}" type="presParOf" srcId="{890DF83E-4995-4160-82A9-A4B48AF4EBC0}" destId="{D8EF69D5-47F3-4846-9C92-216AB106F1B5}" srcOrd="10" destOrd="0" presId="urn:microsoft.com/office/officeart/2005/8/layout/default"/>
    <dgm:cxn modelId="{1A1770CB-20D2-42E9-AD19-C4881338D5D2}" type="presParOf" srcId="{890DF83E-4995-4160-82A9-A4B48AF4EBC0}" destId="{29604E35-E08E-46FF-B5CF-F1B9E0496FF8}" srcOrd="11" destOrd="0" presId="urn:microsoft.com/office/officeart/2005/8/layout/default"/>
    <dgm:cxn modelId="{BCE0C7F8-2839-4A79-8B54-81432B22A16E}" type="presParOf" srcId="{890DF83E-4995-4160-82A9-A4B48AF4EBC0}" destId="{EAE2DF1F-B57D-4772-9EFE-935DABFA8AC1}" srcOrd="12" destOrd="0" presId="urn:microsoft.com/office/officeart/2005/8/layout/default"/>
    <dgm:cxn modelId="{7FE97303-1F13-47F9-9B82-9C63E303D168}" type="presParOf" srcId="{890DF83E-4995-4160-82A9-A4B48AF4EBC0}" destId="{350CDB4B-405F-4B39-9A38-F6780CBCFCDF}" srcOrd="13" destOrd="0" presId="urn:microsoft.com/office/officeart/2005/8/layout/default"/>
    <dgm:cxn modelId="{F41B62FE-60EA-4B9D-AFBB-9194547CC6D4}" type="presParOf" srcId="{890DF83E-4995-4160-82A9-A4B48AF4EBC0}" destId="{765D767B-7B81-4D6D-8478-F5888FC107C5}" srcOrd="14" destOrd="0" presId="urn:microsoft.com/office/officeart/2005/8/layout/default"/>
    <dgm:cxn modelId="{A17BD008-297F-474E-9389-E27E65776E5E}" type="presParOf" srcId="{890DF83E-4995-4160-82A9-A4B48AF4EBC0}" destId="{00E5B49C-17AF-4B0B-A1A3-1CAE60CED50D}" srcOrd="15" destOrd="0" presId="urn:microsoft.com/office/officeart/2005/8/layout/default"/>
    <dgm:cxn modelId="{05C204D5-3615-4DAE-9643-DE09954DC57B}" type="presParOf" srcId="{890DF83E-4995-4160-82A9-A4B48AF4EBC0}" destId="{5D9C4B24-DF6E-494A-85AC-B026BC497AB9}" srcOrd="16" destOrd="0" presId="urn:microsoft.com/office/officeart/2005/8/layout/default"/>
    <dgm:cxn modelId="{510D9878-3721-4B61-99C5-EC0A2F9B76A5}" type="presParOf" srcId="{890DF83E-4995-4160-82A9-A4B48AF4EBC0}" destId="{4775695B-0313-4D94-8EAA-FB606AA5B382}" srcOrd="17" destOrd="0" presId="urn:microsoft.com/office/officeart/2005/8/layout/default"/>
    <dgm:cxn modelId="{8FF61552-9F79-4CBC-A62F-719703727712}" type="presParOf" srcId="{890DF83E-4995-4160-82A9-A4B48AF4EBC0}" destId="{87A353D4-FE18-43F0-879C-80DB5CFAEFD1}" srcOrd="18" destOrd="0" presId="urn:microsoft.com/office/officeart/2005/8/layout/default"/>
    <dgm:cxn modelId="{A9F17DB4-D026-4AD3-91E0-45633BF3D203}" type="presParOf" srcId="{890DF83E-4995-4160-82A9-A4B48AF4EBC0}" destId="{4A4923AA-B696-44C7-84A4-1F270997BECB}" srcOrd="19" destOrd="0" presId="urn:microsoft.com/office/officeart/2005/8/layout/default"/>
    <dgm:cxn modelId="{903BECEA-A9D9-472B-8A0D-65F51B1ED6A1}" type="presParOf" srcId="{890DF83E-4995-4160-82A9-A4B48AF4EBC0}" destId="{CA03E94A-577C-4ECE-8AA0-1B83ACD6F446}" srcOrd="20" destOrd="0" presId="urn:microsoft.com/office/officeart/2005/8/layout/default"/>
    <dgm:cxn modelId="{F011A1C8-D208-46D2-AE94-6D973B51E194}" type="presParOf" srcId="{890DF83E-4995-4160-82A9-A4B48AF4EBC0}" destId="{AE743890-1B85-42E4-A9C4-2B57F4031606}" srcOrd="21" destOrd="0" presId="urn:microsoft.com/office/officeart/2005/8/layout/default"/>
    <dgm:cxn modelId="{DDAB9506-D9C9-4CC0-B9E5-68BE3B7AABF0}" type="presParOf" srcId="{890DF83E-4995-4160-82A9-A4B48AF4EBC0}" destId="{385BF2DD-4A06-4186-B4DD-0465B5EFE9CB}" srcOrd="22" destOrd="0" presId="urn:microsoft.com/office/officeart/2005/8/layout/default"/>
    <dgm:cxn modelId="{9AC75C70-B88A-4270-8FC3-51FBC8438EF1}" type="presParOf" srcId="{890DF83E-4995-4160-82A9-A4B48AF4EBC0}" destId="{39257809-6524-42ED-9C57-C59534938539}" srcOrd="23" destOrd="0" presId="urn:microsoft.com/office/officeart/2005/8/layout/default"/>
    <dgm:cxn modelId="{EFB9DB70-00B5-409F-98F2-5D008C739131}" type="presParOf" srcId="{890DF83E-4995-4160-82A9-A4B48AF4EBC0}" destId="{8277A391-A73E-4D11-BF93-36290B3F787F}" srcOrd="24" destOrd="0" presId="urn:microsoft.com/office/officeart/2005/8/layout/default"/>
    <dgm:cxn modelId="{FCA40810-1D70-4A2E-83B6-6FA4E1984D6C}" type="presParOf" srcId="{890DF83E-4995-4160-82A9-A4B48AF4EBC0}" destId="{E674903B-9A1D-434D-B49D-95D73501A784}" srcOrd="25" destOrd="0" presId="urn:microsoft.com/office/officeart/2005/8/layout/default"/>
    <dgm:cxn modelId="{53438E2D-24B0-47B2-9417-7CB6CA8C6912}" type="presParOf" srcId="{890DF83E-4995-4160-82A9-A4B48AF4EBC0}" destId="{72000DB2-4F06-4A12-B773-1A93DD15934D}" srcOrd="26" destOrd="0" presId="urn:microsoft.com/office/officeart/2005/8/layout/default"/>
  </dgm:cxnLst>
  <dgm:bg/>
  <dgm:whole>
    <a:ln>
      <a:solidFill>
        <a:srgbClr val="0070C0"/>
      </a:solidFill>
    </a:ln>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3EFF08-0529-43CF-9347-F59D6A390AC3}">
      <dsp:nvSpPr>
        <dsp:cNvPr id="0" name=""/>
        <dsp:cNvSpPr/>
      </dsp:nvSpPr>
      <dsp:spPr>
        <a:xfrm>
          <a:off x="0" y="405550"/>
          <a:ext cx="2320126" cy="1392076"/>
        </a:xfrm>
        <a:prstGeom prst="rect">
          <a:avLst/>
        </a:prstGeom>
        <a:solidFill>
          <a:srgbClr val="002060"/>
        </a:solidFill>
        <a:ln w="19050" cap="rnd"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dirty="0"/>
            <a:t>Grain</a:t>
          </a:r>
          <a:br>
            <a:rPr lang="en-US" sz="2000" kern="1200" dirty="0"/>
          </a:br>
          <a:r>
            <a:rPr lang="en-US" sz="2000" kern="1200" dirty="0"/>
            <a:t>(</a:t>
          </a:r>
          <a:r>
            <a:rPr lang="en-US" sz="2000" i="1" kern="1200" dirty="0"/>
            <a:t>annonae </a:t>
          </a:r>
          <a:r>
            <a:rPr lang="en-US" sz="2000" i="1" kern="1200" dirty="0" err="1"/>
            <a:t>militariis</a:t>
          </a:r>
          <a:r>
            <a:rPr lang="en-US" sz="2000" i="1" kern="1200" dirty="0"/>
            <a:t>, 3</a:t>
          </a:r>
          <a:r>
            <a:rPr lang="en-US" sz="2000" i="1" kern="1200" baseline="30000" dirty="0"/>
            <a:t>rd</a:t>
          </a:r>
          <a:r>
            <a:rPr lang="en-US" sz="2000" i="1" kern="1200" dirty="0"/>
            <a:t> c.</a:t>
          </a:r>
          <a:r>
            <a:rPr lang="en-US" sz="2000" kern="1200" dirty="0"/>
            <a:t>)</a:t>
          </a:r>
          <a:endParaRPr lang="en-US" sz="3100" kern="1200" dirty="0"/>
        </a:p>
      </dsp:txBody>
      <dsp:txXfrm>
        <a:off x="0" y="405550"/>
        <a:ext cx="2320126" cy="1392076"/>
      </dsp:txXfrm>
    </dsp:sp>
    <dsp:sp modelId="{52C4CC38-73C3-480D-9029-29D5BBF044FC}">
      <dsp:nvSpPr>
        <dsp:cNvPr id="0" name=""/>
        <dsp:cNvSpPr/>
      </dsp:nvSpPr>
      <dsp:spPr>
        <a:xfrm>
          <a:off x="2316346" y="165486"/>
          <a:ext cx="2320126" cy="1392076"/>
        </a:xfrm>
        <a:prstGeom prst="rect">
          <a:avLst/>
        </a:prstGeom>
        <a:solidFill>
          <a:srgbClr val="002060"/>
        </a:solidFill>
        <a:ln w="19050" cap="rnd"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t>Pottery</a:t>
          </a:r>
        </a:p>
      </dsp:txBody>
      <dsp:txXfrm>
        <a:off x="2316346" y="165486"/>
        <a:ext cx="2320126" cy="1392076"/>
      </dsp:txXfrm>
    </dsp:sp>
    <dsp:sp modelId="{11F9D494-7D56-4892-861A-71F354533D7B}">
      <dsp:nvSpPr>
        <dsp:cNvPr id="0" name=""/>
        <dsp:cNvSpPr/>
      </dsp:nvSpPr>
      <dsp:spPr>
        <a:xfrm rot="839313">
          <a:off x="5126947" y="272509"/>
          <a:ext cx="2320126" cy="1392076"/>
        </a:xfrm>
        <a:prstGeom prst="rect">
          <a:avLst/>
        </a:prstGeom>
        <a:solidFill>
          <a:srgbClr val="002060"/>
        </a:solidFill>
        <a:ln w="19050" cap="rnd"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t>Bronze, Iron, Lead</a:t>
          </a:r>
        </a:p>
      </dsp:txBody>
      <dsp:txXfrm>
        <a:off x="5126947" y="272509"/>
        <a:ext cx="2320126" cy="1392076"/>
      </dsp:txXfrm>
    </dsp:sp>
    <dsp:sp modelId="{7E6DBF11-D49C-4B0A-843A-2DD582845F9E}">
      <dsp:nvSpPr>
        <dsp:cNvPr id="0" name=""/>
        <dsp:cNvSpPr/>
      </dsp:nvSpPr>
      <dsp:spPr>
        <a:xfrm rot="20907698">
          <a:off x="7659342" y="200859"/>
          <a:ext cx="2320126" cy="1392076"/>
        </a:xfrm>
        <a:prstGeom prst="rect">
          <a:avLst/>
        </a:prstGeom>
        <a:solidFill>
          <a:srgbClr val="002060"/>
        </a:solidFill>
        <a:ln w="19050" cap="rnd"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t>Oil</a:t>
          </a:r>
        </a:p>
      </dsp:txBody>
      <dsp:txXfrm>
        <a:off x="7659342" y="200859"/>
        <a:ext cx="2320126" cy="1392076"/>
      </dsp:txXfrm>
    </dsp:sp>
    <dsp:sp modelId="{A663AC6B-86EF-43CE-B9D3-34EA968DD7F6}">
      <dsp:nvSpPr>
        <dsp:cNvPr id="0" name=""/>
        <dsp:cNvSpPr/>
      </dsp:nvSpPr>
      <dsp:spPr>
        <a:xfrm rot="635790">
          <a:off x="6097804" y="5197231"/>
          <a:ext cx="2320126" cy="1392076"/>
        </a:xfrm>
        <a:prstGeom prst="rect">
          <a:avLst/>
        </a:prstGeom>
        <a:solidFill>
          <a:srgbClr val="002060"/>
        </a:solidFill>
        <a:ln w="19050" cap="rnd"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t>Stone</a:t>
          </a:r>
        </a:p>
      </dsp:txBody>
      <dsp:txXfrm>
        <a:off x="6097804" y="5197231"/>
        <a:ext cx="2320126" cy="1392076"/>
      </dsp:txXfrm>
    </dsp:sp>
    <dsp:sp modelId="{D8EF69D5-47F3-4846-9C92-216AB106F1B5}">
      <dsp:nvSpPr>
        <dsp:cNvPr id="0" name=""/>
        <dsp:cNvSpPr/>
      </dsp:nvSpPr>
      <dsp:spPr>
        <a:xfrm>
          <a:off x="1952851" y="2038221"/>
          <a:ext cx="2320126" cy="1373241"/>
        </a:xfrm>
        <a:prstGeom prst="rect">
          <a:avLst/>
        </a:prstGeom>
        <a:solidFill>
          <a:srgbClr val="002060"/>
        </a:solidFill>
        <a:ln w="19050" cap="rnd"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t>Human</a:t>
          </a:r>
          <a:br>
            <a:rPr lang="en-US" sz="3300" kern="1200" dirty="0"/>
          </a:br>
          <a:r>
            <a:rPr lang="en-US" sz="3300" kern="1200" dirty="0"/>
            <a:t>resources</a:t>
          </a:r>
        </a:p>
      </dsp:txBody>
      <dsp:txXfrm>
        <a:off x="1952851" y="2038221"/>
        <a:ext cx="2320126" cy="1373241"/>
      </dsp:txXfrm>
    </dsp:sp>
    <dsp:sp modelId="{EAE2DF1F-B57D-4772-9EFE-935DABFA8AC1}">
      <dsp:nvSpPr>
        <dsp:cNvPr id="0" name=""/>
        <dsp:cNvSpPr/>
      </dsp:nvSpPr>
      <dsp:spPr>
        <a:xfrm>
          <a:off x="4354043" y="1786011"/>
          <a:ext cx="2320126" cy="1392076"/>
        </a:xfrm>
        <a:prstGeom prst="rect">
          <a:avLst/>
        </a:prstGeom>
        <a:solidFill>
          <a:srgbClr val="002060"/>
        </a:solidFill>
        <a:ln w="19050" cap="rnd"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Timber</a:t>
          </a:r>
          <a:br>
            <a:rPr lang="en-US" sz="1800" kern="1200" dirty="0"/>
          </a:br>
          <a:r>
            <a:rPr lang="en-US" sz="1800" kern="1200" dirty="0"/>
            <a:t>(fire, ships, buildings,…</a:t>
          </a:r>
          <a:r>
            <a:rPr lang="en-US" sz="2800" kern="1200" dirty="0"/>
            <a:t>)</a:t>
          </a:r>
        </a:p>
      </dsp:txBody>
      <dsp:txXfrm>
        <a:off x="4354043" y="1786011"/>
        <a:ext cx="2320126" cy="1392076"/>
      </dsp:txXfrm>
    </dsp:sp>
    <dsp:sp modelId="{765D767B-7B81-4D6D-8478-F5888FC107C5}">
      <dsp:nvSpPr>
        <dsp:cNvPr id="0" name=""/>
        <dsp:cNvSpPr/>
      </dsp:nvSpPr>
      <dsp:spPr>
        <a:xfrm rot="802345">
          <a:off x="7347587" y="1810901"/>
          <a:ext cx="2320126" cy="1392076"/>
        </a:xfrm>
        <a:prstGeom prst="rect">
          <a:avLst/>
        </a:prstGeom>
        <a:solidFill>
          <a:srgbClr val="002060"/>
        </a:solidFill>
        <a:ln w="19050" cap="rnd"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t>Leather</a:t>
          </a:r>
        </a:p>
      </dsp:txBody>
      <dsp:txXfrm>
        <a:off x="7347587" y="1810901"/>
        <a:ext cx="2320126" cy="1392076"/>
      </dsp:txXfrm>
    </dsp:sp>
    <dsp:sp modelId="{5D9C4B24-DF6E-494A-85AC-B026BC497AB9}">
      <dsp:nvSpPr>
        <dsp:cNvPr id="0" name=""/>
        <dsp:cNvSpPr/>
      </dsp:nvSpPr>
      <dsp:spPr>
        <a:xfrm>
          <a:off x="3094400" y="4888749"/>
          <a:ext cx="2320126" cy="1392076"/>
        </a:xfrm>
        <a:prstGeom prst="rect">
          <a:avLst/>
        </a:prstGeom>
        <a:solidFill>
          <a:srgbClr val="002060"/>
        </a:solidFill>
        <a:ln w="19050" cap="rnd"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Animals </a:t>
          </a:r>
          <a:br>
            <a:rPr lang="en-US" sz="2800" kern="1200" dirty="0"/>
          </a:br>
          <a:r>
            <a:rPr lang="en-US" sz="2000" kern="1200" dirty="0"/>
            <a:t>(horses, cattle, pigs,…)</a:t>
          </a:r>
          <a:endParaRPr lang="en-US" sz="2800" kern="1200" dirty="0"/>
        </a:p>
      </dsp:txBody>
      <dsp:txXfrm>
        <a:off x="3094400" y="4888749"/>
        <a:ext cx="2320126" cy="1392076"/>
      </dsp:txXfrm>
    </dsp:sp>
    <dsp:sp modelId="{87A353D4-FE18-43F0-879C-80DB5CFAEFD1}">
      <dsp:nvSpPr>
        <dsp:cNvPr id="0" name=""/>
        <dsp:cNvSpPr/>
      </dsp:nvSpPr>
      <dsp:spPr>
        <a:xfrm rot="20908025">
          <a:off x="306791" y="5180807"/>
          <a:ext cx="2320126" cy="1392076"/>
        </a:xfrm>
        <a:prstGeom prst="rect">
          <a:avLst/>
        </a:prstGeom>
        <a:solidFill>
          <a:srgbClr val="002060"/>
        </a:solidFill>
        <a:ln w="19050" cap="rnd"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t>Coinage</a:t>
          </a:r>
        </a:p>
        <a:p>
          <a:pPr marL="0" lvl="0" indent="0" algn="ctr" defTabSz="1466850">
            <a:lnSpc>
              <a:spcPct val="90000"/>
            </a:lnSpc>
            <a:spcBef>
              <a:spcPct val="0"/>
            </a:spcBef>
            <a:spcAft>
              <a:spcPct val="35000"/>
            </a:spcAft>
            <a:buNone/>
          </a:pPr>
          <a:r>
            <a:rPr lang="en-US" sz="2400" kern="1200" dirty="0"/>
            <a:t>(Pay)</a:t>
          </a:r>
          <a:endParaRPr lang="en-US" sz="3300" kern="1200" dirty="0"/>
        </a:p>
      </dsp:txBody>
      <dsp:txXfrm>
        <a:off x="306791" y="5180807"/>
        <a:ext cx="2320126" cy="1392076"/>
      </dsp:txXfrm>
    </dsp:sp>
    <dsp:sp modelId="{CA03E94A-577C-4ECE-8AA0-1B83ACD6F446}">
      <dsp:nvSpPr>
        <dsp:cNvPr id="0" name=""/>
        <dsp:cNvSpPr/>
      </dsp:nvSpPr>
      <dsp:spPr>
        <a:xfrm>
          <a:off x="4572762" y="3202820"/>
          <a:ext cx="2320126" cy="1392076"/>
        </a:xfrm>
        <a:prstGeom prst="rect">
          <a:avLst/>
        </a:prstGeom>
        <a:solidFill>
          <a:srgbClr val="002060"/>
        </a:solidFill>
        <a:ln w="19050" cap="rnd"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t>Textiles</a:t>
          </a:r>
        </a:p>
      </dsp:txBody>
      <dsp:txXfrm>
        <a:off x="4572762" y="3202820"/>
        <a:ext cx="2320126" cy="1392076"/>
      </dsp:txXfrm>
    </dsp:sp>
    <dsp:sp modelId="{385BF2DD-4A06-4186-B4DD-0465B5EFE9CB}">
      <dsp:nvSpPr>
        <dsp:cNvPr id="0" name=""/>
        <dsp:cNvSpPr/>
      </dsp:nvSpPr>
      <dsp:spPr>
        <a:xfrm>
          <a:off x="6791708" y="2978863"/>
          <a:ext cx="2320126" cy="1392076"/>
        </a:xfrm>
        <a:prstGeom prst="rect">
          <a:avLst/>
        </a:prstGeom>
        <a:solidFill>
          <a:srgbClr val="002060"/>
        </a:solidFill>
        <a:ln w="19050" cap="rnd"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t>Water</a:t>
          </a:r>
        </a:p>
      </dsp:txBody>
      <dsp:txXfrm>
        <a:off x="6791708" y="2978863"/>
        <a:ext cx="2320126" cy="1392076"/>
      </dsp:txXfrm>
    </dsp:sp>
    <dsp:sp modelId="{8277A391-A73E-4D11-BF93-36290B3F787F}">
      <dsp:nvSpPr>
        <dsp:cNvPr id="0" name=""/>
        <dsp:cNvSpPr/>
      </dsp:nvSpPr>
      <dsp:spPr>
        <a:xfrm rot="970114">
          <a:off x="7405799" y="4416441"/>
          <a:ext cx="2320126" cy="1392076"/>
        </a:xfrm>
        <a:prstGeom prst="rect">
          <a:avLst/>
        </a:prstGeom>
        <a:solidFill>
          <a:srgbClr val="002060"/>
        </a:solidFill>
        <a:ln w="19050" cap="rnd"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t>Wine</a:t>
          </a:r>
        </a:p>
      </dsp:txBody>
      <dsp:txXfrm>
        <a:off x="7405799" y="4416441"/>
        <a:ext cx="2320126" cy="1392076"/>
      </dsp:txXfrm>
    </dsp:sp>
    <dsp:sp modelId="{72000DB2-4F06-4A12-B773-1A93DD15934D}">
      <dsp:nvSpPr>
        <dsp:cNvPr id="0" name=""/>
        <dsp:cNvSpPr/>
      </dsp:nvSpPr>
      <dsp:spPr>
        <a:xfrm rot="20900482">
          <a:off x="116722" y="3308515"/>
          <a:ext cx="2320126" cy="1392076"/>
        </a:xfrm>
        <a:prstGeom prst="rect">
          <a:avLst/>
        </a:prstGeom>
        <a:solidFill>
          <a:srgbClr val="002060"/>
        </a:solidFill>
        <a:ln w="19050" cap="rnd"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t>Fertilizer?</a:t>
          </a:r>
        </a:p>
      </dsp:txBody>
      <dsp:txXfrm>
        <a:off x="116722" y="3308515"/>
        <a:ext cx="2320126" cy="13920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3EFF08-0529-43CF-9347-F59D6A390AC3}">
      <dsp:nvSpPr>
        <dsp:cNvPr id="0" name=""/>
        <dsp:cNvSpPr/>
      </dsp:nvSpPr>
      <dsp:spPr>
        <a:xfrm rot="20408229">
          <a:off x="71476" y="795208"/>
          <a:ext cx="1293203" cy="775922"/>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Grain</a:t>
          </a:r>
          <a:br>
            <a:rPr lang="en-US" sz="1200" kern="1200" dirty="0"/>
          </a:br>
          <a:r>
            <a:rPr lang="en-US" sz="1200" kern="1200" dirty="0"/>
            <a:t>(</a:t>
          </a:r>
          <a:r>
            <a:rPr lang="en-US" sz="1200" i="1" kern="1200" dirty="0"/>
            <a:t>annonae </a:t>
          </a:r>
          <a:r>
            <a:rPr lang="en-US" sz="1200" i="1" kern="1200" dirty="0" err="1"/>
            <a:t>militariis</a:t>
          </a:r>
          <a:r>
            <a:rPr lang="en-US" sz="1200" i="1" kern="1200" dirty="0"/>
            <a:t>, 3</a:t>
          </a:r>
          <a:r>
            <a:rPr lang="en-US" sz="1200" i="1" kern="1200" baseline="30000" dirty="0"/>
            <a:t>rd</a:t>
          </a:r>
          <a:r>
            <a:rPr lang="en-US" sz="1200" i="1" kern="1200" dirty="0"/>
            <a:t> c.</a:t>
          </a:r>
          <a:r>
            <a:rPr lang="en-US" sz="1200" kern="1200" dirty="0"/>
            <a:t>)</a:t>
          </a:r>
          <a:endParaRPr lang="en-US" sz="1800" kern="1200" dirty="0"/>
        </a:p>
      </dsp:txBody>
      <dsp:txXfrm>
        <a:off x="71476" y="795208"/>
        <a:ext cx="1293203" cy="775922"/>
      </dsp:txXfrm>
    </dsp:sp>
    <dsp:sp modelId="{52C4CC38-73C3-480D-9029-29D5BBF044FC}">
      <dsp:nvSpPr>
        <dsp:cNvPr id="0" name=""/>
        <dsp:cNvSpPr/>
      </dsp:nvSpPr>
      <dsp:spPr>
        <a:xfrm rot="21027906">
          <a:off x="1291096" y="337554"/>
          <a:ext cx="1293203" cy="77592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Pottery</a:t>
          </a:r>
        </a:p>
      </dsp:txBody>
      <dsp:txXfrm>
        <a:off x="1291096" y="337554"/>
        <a:ext cx="1293203" cy="775922"/>
      </dsp:txXfrm>
    </dsp:sp>
    <dsp:sp modelId="{11F9D494-7D56-4892-861A-71F354533D7B}">
      <dsp:nvSpPr>
        <dsp:cNvPr id="0" name=""/>
        <dsp:cNvSpPr/>
      </dsp:nvSpPr>
      <dsp:spPr>
        <a:xfrm>
          <a:off x="2800537" y="397207"/>
          <a:ext cx="1293203" cy="775922"/>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Bronze, Iron, Lead</a:t>
          </a:r>
        </a:p>
      </dsp:txBody>
      <dsp:txXfrm>
        <a:off x="2800537" y="397207"/>
        <a:ext cx="1293203" cy="775922"/>
      </dsp:txXfrm>
    </dsp:sp>
    <dsp:sp modelId="{7E6DBF11-D49C-4B0A-843A-2DD582845F9E}">
      <dsp:nvSpPr>
        <dsp:cNvPr id="0" name=""/>
        <dsp:cNvSpPr/>
      </dsp:nvSpPr>
      <dsp:spPr>
        <a:xfrm rot="20907698">
          <a:off x="4269202" y="357270"/>
          <a:ext cx="1293203" cy="775922"/>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Olive oil</a:t>
          </a:r>
        </a:p>
      </dsp:txBody>
      <dsp:txXfrm>
        <a:off x="4269202" y="357270"/>
        <a:ext cx="1293203" cy="775922"/>
      </dsp:txXfrm>
    </dsp:sp>
    <dsp:sp modelId="{A663AC6B-86EF-43CE-B9D3-34EA968DD7F6}">
      <dsp:nvSpPr>
        <dsp:cNvPr id="0" name=""/>
        <dsp:cNvSpPr/>
      </dsp:nvSpPr>
      <dsp:spPr>
        <a:xfrm rot="635790">
          <a:off x="3113078" y="3387488"/>
          <a:ext cx="1293203" cy="775922"/>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Stone</a:t>
          </a:r>
        </a:p>
      </dsp:txBody>
      <dsp:txXfrm>
        <a:off x="3113078" y="3387488"/>
        <a:ext cx="1293203" cy="775922"/>
      </dsp:txXfrm>
    </dsp:sp>
    <dsp:sp modelId="{D8EF69D5-47F3-4846-9C92-216AB106F1B5}">
      <dsp:nvSpPr>
        <dsp:cNvPr id="0" name=""/>
        <dsp:cNvSpPr/>
      </dsp:nvSpPr>
      <dsp:spPr>
        <a:xfrm>
          <a:off x="1088490" y="1381388"/>
          <a:ext cx="1293203" cy="765424"/>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Human</a:t>
          </a:r>
          <a:br>
            <a:rPr lang="en-US" sz="1400" kern="1200" dirty="0"/>
          </a:br>
          <a:r>
            <a:rPr lang="en-US" sz="1400" kern="1200" dirty="0"/>
            <a:t>resources</a:t>
          </a:r>
        </a:p>
      </dsp:txBody>
      <dsp:txXfrm>
        <a:off x="1088490" y="1381388"/>
        <a:ext cx="1293203" cy="765424"/>
      </dsp:txXfrm>
    </dsp:sp>
    <dsp:sp modelId="{EAE2DF1F-B57D-4772-9EFE-935DABFA8AC1}">
      <dsp:nvSpPr>
        <dsp:cNvPr id="0" name=""/>
        <dsp:cNvSpPr/>
      </dsp:nvSpPr>
      <dsp:spPr>
        <a:xfrm rot="20937684">
          <a:off x="2426878" y="1240810"/>
          <a:ext cx="1293203" cy="77592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Timber</a:t>
          </a:r>
          <a:br>
            <a:rPr lang="en-US" sz="1100" kern="1200" dirty="0"/>
          </a:br>
          <a:r>
            <a:rPr lang="en-US" sz="1100" kern="1200" dirty="0"/>
            <a:t>(fire, ships, buildings,…</a:t>
          </a:r>
          <a:r>
            <a:rPr lang="en-US" sz="1600" kern="1200" dirty="0"/>
            <a:t>)</a:t>
          </a:r>
        </a:p>
      </dsp:txBody>
      <dsp:txXfrm>
        <a:off x="2426878" y="1240810"/>
        <a:ext cx="1293203" cy="775922"/>
      </dsp:txXfrm>
    </dsp:sp>
    <dsp:sp modelId="{765D767B-7B81-4D6D-8478-F5888FC107C5}">
      <dsp:nvSpPr>
        <dsp:cNvPr id="0" name=""/>
        <dsp:cNvSpPr/>
      </dsp:nvSpPr>
      <dsp:spPr>
        <a:xfrm rot="802345">
          <a:off x="4095435" y="1254684"/>
          <a:ext cx="1293203" cy="775922"/>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Leather</a:t>
          </a:r>
        </a:p>
      </dsp:txBody>
      <dsp:txXfrm>
        <a:off x="4095435" y="1254684"/>
        <a:ext cx="1293203" cy="775922"/>
      </dsp:txXfrm>
    </dsp:sp>
    <dsp:sp modelId="{5D9C4B24-DF6E-494A-85AC-B026BC497AB9}">
      <dsp:nvSpPr>
        <dsp:cNvPr id="0" name=""/>
        <dsp:cNvSpPr/>
      </dsp:nvSpPr>
      <dsp:spPr>
        <a:xfrm rot="20731096">
          <a:off x="1724772" y="2970230"/>
          <a:ext cx="1293203" cy="775922"/>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Animals </a:t>
          </a:r>
          <a:br>
            <a:rPr lang="en-US" sz="1600" kern="1200" dirty="0"/>
          </a:br>
          <a:r>
            <a:rPr lang="en-US" sz="1200" kern="1200" dirty="0"/>
            <a:t>(horses, cattle, pigs,…)</a:t>
          </a:r>
          <a:endParaRPr lang="en-US" sz="1600" kern="1200" dirty="0"/>
        </a:p>
      </dsp:txBody>
      <dsp:txXfrm>
        <a:off x="1724772" y="2970230"/>
        <a:ext cx="1293203" cy="775922"/>
      </dsp:txXfrm>
    </dsp:sp>
    <dsp:sp modelId="{87A353D4-FE18-43F0-879C-80DB5CFAEFD1}">
      <dsp:nvSpPr>
        <dsp:cNvPr id="0" name=""/>
        <dsp:cNvSpPr/>
      </dsp:nvSpPr>
      <dsp:spPr>
        <a:xfrm rot="20908025">
          <a:off x="234497" y="3507673"/>
          <a:ext cx="1293203" cy="775922"/>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Coinage</a:t>
          </a:r>
        </a:p>
        <a:p>
          <a:pPr marL="0" lvl="0" indent="0" algn="ctr" defTabSz="889000">
            <a:lnSpc>
              <a:spcPct val="90000"/>
            </a:lnSpc>
            <a:spcBef>
              <a:spcPct val="0"/>
            </a:spcBef>
            <a:spcAft>
              <a:spcPct val="35000"/>
            </a:spcAft>
            <a:buNone/>
          </a:pPr>
          <a:r>
            <a:rPr lang="en-US" sz="1400" kern="1200" dirty="0"/>
            <a:t>(Pay)</a:t>
          </a:r>
          <a:endParaRPr lang="en-US" sz="2000" kern="1200" dirty="0"/>
        </a:p>
      </dsp:txBody>
      <dsp:txXfrm>
        <a:off x="234497" y="3507673"/>
        <a:ext cx="1293203" cy="775922"/>
      </dsp:txXfrm>
    </dsp:sp>
    <dsp:sp modelId="{CA03E94A-577C-4ECE-8AA0-1B83ACD6F446}">
      <dsp:nvSpPr>
        <dsp:cNvPr id="0" name=""/>
        <dsp:cNvSpPr/>
      </dsp:nvSpPr>
      <dsp:spPr>
        <a:xfrm rot="20752176">
          <a:off x="2015394" y="2176570"/>
          <a:ext cx="1293203" cy="775922"/>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Textiles</a:t>
          </a:r>
        </a:p>
      </dsp:txBody>
      <dsp:txXfrm>
        <a:off x="2015394" y="2176570"/>
        <a:ext cx="1293203" cy="775922"/>
      </dsp:txXfrm>
    </dsp:sp>
    <dsp:sp modelId="{385BF2DD-4A06-4186-B4DD-0465B5EFE9CB}">
      <dsp:nvSpPr>
        <dsp:cNvPr id="0" name=""/>
        <dsp:cNvSpPr/>
      </dsp:nvSpPr>
      <dsp:spPr>
        <a:xfrm>
          <a:off x="3785596" y="1821167"/>
          <a:ext cx="1293203" cy="77592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Water</a:t>
          </a:r>
        </a:p>
      </dsp:txBody>
      <dsp:txXfrm>
        <a:off x="3785596" y="1821167"/>
        <a:ext cx="1293203" cy="775922"/>
      </dsp:txXfrm>
    </dsp:sp>
    <dsp:sp modelId="{8277A391-A73E-4D11-BF93-36290B3F787F}">
      <dsp:nvSpPr>
        <dsp:cNvPr id="0" name=""/>
        <dsp:cNvSpPr/>
      </dsp:nvSpPr>
      <dsp:spPr>
        <a:xfrm rot="970114">
          <a:off x="3937483" y="2858355"/>
          <a:ext cx="1293203" cy="775922"/>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Wine</a:t>
          </a:r>
        </a:p>
        <a:p>
          <a:pPr marL="0" lvl="0" indent="0" algn="ctr" defTabSz="622300">
            <a:lnSpc>
              <a:spcPct val="90000"/>
            </a:lnSpc>
            <a:spcBef>
              <a:spcPct val="0"/>
            </a:spcBef>
            <a:spcAft>
              <a:spcPct val="35000"/>
            </a:spcAft>
            <a:buNone/>
          </a:pPr>
          <a:r>
            <a:rPr lang="en-US" sz="1400" kern="1200" dirty="0"/>
            <a:t>Vinegar</a:t>
          </a:r>
        </a:p>
      </dsp:txBody>
      <dsp:txXfrm>
        <a:off x="3937483" y="2858355"/>
        <a:ext cx="1293203" cy="775922"/>
      </dsp:txXfrm>
    </dsp:sp>
    <dsp:sp modelId="{72000DB2-4F06-4A12-B773-1A93DD15934D}">
      <dsp:nvSpPr>
        <dsp:cNvPr id="0" name=""/>
        <dsp:cNvSpPr/>
      </dsp:nvSpPr>
      <dsp:spPr>
        <a:xfrm rot="20900482">
          <a:off x="65059" y="2089431"/>
          <a:ext cx="1293203" cy="775922"/>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Fertilizer?</a:t>
          </a:r>
        </a:p>
      </dsp:txBody>
      <dsp:txXfrm>
        <a:off x="65059" y="2089431"/>
        <a:ext cx="1293203" cy="77592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8163" cy="512763"/>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4024313" y="0"/>
            <a:ext cx="3078162" cy="512763"/>
          </a:xfrm>
          <a:prstGeom prst="rect">
            <a:avLst/>
          </a:prstGeom>
        </p:spPr>
        <p:txBody>
          <a:bodyPr vert="horz" lIns="91440" tIns="45720" rIns="91440" bIns="45720" rtlCol="0"/>
          <a:lstStyle>
            <a:lvl1pPr algn="r">
              <a:defRPr sz="1200"/>
            </a:lvl1pPr>
          </a:lstStyle>
          <a:p>
            <a:fld id="{D6D2F5A1-512A-43AD-B5B1-AC42881E0AA3}" type="datetimeFigureOut">
              <a:rPr lang="en-GB" smtClean="0"/>
              <a:t>22/11/2016</a:t>
            </a:fld>
            <a:endParaRPr lang="en-GB"/>
          </a:p>
        </p:txBody>
      </p:sp>
      <p:sp>
        <p:nvSpPr>
          <p:cNvPr id="4" name="Slide Image Placeholder 3"/>
          <p:cNvSpPr>
            <a:spLocks noGrp="1" noRot="1" noChangeAspect="1"/>
          </p:cNvSpPr>
          <p:nvPr>
            <p:ph type="sldImg" idx="2"/>
          </p:nvPr>
        </p:nvSpPr>
        <p:spPr>
          <a:xfrm>
            <a:off x="482600" y="1279525"/>
            <a:ext cx="6140450" cy="34544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711200" y="4926013"/>
            <a:ext cx="5683250" cy="4029075"/>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721850"/>
            <a:ext cx="3078163" cy="51276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4024313" y="9721850"/>
            <a:ext cx="3078162" cy="512763"/>
          </a:xfrm>
          <a:prstGeom prst="rect">
            <a:avLst/>
          </a:prstGeom>
        </p:spPr>
        <p:txBody>
          <a:bodyPr vert="horz" lIns="91440" tIns="45720" rIns="91440" bIns="45720" rtlCol="0" anchor="b"/>
          <a:lstStyle>
            <a:lvl1pPr algn="r">
              <a:defRPr sz="1200"/>
            </a:lvl1pPr>
          </a:lstStyle>
          <a:p>
            <a:fld id="{DDE445AC-1E26-4611-920E-20DA0515C882}" type="slidenum">
              <a:rPr lang="en-GB" smtClean="0"/>
              <a:t>‹#›</a:t>
            </a:fld>
            <a:endParaRPr lang="en-GB"/>
          </a:p>
        </p:txBody>
      </p:sp>
    </p:spTree>
    <p:extLst>
      <p:ext uri="{BB962C8B-B14F-4D97-AF65-F5344CB8AC3E}">
        <p14:creationId xmlns:p14="http://schemas.microsoft.com/office/powerpoint/2010/main" val="30860493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99D0E89-B61E-44C2-AAC3-A67E0EA24AF8}" type="datetime1">
              <a:rPr lang="en-GB" smtClean="0"/>
              <a:t>22/11/2016</a:t>
            </a:fld>
            <a:endParaRPr lang="en-GB"/>
          </a:p>
        </p:txBody>
      </p:sp>
      <p:sp>
        <p:nvSpPr>
          <p:cNvPr id="5" name="Footer Placeholder 4"/>
          <p:cNvSpPr>
            <a:spLocks noGrp="1"/>
          </p:cNvSpPr>
          <p:nvPr>
            <p:ph type="ftr" sz="quarter" idx="11"/>
          </p:nvPr>
        </p:nvSpPr>
        <p:spPr/>
        <p:txBody>
          <a:bodyPr/>
          <a:lstStyle/>
          <a:p>
            <a:r>
              <a:rPr lang="en-GB"/>
              <a:t>CLSK5003 RH</a:t>
            </a:r>
          </a:p>
        </p:txBody>
      </p:sp>
      <p:sp>
        <p:nvSpPr>
          <p:cNvPr id="6" name="Slide Number Placeholder 5"/>
          <p:cNvSpPr>
            <a:spLocks noGrp="1"/>
          </p:cNvSpPr>
          <p:nvPr>
            <p:ph type="sldNum" sz="quarter" idx="12"/>
          </p:nvPr>
        </p:nvSpPr>
        <p:spPr/>
        <p:txBody>
          <a:bodyPr/>
          <a:lstStyle/>
          <a:p>
            <a:fld id="{B7BEDE5A-0BBA-4636-9626-4454B5A23973}" type="slidenum">
              <a:rPr lang="en-GB" smtClean="0"/>
              <a:t>‹#›</a:t>
            </a:fld>
            <a:endParaRPr lang="en-GB"/>
          </a:p>
        </p:txBody>
      </p:sp>
    </p:spTree>
    <p:extLst>
      <p:ext uri="{BB962C8B-B14F-4D97-AF65-F5344CB8AC3E}">
        <p14:creationId xmlns:p14="http://schemas.microsoft.com/office/powerpoint/2010/main" val="2558874564"/>
      </p:ext>
    </p:extLst>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9F84206A-DA7D-4BAC-8610-C2205EC9927F}" type="datetime1">
              <a:rPr lang="en-GB" smtClean="0"/>
              <a:t>22/11/2016</a:t>
            </a:fld>
            <a:endParaRPr lang="en-GB"/>
          </a:p>
        </p:txBody>
      </p:sp>
      <p:sp>
        <p:nvSpPr>
          <p:cNvPr id="5" name="Footer Placeholder 4"/>
          <p:cNvSpPr>
            <a:spLocks noGrp="1"/>
          </p:cNvSpPr>
          <p:nvPr>
            <p:ph type="ftr" sz="quarter" idx="11"/>
          </p:nvPr>
        </p:nvSpPr>
        <p:spPr/>
        <p:txBody>
          <a:bodyPr/>
          <a:lstStyle/>
          <a:p>
            <a:r>
              <a:rPr lang="en-GB"/>
              <a:t>CLSK5003 RH</a:t>
            </a:r>
          </a:p>
        </p:txBody>
      </p:sp>
      <p:sp>
        <p:nvSpPr>
          <p:cNvPr id="6" name="Slide Number Placeholder 5"/>
          <p:cNvSpPr>
            <a:spLocks noGrp="1"/>
          </p:cNvSpPr>
          <p:nvPr>
            <p:ph type="sldNum" sz="quarter" idx="12"/>
          </p:nvPr>
        </p:nvSpPr>
        <p:spPr/>
        <p:txBody>
          <a:bodyPr/>
          <a:lstStyle/>
          <a:p>
            <a:fld id="{B7BEDE5A-0BBA-4636-9626-4454B5A23973}" type="slidenum">
              <a:rPr lang="en-GB" smtClean="0"/>
              <a:t>‹#›</a:t>
            </a:fld>
            <a:endParaRPr lang="en-GB"/>
          </a:p>
        </p:txBody>
      </p:sp>
    </p:spTree>
    <p:extLst>
      <p:ext uri="{BB962C8B-B14F-4D97-AF65-F5344CB8AC3E}">
        <p14:creationId xmlns:p14="http://schemas.microsoft.com/office/powerpoint/2010/main" val="1574966766"/>
      </p:ext>
    </p:extLst>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4CC48F2-259D-4C1E-B27E-3276AAB4F985}" type="datetime1">
              <a:rPr lang="en-GB" smtClean="0"/>
              <a:t>22/11/2016</a:t>
            </a:fld>
            <a:endParaRPr lang="en-GB"/>
          </a:p>
        </p:txBody>
      </p:sp>
      <p:sp>
        <p:nvSpPr>
          <p:cNvPr id="5" name="Footer Placeholder 4"/>
          <p:cNvSpPr>
            <a:spLocks noGrp="1"/>
          </p:cNvSpPr>
          <p:nvPr>
            <p:ph type="ftr" sz="quarter" idx="11"/>
          </p:nvPr>
        </p:nvSpPr>
        <p:spPr/>
        <p:txBody>
          <a:bodyPr/>
          <a:lstStyle/>
          <a:p>
            <a:r>
              <a:rPr lang="en-GB"/>
              <a:t>CLSK5003 RH</a:t>
            </a:r>
          </a:p>
        </p:txBody>
      </p:sp>
      <p:sp>
        <p:nvSpPr>
          <p:cNvPr id="6" name="Slide Number Placeholder 5"/>
          <p:cNvSpPr>
            <a:spLocks noGrp="1"/>
          </p:cNvSpPr>
          <p:nvPr>
            <p:ph type="sldNum" sz="quarter" idx="12"/>
          </p:nvPr>
        </p:nvSpPr>
        <p:spPr/>
        <p:txBody>
          <a:bodyPr/>
          <a:lstStyle/>
          <a:p>
            <a:fld id="{B7BEDE5A-0BBA-4636-9626-4454B5A23973}" type="slidenum">
              <a:rPr lang="en-GB" smtClean="0"/>
              <a:t>‹#›</a:t>
            </a:fld>
            <a:endParaRPr lang="en-GB"/>
          </a:p>
        </p:txBody>
      </p:sp>
    </p:spTree>
    <p:extLst>
      <p:ext uri="{BB962C8B-B14F-4D97-AF65-F5344CB8AC3E}">
        <p14:creationId xmlns:p14="http://schemas.microsoft.com/office/powerpoint/2010/main" val="524992722"/>
      </p:ext>
    </p:extLst>
  </p:cSld>
  <p:clrMapOvr>
    <a:masterClrMapping/>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2C7A8D6-B1C4-4A6C-B4C3-5190992BB40F}" type="datetime1">
              <a:rPr lang="en-GB" smtClean="0"/>
              <a:t>22/11/2016</a:t>
            </a:fld>
            <a:endParaRPr lang="en-GB"/>
          </a:p>
        </p:txBody>
      </p:sp>
      <p:sp>
        <p:nvSpPr>
          <p:cNvPr id="6" name="Footer Placeholder 5"/>
          <p:cNvSpPr>
            <a:spLocks noGrp="1"/>
          </p:cNvSpPr>
          <p:nvPr>
            <p:ph type="ftr" sz="quarter" idx="11"/>
          </p:nvPr>
        </p:nvSpPr>
        <p:spPr/>
        <p:txBody>
          <a:bodyPr/>
          <a:lstStyle/>
          <a:p>
            <a:r>
              <a:rPr lang="en-GB"/>
              <a:t>CLSK5003 RH</a:t>
            </a:r>
          </a:p>
        </p:txBody>
      </p:sp>
      <p:sp>
        <p:nvSpPr>
          <p:cNvPr id="7" name="Slide Number Placeholder 6"/>
          <p:cNvSpPr>
            <a:spLocks noGrp="1"/>
          </p:cNvSpPr>
          <p:nvPr>
            <p:ph type="sldNum" sz="quarter" idx="12"/>
          </p:nvPr>
        </p:nvSpPr>
        <p:spPr/>
        <p:txBody>
          <a:bodyPr/>
          <a:lstStyle/>
          <a:p>
            <a:fld id="{B7BEDE5A-0BBA-4636-9626-4454B5A23973}" type="slidenum">
              <a:rPr lang="en-GB" smtClean="0"/>
              <a:t>‹#›</a:t>
            </a:fld>
            <a:endParaRPr lang="en-GB"/>
          </a:p>
        </p:txBody>
      </p:sp>
    </p:spTree>
    <p:extLst>
      <p:ext uri="{BB962C8B-B14F-4D97-AF65-F5344CB8AC3E}">
        <p14:creationId xmlns:p14="http://schemas.microsoft.com/office/powerpoint/2010/main" val="3598896057"/>
      </p:ext>
    </p:extLst>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2AA30E-0D31-499C-8EF5-9A9201DC57A8}" type="datetime1">
              <a:rPr lang="en-GB" smtClean="0"/>
              <a:t>22/11/2016</a:t>
            </a:fld>
            <a:endParaRPr lang="en-GB"/>
          </a:p>
        </p:txBody>
      </p:sp>
      <p:sp>
        <p:nvSpPr>
          <p:cNvPr id="8" name="Footer Placeholder 7"/>
          <p:cNvSpPr>
            <a:spLocks noGrp="1"/>
          </p:cNvSpPr>
          <p:nvPr>
            <p:ph type="ftr" sz="quarter" idx="11"/>
          </p:nvPr>
        </p:nvSpPr>
        <p:spPr/>
        <p:txBody>
          <a:bodyPr/>
          <a:lstStyle/>
          <a:p>
            <a:r>
              <a:rPr lang="en-GB"/>
              <a:t>CLSK5003 RH</a:t>
            </a:r>
          </a:p>
        </p:txBody>
      </p:sp>
      <p:sp>
        <p:nvSpPr>
          <p:cNvPr id="9" name="Slide Number Placeholder 8"/>
          <p:cNvSpPr>
            <a:spLocks noGrp="1"/>
          </p:cNvSpPr>
          <p:nvPr>
            <p:ph type="sldNum" sz="quarter" idx="12"/>
          </p:nvPr>
        </p:nvSpPr>
        <p:spPr/>
        <p:txBody>
          <a:bodyPr/>
          <a:lstStyle/>
          <a:p>
            <a:fld id="{B7BEDE5A-0BBA-4636-9626-4454B5A23973}" type="slidenum">
              <a:rPr lang="en-GB" smtClean="0"/>
              <a:t>‹#›</a:t>
            </a:fld>
            <a:endParaRPr lang="en-GB"/>
          </a:p>
        </p:txBody>
      </p:sp>
    </p:spTree>
    <p:extLst>
      <p:ext uri="{BB962C8B-B14F-4D97-AF65-F5344CB8AC3E}">
        <p14:creationId xmlns:p14="http://schemas.microsoft.com/office/powerpoint/2010/main" val="344152439"/>
      </p:ext>
    </p:extLst>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FFDFDAD7-875A-4DAC-B131-E588EC7C1E88}" type="datetime1">
              <a:rPr lang="en-GB" smtClean="0"/>
              <a:t>22/11/2016</a:t>
            </a:fld>
            <a:endParaRPr lang="en-GB"/>
          </a:p>
        </p:txBody>
      </p:sp>
      <p:sp>
        <p:nvSpPr>
          <p:cNvPr id="5" name="Footer Placeholder 3"/>
          <p:cNvSpPr>
            <a:spLocks noGrp="1"/>
          </p:cNvSpPr>
          <p:nvPr>
            <p:ph type="ftr" sz="quarter" idx="11"/>
          </p:nvPr>
        </p:nvSpPr>
        <p:spPr/>
        <p:txBody>
          <a:bodyPr/>
          <a:lstStyle/>
          <a:p>
            <a:r>
              <a:rPr lang="en-GB"/>
              <a:t>CLSK5003 RH</a:t>
            </a:r>
          </a:p>
        </p:txBody>
      </p:sp>
      <p:sp>
        <p:nvSpPr>
          <p:cNvPr id="6" name="Slide Number Placeholder 4"/>
          <p:cNvSpPr>
            <a:spLocks noGrp="1"/>
          </p:cNvSpPr>
          <p:nvPr>
            <p:ph type="sldNum" sz="quarter" idx="12"/>
          </p:nvPr>
        </p:nvSpPr>
        <p:spPr/>
        <p:txBody>
          <a:bodyPr/>
          <a:lstStyle/>
          <a:p>
            <a:fld id="{B7BEDE5A-0BBA-4636-9626-4454B5A23973}" type="slidenum">
              <a:rPr lang="en-GB" smtClean="0"/>
              <a:t>‹#›</a:t>
            </a:fld>
            <a:endParaRPr lang="en-GB"/>
          </a:p>
        </p:txBody>
      </p:sp>
    </p:spTree>
    <p:extLst>
      <p:ext uri="{BB962C8B-B14F-4D97-AF65-F5344CB8AC3E}">
        <p14:creationId xmlns:p14="http://schemas.microsoft.com/office/powerpoint/2010/main" val="597597273"/>
      </p:ext>
    </p:extLst>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F43E644-15ED-418D-85AA-DE7CC6D34426}" type="datetime1">
              <a:rPr lang="en-GB" smtClean="0"/>
              <a:t>22/11/2016</a:t>
            </a:fld>
            <a:endParaRPr lang="en-GB"/>
          </a:p>
        </p:txBody>
      </p:sp>
      <p:sp>
        <p:nvSpPr>
          <p:cNvPr id="5" name="Footer Placeholder 2"/>
          <p:cNvSpPr>
            <a:spLocks noGrp="1"/>
          </p:cNvSpPr>
          <p:nvPr>
            <p:ph type="ftr" sz="quarter" idx="11"/>
          </p:nvPr>
        </p:nvSpPr>
        <p:spPr/>
        <p:txBody>
          <a:bodyPr/>
          <a:lstStyle/>
          <a:p>
            <a:r>
              <a:rPr lang="en-GB"/>
              <a:t>CLSK5003 RH</a:t>
            </a:r>
          </a:p>
        </p:txBody>
      </p:sp>
      <p:sp>
        <p:nvSpPr>
          <p:cNvPr id="6" name="Slide Number Placeholder 3"/>
          <p:cNvSpPr>
            <a:spLocks noGrp="1"/>
          </p:cNvSpPr>
          <p:nvPr>
            <p:ph type="sldNum" sz="quarter" idx="12"/>
          </p:nvPr>
        </p:nvSpPr>
        <p:spPr/>
        <p:txBody>
          <a:bodyPr/>
          <a:lstStyle/>
          <a:p>
            <a:fld id="{B7BEDE5A-0BBA-4636-9626-4454B5A23973}" type="slidenum">
              <a:rPr lang="en-GB" smtClean="0"/>
              <a:t>‹#›</a:t>
            </a:fld>
            <a:endParaRPr lang="en-GB"/>
          </a:p>
        </p:txBody>
      </p:sp>
    </p:spTree>
    <p:extLst>
      <p:ext uri="{BB962C8B-B14F-4D97-AF65-F5344CB8AC3E}">
        <p14:creationId xmlns:p14="http://schemas.microsoft.com/office/powerpoint/2010/main" val="389035812"/>
      </p:ext>
    </p:extLst>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8EC95AB6-44C9-45E8-A9B8-13A19DC446FA}" type="datetime1">
              <a:rPr lang="en-GB" smtClean="0"/>
              <a:t>22/11/2016</a:t>
            </a:fld>
            <a:endParaRPr lang="en-GB"/>
          </a:p>
        </p:txBody>
      </p:sp>
      <p:sp>
        <p:nvSpPr>
          <p:cNvPr id="5" name="Footer Placeholder 5"/>
          <p:cNvSpPr>
            <a:spLocks noGrp="1"/>
          </p:cNvSpPr>
          <p:nvPr>
            <p:ph type="ftr" sz="quarter" idx="11"/>
          </p:nvPr>
        </p:nvSpPr>
        <p:spPr/>
        <p:txBody>
          <a:bodyPr/>
          <a:lstStyle/>
          <a:p>
            <a:r>
              <a:rPr lang="en-GB"/>
              <a:t>CLSK5003 RH</a:t>
            </a:r>
          </a:p>
        </p:txBody>
      </p:sp>
      <p:sp>
        <p:nvSpPr>
          <p:cNvPr id="6" name="Slide Number Placeholder 6"/>
          <p:cNvSpPr>
            <a:spLocks noGrp="1"/>
          </p:cNvSpPr>
          <p:nvPr>
            <p:ph type="sldNum" sz="quarter" idx="12"/>
          </p:nvPr>
        </p:nvSpPr>
        <p:spPr/>
        <p:txBody>
          <a:bodyPr/>
          <a:lstStyle/>
          <a:p>
            <a:fld id="{B7BEDE5A-0BBA-4636-9626-4454B5A23973}" type="slidenum">
              <a:rPr lang="en-GB" smtClean="0"/>
              <a:t>‹#›</a:t>
            </a:fld>
            <a:endParaRPr lang="en-GB"/>
          </a:p>
        </p:txBody>
      </p:sp>
    </p:spTree>
    <p:extLst>
      <p:ext uri="{BB962C8B-B14F-4D97-AF65-F5344CB8AC3E}">
        <p14:creationId xmlns:p14="http://schemas.microsoft.com/office/powerpoint/2010/main" val="3936465650"/>
      </p:ext>
    </p:extLst>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8361117-8D9D-4F9A-9B5E-C2BA6C8005F6}" type="datetime1">
              <a:rPr lang="en-GB" smtClean="0"/>
              <a:t>22/11/2016</a:t>
            </a:fld>
            <a:endParaRPr lang="en-GB"/>
          </a:p>
        </p:txBody>
      </p:sp>
      <p:sp>
        <p:nvSpPr>
          <p:cNvPr id="6" name="Footer Placeholder 5"/>
          <p:cNvSpPr>
            <a:spLocks noGrp="1"/>
          </p:cNvSpPr>
          <p:nvPr>
            <p:ph type="ftr" sz="quarter" idx="11"/>
          </p:nvPr>
        </p:nvSpPr>
        <p:spPr/>
        <p:txBody>
          <a:bodyPr/>
          <a:lstStyle/>
          <a:p>
            <a:r>
              <a:rPr lang="en-GB"/>
              <a:t>CLSK5003 RH</a:t>
            </a:r>
          </a:p>
        </p:txBody>
      </p:sp>
      <p:sp>
        <p:nvSpPr>
          <p:cNvPr id="7" name="Slide Number Placeholder 6"/>
          <p:cNvSpPr>
            <a:spLocks noGrp="1"/>
          </p:cNvSpPr>
          <p:nvPr>
            <p:ph type="sldNum" sz="quarter" idx="12"/>
          </p:nvPr>
        </p:nvSpPr>
        <p:spPr/>
        <p:txBody>
          <a:bodyPr/>
          <a:lstStyle/>
          <a:p>
            <a:fld id="{B7BEDE5A-0BBA-4636-9626-4454B5A23973}" type="slidenum">
              <a:rPr lang="en-GB" smtClean="0"/>
              <a:t>‹#›</a:t>
            </a:fld>
            <a:endParaRPr lang="en-GB"/>
          </a:p>
        </p:txBody>
      </p:sp>
    </p:spTree>
    <p:extLst>
      <p:ext uri="{BB962C8B-B14F-4D97-AF65-F5344CB8AC3E}">
        <p14:creationId xmlns:p14="http://schemas.microsoft.com/office/powerpoint/2010/main" val="2420234555"/>
      </p:ext>
    </p:extLst>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4C469C3-45D5-4797-B4DD-C9CFC6CB487A}" type="datetime1">
              <a:rPr lang="en-GB" smtClean="0"/>
              <a:t>22/11/2016</a:t>
            </a:fld>
            <a:endParaRPr lang="en-GB"/>
          </a:p>
        </p:txBody>
      </p:sp>
      <p:sp>
        <p:nvSpPr>
          <p:cNvPr id="6" name="Footer Placeholder 5"/>
          <p:cNvSpPr>
            <a:spLocks noGrp="1"/>
          </p:cNvSpPr>
          <p:nvPr>
            <p:ph type="ftr" sz="quarter" idx="11"/>
          </p:nvPr>
        </p:nvSpPr>
        <p:spPr/>
        <p:txBody>
          <a:bodyPr/>
          <a:lstStyle/>
          <a:p>
            <a:r>
              <a:rPr lang="en-GB"/>
              <a:t>CLSK5003 RH</a:t>
            </a:r>
          </a:p>
        </p:txBody>
      </p:sp>
      <p:sp>
        <p:nvSpPr>
          <p:cNvPr id="7" name="Slide Number Placeholder 6"/>
          <p:cNvSpPr>
            <a:spLocks noGrp="1"/>
          </p:cNvSpPr>
          <p:nvPr>
            <p:ph type="sldNum" sz="quarter" idx="12"/>
          </p:nvPr>
        </p:nvSpPr>
        <p:spPr/>
        <p:txBody>
          <a:bodyPr/>
          <a:lstStyle/>
          <a:p>
            <a:fld id="{B7BEDE5A-0BBA-4636-9626-4454B5A23973}" type="slidenum">
              <a:rPr lang="en-GB" smtClean="0"/>
              <a:t>‹#›</a:t>
            </a:fld>
            <a:endParaRPr lang="en-GB"/>
          </a:p>
        </p:txBody>
      </p:sp>
    </p:spTree>
    <p:extLst>
      <p:ext uri="{BB962C8B-B14F-4D97-AF65-F5344CB8AC3E}">
        <p14:creationId xmlns:p14="http://schemas.microsoft.com/office/powerpoint/2010/main" val="365455450"/>
      </p:ext>
    </p:extLst>
  </p:cSld>
  <p:clrMapOvr>
    <a:masterClrMapping/>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6D74B0C6-75BF-43BD-A525-C239803B3078}" type="datetime1">
              <a:rPr lang="en-GB" smtClean="0"/>
              <a:t>22/11/2016</a:t>
            </a:fld>
            <a:endParaRPr lang="en-GB"/>
          </a:p>
        </p:txBody>
      </p:sp>
      <p:sp>
        <p:nvSpPr>
          <p:cNvPr id="5" name="Footer Placeholder 4"/>
          <p:cNvSpPr>
            <a:spLocks noGrp="1"/>
          </p:cNvSpPr>
          <p:nvPr>
            <p:ph type="ftr" sz="quarter" idx="11"/>
          </p:nvPr>
        </p:nvSpPr>
        <p:spPr/>
        <p:txBody>
          <a:bodyPr/>
          <a:lstStyle/>
          <a:p>
            <a:r>
              <a:rPr lang="en-GB"/>
              <a:t>CLSK5003 RH</a:t>
            </a:r>
          </a:p>
        </p:txBody>
      </p:sp>
      <p:sp>
        <p:nvSpPr>
          <p:cNvPr id="6" name="Slide Number Placeholder 5"/>
          <p:cNvSpPr>
            <a:spLocks noGrp="1"/>
          </p:cNvSpPr>
          <p:nvPr>
            <p:ph type="sldNum" sz="quarter" idx="12"/>
          </p:nvPr>
        </p:nvSpPr>
        <p:spPr/>
        <p:txBody>
          <a:bodyPr/>
          <a:lstStyle/>
          <a:p>
            <a:fld id="{B7BEDE5A-0BBA-4636-9626-4454B5A23973}" type="slidenum">
              <a:rPr lang="en-GB" smtClean="0"/>
              <a:t>‹#›</a:t>
            </a:fld>
            <a:endParaRPr lang="en-GB"/>
          </a:p>
        </p:txBody>
      </p:sp>
    </p:spTree>
    <p:extLst>
      <p:ext uri="{BB962C8B-B14F-4D97-AF65-F5344CB8AC3E}">
        <p14:creationId xmlns:p14="http://schemas.microsoft.com/office/powerpoint/2010/main" val="362026702"/>
      </p:ext>
    </p:extLst>
  </p:cSld>
  <p:clrMapOvr>
    <a:masterClrMapping/>
  </p:clrMapOvr>
  <p:transition spd="slow">
    <p:randomBar dir="vert"/>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D9611424-1C9C-47E1-8285-1030E19EA7AD}" type="datetime1">
              <a:rPr lang="en-GB" smtClean="0"/>
              <a:t>22/11/2016</a:t>
            </a:fld>
            <a:endParaRPr lang="en-GB"/>
          </a:p>
        </p:txBody>
      </p:sp>
      <p:sp>
        <p:nvSpPr>
          <p:cNvPr id="5" name="Footer Placeholder 4"/>
          <p:cNvSpPr>
            <a:spLocks noGrp="1"/>
          </p:cNvSpPr>
          <p:nvPr>
            <p:ph type="ftr" sz="quarter" idx="11"/>
          </p:nvPr>
        </p:nvSpPr>
        <p:spPr/>
        <p:txBody>
          <a:bodyPr/>
          <a:lstStyle/>
          <a:p>
            <a:r>
              <a:rPr lang="en-GB"/>
              <a:t>CLSK5003 RH</a:t>
            </a:r>
          </a:p>
        </p:txBody>
      </p:sp>
      <p:sp>
        <p:nvSpPr>
          <p:cNvPr id="6" name="Slide Number Placeholder 5"/>
          <p:cNvSpPr>
            <a:spLocks noGrp="1"/>
          </p:cNvSpPr>
          <p:nvPr>
            <p:ph type="sldNum" sz="quarter" idx="12"/>
          </p:nvPr>
        </p:nvSpPr>
        <p:spPr/>
        <p:txBody>
          <a:bodyPr/>
          <a:lstStyle/>
          <a:p>
            <a:fld id="{B7BEDE5A-0BBA-4636-9626-4454B5A23973}"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458453807"/>
      </p:ext>
    </p:extLst>
  </p:cSld>
  <p:clrMapOvr>
    <a:masterClrMapping/>
  </p:clrMapOvr>
  <p:transition spd="slow">
    <p:randomBar dir="vert"/>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2DD0C79-2A71-4C64-B0C0-94FF15216C76}" type="datetime1">
              <a:rPr lang="en-GB" smtClean="0"/>
              <a:t>22/11/2016</a:t>
            </a:fld>
            <a:endParaRPr lang="en-GB"/>
          </a:p>
        </p:txBody>
      </p:sp>
      <p:sp>
        <p:nvSpPr>
          <p:cNvPr id="5" name="Footer Placeholder 4"/>
          <p:cNvSpPr>
            <a:spLocks noGrp="1"/>
          </p:cNvSpPr>
          <p:nvPr>
            <p:ph type="ftr" sz="quarter" idx="11"/>
          </p:nvPr>
        </p:nvSpPr>
        <p:spPr/>
        <p:txBody>
          <a:bodyPr/>
          <a:lstStyle/>
          <a:p>
            <a:r>
              <a:rPr lang="en-GB"/>
              <a:t>CLSK5003 RH</a:t>
            </a:r>
          </a:p>
        </p:txBody>
      </p:sp>
      <p:sp>
        <p:nvSpPr>
          <p:cNvPr id="6" name="Slide Number Placeholder 5"/>
          <p:cNvSpPr>
            <a:spLocks noGrp="1"/>
          </p:cNvSpPr>
          <p:nvPr>
            <p:ph type="sldNum" sz="quarter" idx="12"/>
          </p:nvPr>
        </p:nvSpPr>
        <p:spPr/>
        <p:txBody>
          <a:bodyPr/>
          <a:lstStyle/>
          <a:p>
            <a:fld id="{B7BEDE5A-0BBA-4636-9626-4454B5A23973}" type="slidenum">
              <a:rPr lang="en-GB" smtClean="0"/>
              <a:t>‹#›</a:t>
            </a:fld>
            <a:endParaRPr lang="en-GB"/>
          </a:p>
        </p:txBody>
      </p:sp>
    </p:spTree>
    <p:extLst>
      <p:ext uri="{BB962C8B-B14F-4D97-AF65-F5344CB8AC3E}">
        <p14:creationId xmlns:p14="http://schemas.microsoft.com/office/powerpoint/2010/main" val="318951578"/>
      </p:ext>
    </p:extLst>
  </p:cSld>
  <p:clrMapOvr>
    <a:masterClrMapping/>
  </p:clrMapOvr>
  <p:transition spd="slow">
    <p:randomBar dir="vert"/>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2A230EF-E9EF-40B2-AEBF-796259F5422A}" type="datetime1">
              <a:rPr lang="en-GB" smtClean="0"/>
              <a:t>22/11/2016</a:t>
            </a:fld>
            <a:endParaRPr lang="en-GB"/>
          </a:p>
        </p:txBody>
      </p:sp>
      <p:sp>
        <p:nvSpPr>
          <p:cNvPr id="4" name="Footer Placeholder 4"/>
          <p:cNvSpPr>
            <a:spLocks noGrp="1"/>
          </p:cNvSpPr>
          <p:nvPr>
            <p:ph type="ftr" sz="quarter" idx="11"/>
          </p:nvPr>
        </p:nvSpPr>
        <p:spPr/>
        <p:txBody>
          <a:bodyPr/>
          <a:lstStyle/>
          <a:p>
            <a:r>
              <a:rPr lang="en-GB"/>
              <a:t>CLSK5003 RH</a:t>
            </a:r>
          </a:p>
        </p:txBody>
      </p:sp>
      <p:sp>
        <p:nvSpPr>
          <p:cNvPr id="6" name="Slide Number Placeholder 5"/>
          <p:cNvSpPr>
            <a:spLocks noGrp="1"/>
          </p:cNvSpPr>
          <p:nvPr>
            <p:ph type="sldNum" sz="quarter" idx="12"/>
          </p:nvPr>
        </p:nvSpPr>
        <p:spPr/>
        <p:txBody>
          <a:bodyPr/>
          <a:lstStyle/>
          <a:p>
            <a:fld id="{B7BEDE5A-0BBA-4636-9626-4454B5A23973}" type="slidenum">
              <a:rPr lang="en-GB" smtClean="0"/>
              <a:t>‹#›</a:t>
            </a:fld>
            <a:endParaRPr lang="en-GB"/>
          </a:p>
        </p:txBody>
      </p:sp>
    </p:spTree>
    <p:extLst>
      <p:ext uri="{BB962C8B-B14F-4D97-AF65-F5344CB8AC3E}">
        <p14:creationId xmlns:p14="http://schemas.microsoft.com/office/powerpoint/2010/main" val="3720085757"/>
      </p:ext>
    </p:extLst>
  </p:cSld>
  <p:clrMapOvr>
    <a:masterClrMapping/>
  </p:clrMapOvr>
  <p:transition spd="slow">
    <p:randomBar dir="vert"/>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70590D0-D601-41F2-A86F-0FA359E1FF9A}" type="datetime1">
              <a:rPr lang="en-GB" smtClean="0"/>
              <a:t>22/11/2016</a:t>
            </a:fld>
            <a:endParaRPr lang="en-GB"/>
          </a:p>
        </p:txBody>
      </p:sp>
      <p:sp>
        <p:nvSpPr>
          <p:cNvPr id="4" name="Footer Placeholder 4"/>
          <p:cNvSpPr>
            <a:spLocks noGrp="1"/>
          </p:cNvSpPr>
          <p:nvPr>
            <p:ph type="ftr" sz="quarter" idx="11"/>
          </p:nvPr>
        </p:nvSpPr>
        <p:spPr/>
        <p:txBody>
          <a:bodyPr/>
          <a:lstStyle/>
          <a:p>
            <a:r>
              <a:rPr lang="en-GB"/>
              <a:t>CLSK5003 RH</a:t>
            </a:r>
          </a:p>
        </p:txBody>
      </p:sp>
      <p:sp>
        <p:nvSpPr>
          <p:cNvPr id="6" name="Slide Number Placeholder 5"/>
          <p:cNvSpPr>
            <a:spLocks noGrp="1"/>
          </p:cNvSpPr>
          <p:nvPr>
            <p:ph type="sldNum" sz="quarter" idx="12"/>
          </p:nvPr>
        </p:nvSpPr>
        <p:spPr/>
        <p:txBody>
          <a:bodyPr/>
          <a:lstStyle/>
          <a:p>
            <a:fld id="{B7BEDE5A-0BBA-4636-9626-4454B5A23973}" type="slidenum">
              <a:rPr lang="en-GB" smtClean="0"/>
              <a:t>‹#›</a:t>
            </a:fld>
            <a:endParaRPr lang="en-GB"/>
          </a:p>
        </p:txBody>
      </p:sp>
    </p:spTree>
    <p:extLst>
      <p:ext uri="{BB962C8B-B14F-4D97-AF65-F5344CB8AC3E}">
        <p14:creationId xmlns:p14="http://schemas.microsoft.com/office/powerpoint/2010/main" val="4269628112"/>
      </p:ext>
    </p:extLst>
  </p:cSld>
  <p:clrMapOvr>
    <a:masterClrMapping/>
  </p:clrMapOvr>
  <p:transition spd="slow">
    <p:randomBar dir="vert"/>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CB582BB-345A-4DC6-AFAC-640C30AFE240}" type="datetime1">
              <a:rPr lang="en-GB" smtClean="0"/>
              <a:t>22/11/2016</a:t>
            </a:fld>
            <a:endParaRPr lang="en-GB"/>
          </a:p>
        </p:txBody>
      </p:sp>
      <p:sp>
        <p:nvSpPr>
          <p:cNvPr id="5" name="Footer Placeholder 4"/>
          <p:cNvSpPr>
            <a:spLocks noGrp="1"/>
          </p:cNvSpPr>
          <p:nvPr>
            <p:ph type="ftr" sz="quarter" idx="11"/>
          </p:nvPr>
        </p:nvSpPr>
        <p:spPr/>
        <p:txBody>
          <a:bodyPr/>
          <a:lstStyle/>
          <a:p>
            <a:r>
              <a:rPr lang="en-GB"/>
              <a:t>CLSK5003 RH</a:t>
            </a:r>
          </a:p>
        </p:txBody>
      </p:sp>
      <p:sp>
        <p:nvSpPr>
          <p:cNvPr id="6" name="Slide Number Placeholder 5"/>
          <p:cNvSpPr>
            <a:spLocks noGrp="1"/>
          </p:cNvSpPr>
          <p:nvPr>
            <p:ph type="sldNum" sz="quarter" idx="12"/>
          </p:nvPr>
        </p:nvSpPr>
        <p:spPr/>
        <p:txBody>
          <a:bodyPr/>
          <a:lstStyle/>
          <a:p>
            <a:fld id="{B7BEDE5A-0BBA-4636-9626-4454B5A23973}" type="slidenum">
              <a:rPr lang="en-GB" smtClean="0"/>
              <a:t>‹#›</a:t>
            </a:fld>
            <a:endParaRPr lang="en-GB"/>
          </a:p>
        </p:txBody>
      </p:sp>
    </p:spTree>
    <p:extLst>
      <p:ext uri="{BB962C8B-B14F-4D97-AF65-F5344CB8AC3E}">
        <p14:creationId xmlns:p14="http://schemas.microsoft.com/office/powerpoint/2010/main" val="1172309852"/>
      </p:ext>
    </p:extLst>
  </p:cSld>
  <p:clrMapOvr>
    <a:masterClrMapping/>
  </p:clrMapOvr>
  <p:transition spd="slow">
    <p:randomBar dir="vert"/>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9F3E48-3CF9-4861-81BE-FF2384A2CEE6}" type="datetime1">
              <a:rPr lang="en-GB" smtClean="0"/>
              <a:t>22/11/2016</a:t>
            </a:fld>
            <a:endParaRPr lang="en-GB"/>
          </a:p>
        </p:txBody>
      </p:sp>
      <p:sp>
        <p:nvSpPr>
          <p:cNvPr id="5" name="Footer Placeholder 4"/>
          <p:cNvSpPr>
            <a:spLocks noGrp="1"/>
          </p:cNvSpPr>
          <p:nvPr>
            <p:ph type="ftr" sz="quarter" idx="11"/>
          </p:nvPr>
        </p:nvSpPr>
        <p:spPr/>
        <p:txBody>
          <a:bodyPr/>
          <a:lstStyle/>
          <a:p>
            <a:r>
              <a:rPr lang="en-GB"/>
              <a:t>CLSK5003 RH</a:t>
            </a:r>
          </a:p>
        </p:txBody>
      </p:sp>
      <p:sp>
        <p:nvSpPr>
          <p:cNvPr id="6" name="Slide Number Placeholder 5"/>
          <p:cNvSpPr>
            <a:spLocks noGrp="1"/>
          </p:cNvSpPr>
          <p:nvPr>
            <p:ph type="sldNum" sz="quarter" idx="12"/>
          </p:nvPr>
        </p:nvSpPr>
        <p:spPr/>
        <p:txBody>
          <a:bodyPr/>
          <a:lstStyle/>
          <a:p>
            <a:fld id="{B7BEDE5A-0BBA-4636-9626-4454B5A23973}" type="slidenum">
              <a:rPr lang="en-GB" smtClean="0"/>
              <a:t>‹#›</a:t>
            </a:fld>
            <a:endParaRPr lang="en-GB"/>
          </a:p>
        </p:txBody>
      </p:sp>
    </p:spTree>
    <p:extLst>
      <p:ext uri="{BB962C8B-B14F-4D97-AF65-F5344CB8AC3E}">
        <p14:creationId xmlns:p14="http://schemas.microsoft.com/office/powerpoint/2010/main" val="185825321"/>
      </p:ext>
    </p:extLst>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2955C7B9-4A31-4B6B-B4C1-B0195314D979}" type="datetime1">
              <a:rPr lang="en-GB" smtClean="0"/>
              <a:t>22/11/2016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GB"/>
              <a:t>CLSK5003 RH</a:t>
            </a:r>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7BEDE5A-0BBA-4636-9626-4454B5A23973}" type="slidenum">
              <a:rPr lang="en-GB" smtClean="0"/>
              <a:t>‹#›</a:t>
            </a:fld>
            <a:endParaRPr lang="en-GB"/>
          </a:p>
        </p:txBody>
      </p:sp>
    </p:spTree>
    <p:extLst>
      <p:ext uri="{BB962C8B-B14F-4D97-AF65-F5344CB8AC3E}">
        <p14:creationId xmlns:p14="http://schemas.microsoft.com/office/powerpoint/2010/main" val="133315072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ransition spd="slow">
    <p:randomBar dir="vert"/>
  </p:transition>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jpe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17.jpeg"/><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8" Type="http://schemas.openxmlformats.org/officeDocument/2006/relationships/image" Target="../media/image21.jpeg"/><Relationship Id="rId3" Type="http://schemas.microsoft.com/office/2007/relationships/hdphoto" Target="../media/hdphoto1.wdp"/><Relationship Id="rId7" Type="http://schemas.openxmlformats.org/officeDocument/2006/relationships/image" Target="../media/image20.jpe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8" Type="http://schemas.openxmlformats.org/officeDocument/2006/relationships/image" Target="../media/image21.jpeg"/><Relationship Id="rId3" Type="http://schemas.microsoft.com/office/2007/relationships/hdphoto" Target="../media/hdphoto1.wdp"/><Relationship Id="rId7" Type="http://schemas.openxmlformats.org/officeDocument/2006/relationships/image" Target="../media/image23.jpe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22.jpeg"/><Relationship Id="rId5" Type="http://schemas.openxmlformats.org/officeDocument/2006/relationships/image" Target="../media/image19.jpeg"/><Relationship Id="rId4" Type="http://schemas.openxmlformats.org/officeDocument/2006/relationships/image" Target="../media/image16.jpeg"/></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jpeg"/><Relationship Id="rId4" Type="http://schemas.openxmlformats.org/officeDocument/2006/relationships/image" Target="../media/image16.jpeg"/></Relationships>
</file>

<file path=ppt/slides/_rels/slide13.xml.rels><?xml version="1.0" encoding="UTF-8" standalone="yes"?>
<Relationships xmlns="http://schemas.openxmlformats.org/package/2006/relationships"><Relationship Id="rId8" Type="http://schemas.openxmlformats.org/officeDocument/2006/relationships/image" Target="../media/image27.png"/><Relationship Id="rId3" Type="http://schemas.microsoft.com/office/2007/relationships/hdphoto" Target="../media/hdphoto1.wdp"/><Relationship Id="rId7" Type="http://schemas.openxmlformats.org/officeDocument/2006/relationships/image" Target="../media/image26.png"/><Relationship Id="rId2" Type="http://schemas.openxmlformats.org/officeDocument/2006/relationships/image" Target="../media/image6.png"/><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25.png"/><Relationship Id="rId4" Type="http://schemas.openxmlformats.org/officeDocument/2006/relationships/image" Target="../media/image16.jpeg"/><Relationship Id="rId9" Type="http://schemas.microsoft.com/office/2007/relationships/hdphoto" Target="../media/hdphoto3.wdp"/></Relationships>
</file>

<file path=ppt/slides/_rels/slide14.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28.jpeg"/><Relationship Id="rId2" Type="http://schemas.openxmlformats.org/officeDocument/2006/relationships/image" Target="../media/image6.png"/><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25.png"/><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29.jpeg"/><Relationship Id="rId4" Type="http://schemas.openxmlformats.org/officeDocument/2006/relationships/image" Target="../media/image16.jpeg"/></Relationships>
</file>

<file path=ppt/slides/_rels/slide1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jpeg"/></Relationships>
</file>

<file path=ppt/slides/_rels/slide1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hyperlink" Target="https://www.google.co.uk/url?sa=i&amp;rct=j&amp;q=&amp;esrc=s&amp;source=images&amp;cd=&amp;cad=rja&amp;uact=8&amp;ved=0ahUKEwjYqIGbxYrQAhWBNBQKHQrQAzAQjhwIBQ&amp;url=http://jeanclaudegolvin.com/lambaesis-2/&amp;psig=AFQjCNGpvW3A_7itiXSiy7bWHmY2Trx1ew&amp;ust=1478192196642037"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cad=rja&amp;uact=8&amp;ved=0ahUKEwjYqIGbxYrQAhWBNBQKHQrQAzAQjhwIBQ&amp;url=http://jeanclaudegolvin.com/lambaesis-2/&amp;psig=AFQjCNGpvW3A_7itiXSiy7bWHmY2Trx1ew&amp;ust=1478192196642037" TargetMode="External"/><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2.xml"/><Relationship Id="rId5" Type="http://schemas.openxmlformats.org/officeDocument/2006/relationships/image" Target="../media/image41.jpeg"/><Relationship Id="rId4" Type="http://schemas.openxmlformats.org/officeDocument/2006/relationships/image" Target="../media/image40.jpeg"/></Relationships>
</file>

<file path=ppt/slides/_rels/slide25.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38.jpeg"/><Relationship Id="rId1" Type="http://schemas.openxmlformats.org/officeDocument/2006/relationships/slideLayout" Target="../slideLayouts/slideLayout2.xml"/><Relationship Id="rId6" Type="http://schemas.microsoft.com/office/2007/relationships/hdphoto" Target="../media/hdphoto4.wdp"/><Relationship Id="rId5" Type="http://schemas.openxmlformats.org/officeDocument/2006/relationships/image" Target="../media/image44.png"/><Relationship Id="rId4" Type="http://schemas.openxmlformats.org/officeDocument/2006/relationships/image" Target="../media/image43.png"/></Relationships>
</file>

<file path=ppt/slides/_rels/slide26.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lusoriarhenana.de/" TargetMode="External"/><Relationship Id="rId2" Type="http://schemas.openxmlformats.org/officeDocument/2006/relationships/image" Target="../media/image38.jpeg"/><Relationship Id="rId1" Type="http://schemas.openxmlformats.org/officeDocument/2006/relationships/slideLayout" Target="../slideLayouts/slideLayout2.xml"/><Relationship Id="rId5" Type="http://schemas.openxmlformats.org/officeDocument/2006/relationships/image" Target="../media/image48.jpeg"/><Relationship Id="rId4" Type="http://schemas.openxmlformats.org/officeDocument/2006/relationships/image" Target="../media/image47.jpeg"/></Relationships>
</file>

<file path=ppt/slides/_rels/slide28.xml.rels><?xml version="1.0" encoding="UTF-8" standalone="yes"?>
<Relationships xmlns="http://schemas.openxmlformats.org/package/2006/relationships"><Relationship Id="rId3" Type="http://schemas.openxmlformats.org/officeDocument/2006/relationships/hyperlink" Target="http://lusoriarhenana.de/" TargetMode="External"/><Relationship Id="rId2" Type="http://schemas.openxmlformats.org/officeDocument/2006/relationships/image" Target="../media/image38.jpeg"/><Relationship Id="rId1" Type="http://schemas.openxmlformats.org/officeDocument/2006/relationships/slideLayout" Target="../slideLayouts/slideLayout2.xml"/><Relationship Id="rId5" Type="http://schemas.openxmlformats.org/officeDocument/2006/relationships/image" Target="../media/image49.jpeg"/><Relationship Id="rId4" Type="http://schemas.openxmlformats.org/officeDocument/2006/relationships/image" Target="../media/image47.jpeg"/></Relationships>
</file>

<file path=ppt/slides/_rels/slide29.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3.jpeg"/><Relationship Id="rId1" Type="http://schemas.openxmlformats.org/officeDocument/2006/relationships/slideLayout" Target="../slideLayouts/slideLayout2.xml"/><Relationship Id="rId4" Type="http://schemas.openxmlformats.org/officeDocument/2006/relationships/image" Target="../media/image57.png"/></Relationships>
</file>

<file path=ppt/slides/_rels/slide3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3.jpeg"/><Relationship Id="rId1" Type="http://schemas.openxmlformats.org/officeDocument/2006/relationships/slideLayout" Target="../slideLayouts/slideLayout4.xml"/><Relationship Id="rId4" Type="http://schemas.openxmlformats.org/officeDocument/2006/relationships/image" Target="../media/image59.jpeg"/></Relationships>
</file>

<file path=ppt/slides/_rels/slide38.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3.jpeg"/><Relationship Id="rId1" Type="http://schemas.openxmlformats.org/officeDocument/2006/relationships/slideLayout" Target="../slideLayouts/slideLayout4.xml"/><Relationship Id="rId4" Type="http://schemas.openxmlformats.org/officeDocument/2006/relationships/image" Target="../media/image60.png"/></Relationships>
</file>

<file path=ppt/slides/_rels/slide3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53.jpeg"/><Relationship Id="rId1" Type="http://schemas.openxmlformats.org/officeDocument/2006/relationships/slideLayout" Target="../slideLayouts/slideLayout4.xml"/><Relationship Id="rId4" Type="http://schemas.microsoft.com/office/2007/relationships/hdphoto" Target="../media/hdphoto6.wdp"/></Relationships>
</file>

<file path=ppt/slides/_rels/slide4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53.jpeg"/><Relationship Id="rId1" Type="http://schemas.openxmlformats.org/officeDocument/2006/relationships/slideLayout" Target="../slideLayouts/slideLayout4.xml"/><Relationship Id="rId4" Type="http://schemas.microsoft.com/office/2007/relationships/hdphoto" Target="../media/hdphoto7.wdp"/></Relationships>
</file>

<file path=ppt/slides/_rels/slide4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4.jpeg"/><Relationship Id="rId7" Type="http://schemas.openxmlformats.org/officeDocument/2006/relationships/diagramColors" Target="../diagrams/colors2.xml"/><Relationship Id="rId2" Type="http://schemas.openxmlformats.org/officeDocument/2006/relationships/image" Target="../media/image63.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2.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65.jpeg"/><Relationship Id="rId1" Type="http://schemas.openxmlformats.org/officeDocument/2006/relationships/slideLayout" Target="../slideLayouts/slideLayout4.xml"/><Relationship Id="rId4" Type="http://schemas.openxmlformats.org/officeDocument/2006/relationships/image" Target="../media/image67.jpeg"/></Relationships>
</file>

<file path=ppt/slides/_rels/slide43.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71.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77.gif"/><Relationship Id="rId2" Type="http://schemas.openxmlformats.org/officeDocument/2006/relationships/image" Target="../media/image76.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77.gif"/><Relationship Id="rId2" Type="http://schemas.openxmlformats.org/officeDocument/2006/relationships/image" Target="../media/image76.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image" Target="../media/image81.gif"/><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83.gif"/><Relationship Id="rId2" Type="http://schemas.openxmlformats.org/officeDocument/2006/relationships/image" Target="../media/image80.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4.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image" Target="../media/image86.jpeg"/><Relationship Id="rId1" Type="http://schemas.openxmlformats.org/officeDocument/2006/relationships/slideLayout" Target="../slideLayouts/slideLayout2.xml"/><Relationship Id="rId5" Type="http://schemas.openxmlformats.org/officeDocument/2006/relationships/image" Target="../media/image89.jpeg"/><Relationship Id="rId4" Type="http://schemas.openxmlformats.org/officeDocument/2006/relationships/image" Target="../media/image88.jpeg"/></Relationships>
</file>

<file path=ppt/slides/_rels/slide60.xml.rels><?xml version="1.0" encoding="UTF-8" standalone="yes"?>
<Relationships xmlns="http://schemas.openxmlformats.org/package/2006/relationships"><Relationship Id="rId2" Type="http://schemas.openxmlformats.org/officeDocument/2006/relationships/image" Target="../media/image90.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91.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image" Target="../media/image92.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hyperlink" Target="http://db.edcs.eu/epigr/partner.php?param=A14444;CO0019011;HD029478" TargetMode="External"/><Relationship Id="rId2" Type="http://schemas.openxmlformats.org/officeDocument/2006/relationships/image" Target="../media/image94.jpeg"/><Relationship Id="rId1" Type="http://schemas.openxmlformats.org/officeDocument/2006/relationships/slideLayout" Target="../slideLayouts/slideLayout2.xml"/><Relationship Id="rId4" Type="http://schemas.openxmlformats.org/officeDocument/2006/relationships/image" Target="../media/image95.jpeg"/></Relationships>
</file>

<file path=ppt/slides/_rels/slide64.xml.rels><?xml version="1.0" encoding="UTF-8" standalone="yes"?>
<Relationships xmlns="http://schemas.openxmlformats.org/package/2006/relationships"><Relationship Id="rId2" Type="http://schemas.openxmlformats.org/officeDocument/2006/relationships/image" Target="../media/image96.jpe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image" Target="../media/image98.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Image result for deforestation ancient world"/>
          <p:cNvPicPr>
            <a:picLocks noChangeAspect="1" noChangeArrowheads="1"/>
          </p:cNvPicPr>
          <p:nvPr/>
        </p:nvPicPr>
        <p:blipFill rotWithShape="1">
          <a:blip r:embed="rId2">
            <a:alphaModFix/>
            <a:duotone>
              <a:prstClr val="black"/>
              <a:schemeClr val="accent5">
                <a:tint val="45000"/>
                <a:satMod val="400000"/>
              </a:schemeClr>
            </a:duotone>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t="2160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5257800" y="1295400"/>
            <a:ext cx="5867400" cy="5562600"/>
          </a:xfrm>
          <a:prstGeom prst="rect">
            <a:avLst/>
          </a:prstGeom>
          <a:solidFill>
            <a:schemeClr val="bg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 name="Rectangle 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57800" y="0"/>
            <a:ext cx="5865812"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418161" y="1447800"/>
            <a:ext cx="4562452" cy="3253378"/>
          </a:xfrm>
        </p:spPr>
        <p:txBody>
          <a:bodyPr>
            <a:normAutofit/>
          </a:bodyPr>
          <a:lstStyle/>
          <a:p>
            <a:r>
              <a:rPr lang="en-GB" sz="4800" dirty="0"/>
              <a:t>Exploring Sustainability in the </a:t>
            </a:r>
            <a:br>
              <a:rPr lang="en-GB" sz="4800" dirty="0"/>
            </a:br>
            <a:r>
              <a:rPr lang="en-GB" sz="4800" dirty="0"/>
              <a:t>Ancient World</a:t>
            </a:r>
          </a:p>
        </p:txBody>
      </p:sp>
      <p:sp>
        <p:nvSpPr>
          <p:cNvPr id="3" name="Subtitle 2"/>
          <p:cNvSpPr>
            <a:spLocks noGrp="1"/>
          </p:cNvSpPr>
          <p:nvPr>
            <p:ph type="subTitle" idx="1"/>
          </p:nvPr>
        </p:nvSpPr>
        <p:spPr>
          <a:xfrm>
            <a:off x="5418160" y="4701178"/>
            <a:ext cx="5705451" cy="937622"/>
          </a:xfrm>
        </p:spPr>
        <p:txBody>
          <a:bodyPr>
            <a:normAutofit/>
          </a:bodyPr>
          <a:lstStyle/>
          <a:p>
            <a:r>
              <a:rPr lang="en-GB" sz="4000" dirty="0"/>
              <a:t>WEEK 5, 4</a:t>
            </a:r>
            <a:r>
              <a:rPr lang="en-GB" sz="4000" baseline="30000" dirty="0"/>
              <a:t>th</a:t>
            </a:r>
            <a:r>
              <a:rPr lang="en-GB" sz="4000" dirty="0"/>
              <a:t> NOV. 2016</a:t>
            </a:r>
          </a:p>
        </p:txBody>
      </p:sp>
    </p:spTree>
    <p:extLst>
      <p:ext uri="{BB962C8B-B14F-4D97-AF65-F5344CB8AC3E}">
        <p14:creationId xmlns:p14="http://schemas.microsoft.com/office/powerpoint/2010/main" val="3961052040"/>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Image result for deforestation ancient world"/>
          <p:cNvPicPr>
            <a:picLocks noChangeAspect="1" noChangeArrowheads="1"/>
          </p:cNvPicPr>
          <p:nvPr/>
        </p:nvPicPr>
        <p:blipFill rotWithShape="1">
          <a:blip r:embed="rId2">
            <a:alphaModFix/>
            <a:duotone>
              <a:prstClr val="black"/>
              <a:schemeClr val="accent6">
                <a:tint val="45000"/>
                <a:satMod val="400000"/>
              </a:schemeClr>
            </a:duotone>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t="2160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A poster tells a story…</a:t>
            </a:r>
          </a:p>
        </p:txBody>
      </p:sp>
      <p:sp>
        <p:nvSpPr>
          <p:cNvPr id="3" name="Content Placeholder 2"/>
          <p:cNvSpPr>
            <a:spLocks noGrp="1"/>
          </p:cNvSpPr>
          <p:nvPr>
            <p:ph idx="1"/>
          </p:nvPr>
        </p:nvSpPr>
        <p:spPr>
          <a:xfrm>
            <a:off x="203542" y="1745680"/>
            <a:ext cx="10366922" cy="3894340"/>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lstStyle/>
          <a:p>
            <a:r>
              <a:rPr lang="en-GB" dirty="0">
                <a:solidFill>
                  <a:schemeClr val="bg2">
                    <a:lumMod val="20000"/>
                    <a:lumOff val="80000"/>
                  </a:schemeClr>
                </a:solidFill>
                <a:effectLst>
                  <a:outerShdw blurRad="38100" dist="38100" dir="2700000" algn="tl">
                    <a:srgbClr val="000000">
                      <a:alpha val="43137"/>
                    </a:srgbClr>
                  </a:outerShdw>
                </a:effectLst>
              </a:rPr>
              <a:t>Ten topics for the group poster exhibitions:</a:t>
            </a:r>
            <a:br>
              <a:rPr lang="en-GB" dirty="0">
                <a:solidFill>
                  <a:schemeClr val="bg2">
                    <a:lumMod val="20000"/>
                    <a:lumOff val="80000"/>
                  </a:schemeClr>
                </a:solidFill>
                <a:effectLst>
                  <a:outerShdw blurRad="38100" dist="38100" dir="2700000" algn="tl">
                    <a:srgbClr val="000000">
                      <a:alpha val="43137"/>
                    </a:srgbClr>
                  </a:outerShdw>
                </a:effectLst>
              </a:rPr>
            </a:br>
            <a:r>
              <a:rPr lang="en-GB" dirty="0">
                <a:solidFill>
                  <a:schemeClr val="bg2">
                    <a:lumMod val="20000"/>
                    <a:lumOff val="80000"/>
                  </a:schemeClr>
                </a:solidFill>
                <a:effectLst>
                  <a:outerShdw blurRad="38100" dist="38100" dir="2700000" algn="tl">
                    <a:srgbClr val="000000">
                      <a:alpha val="43137"/>
                    </a:srgbClr>
                  </a:outerShdw>
                </a:effectLst>
              </a:rPr>
              <a:t>1.    Feeding the cities: the role and impact of long-distance exchange</a:t>
            </a:r>
            <a:br>
              <a:rPr lang="en-GB" dirty="0">
                <a:solidFill>
                  <a:schemeClr val="bg2">
                    <a:lumMod val="20000"/>
                    <a:lumOff val="80000"/>
                  </a:schemeClr>
                </a:solidFill>
                <a:effectLst>
                  <a:outerShdw blurRad="38100" dist="38100" dir="2700000" algn="tl">
                    <a:srgbClr val="000000">
                      <a:alpha val="43137"/>
                    </a:srgbClr>
                  </a:outerShdw>
                </a:effectLst>
              </a:rPr>
            </a:br>
            <a:r>
              <a:rPr lang="en-GB" dirty="0">
                <a:solidFill>
                  <a:schemeClr val="bg2">
                    <a:lumMod val="20000"/>
                    <a:lumOff val="80000"/>
                  </a:schemeClr>
                </a:solidFill>
                <a:effectLst>
                  <a:outerShdw blurRad="38100" dist="38100" dir="2700000" algn="tl">
                    <a:srgbClr val="000000">
                      <a:alpha val="43137"/>
                    </a:srgbClr>
                  </a:outerShdw>
                </a:effectLst>
              </a:rPr>
              <a:t>2.    Changing Europe’s countryside: exploitation &amp; </a:t>
            </a:r>
            <a:r>
              <a:rPr lang="en-GB" dirty="0" err="1">
                <a:solidFill>
                  <a:schemeClr val="bg2">
                    <a:lumMod val="20000"/>
                    <a:lumOff val="80000"/>
                  </a:schemeClr>
                </a:solidFill>
                <a:effectLst>
                  <a:outerShdw blurRad="38100" dist="38100" dir="2700000" algn="tl">
                    <a:srgbClr val="000000">
                      <a:alpha val="43137"/>
                    </a:srgbClr>
                  </a:outerShdw>
                </a:effectLst>
              </a:rPr>
              <a:t>centuriation</a:t>
            </a:r>
            <a:br>
              <a:rPr lang="en-GB" dirty="0">
                <a:solidFill>
                  <a:schemeClr val="bg2">
                    <a:lumMod val="20000"/>
                    <a:lumOff val="80000"/>
                  </a:schemeClr>
                </a:solidFill>
                <a:effectLst>
                  <a:outerShdw blurRad="38100" dist="38100" dir="2700000" algn="tl">
                    <a:srgbClr val="000000">
                      <a:alpha val="43137"/>
                    </a:srgbClr>
                  </a:outerShdw>
                </a:effectLst>
              </a:rPr>
            </a:br>
            <a:r>
              <a:rPr lang="en-GB" dirty="0">
                <a:solidFill>
                  <a:schemeClr val="bg2">
                    <a:lumMod val="20000"/>
                    <a:lumOff val="80000"/>
                  </a:schemeClr>
                </a:solidFill>
                <a:effectLst>
                  <a:outerShdw blurRad="38100" dist="38100" dir="2700000" algn="tl">
                    <a:srgbClr val="000000">
                      <a:alpha val="43137"/>
                    </a:srgbClr>
                  </a:outerShdw>
                </a:effectLst>
              </a:rPr>
              <a:t>3.    De-forestation and its consequences</a:t>
            </a:r>
            <a:br>
              <a:rPr lang="en-GB" dirty="0">
                <a:solidFill>
                  <a:schemeClr val="bg2">
                    <a:lumMod val="20000"/>
                    <a:lumOff val="80000"/>
                  </a:schemeClr>
                </a:solidFill>
                <a:effectLst>
                  <a:outerShdw blurRad="38100" dist="38100" dir="2700000" algn="tl">
                    <a:srgbClr val="000000">
                      <a:alpha val="43137"/>
                    </a:srgbClr>
                  </a:outerShdw>
                </a:effectLst>
              </a:rPr>
            </a:br>
            <a:r>
              <a:rPr lang="en-GB" dirty="0">
                <a:solidFill>
                  <a:schemeClr val="bg2">
                    <a:lumMod val="20000"/>
                    <a:lumOff val="80000"/>
                  </a:schemeClr>
                </a:solidFill>
                <a:effectLst>
                  <a:outerShdw blurRad="38100" dist="38100" dir="2700000" algn="tl">
                    <a:srgbClr val="000000">
                      <a:alpha val="43137"/>
                    </a:srgbClr>
                  </a:outerShdw>
                </a:effectLst>
              </a:rPr>
              <a:t>4.    River pollution in the Roman empire</a:t>
            </a:r>
            <a:br>
              <a:rPr lang="en-GB" dirty="0">
                <a:solidFill>
                  <a:schemeClr val="bg2">
                    <a:lumMod val="20000"/>
                    <a:lumOff val="80000"/>
                  </a:schemeClr>
                </a:solidFill>
                <a:effectLst>
                  <a:outerShdw blurRad="38100" dist="38100" dir="2700000" algn="tl">
                    <a:srgbClr val="000000">
                      <a:alpha val="43137"/>
                    </a:srgbClr>
                  </a:outerShdw>
                </a:effectLst>
              </a:rPr>
            </a:br>
            <a:r>
              <a:rPr lang="en-GB" dirty="0">
                <a:solidFill>
                  <a:schemeClr val="bg2">
                    <a:lumMod val="20000"/>
                    <a:lumOff val="80000"/>
                  </a:schemeClr>
                </a:solidFill>
                <a:effectLst>
                  <a:outerShdw blurRad="38100" dist="38100" dir="2700000" algn="tl">
                    <a:srgbClr val="000000">
                      <a:alpha val="43137"/>
                    </a:srgbClr>
                  </a:outerShdw>
                </a:effectLst>
              </a:rPr>
              <a:t>5.    Air pollution in Roman cities</a:t>
            </a:r>
            <a:br>
              <a:rPr lang="en-GB" dirty="0">
                <a:solidFill>
                  <a:schemeClr val="bg2">
                    <a:lumMod val="20000"/>
                    <a:lumOff val="80000"/>
                  </a:schemeClr>
                </a:solidFill>
                <a:effectLst>
                  <a:outerShdw blurRad="38100" dist="38100" dir="2700000" algn="tl">
                    <a:srgbClr val="000000">
                      <a:alpha val="43137"/>
                    </a:srgbClr>
                  </a:outerShdw>
                </a:effectLst>
              </a:rPr>
            </a:br>
            <a:r>
              <a:rPr lang="en-GB" dirty="0">
                <a:solidFill>
                  <a:schemeClr val="bg2">
                    <a:lumMod val="20000"/>
                    <a:lumOff val="80000"/>
                  </a:schemeClr>
                </a:solidFill>
                <a:effectLst>
                  <a:outerShdw blurRad="38100" dist="38100" dir="2700000" algn="tl">
                    <a:srgbClr val="000000">
                      <a:alpha val="43137"/>
                    </a:srgbClr>
                  </a:outerShdw>
                </a:effectLst>
              </a:rPr>
              <a:t>6.    Animal protection in the empire</a:t>
            </a:r>
            <a:br>
              <a:rPr lang="en-GB" dirty="0">
                <a:solidFill>
                  <a:schemeClr val="bg2">
                    <a:lumMod val="20000"/>
                    <a:lumOff val="80000"/>
                  </a:schemeClr>
                </a:solidFill>
                <a:effectLst>
                  <a:outerShdw blurRad="38100" dist="38100" dir="2700000" algn="tl">
                    <a:srgbClr val="000000">
                      <a:alpha val="43137"/>
                    </a:srgbClr>
                  </a:outerShdw>
                </a:effectLst>
              </a:rPr>
            </a:br>
            <a:r>
              <a:rPr lang="en-GB" dirty="0">
                <a:solidFill>
                  <a:schemeClr val="bg2">
                    <a:lumMod val="20000"/>
                    <a:lumOff val="80000"/>
                  </a:schemeClr>
                </a:solidFill>
                <a:effectLst>
                  <a:outerShdw blurRad="38100" dist="38100" dir="2700000" algn="tl">
                    <a:srgbClr val="000000">
                      <a:alpha val="43137"/>
                    </a:srgbClr>
                  </a:outerShdw>
                </a:effectLst>
              </a:rPr>
              <a:t>7.    How reliable was the Roman economy on slavery?</a:t>
            </a:r>
            <a:br>
              <a:rPr lang="en-GB" dirty="0">
                <a:solidFill>
                  <a:schemeClr val="bg2">
                    <a:lumMod val="20000"/>
                    <a:lumOff val="80000"/>
                  </a:schemeClr>
                </a:solidFill>
                <a:effectLst>
                  <a:outerShdw blurRad="38100" dist="38100" dir="2700000" algn="tl">
                    <a:srgbClr val="000000">
                      <a:alpha val="43137"/>
                    </a:srgbClr>
                  </a:outerShdw>
                </a:effectLst>
              </a:rPr>
            </a:br>
            <a:r>
              <a:rPr lang="en-GB" b="1" dirty="0">
                <a:solidFill>
                  <a:srgbClr val="FFFF00"/>
                </a:solidFill>
                <a:effectLst>
                  <a:outerShdw blurRad="38100" dist="38100" dir="2700000" algn="tl">
                    <a:srgbClr val="000000">
                      <a:alpha val="43137"/>
                    </a:srgbClr>
                  </a:outerShdw>
                </a:effectLst>
              </a:rPr>
              <a:t>8.    Sustaining the Roman army along the Rhine-Danube Limes</a:t>
            </a:r>
            <a:br>
              <a:rPr lang="en-GB" b="1" dirty="0">
                <a:solidFill>
                  <a:srgbClr val="FFFF00"/>
                </a:solidFill>
                <a:effectLst>
                  <a:outerShdw blurRad="38100" dist="38100" dir="2700000" algn="tl">
                    <a:srgbClr val="000000">
                      <a:alpha val="43137"/>
                    </a:srgbClr>
                  </a:outerShdw>
                </a:effectLst>
              </a:rPr>
            </a:br>
            <a:r>
              <a:rPr lang="en-GB" dirty="0">
                <a:solidFill>
                  <a:schemeClr val="bg2">
                    <a:lumMod val="20000"/>
                    <a:lumOff val="80000"/>
                  </a:schemeClr>
                </a:solidFill>
                <a:effectLst>
                  <a:outerShdw blurRad="38100" dist="38100" dir="2700000" algn="tl">
                    <a:srgbClr val="000000">
                      <a:alpha val="43137"/>
                    </a:srgbClr>
                  </a:outerShdw>
                </a:effectLst>
              </a:rPr>
              <a:t>9.    Inflation and Roman economic crises</a:t>
            </a:r>
            <a:br>
              <a:rPr lang="en-GB" dirty="0">
                <a:solidFill>
                  <a:schemeClr val="bg2">
                    <a:lumMod val="20000"/>
                    <a:lumOff val="80000"/>
                  </a:schemeClr>
                </a:solidFill>
                <a:effectLst>
                  <a:outerShdw blurRad="38100" dist="38100" dir="2700000" algn="tl">
                    <a:srgbClr val="000000">
                      <a:alpha val="43137"/>
                    </a:srgbClr>
                  </a:outerShdw>
                </a:effectLst>
              </a:rPr>
            </a:br>
            <a:r>
              <a:rPr lang="en-GB" dirty="0">
                <a:solidFill>
                  <a:schemeClr val="bg2">
                    <a:lumMod val="20000"/>
                    <a:lumOff val="80000"/>
                  </a:schemeClr>
                </a:solidFill>
                <a:effectLst>
                  <a:outerShdw blurRad="38100" dist="38100" dir="2700000" algn="tl">
                    <a:srgbClr val="000000">
                      <a:alpha val="43137"/>
                    </a:srgbClr>
                  </a:outerShdw>
                </a:effectLst>
              </a:rPr>
              <a:t>10.  Sustaining the empire: Gender, Ethnicity &amp; Imperialism in Roman literature </a:t>
            </a:r>
          </a:p>
        </p:txBody>
      </p:sp>
    </p:spTree>
    <p:extLst>
      <p:ext uri="{BB962C8B-B14F-4D97-AF65-F5344CB8AC3E}">
        <p14:creationId xmlns:p14="http://schemas.microsoft.com/office/powerpoint/2010/main" val="4819565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descr="Image result for deforestation ancient world"/>
          <p:cNvPicPr>
            <a:picLocks noChangeAspect="1" noChangeArrowheads="1"/>
          </p:cNvPicPr>
          <p:nvPr/>
        </p:nvPicPr>
        <p:blipFill rotWithShape="1">
          <a:blip r:embed="rId2">
            <a:alphaModFix/>
            <a:duotone>
              <a:prstClr val="black"/>
              <a:schemeClr val="accent6">
                <a:tint val="45000"/>
                <a:satMod val="400000"/>
              </a:schemeClr>
            </a:duotone>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t="2160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https://sites.google.com/site/adambrouwerdna/_/rsrc/1472876168725/adam-s-haplogroup/map%20of%20Roman%20Germany.jpg"/>
          <p:cNvPicPr>
            <a:picLocks noChangeAspect="1" noChangeArrowheads="1"/>
          </p:cNvPicPr>
          <p:nvPr/>
        </p:nvPicPr>
        <p:blipFill rotWithShape="1">
          <a:blip r:embed="rId4">
            <a:extLst>
              <a:ext uri="{28A0092B-C50C-407E-A947-70E740481C1C}">
                <a14:useLocalDpi xmlns:a14="http://schemas.microsoft.com/office/drawing/2010/main" val="0"/>
              </a:ext>
            </a:extLst>
          </a:blip>
          <a:srcRect l="5533" r="7931" b="1"/>
          <a:stretch/>
        </p:blipFill>
        <p:spPr bwMode="auto">
          <a:xfrm>
            <a:off x="4634680" y="10"/>
            <a:ext cx="7560130" cy="685799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650669" y="2438400"/>
            <a:ext cx="3330328" cy="3809999"/>
          </a:xfrm>
        </p:spPr>
        <p:txBody>
          <a:bodyPr>
            <a:normAutofit/>
          </a:bodyPr>
          <a:lstStyle/>
          <a:p>
            <a:endParaRPr lang="en-GB"/>
          </a:p>
        </p:txBody>
      </p:sp>
      <p:sp>
        <p:nvSpPr>
          <p:cNvPr id="5" name="Oval 4"/>
          <p:cNvSpPr/>
          <p:nvPr/>
        </p:nvSpPr>
        <p:spPr>
          <a:xfrm>
            <a:off x="9715499" y="3111500"/>
            <a:ext cx="958851" cy="812800"/>
          </a:xfrm>
          <a:prstGeom prst="ellipse">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a:off x="8940800" y="2336800"/>
            <a:ext cx="679450" cy="692150"/>
          </a:xfrm>
          <a:prstGeom prst="ellipse">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8556624" y="1346200"/>
            <a:ext cx="1158875" cy="692150"/>
          </a:xfrm>
          <a:prstGeom prst="ellipse">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itle 1"/>
          <p:cNvSpPr>
            <a:spLocks noGrp="1"/>
          </p:cNvSpPr>
          <p:nvPr>
            <p:ph type="title"/>
          </p:nvPr>
        </p:nvSpPr>
        <p:spPr>
          <a:xfrm>
            <a:off x="646111" y="452718"/>
            <a:ext cx="9404723" cy="1400530"/>
          </a:xfrm>
        </p:spPr>
        <p:txBody>
          <a:bodyPr/>
          <a:lstStyle/>
          <a:p>
            <a:r>
              <a:rPr lang="en-GB" dirty="0"/>
              <a:t>Sustaining </a:t>
            </a:r>
            <a:br>
              <a:rPr lang="en-GB" dirty="0"/>
            </a:br>
            <a:r>
              <a:rPr lang="en-GB" dirty="0"/>
              <a:t>the army</a:t>
            </a:r>
          </a:p>
        </p:txBody>
      </p:sp>
      <p:pic>
        <p:nvPicPr>
          <p:cNvPr id="6146" name="Picture 2" descr="Image result for companion roman army wiley blackwell"/>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57989" y="2824155"/>
            <a:ext cx="1989159" cy="288428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p:cNvPicPr>
            <a:picLocks noChangeAspect="1"/>
          </p:cNvPicPr>
          <p:nvPr/>
        </p:nvPicPr>
        <p:blipFill>
          <a:blip r:embed="rId6"/>
          <a:stretch>
            <a:fillRect/>
          </a:stretch>
        </p:blipFill>
        <p:spPr>
          <a:xfrm>
            <a:off x="2929" y="3758059"/>
            <a:ext cx="1901900" cy="2859832"/>
          </a:xfrm>
          <a:prstGeom prst="rect">
            <a:avLst/>
          </a:prstGeom>
        </p:spPr>
      </p:pic>
    </p:spTree>
    <p:extLst>
      <p:ext uri="{BB962C8B-B14F-4D97-AF65-F5344CB8AC3E}">
        <p14:creationId xmlns:p14="http://schemas.microsoft.com/office/powerpoint/2010/main" val="17473492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deforestation ancient world"/>
          <p:cNvPicPr>
            <a:picLocks noChangeAspect="1" noChangeArrowheads="1"/>
          </p:cNvPicPr>
          <p:nvPr/>
        </p:nvPicPr>
        <p:blipFill rotWithShape="1">
          <a:blip r:embed="rId2">
            <a:alphaModFix/>
            <a:duotone>
              <a:prstClr val="black"/>
              <a:schemeClr val="accent6">
                <a:tint val="45000"/>
                <a:satMod val="400000"/>
              </a:schemeClr>
            </a:duotone>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t="2160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Sustaining </a:t>
            </a:r>
            <a:br>
              <a:rPr lang="en-GB" dirty="0"/>
            </a:br>
            <a:r>
              <a:rPr lang="en-GB" dirty="0"/>
              <a:t>the army</a:t>
            </a:r>
          </a:p>
        </p:txBody>
      </p:sp>
      <p:sp>
        <p:nvSpPr>
          <p:cNvPr id="3" name="Content Placeholder 2"/>
          <p:cNvSpPr>
            <a:spLocks noGrp="1"/>
          </p:cNvSpPr>
          <p:nvPr>
            <p:ph idx="1"/>
          </p:nvPr>
        </p:nvSpPr>
        <p:spPr/>
        <p:txBody>
          <a:bodyPr/>
          <a:lstStyle/>
          <a:p>
            <a:r>
              <a:rPr lang="en-GB" dirty="0"/>
              <a:t>Rhine frontier</a:t>
            </a:r>
            <a:br>
              <a:rPr lang="en-GB" dirty="0"/>
            </a:br>
            <a:r>
              <a:rPr lang="en-GB" dirty="0"/>
              <a:t>after AD 9</a:t>
            </a:r>
            <a:br>
              <a:rPr lang="en-GB" dirty="0"/>
            </a:br>
            <a:r>
              <a:rPr lang="en-GB" dirty="0"/>
              <a:t>(Varus battle)</a:t>
            </a:r>
          </a:p>
          <a:p>
            <a:endParaRPr lang="en-GB" dirty="0"/>
          </a:p>
          <a:p>
            <a:r>
              <a:rPr lang="en-GB" dirty="0"/>
              <a:t>Danube frontier</a:t>
            </a:r>
          </a:p>
        </p:txBody>
      </p:sp>
      <p:pic>
        <p:nvPicPr>
          <p:cNvPr id="5" name="Picture 4" descr="Image result for romischer steinbruch deutschland"/>
          <p:cNvPicPr>
            <a:picLocks noChangeAspect="1" noChangeArrowheads="1"/>
          </p:cNvPicPr>
          <p:nvPr/>
        </p:nvPicPr>
        <p:blipFill rotWithShape="1">
          <a:blip r:embed="rId4">
            <a:extLst>
              <a:ext uri="{28A0092B-C50C-407E-A947-70E740481C1C}">
                <a14:useLocalDpi xmlns:a14="http://schemas.microsoft.com/office/drawing/2010/main" val="0"/>
              </a:ext>
            </a:extLst>
          </a:blip>
          <a:srcRect l="21964"/>
          <a:stretch/>
        </p:blipFill>
        <p:spPr bwMode="auto">
          <a:xfrm>
            <a:off x="3876261" y="-10103"/>
            <a:ext cx="6674196" cy="68399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8158573"/>
      </p:ext>
    </p:extLst>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deforestation ancient world"/>
          <p:cNvPicPr>
            <a:picLocks noChangeAspect="1" noChangeArrowheads="1"/>
          </p:cNvPicPr>
          <p:nvPr/>
        </p:nvPicPr>
        <p:blipFill rotWithShape="1">
          <a:blip r:embed="rId2">
            <a:alphaModFix/>
            <a:duotone>
              <a:prstClr val="black"/>
              <a:schemeClr val="accent6">
                <a:tint val="45000"/>
                <a:satMod val="400000"/>
              </a:schemeClr>
            </a:duotone>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t="2160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p:txBody>
          <a:bodyPr/>
          <a:lstStyle/>
          <a:p>
            <a:r>
              <a:rPr lang="en-GB" dirty="0"/>
              <a:t>Limes</a:t>
            </a:r>
          </a:p>
          <a:p>
            <a:r>
              <a:rPr lang="en-GB" dirty="0"/>
              <a:t>After AD100</a:t>
            </a:r>
          </a:p>
          <a:p>
            <a:r>
              <a:rPr lang="en-GB" dirty="0"/>
              <a:t>Different phases</a:t>
            </a:r>
          </a:p>
        </p:txBody>
      </p:sp>
      <p:pic>
        <p:nvPicPr>
          <p:cNvPr id="4" name="Picture 2" descr="Image result for romischer steinbruch deutschland"/>
          <p:cNvPicPr>
            <a:picLocks noChangeAspect="1" noChangeArrowheads="1"/>
          </p:cNvPicPr>
          <p:nvPr/>
        </p:nvPicPr>
        <p:blipFill rotWithShape="1">
          <a:blip r:embed="rId4">
            <a:extLst>
              <a:ext uri="{28A0092B-C50C-407E-A947-70E740481C1C}">
                <a14:useLocalDpi xmlns:a14="http://schemas.microsoft.com/office/drawing/2010/main" val="0"/>
              </a:ext>
            </a:extLst>
          </a:blip>
          <a:srcRect/>
          <a:stretch/>
        </p:blipFill>
        <p:spPr bwMode="auto">
          <a:xfrm>
            <a:off x="3876261" y="-10103"/>
            <a:ext cx="8315739" cy="6868104"/>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646111" y="452718"/>
            <a:ext cx="9404723" cy="1400530"/>
          </a:xfrm>
        </p:spPr>
        <p:txBody>
          <a:bodyPr/>
          <a:lstStyle/>
          <a:p>
            <a:r>
              <a:rPr lang="en-GB" dirty="0"/>
              <a:t>Sustaining </a:t>
            </a:r>
            <a:br>
              <a:rPr lang="en-GB" dirty="0"/>
            </a:br>
            <a:r>
              <a:rPr lang="en-GB" dirty="0"/>
              <a:t>the army</a:t>
            </a:r>
          </a:p>
        </p:txBody>
      </p:sp>
      <p:pic>
        <p:nvPicPr>
          <p:cNvPr id="7" name="Picture 2" descr="Image result for romische legionen plan"/>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660" y="3522017"/>
            <a:ext cx="3905386" cy="19471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939795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1250"/>
                                  </p:stCondLst>
                                  <p:childTnLst>
                                    <p:set>
                                      <p:cBhvr>
                                        <p:cTn id="6" dur="1" fill="hold">
                                          <p:stCondLst>
                                            <p:cond delay="0"/>
                                          </p:stCondLst>
                                        </p:cTn>
                                        <p:tgtEl>
                                          <p:spTgt spid="7"/>
                                        </p:tgtEl>
                                        <p:attrNameLst>
                                          <p:attrName>style.visibility</p:attrName>
                                        </p:attrNameLst>
                                      </p:cBhvr>
                                      <p:to>
                                        <p:strVal val="visible"/>
                                      </p:to>
                                    </p:set>
                                    <p:animEffect transition="in" filter="circle(out)">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Image result for deforestation ancient world"/>
          <p:cNvPicPr>
            <a:picLocks noChangeAspect="1" noChangeArrowheads="1"/>
          </p:cNvPicPr>
          <p:nvPr/>
        </p:nvPicPr>
        <p:blipFill rotWithShape="1">
          <a:blip r:embed="rId2">
            <a:alphaModFix/>
            <a:duotone>
              <a:prstClr val="black"/>
              <a:schemeClr val="accent6">
                <a:tint val="45000"/>
                <a:satMod val="400000"/>
              </a:schemeClr>
            </a:duotone>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t="2160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p:cNvSpPr>
            <a:spLocks noGrp="1"/>
          </p:cNvSpPr>
          <p:nvPr>
            <p:ph type="title"/>
          </p:nvPr>
        </p:nvSpPr>
        <p:spPr>
          <a:xfrm>
            <a:off x="646111" y="452718"/>
            <a:ext cx="9404723" cy="1400530"/>
          </a:xfrm>
        </p:spPr>
        <p:txBody>
          <a:bodyPr/>
          <a:lstStyle/>
          <a:p>
            <a:r>
              <a:rPr lang="en-GB" dirty="0"/>
              <a:t>Feeding the army</a:t>
            </a:r>
          </a:p>
        </p:txBody>
      </p:sp>
      <p:pic>
        <p:nvPicPr>
          <p:cNvPr id="6" name="Picture 2" descr="https://upload.wikimedia.org/wikipedia/commons/0/06/Limes2.png"/>
          <p:cNvPicPr>
            <a:picLocks noChangeAspect="1" noChangeArrowheads="1"/>
          </p:cNvPicPr>
          <p:nvPr/>
        </p:nvPicPr>
        <p:blipFill rotWithShape="1">
          <a:blip r:embed="rId4">
            <a:extLst>
              <a:ext uri="{28A0092B-C50C-407E-A947-70E740481C1C}">
                <a14:useLocalDpi xmlns:a14="http://schemas.microsoft.com/office/drawing/2010/main" val="0"/>
              </a:ext>
            </a:extLst>
          </a:blip>
          <a:srcRect t="1546" b="40263"/>
          <a:stretch/>
        </p:blipFill>
        <p:spPr bwMode="auto">
          <a:xfrm>
            <a:off x="64554" y="58449"/>
            <a:ext cx="11251080" cy="6768000"/>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6"/>
          <p:cNvSpPr>
            <a:spLocks noGrp="1"/>
          </p:cNvSpPr>
          <p:nvPr>
            <p:ph idx="1"/>
          </p:nvPr>
        </p:nvSpPr>
        <p:spPr>
          <a:xfrm>
            <a:off x="64554" y="1325350"/>
            <a:ext cx="2576234" cy="5551655"/>
          </a:xfrm>
        </p:spPr>
        <p:txBody>
          <a:bodyPr/>
          <a:lstStyle/>
          <a:p>
            <a:endParaRPr lang="en-GB" dirty="0"/>
          </a:p>
        </p:txBody>
      </p:sp>
    </p:spTree>
    <p:extLst>
      <p:ext uri="{BB962C8B-B14F-4D97-AF65-F5344CB8AC3E}">
        <p14:creationId xmlns:p14="http://schemas.microsoft.com/office/powerpoint/2010/main" val="804174860"/>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Image result for deforestation ancient world"/>
          <p:cNvPicPr>
            <a:picLocks noChangeAspect="1" noChangeArrowheads="1"/>
          </p:cNvPicPr>
          <p:nvPr/>
        </p:nvPicPr>
        <p:blipFill rotWithShape="1">
          <a:blip r:embed="rId2">
            <a:alphaModFix/>
            <a:duotone>
              <a:prstClr val="black"/>
              <a:schemeClr val="accent6">
                <a:tint val="45000"/>
                <a:satMod val="400000"/>
              </a:schemeClr>
            </a:duotone>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t="2160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rotWithShape="1">
          <a:blip r:embed="rId4"/>
          <a:srcRect r="8504" b="2"/>
          <a:stretch/>
        </p:blipFill>
        <p:spPr>
          <a:xfrm>
            <a:off x="4660559" y="10"/>
            <a:ext cx="7560130" cy="6857990"/>
          </a:xfrm>
          <a:prstGeom prst="rect">
            <a:avLst/>
          </a:prstGeom>
        </p:spPr>
      </p:pic>
      <p:sp>
        <p:nvSpPr>
          <p:cNvPr id="6" name="Rectangle 5"/>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50669" y="629266"/>
            <a:ext cx="3330328" cy="1641986"/>
          </a:xfrm>
        </p:spPr>
        <p:txBody>
          <a:bodyPr>
            <a:normAutofit/>
          </a:bodyPr>
          <a:lstStyle/>
          <a:p>
            <a:endParaRPr lang="en-GB"/>
          </a:p>
        </p:txBody>
      </p:sp>
      <p:sp>
        <p:nvSpPr>
          <p:cNvPr id="3" name="Content Placeholder 2"/>
          <p:cNvSpPr>
            <a:spLocks noGrp="1"/>
          </p:cNvSpPr>
          <p:nvPr>
            <p:ph idx="1"/>
          </p:nvPr>
        </p:nvSpPr>
        <p:spPr>
          <a:xfrm>
            <a:off x="650669" y="2438400"/>
            <a:ext cx="3330328" cy="3809999"/>
          </a:xfrm>
        </p:spPr>
        <p:txBody>
          <a:bodyPr>
            <a:normAutofit/>
          </a:bodyPr>
          <a:lstStyle/>
          <a:p>
            <a:endParaRPr lang="en-GB"/>
          </a:p>
        </p:txBody>
      </p:sp>
      <p:pic>
        <p:nvPicPr>
          <p:cNvPr id="5" name="Picture 4"/>
          <p:cNvPicPr>
            <a:picLocks noChangeAspect="1"/>
          </p:cNvPicPr>
          <p:nvPr/>
        </p:nvPicPr>
        <p:blipFill>
          <a:blip r:embed="rId5"/>
          <a:stretch>
            <a:fillRect/>
          </a:stretch>
        </p:blipFill>
        <p:spPr>
          <a:xfrm>
            <a:off x="107240" y="2380373"/>
            <a:ext cx="4417186" cy="4477627"/>
          </a:xfrm>
          <a:prstGeom prst="rect">
            <a:avLst/>
          </a:prstGeom>
        </p:spPr>
      </p:pic>
    </p:spTree>
    <p:extLst>
      <p:ext uri="{BB962C8B-B14F-4D97-AF65-F5344CB8AC3E}">
        <p14:creationId xmlns:p14="http://schemas.microsoft.com/office/powerpoint/2010/main" val="396433977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200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Image result for deforestation ancient world"/>
          <p:cNvPicPr>
            <a:picLocks noChangeAspect="1" noChangeArrowheads="1"/>
          </p:cNvPicPr>
          <p:nvPr/>
        </p:nvPicPr>
        <p:blipFill rotWithShape="1">
          <a:blip r:embed="rId2">
            <a:alphaModFix/>
            <a:duotone>
              <a:prstClr val="black"/>
              <a:schemeClr val="accent6">
                <a:tint val="45000"/>
                <a:satMod val="400000"/>
              </a:schemeClr>
            </a:duotone>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t="2160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http://www.samisdat.com/picture/LJ/1377.jpg"/>
          <p:cNvPicPr>
            <a:picLocks noChangeAspect="1" noChangeArrowheads="1"/>
          </p:cNvPicPr>
          <p:nvPr/>
        </p:nvPicPr>
        <p:blipFill rotWithShape="1">
          <a:blip r:embed="rId4">
            <a:extLst>
              <a:ext uri="{28A0092B-C50C-407E-A947-70E740481C1C}">
                <a14:useLocalDpi xmlns:a14="http://schemas.microsoft.com/office/drawing/2010/main" val="0"/>
              </a:ext>
            </a:extLst>
          </a:blip>
          <a:srcRect l="18038" r="7551"/>
          <a:stretch/>
        </p:blipFill>
        <p:spPr bwMode="auto">
          <a:xfrm>
            <a:off x="4634680" y="10"/>
            <a:ext cx="7560130" cy="685799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50669" y="629266"/>
            <a:ext cx="3330328" cy="1641986"/>
          </a:xfrm>
        </p:spPr>
        <p:txBody>
          <a:bodyPr>
            <a:normAutofit/>
          </a:bodyPr>
          <a:lstStyle/>
          <a:p>
            <a:r>
              <a:rPr lang="en-GB" dirty="0"/>
              <a:t>Auxiliaries</a:t>
            </a:r>
          </a:p>
        </p:txBody>
      </p:sp>
      <p:sp>
        <p:nvSpPr>
          <p:cNvPr id="7" name="Content Placeholder 2"/>
          <p:cNvSpPr>
            <a:spLocks noGrp="1"/>
          </p:cNvSpPr>
          <p:nvPr>
            <p:ph idx="1"/>
          </p:nvPr>
        </p:nvSpPr>
        <p:spPr>
          <a:xfrm>
            <a:off x="650875" y="1289050"/>
            <a:ext cx="3330575" cy="5346700"/>
          </a:xfr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a:normAutofit fontScale="62500" lnSpcReduction="20000"/>
          </a:bodyPr>
          <a:lstStyle/>
          <a:p>
            <a:r>
              <a:rPr lang="en-GB" b="1" dirty="0" err="1"/>
              <a:t>cohors</a:t>
            </a:r>
            <a:r>
              <a:rPr lang="en-GB" b="1" dirty="0"/>
              <a:t> III </a:t>
            </a:r>
            <a:r>
              <a:rPr lang="en-GB" b="1" dirty="0" err="1">
                <a:solidFill>
                  <a:schemeClr val="accent3">
                    <a:lumMod val="40000"/>
                    <a:lumOff val="60000"/>
                  </a:schemeClr>
                </a:solidFill>
              </a:rPr>
              <a:t>dalmatarum</a:t>
            </a:r>
            <a:r>
              <a:rPr lang="en-GB" b="1" dirty="0"/>
              <a:t> </a:t>
            </a:r>
          </a:p>
          <a:p>
            <a:r>
              <a:rPr lang="pt-BR" b="1" dirty="0"/>
              <a:t>cohors I </a:t>
            </a:r>
            <a:r>
              <a:rPr lang="pt-BR" b="1" dirty="0">
                <a:solidFill>
                  <a:schemeClr val="accent3">
                    <a:lumMod val="40000"/>
                    <a:lumOff val="60000"/>
                  </a:schemeClr>
                </a:solidFill>
              </a:rPr>
              <a:t>sequanorum</a:t>
            </a:r>
            <a:r>
              <a:rPr lang="pt-BR" b="1" dirty="0"/>
              <a:t> et </a:t>
            </a:r>
            <a:r>
              <a:rPr lang="pt-BR" b="1" dirty="0">
                <a:solidFill>
                  <a:schemeClr val="accent3">
                    <a:lumMod val="40000"/>
                    <a:lumOff val="60000"/>
                  </a:schemeClr>
                </a:solidFill>
              </a:rPr>
              <a:t>rauracorum</a:t>
            </a:r>
            <a:r>
              <a:rPr lang="pt-BR" b="1" dirty="0"/>
              <a:t> equitata  </a:t>
            </a:r>
          </a:p>
          <a:p>
            <a:r>
              <a:rPr lang="pt-BR" b="1" dirty="0"/>
              <a:t>cohors III </a:t>
            </a:r>
            <a:r>
              <a:rPr lang="pt-BR" b="1" dirty="0">
                <a:solidFill>
                  <a:schemeClr val="accent3">
                    <a:lumMod val="40000"/>
                    <a:lumOff val="60000"/>
                  </a:schemeClr>
                </a:solidFill>
              </a:rPr>
              <a:t>aquitanorum</a:t>
            </a:r>
            <a:r>
              <a:rPr lang="pt-BR" b="1" dirty="0"/>
              <a:t> equitata civium romanorum </a:t>
            </a:r>
          </a:p>
          <a:p>
            <a:r>
              <a:rPr lang="en-GB" b="1" dirty="0" err="1"/>
              <a:t>cohors</a:t>
            </a:r>
            <a:r>
              <a:rPr lang="en-GB" b="1" dirty="0"/>
              <a:t> I </a:t>
            </a:r>
            <a:r>
              <a:rPr lang="en-GB" b="1" dirty="0" err="1">
                <a:solidFill>
                  <a:schemeClr val="accent3">
                    <a:lumMod val="40000"/>
                    <a:lumOff val="60000"/>
                  </a:schemeClr>
                </a:solidFill>
              </a:rPr>
              <a:t>germanorum</a:t>
            </a:r>
            <a:r>
              <a:rPr lang="en-GB" b="1" dirty="0"/>
              <a:t> </a:t>
            </a:r>
            <a:r>
              <a:rPr lang="en-GB" b="1" dirty="0" err="1"/>
              <a:t>equitata</a:t>
            </a:r>
            <a:r>
              <a:rPr lang="en-GB" b="1" dirty="0"/>
              <a:t> </a:t>
            </a:r>
            <a:r>
              <a:rPr lang="en-GB" b="1" dirty="0" err="1"/>
              <a:t>civium</a:t>
            </a:r>
            <a:r>
              <a:rPr lang="en-GB" b="1" dirty="0"/>
              <a:t> </a:t>
            </a:r>
            <a:r>
              <a:rPr lang="en-GB" b="1" dirty="0" err="1"/>
              <a:t>romanorum</a:t>
            </a:r>
            <a:endParaRPr lang="en-GB" b="1" dirty="0"/>
          </a:p>
          <a:p>
            <a:r>
              <a:rPr lang="en-GB" b="1" dirty="0" err="1"/>
              <a:t>cohors</a:t>
            </a:r>
            <a:r>
              <a:rPr lang="en-GB" b="1" dirty="0"/>
              <a:t> V </a:t>
            </a:r>
            <a:r>
              <a:rPr lang="en-GB" b="1" dirty="0" err="1">
                <a:solidFill>
                  <a:schemeClr val="accent3">
                    <a:lumMod val="40000"/>
                    <a:lumOff val="60000"/>
                  </a:schemeClr>
                </a:solidFill>
              </a:rPr>
              <a:t>dalmatarum</a:t>
            </a:r>
            <a:r>
              <a:rPr lang="en-GB" b="1" dirty="0"/>
              <a:t> </a:t>
            </a:r>
          </a:p>
          <a:p>
            <a:r>
              <a:rPr lang="en-GB" b="1" dirty="0" err="1"/>
              <a:t>cohors</a:t>
            </a:r>
            <a:r>
              <a:rPr lang="en-GB" b="1" dirty="0"/>
              <a:t> I </a:t>
            </a:r>
            <a:r>
              <a:rPr lang="en-GB" b="1" dirty="0" err="1">
                <a:solidFill>
                  <a:schemeClr val="accent3">
                    <a:lumMod val="40000"/>
                    <a:lumOff val="60000"/>
                  </a:schemeClr>
                </a:solidFill>
              </a:rPr>
              <a:t>helvetiorum</a:t>
            </a:r>
            <a:endParaRPr lang="en-GB" b="1" dirty="0">
              <a:solidFill>
                <a:schemeClr val="accent3">
                  <a:lumMod val="40000"/>
                  <a:lumOff val="60000"/>
                </a:schemeClr>
              </a:solidFill>
            </a:endParaRPr>
          </a:p>
          <a:p>
            <a:r>
              <a:rPr lang="en-GB" b="1" dirty="0" err="1"/>
              <a:t>cohors</a:t>
            </a:r>
            <a:r>
              <a:rPr lang="en-GB" b="1" dirty="0"/>
              <a:t> I </a:t>
            </a:r>
            <a:r>
              <a:rPr lang="en-GB" b="1" dirty="0" err="1">
                <a:solidFill>
                  <a:schemeClr val="accent3">
                    <a:lumMod val="40000"/>
                    <a:lumOff val="60000"/>
                  </a:schemeClr>
                </a:solidFill>
              </a:rPr>
              <a:t>asturum</a:t>
            </a:r>
            <a:r>
              <a:rPr lang="en-GB" b="1" dirty="0"/>
              <a:t> </a:t>
            </a:r>
            <a:r>
              <a:rPr lang="en-GB" b="1" dirty="0" err="1"/>
              <a:t>equitata</a:t>
            </a:r>
            <a:r>
              <a:rPr lang="en-GB" b="1" dirty="0"/>
              <a:t> </a:t>
            </a:r>
          </a:p>
          <a:p>
            <a:r>
              <a:rPr lang="en-GB" b="1" dirty="0" err="1"/>
              <a:t>cohors</a:t>
            </a:r>
            <a:r>
              <a:rPr lang="en-GB" b="1" dirty="0"/>
              <a:t> I </a:t>
            </a:r>
            <a:r>
              <a:rPr lang="en-GB" b="1" dirty="0" err="1"/>
              <a:t>septimia</a:t>
            </a:r>
            <a:r>
              <a:rPr lang="en-GB" b="1" dirty="0"/>
              <a:t> </a:t>
            </a:r>
            <a:r>
              <a:rPr lang="en-GB" b="1" dirty="0" err="1"/>
              <a:t>belgarum</a:t>
            </a:r>
            <a:r>
              <a:rPr lang="en-GB" b="1" dirty="0"/>
              <a:t> </a:t>
            </a:r>
          </a:p>
          <a:p>
            <a:r>
              <a:rPr lang="pt-BR" b="1" dirty="0"/>
              <a:t>cohors XXIV voluntariorum civium romanorum</a:t>
            </a:r>
          </a:p>
          <a:p>
            <a:r>
              <a:rPr lang="en-GB" b="1" dirty="0" err="1"/>
              <a:t>cohors</a:t>
            </a:r>
            <a:r>
              <a:rPr lang="en-GB" b="1" dirty="0"/>
              <a:t> </a:t>
            </a:r>
            <a:r>
              <a:rPr lang="en-GB" b="1" dirty="0" err="1"/>
              <a:t>flavia</a:t>
            </a:r>
            <a:r>
              <a:rPr lang="en-GB" b="1" dirty="0"/>
              <a:t> I </a:t>
            </a:r>
            <a:r>
              <a:rPr lang="en-GB" b="1" dirty="0" err="1">
                <a:solidFill>
                  <a:schemeClr val="accent3">
                    <a:lumMod val="40000"/>
                    <a:lumOff val="60000"/>
                  </a:schemeClr>
                </a:solidFill>
              </a:rPr>
              <a:t>raetorum</a:t>
            </a:r>
            <a:endParaRPr lang="en-GB" b="1" dirty="0">
              <a:solidFill>
                <a:schemeClr val="accent3">
                  <a:lumMod val="40000"/>
                  <a:lumOff val="60000"/>
                </a:schemeClr>
              </a:solidFill>
            </a:endParaRPr>
          </a:p>
          <a:p>
            <a:r>
              <a:rPr lang="en-GB" b="1" dirty="0"/>
              <a:t>ala I </a:t>
            </a:r>
            <a:r>
              <a:rPr lang="en-GB" b="1" dirty="0" err="1"/>
              <a:t>scubulorum</a:t>
            </a:r>
            <a:r>
              <a:rPr lang="en-GB" b="1" dirty="0"/>
              <a:t> </a:t>
            </a:r>
          </a:p>
          <a:p>
            <a:r>
              <a:rPr lang="en-GB" b="1" dirty="0"/>
              <a:t>ala II </a:t>
            </a:r>
            <a:r>
              <a:rPr lang="en-GB" b="1" dirty="0" err="1"/>
              <a:t>flavia</a:t>
            </a:r>
            <a:endParaRPr lang="en-GB" b="1" dirty="0"/>
          </a:p>
          <a:p>
            <a:r>
              <a:rPr lang="en-GB" b="1" dirty="0"/>
              <a:t>numerus </a:t>
            </a:r>
            <a:r>
              <a:rPr lang="en-GB" b="1" dirty="0" err="1">
                <a:solidFill>
                  <a:srgbClr val="FFFF00"/>
                </a:solidFill>
              </a:rPr>
              <a:t>brittonum</a:t>
            </a:r>
            <a:r>
              <a:rPr lang="en-GB" b="1" dirty="0"/>
              <a:t> </a:t>
            </a:r>
            <a:r>
              <a:rPr lang="en-GB" b="1" dirty="0" err="1"/>
              <a:t>triputiensium</a:t>
            </a:r>
            <a:r>
              <a:rPr lang="en-GB" b="1" dirty="0"/>
              <a:t> </a:t>
            </a:r>
          </a:p>
          <a:p>
            <a:r>
              <a:rPr lang="en-GB" b="1" dirty="0"/>
              <a:t>numerus </a:t>
            </a:r>
            <a:r>
              <a:rPr lang="en-GB" b="1" dirty="0" err="1">
                <a:solidFill>
                  <a:schemeClr val="accent3">
                    <a:lumMod val="40000"/>
                    <a:lumOff val="60000"/>
                  </a:schemeClr>
                </a:solidFill>
              </a:rPr>
              <a:t>brittonum</a:t>
            </a:r>
            <a:r>
              <a:rPr lang="en-GB" b="1" dirty="0"/>
              <a:t> </a:t>
            </a:r>
            <a:r>
              <a:rPr lang="en-GB" b="1" dirty="0" err="1"/>
              <a:t>mur</a:t>
            </a:r>
            <a:r>
              <a:rPr lang="en-GB" b="1" dirty="0"/>
              <a:t>(</a:t>
            </a:r>
            <a:r>
              <a:rPr lang="en-GB" b="1" dirty="0" err="1"/>
              <a:t>rensium</a:t>
            </a:r>
            <a:r>
              <a:rPr lang="en-GB" b="1" dirty="0"/>
              <a:t>)?</a:t>
            </a:r>
          </a:p>
          <a:p>
            <a:r>
              <a:rPr lang="en-GB" b="1" dirty="0"/>
              <a:t>numerus </a:t>
            </a:r>
            <a:r>
              <a:rPr lang="en-GB" b="1" dirty="0" err="1">
                <a:solidFill>
                  <a:schemeClr val="accent3">
                    <a:lumMod val="40000"/>
                    <a:lumOff val="60000"/>
                  </a:schemeClr>
                </a:solidFill>
              </a:rPr>
              <a:t>brittonum</a:t>
            </a:r>
            <a:r>
              <a:rPr lang="en-GB" b="1" dirty="0"/>
              <a:t> l... </a:t>
            </a:r>
          </a:p>
          <a:p>
            <a:r>
              <a:rPr lang="en-GB" b="1" dirty="0" err="1"/>
              <a:t>etc</a:t>
            </a:r>
            <a:r>
              <a:rPr lang="en-GB" b="1" dirty="0"/>
              <a:t>…</a:t>
            </a:r>
            <a:endParaRPr lang="en-GB" dirty="0"/>
          </a:p>
        </p:txBody>
      </p:sp>
    </p:spTree>
    <p:extLst>
      <p:ext uri="{BB962C8B-B14F-4D97-AF65-F5344CB8AC3E}">
        <p14:creationId xmlns:p14="http://schemas.microsoft.com/office/powerpoint/2010/main" val="1024610173"/>
      </p:ext>
    </p:extLst>
  </p:cSld>
  <p:clrMapOvr>
    <a:masterClrMapping/>
  </p:clrMapOvr>
  <p:transition spd="slow">
    <p:randomBar dir="ver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Image result for deforestation ancient world"/>
          <p:cNvPicPr>
            <a:picLocks noChangeAspect="1" noChangeArrowheads="1"/>
          </p:cNvPicPr>
          <p:nvPr/>
        </p:nvPicPr>
        <p:blipFill rotWithShape="1">
          <a:blip r:embed="rId2">
            <a:alphaModFix/>
            <a:duotone>
              <a:prstClr val="black"/>
              <a:schemeClr val="accent6">
                <a:tint val="45000"/>
                <a:satMod val="400000"/>
              </a:schemeClr>
            </a:duotone>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t="2160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endParaRPr lang="en-GB" dirty="0"/>
          </a:p>
        </p:txBody>
      </p:sp>
      <p:pic>
        <p:nvPicPr>
          <p:cNvPr id="4" name="Picture 2" descr="http://www.samisdat.com/picture/LJ/1377.jpg"/>
          <p:cNvPicPr>
            <a:picLocks noChangeAspect="1" noChangeArrowheads="1"/>
          </p:cNvPicPr>
          <p:nvPr/>
        </p:nvPicPr>
        <p:blipFill rotWithShape="1">
          <a:blip r:embed="rId4">
            <a:extLst>
              <a:ext uri="{28A0092B-C50C-407E-A947-70E740481C1C}">
                <a14:useLocalDpi xmlns:a14="http://schemas.microsoft.com/office/drawing/2010/main" val="0"/>
              </a:ext>
            </a:extLst>
          </a:blip>
          <a:srcRect l="18038" r="7551"/>
          <a:stretch/>
        </p:blipFill>
        <p:spPr bwMode="auto">
          <a:xfrm>
            <a:off x="4634680" y="10"/>
            <a:ext cx="756013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90" y="953198"/>
            <a:ext cx="6777341" cy="5083006"/>
          </a:xfrm>
          <a:prstGeom prst="rect">
            <a:avLst/>
          </a:prstGeom>
        </p:spPr>
      </p:pic>
    </p:spTree>
    <p:extLst>
      <p:ext uri="{BB962C8B-B14F-4D97-AF65-F5344CB8AC3E}">
        <p14:creationId xmlns:p14="http://schemas.microsoft.com/office/powerpoint/2010/main" val="352595525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Image result for deforestation ancient world"/>
          <p:cNvPicPr>
            <a:picLocks noChangeAspect="1" noChangeArrowheads="1"/>
          </p:cNvPicPr>
          <p:nvPr/>
        </p:nvPicPr>
        <p:blipFill rotWithShape="1">
          <a:blip r:embed="rId2">
            <a:alphaModFix/>
            <a:duotone>
              <a:prstClr val="black"/>
              <a:schemeClr val="accent6">
                <a:tint val="45000"/>
                <a:satMod val="400000"/>
              </a:schemeClr>
            </a:duotone>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t="21603"/>
          <a:stretch/>
        </p:blipFill>
        <p:spPr bwMode="auto">
          <a:xfrm>
            <a:off x="20" y="508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646111" y="503518"/>
            <a:ext cx="9404723" cy="1400530"/>
          </a:xfrm>
        </p:spPr>
        <p:txBody>
          <a:bodyPr/>
          <a:lstStyle/>
          <a:p>
            <a:endParaRPr lang="en-GB" dirty="0"/>
          </a:p>
        </p:txBody>
      </p:sp>
      <p:pic>
        <p:nvPicPr>
          <p:cNvPr id="6" name="Picture 2" descr="http://www.samisdat.com/picture/LJ/1377.jpg"/>
          <p:cNvPicPr>
            <a:picLocks noChangeAspect="1" noChangeArrowheads="1"/>
          </p:cNvPicPr>
          <p:nvPr/>
        </p:nvPicPr>
        <p:blipFill rotWithShape="1">
          <a:blip r:embed="rId4">
            <a:extLst>
              <a:ext uri="{28A0092B-C50C-407E-A947-70E740481C1C}">
                <a14:useLocalDpi xmlns:a14="http://schemas.microsoft.com/office/drawing/2010/main" val="0"/>
              </a:ext>
            </a:extLst>
          </a:blip>
          <a:srcRect l="18038" r="7551"/>
          <a:stretch/>
        </p:blipFill>
        <p:spPr bwMode="auto">
          <a:xfrm>
            <a:off x="4634680" y="50810"/>
            <a:ext cx="756013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https://upload.wikimedia.org/wikipedia/commons/thumb/4/47/Baracken_document_Niederm%C3%BCnster.jpg/800px-Baracken_document_Niederm%C3%BCnster.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0406" y="426356"/>
            <a:ext cx="8650064" cy="4325032"/>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a:extLst/>
        </p:spPr>
      </p:pic>
      <p:pic>
        <p:nvPicPr>
          <p:cNvPr id="8" name="Picture 4" descr="https://upload.wikimedia.org/wikipedia/commons/thumb/7/79/Reconstructie_van_een_Romeinse_handmolen.jpg/1024px-Reconstructie_van_een_Romeinse_handmolen.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25123" y="2859580"/>
            <a:ext cx="2589193" cy="343961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9" name="Content Placeholder 7"/>
          <p:cNvPicPr>
            <a:picLocks noGrp="1" noChangeAspect="1"/>
          </p:cNvPicPr>
          <p:nvPr>
            <p:ph idx="1"/>
          </p:nvPr>
        </p:nvPicPr>
        <p:blipFill>
          <a:blip r:embed="rId7" cstate="hqprint">
            <a:extLst>
              <a:ext uri="{28A0092B-C50C-407E-A947-70E740481C1C}">
                <a14:useLocalDpi xmlns:a14="http://schemas.microsoft.com/office/drawing/2010/main"/>
              </a:ext>
            </a:extLst>
          </a:blip>
          <a:stretch>
            <a:fillRect/>
          </a:stretch>
        </p:blipFill>
        <p:spPr>
          <a:xfrm>
            <a:off x="3933972" y="3879850"/>
            <a:ext cx="4038600" cy="3028950"/>
          </a:xfrm>
        </p:spPr>
      </p:pic>
      <p:pic>
        <p:nvPicPr>
          <p:cNvPr id="10" name="Picture 9"/>
          <p:cNvPicPr>
            <a:picLocks noChangeAspect="1"/>
          </p:cNvPicPr>
          <p:nvPr/>
        </p:nvPicPr>
        <p:blipFill rotWithShape="1">
          <a:blip r:embed="rId8">
            <a:extLst>
              <a:ext uri="{28A0092B-C50C-407E-A947-70E740481C1C}">
                <a14:useLocalDpi xmlns:a14="http://schemas.microsoft.com/office/drawing/2010/main" val="0"/>
              </a:ext>
            </a:extLst>
          </a:blip>
          <a:srcRect l="19260" t="20555" r="9259" b="18611"/>
          <a:stretch/>
        </p:blipFill>
        <p:spPr>
          <a:xfrm>
            <a:off x="8522359" y="2256800"/>
            <a:ext cx="2266428" cy="2571750"/>
          </a:xfrm>
          <a:prstGeom prst="rect">
            <a:avLst/>
          </a:prstGeom>
        </p:spPr>
      </p:pic>
    </p:spTree>
    <p:extLst>
      <p:ext uri="{BB962C8B-B14F-4D97-AF65-F5344CB8AC3E}">
        <p14:creationId xmlns:p14="http://schemas.microsoft.com/office/powerpoint/2010/main" val="135375460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50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1000"/>
                                        <p:tgtEl>
                                          <p:spTgt spid="9"/>
                                        </p:tgtEl>
                                      </p:cBhvr>
                                    </p:animEffect>
                                    <p:anim calcmode="lin" valueType="num">
                                      <p:cBhvr>
                                        <p:cTn id="14" dur="1000" fill="hold"/>
                                        <p:tgtEl>
                                          <p:spTgt spid="9"/>
                                        </p:tgtEl>
                                        <p:attrNameLst>
                                          <p:attrName>ppt_x</p:attrName>
                                        </p:attrNameLst>
                                      </p:cBhvr>
                                      <p:tavLst>
                                        <p:tav tm="0">
                                          <p:val>
                                            <p:strVal val="#ppt_x"/>
                                          </p:val>
                                        </p:tav>
                                        <p:tav tm="100000">
                                          <p:val>
                                            <p:strVal val="#ppt_x"/>
                                          </p:val>
                                        </p:tav>
                                      </p:tavLst>
                                    </p:anim>
                                    <p:anim calcmode="lin" valueType="num">
                                      <p:cBhvr>
                                        <p:cTn id="15" dur="1000" fill="hold"/>
                                        <p:tgtEl>
                                          <p:spTgt spid="9"/>
                                        </p:tgtEl>
                                        <p:attrNameLst>
                                          <p:attrName>ppt_y</p:attrName>
                                        </p:attrNameLst>
                                      </p:cBhvr>
                                      <p:tavLst>
                                        <p:tav tm="0">
                                          <p:val>
                                            <p:strVal val="#ppt_y+.1"/>
                                          </p:val>
                                        </p:tav>
                                        <p:tav tm="100000">
                                          <p:val>
                                            <p:strVal val="#ppt_y"/>
                                          </p:val>
                                        </p:tav>
                                      </p:tavLst>
                                    </p:anim>
                                  </p:childTnLst>
                                </p:cTn>
                              </p:par>
                            </p:childTnLst>
                          </p:cTn>
                        </p:par>
                        <p:par>
                          <p:cTn id="16" fill="hold">
                            <p:stCondLst>
                              <p:cond delay="2500"/>
                            </p:stCondLst>
                            <p:childTnLst>
                              <p:par>
                                <p:cTn id="17" presetID="42" presetClass="entr" presetSubtype="0" fill="hold" nodeType="afterEffect">
                                  <p:stCondLst>
                                    <p:cond delay="50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childTnLst>
                          </p:cTn>
                        </p:par>
                        <p:par>
                          <p:cTn id="22" fill="hold">
                            <p:stCondLst>
                              <p:cond delay="4000"/>
                            </p:stCondLst>
                            <p:childTnLst>
                              <p:par>
                                <p:cTn id="23" presetID="42" presetClass="entr" presetSubtype="0" fill="hold" nodeType="afterEffect">
                                  <p:stCondLst>
                                    <p:cond delay="50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1000"/>
                                        <p:tgtEl>
                                          <p:spTgt spid="8"/>
                                        </p:tgtEl>
                                      </p:cBhvr>
                                    </p:animEffect>
                                    <p:anim calcmode="lin" valueType="num">
                                      <p:cBhvr>
                                        <p:cTn id="26" dur="1000" fill="hold"/>
                                        <p:tgtEl>
                                          <p:spTgt spid="8"/>
                                        </p:tgtEl>
                                        <p:attrNameLst>
                                          <p:attrName>ppt_x</p:attrName>
                                        </p:attrNameLst>
                                      </p:cBhvr>
                                      <p:tavLst>
                                        <p:tav tm="0">
                                          <p:val>
                                            <p:strVal val="#ppt_x"/>
                                          </p:val>
                                        </p:tav>
                                        <p:tav tm="100000">
                                          <p:val>
                                            <p:strVal val="#ppt_x"/>
                                          </p:val>
                                        </p:tav>
                                      </p:tavLst>
                                    </p:anim>
                                    <p:anim calcmode="lin" valueType="num">
                                      <p:cBhvr>
                                        <p:cTn id="2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Image result for deforestation ancient world"/>
          <p:cNvPicPr>
            <a:picLocks noChangeAspect="1" noChangeArrowheads="1"/>
          </p:cNvPicPr>
          <p:nvPr/>
        </p:nvPicPr>
        <p:blipFill rotWithShape="1">
          <a:blip r:embed="rId2">
            <a:alphaModFix/>
            <a:duotone>
              <a:prstClr val="black"/>
              <a:schemeClr val="accent6">
                <a:tint val="45000"/>
                <a:satMod val="400000"/>
              </a:schemeClr>
            </a:duotone>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t="2160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646111" y="452718"/>
            <a:ext cx="9404723" cy="1400530"/>
          </a:xfrm>
        </p:spPr>
        <p:txBody>
          <a:bodyPr/>
          <a:lstStyle/>
          <a:p>
            <a:endParaRPr lang="en-GB" dirty="0"/>
          </a:p>
        </p:txBody>
      </p:sp>
      <p:sp>
        <p:nvSpPr>
          <p:cNvPr id="6" name="Content Placeholder 2"/>
          <p:cNvSpPr>
            <a:spLocks noGrp="1"/>
          </p:cNvSpPr>
          <p:nvPr>
            <p:ph idx="1"/>
          </p:nvPr>
        </p:nvSpPr>
        <p:spPr>
          <a:xfrm>
            <a:off x="1103312" y="2052918"/>
            <a:ext cx="8946541" cy="4195481"/>
          </a:xfrm>
        </p:spPr>
        <p:txBody>
          <a:bodyPr/>
          <a:lstStyle/>
          <a:p>
            <a:endParaRPr lang="en-GB" dirty="0"/>
          </a:p>
        </p:txBody>
      </p:sp>
      <p:pic>
        <p:nvPicPr>
          <p:cNvPr id="7" name="Picture 2" descr="http://www.samisdat.com/picture/LJ/1377.jpg"/>
          <p:cNvPicPr>
            <a:picLocks noChangeAspect="1" noChangeArrowheads="1"/>
          </p:cNvPicPr>
          <p:nvPr/>
        </p:nvPicPr>
        <p:blipFill rotWithShape="1">
          <a:blip r:embed="rId4">
            <a:extLst>
              <a:ext uri="{28A0092B-C50C-407E-A947-70E740481C1C}">
                <a14:useLocalDpi xmlns:a14="http://schemas.microsoft.com/office/drawing/2010/main" val="0"/>
              </a:ext>
            </a:extLst>
          </a:blip>
          <a:srcRect l="18038" r="7551"/>
          <a:stretch/>
        </p:blipFill>
        <p:spPr bwMode="auto">
          <a:xfrm>
            <a:off x="4634680" y="10"/>
            <a:ext cx="756013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https://upload.wikimedia.org/wikipedia/commons/thumb/7/79/Reconstructie_van_een_Romeinse_handmolen.jpg/1024px-Reconstructie_van_een_Romeinse_handmolen.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5123" y="2808780"/>
            <a:ext cx="2589193" cy="343961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10" name="Rectangle 9"/>
          <p:cNvSpPr/>
          <p:nvPr/>
        </p:nvSpPr>
        <p:spPr>
          <a:xfrm>
            <a:off x="5756705" y="357555"/>
            <a:ext cx="6096000" cy="369332"/>
          </a:xfrm>
          <a:prstGeom prst="rect">
            <a:avLst/>
          </a:prstGeom>
        </p:spPr>
        <p:style>
          <a:lnRef idx="1">
            <a:schemeClr val="accent2"/>
          </a:lnRef>
          <a:fillRef idx="2">
            <a:schemeClr val="accent2"/>
          </a:fillRef>
          <a:effectRef idx="1">
            <a:schemeClr val="accent2"/>
          </a:effectRef>
          <a:fontRef idx="minor">
            <a:schemeClr val="dk1"/>
          </a:fontRef>
        </p:style>
        <p:txBody>
          <a:bodyPr>
            <a:spAutoFit/>
          </a:bodyPr>
          <a:lstStyle/>
          <a:p>
            <a:r>
              <a:rPr lang="en-GB" dirty="0"/>
              <a:t>Roman army: no refectory, no central kitchen…</a:t>
            </a:r>
          </a:p>
        </p:txBody>
      </p:sp>
      <p:pic>
        <p:nvPicPr>
          <p:cNvPr id="11" name="Picture 6" descr="Image result for feeding the roman army"/>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671689">
            <a:off x="3183381" y="2856124"/>
            <a:ext cx="3413301" cy="414813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8" descr="https://images-na.ssl-images-amazon.com/images/I/51iAvPzSQoL.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20925881">
            <a:off x="1067551" y="-6544"/>
            <a:ext cx="2387972" cy="3719583"/>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p:cNvPicPr>
            <a:picLocks noChangeAspect="1"/>
          </p:cNvPicPr>
          <p:nvPr/>
        </p:nvPicPr>
        <p:blipFill rotWithShape="1">
          <a:blip r:embed="rId8">
            <a:extLst>
              <a:ext uri="{28A0092B-C50C-407E-A947-70E740481C1C}">
                <a14:useLocalDpi xmlns:a14="http://schemas.microsoft.com/office/drawing/2010/main" val="0"/>
              </a:ext>
            </a:extLst>
          </a:blip>
          <a:srcRect l="19260" t="20555" r="9259" b="18611"/>
          <a:stretch/>
        </p:blipFill>
        <p:spPr>
          <a:xfrm>
            <a:off x="8522359" y="2206000"/>
            <a:ext cx="2266428" cy="2571750"/>
          </a:xfrm>
          <a:prstGeom prst="rect">
            <a:avLst/>
          </a:prstGeom>
        </p:spPr>
      </p:pic>
    </p:spTree>
    <p:extLst>
      <p:ext uri="{BB962C8B-B14F-4D97-AF65-F5344CB8AC3E}">
        <p14:creationId xmlns:p14="http://schemas.microsoft.com/office/powerpoint/2010/main" val="228079794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1000"/>
                                        <p:tgtEl>
                                          <p:spTgt spid="12"/>
                                        </p:tgtEl>
                                      </p:cBhvr>
                                    </p:animEffect>
                                    <p:anim calcmode="lin" valueType="num">
                                      <p:cBhvr>
                                        <p:cTn id="14" dur="1000" fill="hold"/>
                                        <p:tgtEl>
                                          <p:spTgt spid="12"/>
                                        </p:tgtEl>
                                        <p:attrNameLst>
                                          <p:attrName>ppt_x</p:attrName>
                                        </p:attrNameLst>
                                      </p:cBhvr>
                                      <p:tavLst>
                                        <p:tav tm="0">
                                          <p:val>
                                            <p:strVal val="#ppt_x"/>
                                          </p:val>
                                        </p:tav>
                                        <p:tav tm="100000">
                                          <p:val>
                                            <p:strVal val="#ppt_x"/>
                                          </p:val>
                                        </p:tav>
                                      </p:tavLst>
                                    </p:anim>
                                    <p:anim calcmode="lin" valueType="num">
                                      <p:cBhvr>
                                        <p:cTn id="15"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Image result for deforestation ancient world"/>
          <p:cNvPicPr>
            <a:picLocks noChangeAspect="1" noChangeArrowheads="1"/>
          </p:cNvPicPr>
          <p:nvPr/>
        </p:nvPicPr>
        <p:blipFill rotWithShape="1">
          <a:blip r:embed="rId2">
            <a:alphaModFix/>
            <a:duotone>
              <a:prstClr val="black"/>
              <a:schemeClr val="accent6">
                <a:tint val="45000"/>
                <a:satMod val="400000"/>
              </a:schemeClr>
            </a:duotone>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t="2160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646111" y="452718"/>
            <a:ext cx="9404723" cy="1400530"/>
          </a:xfrm>
        </p:spPr>
        <p:txBody>
          <a:bodyPr/>
          <a:lstStyle/>
          <a:p>
            <a:endParaRPr lang="en-GB" dirty="0"/>
          </a:p>
        </p:txBody>
      </p:sp>
      <p:sp>
        <p:nvSpPr>
          <p:cNvPr id="6" name="Content Placeholder 2"/>
          <p:cNvSpPr>
            <a:spLocks noGrp="1"/>
          </p:cNvSpPr>
          <p:nvPr>
            <p:ph idx="1"/>
          </p:nvPr>
        </p:nvSpPr>
        <p:spPr>
          <a:xfrm>
            <a:off x="1103312" y="2052918"/>
            <a:ext cx="8946541" cy="4195481"/>
          </a:xfrm>
        </p:spPr>
        <p:txBody>
          <a:bodyPr/>
          <a:lstStyle/>
          <a:p>
            <a:endParaRPr lang="en-GB" dirty="0"/>
          </a:p>
        </p:txBody>
      </p:sp>
      <p:pic>
        <p:nvPicPr>
          <p:cNvPr id="7" name="Picture 2" descr="http://www.samisdat.com/picture/LJ/1377.jpg"/>
          <p:cNvPicPr>
            <a:picLocks noChangeAspect="1" noChangeArrowheads="1"/>
          </p:cNvPicPr>
          <p:nvPr/>
        </p:nvPicPr>
        <p:blipFill rotWithShape="1">
          <a:blip r:embed="rId4">
            <a:extLst>
              <a:ext uri="{28A0092B-C50C-407E-A947-70E740481C1C}">
                <a14:useLocalDpi xmlns:a14="http://schemas.microsoft.com/office/drawing/2010/main" val="0"/>
              </a:ext>
            </a:extLst>
          </a:blip>
          <a:srcRect l="18038" r="7551"/>
          <a:stretch/>
        </p:blipFill>
        <p:spPr bwMode="auto">
          <a:xfrm>
            <a:off x="4634680" y="10"/>
            <a:ext cx="756013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8" descr="https://images-na.ssl-images-amazon.com/images/I/51iAvPzSQoL.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0925881">
            <a:off x="1067551" y="-6544"/>
            <a:ext cx="2387972" cy="3719583"/>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p:cNvSpPr/>
          <p:nvPr/>
        </p:nvSpPr>
        <p:spPr>
          <a:xfrm>
            <a:off x="186578" y="5443523"/>
            <a:ext cx="8614449" cy="1384995"/>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en-GB" sz="1400" dirty="0"/>
              <a:t>A. </a:t>
            </a:r>
            <a:r>
              <a:rPr lang="en-GB" sz="1400" dirty="0" err="1"/>
              <a:t>Labisch</a:t>
            </a:r>
            <a:r>
              <a:rPr lang="en-GB" sz="1400" dirty="0"/>
              <a:t>, </a:t>
            </a:r>
            <a:r>
              <a:rPr lang="en-GB" sz="1400" i="1" dirty="0" err="1"/>
              <a:t>Frumentum</a:t>
            </a:r>
            <a:r>
              <a:rPr lang="en-GB" sz="1400" i="1" dirty="0"/>
              <a:t> </a:t>
            </a:r>
            <a:r>
              <a:rPr lang="en-GB" sz="1400" i="1" dirty="0" err="1"/>
              <a:t>Commeatusque</a:t>
            </a:r>
            <a:r>
              <a:rPr lang="en-GB" sz="1400" i="1" dirty="0"/>
              <a:t>: Die </a:t>
            </a:r>
            <a:r>
              <a:rPr lang="en-GB" sz="1400" i="1" dirty="0" err="1"/>
              <a:t>Nahrungsmittelversorgung</a:t>
            </a:r>
            <a:r>
              <a:rPr lang="en-GB" sz="1400" i="1" dirty="0"/>
              <a:t> der </a:t>
            </a:r>
            <a:r>
              <a:rPr lang="en-GB" sz="1400" i="1" dirty="0" err="1"/>
              <a:t>Heere</a:t>
            </a:r>
            <a:r>
              <a:rPr lang="en-GB" sz="1400" i="1" dirty="0"/>
              <a:t> Caesars </a:t>
            </a:r>
            <a:r>
              <a:rPr lang="en-GB" sz="1400" dirty="0"/>
              <a:t>(</a:t>
            </a:r>
            <a:r>
              <a:rPr lang="en-GB" sz="1400" dirty="0" err="1"/>
              <a:t>Meisenheim</a:t>
            </a:r>
            <a:r>
              <a:rPr lang="en-GB" sz="1400" dirty="0"/>
              <a:t> an </a:t>
            </a:r>
            <a:r>
              <a:rPr lang="en-GB" sz="1400" dirty="0" err="1"/>
              <a:t>Glan</a:t>
            </a:r>
            <a:r>
              <a:rPr lang="en-GB" sz="1400" dirty="0"/>
              <a:t>: Verlag </a:t>
            </a:r>
            <a:r>
              <a:rPr lang="en-GB" sz="1400" dirty="0" err="1"/>
              <a:t>hein</a:t>
            </a:r>
            <a:r>
              <a:rPr lang="en-GB" sz="1400" dirty="0"/>
              <a:t>, 1975); M. </a:t>
            </a:r>
            <a:r>
              <a:rPr lang="en-GB" sz="1400" dirty="0" err="1"/>
              <a:t>Junkelmann</a:t>
            </a:r>
            <a:r>
              <a:rPr lang="en-GB" sz="1400" dirty="0"/>
              <a:t>, </a:t>
            </a:r>
            <a:r>
              <a:rPr lang="en-GB" sz="1400" i="1" dirty="0"/>
              <a:t>Panis </a:t>
            </a:r>
            <a:r>
              <a:rPr lang="en-GB" sz="1400" i="1" dirty="0" err="1"/>
              <a:t>Militaris</a:t>
            </a:r>
            <a:r>
              <a:rPr lang="en-GB" sz="1400" i="1" dirty="0"/>
              <a:t>: Die </a:t>
            </a:r>
            <a:r>
              <a:rPr lang="en-GB" sz="1400" i="1" dirty="0" err="1"/>
              <a:t>Ernährung</a:t>
            </a:r>
            <a:r>
              <a:rPr lang="en-GB" sz="1400" i="1" dirty="0"/>
              <a:t> des </a:t>
            </a:r>
            <a:r>
              <a:rPr lang="en-GB" sz="1400" i="1" dirty="0" err="1"/>
              <a:t>römische</a:t>
            </a:r>
            <a:r>
              <a:rPr lang="en-GB" sz="1400" i="1" dirty="0"/>
              <a:t> </a:t>
            </a:r>
            <a:r>
              <a:rPr lang="en-GB" sz="1400" i="1" dirty="0" err="1"/>
              <a:t>Soldat</a:t>
            </a:r>
            <a:r>
              <a:rPr lang="en-GB" sz="1400" i="1" dirty="0"/>
              <a:t> </a:t>
            </a:r>
            <a:r>
              <a:rPr lang="en-GB" sz="1400" i="1" dirty="0" err="1"/>
              <a:t>im</a:t>
            </a:r>
            <a:r>
              <a:rPr lang="en-GB" sz="1400" i="1" dirty="0"/>
              <a:t> </a:t>
            </a:r>
            <a:r>
              <a:rPr lang="en-GB" sz="1400" i="1" dirty="0" err="1"/>
              <a:t>archäologische</a:t>
            </a:r>
            <a:r>
              <a:rPr lang="en-GB" sz="1400" i="1" dirty="0"/>
              <a:t> Experiment</a:t>
            </a:r>
            <a:r>
              <a:rPr lang="en-GB" sz="1400" dirty="0"/>
              <a:t>, (Mainz, 1997); D. Breeze, 'The Logistics of Agricola's Final Campaign', </a:t>
            </a:r>
            <a:r>
              <a:rPr lang="en-GB" sz="1400" i="1" dirty="0" err="1"/>
              <a:t>Talanta</a:t>
            </a:r>
            <a:r>
              <a:rPr lang="en-GB" sz="1400" dirty="0"/>
              <a:t> 18/19 (1986-7) pp. 264-286; J. </a:t>
            </a:r>
            <a:r>
              <a:rPr lang="en-GB" sz="1400" dirty="0" err="1"/>
              <a:t>Shean</a:t>
            </a:r>
            <a:r>
              <a:rPr lang="en-GB" sz="1400" dirty="0"/>
              <a:t>, 'Hannibal's Mules: The Logistical Limitations of Hannibal's Army and the Battle of Cannae', </a:t>
            </a:r>
            <a:r>
              <a:rPr lang="en-GB" sz="1400" i="1" dirty="0"/>
              <a:t>Historia</a:t>
            </a:r>
            <a:r>
              <a:rPr lang="en-GB" sz="1400" dirty="0"/>
              <a:t> 45 (1996), pp. 159-187; J. Peddie, </a:t>
            </a:r>
            <a:r>
              <a:rPr lang="en-GB" sz="1400" i="1" dirty="0"/>
              <a:t>Invasion</a:t>
            </a:r>
            <a:r>
              <a:rPr lang="en-GB" sz="1400" dirty="0"/>
              <a:t> (London, 1987) &amp; </a:t>
            </a:r>
            <a:r>
              <a:rPr lang="en-GB" sz="1400" i="1" dirty="0"/>
              <a:t>The Roman War Machine</a:t>
            </a:r>
            <a:r>
              <a:rPr lang="en-GB" sz="1400" dirty="0"/>
              <a:t> (Gloucester, 1994). </a:t>
            </a:r>
          </a:p>
        </p:txBody>
      </p:sp>
      <p:pic>
        <p:nvPicPr>
          <p:cNvPr id="15" name="Picture 8" descr="https://images-na.ssl-images-amazon.com/images/I/51iAvPzSQoL.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0925881">
            <a:off x="1037426" y="-6543"/>
            <a:ext cx="2387972" cy="3719583"/>
          </a:xfrm>
          <a:prstGeom prst="rect">
            <a:avLst/>
          </a:prstGeom>
          <a:noFill/>
          <a:extLst>
            <a:ext uri="{909E8E84-426E-40DD-AFC4-6F175D3DCCD1}">
              <a14:hiddenFill xmlns:a14="http://schemas.microsoft.com/office/drawing/2010/main">
                <a:solidFill>
                  <a:srgbClr val="FFFFFF"/>
                </a:solidFill>
              </a14:hiddenFill>
            </a:ext>
          </a:extLst>
        </p:spPr>
      </p:pic>
      <p:sp>
        <p:nvSpPr>
          <p:cNvPr id="16" name="Content Placeholder 3"/>
          <p:cNvSpPr txBox="1">
            <a:spLocks/>
          </p:cNvSpPr>
          <p:nvPr/>
        </p:nvSpPr>
        <p:spPr>
          <a:xfrm>
            <a:off x="408667" y="3732493"/>
            <a:ext cx="4396341" cy="1502896"/>
          </a:xfrm>
          <a:prstGeom prst="rect">
            <a:avLst/>
          </a:prstGeom>
        </p:spPr>
        <p:txBody>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endParaRPr lang="en-GB" dirty="0"/>
          </a:p>
          <a:p>
            <a:pPr lvl="1"/>
            <a:r>
              <a:rPr lang="en-GB" sz="1600" dirty="0"/>
              <a:t>Legionary soldier: HS 750 – 900 </a:t>
            </a:r>
          </a:p>
          <a:p>
            <a:pPr lvl="1"/>
            <a:r>
              <a:rPr lang="en-GB" sz="1600" dirty="0" err="1"/>
              <a:t>Centurio</a:t>
            </a:r>
            <a:r>
              <a:rPr lang="en-GB" sz="1600" dirty="0"/>
              <a:t>: HS 13,500</a:t>
            </a:r>
          </a:p>
          <a:p>
            <a:pPr lvl="1"/>
            <a:r>
              <a:rPr lang="en-GB" sz="1600" dirty="0"/>
              <a:t>Primus pilus: HS 54,000 p.a.</a:t>
            </a:r>
          </a:p>
        </p:txBody>
      </p:sp>
      <p:pic>
        <p:nvPicPr>
          <p:cNvPr id="12" name="Picture 11"/>
          <p:cNvPicPr>
            <a:picLocks noChangeAspect="1"/>
          </p:cNvPicPr>
          <p:nvPr/>
        </p:nvPicPr>
        <p:blipFill>
          <a:blip r:embed="rId6"/>
          <a:stretch>
            <a:fillRect/>
          </a:stretch>
        </p:blipFill>
        <p:spPr>
          <a:xfrm>
            <a:off x="3041739" y="667563"/>
            <a:ext cx="5874914" cy="3242469"/>
          </a:xfrm>
          <a:prstGeom prst="rect">
            <a:avLst/>
          </a:prstGeom>
        </p:spPr>
      </p:pic>
    </p:spTree>
    <p:extLst>
      <p:ext uri="{BB962C8B-B14F-4D97-AF65-F5344CB8AC3E}">
        <p14:creationId xmlns:p14="http://schemas.microsoft.com/office/powerpoint/2010/main" val="280215326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500"/>
                                  </p:stCondLst>
                                  <p:childTnLst>
                                    <p:set>
                                      <p:cBhvr>
                                        <p:cTn id="6" dur="1" fill="hold">
                                          <p:stCondLst>
                                            <p:cond delay="0"/>
                                          </p:stCondLst>
                                        </p:cTn>
                                        <p:tgtEl>
                                          <p:spTgt spid="12"/>
                                        </p:tgtEl>
                                        <p:attrNameLst>
                                          <p:attrName>style.visibility</p:attrName>
                                        </p:attrNameLst>
                                      </p:cBhvr>
                                      <p:to>
                                        <p:strVal val="visible"/>
                                      </p:to>
                                    </p:set>
                                    <p:animEffect transition="in" filter="circle(out)">
                                      <p:cBhvr>
                                        <p:cTn id="7" dur="2000"/>
                                        <p:tgtEl>
                                          <p:spTgt spid="12"/>
                                        </p:tgtEl>
                                      </p:cBhvr>
                                    </p:animEffect>
                                  </p:childTnLst>
                                </p:cTn>
                              </p:par>
                            </p:childTnLst>
                          </p:cTn>
                        </p:par>
                        <p:par>
                          <p:cTn id="8" fill="hold">
                            <p:stCondLst>
                              <p:cond delay="2500"/>
                            </p:stCondLst>
                            <p:childTnLst>
                              <p:par>
                                <p:cTn id="9" presetID="6" presetClass="entr" presetSubtype="32" fill="hold" grpId="0" nodeType="afterEffect">
                                  <p:stCondLst>
                                    <p:cond delay="500"/>
                                  </p:stCondLst>
                                  <p:childTnLst>
                                    <p:set>
                                      <p:cBhvr>
                                        <p:cTn id="10" dur="1" fill="hold">
                                          <p:stCondLst>
                                            <p:cond delay="0"/>
                                          </p:stCondLst>
                                        </p:cTn>
                                        <p:tgtEl>
                                          <p:spTgt spid="16"/>
                                        </p:tgtEl>
                                        <p:attrNameLst>
                                          <p:attrName>style.visibility</p:attrName>
                                        </p:attrNameLst>
                                      </p:cBhvr>
                                      <p:to>
                                        <p:strVal val="visible"/>
                                      </p:to>
                                    </p:set>
                                    <p:animEffect transition="in" filter="circle(out)">
                                      <p:cBhvr>
                                        <p:cTn id="11" dur="2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Image result for deforestation ancient world"/>
          <p:cNvPicPr>
            <a:picLocks noChangeAspect="1" noChangeArrowheads="1"/>
          </p:cNvPicPr>
          <p:nvPr/>
        </p:nvPicPr>
        <p:blipFill rotWithShape="1">
          <a:blip r:embed="rId2">
            <a:alphaModFix/>
            <a:duotone>
              <a:prstClr val="black"/>
              <a:schemeClr val="accent6">
                <a:tint val="45000"/>
                <a:satMod val="400000"/>
              </a:schemeClr>
            </a:duotone>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t="2160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646111" y="452718"/>
            <a:ext cx="9404723" cy="1400530"/>
          </a:xfrm>
        </p:spPr>
        <p:txBody>
          <a:bodyPr/>
          <a:lstStyle/>
          <a:p>
            <a:endParaRPr lang="en-GB" dirty="0"/>
          </a:p>
        </p:txBody>
      </p:sp>
      <p:sp>
        <p:nvSpPr>
          <p:cNvPr id="6" name="Content Placeholder 2"/>
          <p:cNvSpPr>
            <a:spLocks noGrp="1"/>
          </p:cNvSpPr>
          <p:nvPr>
            <p:ph idx="1"/>
          </p:nvPr>
        </p:nvSpPr>
        <p:spPr>
          <a:xfrm>
            <a:off x="1103312" y="2052918"/>
            <a:ext cx="8946541" cy="4195481"/>
          </a:xfrm>
        </p:spPr>
        <p:txBody>
          <a:bodyPr/>
          <a:lstStyle/>
          <a:p>
            <a:endParaRPr lang="en-GB" dirty="0"/>
          </a:p>
        </p:txBody>
      </p:sp>
      <p:pic>
        <p:nvPicPr>
          <p:cNvPr id="7" name="Picture 2" descr="http://www.samisdat.com/picture/LJ/1377.jpg"/>
          <p:cNvPicPr>
            <a:picLocks noChangeAspect="1" noChangeArrowheads="1"/>
          </p:cNvPicPr>
          <p:nvPr/>
        </p:nvPicPr>
        <p:blipFill rotWithShape="1">
          <a:blip r:embed="rId4">
            <a:extLst>
              <a:ext uri="{28A0092B-C50C-407E-A947-70E740481C1C}">
                <a14:useLocalDpi xmlns:a14="http://schemas.microsoft.com/office/drawing/2010/main" val="0"/>
              </a:ext>
            </a:extLst>
          </a:blip>
          <a:srcRect l="18038" r="7551"/>
          <a:stretch/>
        </p:blipFill>
        <p:spPr bwMode="auto">
          <a:xfrm>
            <a:off x="4634680" y="10"/>
            <a:ext cx="756013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descr="Image result for papyrus roman soldie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4667" b="97467" l="2352" r="92214"/>
                    </a14:imgEffect>
                  </a14:imgLayer>
                </a14:imgProps>
              </a:ext>
              <a:ext uri="{28A0092B-C50C-407E-A947-70E740481C1C}">
                <a14:useLocalDpi xmlns:a14="http://schemas.microsoft.com/office/drawing/2010/main" val="0"/>
              </a:ext>
            </a:extLst>
          </a:blip>
          <a:srcRect/>
          <a:stretch>
            <a:fillRect/>
          </a:stretch>
        </p:blipFill>
        <p:spPr bwMode="auto">
          <a:xfrm>
            <a:off x="8865028" y="-16414"/>
            <a:ext cx="3404067" cy="4138663"/>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p:cNvPicPr>
            <a:picLocks noChangeAspect="1"/>
          </p:cNvPicPr>
          <p:nvPr/>
        </p:nvPicPr>
        <p:blipFill>
          <a:blip r:embed="rId7"/>
          <a:stretch>
            <a:fillRect/>
          </a:stretch>
        </p:blipFill>
        <p:spPr>
          <a:xfrm>
            <a:off x="5124515" y="3396469"/>
            <a:ext cx="4991550" cy="3457045"/>
          </a:xfrm>
          <a:prstGeom prst="rect">
            <a:avLst/>
          </a:prstGeom>
        </p:spPr>
      </p:pic>
      <p:sp>
        <p:nvSpPr>
          <p:cNvPr id="12" name="Content Placeholder 2"/>
          <p:cNvSpPr txBox="1">
            <a:spLocks/>
          </p:cNvSpPr>
          <p:nvPr/>
        </p:nvSpPr>
        <p:spPr>
          <a:xfrm>
            <a:off x="6703017" y="5928102"/>
            <a:ext cx="3727222" cy="1233672"/>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b="1" dirty="0">
                <a:solidFill>
                  <a:schemeClr val="accent6">
                    <a:lumMod val="75000"/>
                  </a:schemeClr>
                </a:solidFill>
              </a:rPr>
              <a:t>P.Gen.Lat.1, </a:t>
            </a:r>
            <a:br>
              <a:rPr lang="en-GB" b="1" dirty="0">
                <a:solidFill>
                  <a:schemeClr val="accent6">
                    <a:lumMod val="75000"/>
                  </a:schemeClr>
                </a:solidFill>
              </a:rPr>
            </a:br>
            <a:r>
              <a:rPr lang="en-GB" b="1" dirty="0">
                <a:solidFill>
                  <a:schemeClr val="accent6">
                    <a:lumMod val="75000"/>
                  </a:schemeClr>
                </a:solidFill>
              </a:rPr>
              <a:t>A.D. 81</a:t>
            </a:r>
          </a:p>
        </p:txBody>
      </p:sp>
      <p:pic>
        <p:nvPicPr>
          <p:cNvPr id="4098" name="Picture 2" descr="https://upload.wikimedia.org/wikipedia/commons/c/cf/Caliga_Qasr_Ibrim.jpg"/>
          <p:cNvPicPr>
            <a:picLocks noChangeAspect="1" noChangeArrowheads="1"/>
          </p:cNvPicPr>
          <p:nvPr/>
        </p:nvPicPr>
        <p:blipFill rotWithShape="1">
          <a:blip r:embed="rId8">
            <a:extLst>
              <a:ext uri="{BEBA8EAE-BF5A-486C-A8C5-ECC9F3942E4B}">
                <a14:imgProps xmlns:a14="http://schemas.microsoft.com/office/drawing/2010/main">
                  <a14:imgLayer r:embed="rId9">
                    <a14:imgEffect>
                      <a14:backgroundRemoval t="9825" b="92802" l="6874" r="91620">
                        <a14:foregroundMark x1="6874" y1="73249" x2="6874" y2="73249"/>
                        <a14:foregroundMark x1="74294" y1="88035" x2="74294" y2="88035"/>
                        <a14:foregroundMark x1="71281" y1="90661" x2="71281" y2="90661"/>
                        <a14:foregroundMark x1="69492" y1="92802" x2="69492" y2="92802"/>
                        <a14:foregroundMark x1="58380" y1="90856" x2="58380" y2="90856"/>
                        <a14:foregroundMark x1="61864" y1="91148" x2="61864" y2="91148"/>
                        <a14:foregroundMark x1="49529" y1="90078" x2="49529" y2="90078"/>
                        <a14:foregroundMark x1="46234" y1="85895" x2="46234" y2="85895"/>
                        <a14:foregroundMark x1="52072" y1="91148" x2="52072" y2="91148"/>
                        <a14:foregroundMark x1="91620" y1="19163" x2="91620" y2="19163"/>
                      </a14:backgroundRemoval>
                    </a14:imgEffect>
                  </a14:imgLayer>
                </a14:imgProps>
              </a:ext>
              <a:ext uri="{28A0092B-C50C-407E-A947-70E740481C1C}">
                <a14:useLocalDpi xmlns:a14="http://schemas.microsoft.com/office/drawing/2010/main" val="0"/>
              </a:ext>
            </a:extLst>
          </a:blip>
          <a:srcRect l="1389" t="14384" r="2803" b="-8733"/>
          <a:stretch/>
        </p:blipFill>
        <p:spPr bwMode="auto">
          <a:xfrm>
            <a:off x="114690" y="452718"/>
            <a:ext cx="5121705" cy="4885380"/>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p:cNvSpPr/>
          <p:nvPr/>
        </p:nvSpPr>
        <p:spPr>
          <a:xfrm rot="17512751">
            <a:off x="2242338" y="1863419"/>
            <a:ext cx="2784737" cy="584775"/>
          </a:xfrm>
          <a:prstGeom prst="rect">
            <a:avLst/>
          </a:prstGeom>
        </p:spPr>
        <p:txBody>
          <a:bodyPr wrap="none">
            <a:spAutoFit/>
          </a:bodyPr>
          <a:lstStyle/>
          <a:p>
            <a:r>
              <a:rPr lang="en-GB" sz="1600" i="1" dirty="0" err="1">
                <a:effectLst>
                  <a:outerShdw blurRad="38100" dist="38100" dir="2700000" algn="tl">
                    <a:srgbClr val="000000">
                      <a:alpha val="43137"/>
                    </a:srgbClr>
                  </a:outerShdw>
                </a:effectLst>
              </a:rPr>
              <a:t>caliga</a:t>
            </a:r>
            <a:r>
              <a:rPr lang="en-GB" sz="1600" dirty="0">
                <a:effectLst>
                  <a:outerShdw blurRad="38100" dist="38100" dir="2700000" algn="tl">
                    <a:srgbClr val="000000">
                      <a:alpha val="43137"/>
                    </a:srgbClr>
                  </a:outerShdw>
                </a:effectLst>
              </a:rPr>
              <a:t> found at Qasr </a:t>
            </a:r>
            <a:r>
              <a:rPr lang="en-GB" sz="1600" dirty="0" err="1">
                <a:effectLst>
                  <a:outerShdw blurRad="38100" dist="38100" dir="2700000" algn="tl">
                    <a:srgbClr val="000000">
                      <a:alpha val="43137"/>
                    </a:srgbClr>
                  </a:outerShdw>
                </a:effectLst>
              </a:rPr>
              <a:t>Ibrim</a:t>
            </a:r>
            <a:endParaRPr lang="en-GB" sz="1600" dirty="0">
              <a:effectLst>
                <a:outerShdw blurRad="38100" dist="38100" dir="2700000" algn="tl">
                  <a:srgbClr val="000000">
                    <a:alpha val="43137"/>
                  </a:srgbClr>
                </a:outerShdw>
              </a:effectLst>
            </a:endParaRPr>
          </a:p>
          <a:p>
            <a:r>
              <a:rPr lang="en-GB" sz="1600" dirty="0">
                <a:effectLst>
                  <a:outerShdw blurRad="38100" dist="38100" dir="2700000" algn="tl">
                    <a:srgbClr val="000000">
                      <a:alpha val="43137"/>
                    </a:srgbClr>
                  </a:outerShdw>
                </a:effectLst>
              </a:rPr>
              <a:t>(hobnailed military boots)</a:t>
            </a:r>
          </a:p>
        </p:txBody>
      </p:sp>
      <p:sp>
        <p:nvSpPr>
          <p:cNvPr id="17" name="Rectangle 16"/>
          <p:cNvSpPr/>
          <p:nvPr/>
        </p:nvSpPr>
        <p:spPr>
          <a:xfrm>
            <a:off x="163091" y="4335823"/>
            <a:ext cx="4261810" cy="2585323"/>
          </a:xfrm>
          <a:prstGeom prst="rect">
            <a:avLst/>
          </a:prstGeom>
        </p:spPr>
        <p:txBody>
          <a:bodyPr wrap="square">
            <a:spAutoFit/>
          </a:bodyPr>
          <a:lstStyle/>
          <a:p>
            <a:r>
              <a:rPr lang="en-GB" i="1" dirty="0"/>
              <a:t>P. </a:t>
            </a:r>
            <a:r>
              <a:rPr lang="en-GB" i="1" dirty="0" err="1"/>
              <a:t>Herz</a:t>
            </a:r>
            <a:r>
              <a:rPr lang="en-GB" i="1" dirty="0"/>
              <a:t>, in </a:t>
            </a:r>
            <a:r>
              <a:rPr lang="en-GB" i="1" dirty="0" err="1"/>
              <a:t>Companian</a:t>
            </a:r>
            <a:r>
              <a:rPr lang="en-GB" i="1" dirty="0"/>
              <a:t> to the Roman army, p.314 </a:t>
            </a:r>
            <a:br>
              <a:rPr lang="en-GB" i="1" dirty="0"/>
            </a:br>
            <a:r>
              <a:rPr lang="en-GB" b="1" i="1" dirty="0">
                <a:sym typeface="Wingdings" panose="05000000000000000000" pitchFamily="2" charset="2"/>
              </a:rPr>
              <a:t>Army could easily be financed in Egypt, Syria, Spain, etc., </a:t>
            </a:r>
            <a:br>
              <a:rPr lang="en-GB" b="1" i="1" dirty="0">
                <a:sym typeface="Wingdings" panose="05000000000000000000" pitchFamily="2" charset="2"/>
              </a:rPr>
            </a:br>
            <a:r>
              <a:rPr lang="en-GB" b="1" i="1" dirty="0">
                <a:sym typeface="Wingdings" panose="05000000000000000000" pitchFamily="2" charset="2"/>
              </a:rPr>
              <a:t>But on Rhine &amp; Danube…?</a:t>
            </a:r>
          </a:p>
          <a:p>
            <a:endParaRPr lang="en-GB" b="1" i="1" dirty="0">
              <a:sym typeface="Wingdings" panose="05000000000000000000" pitchFamily="2" charset="2"/>
            </a:endParaRPr>
          </a:p>
          <a:p>
            <a:r>
              <a:rPr lang="en-GB" b="1" i="1" dirty="0">
                <a:sym typeface="Wingdings" panose="05000000000000000000" pitchFamily="2" charset="2"/>
              </a:rPr>
              <a:t>Procurator </a:t>
            </a:r>
            <a:r>
              <a:rPr lang="en-GB" b="1" i="1" dirty="0" err="1">
                <a:sym typeface="Wingdings" panose="05000000000000000000" pitchFamily="2" charset="2"/>
              </a:rPr>
              <a:t>Galliarum</a:t>
            </a:r>
            <a:endParaRPr lang="en-GB" b="1" i="1" dirty="0">
              <a:sym typeface="Wingdings" panose="05000000000000000000" pitchFamily="2" charset="2"/>
            </a:endParaRPr>
          </a:p>
          <a:p>
            <a:r>
              <a:rPr lang="en-GB" b="1" i="1" dirty="0">
                <a:sym typeface="Wingdings" panose="05000000000000000000" pitchFamily="2" charset="2"/>
              </a:rPr>
              <a:t>Later: </a:t>
            </a:r>
            <a:r>
              <a:rPr lang="en-GB" b="1" i="1" dirty="0" err="1">
                <a:sym typeface="Wingdings" panose="05000000000000000000" pitchFamily="2" charset="2"/>
              </a:rPr>
              <a:t>procur</a:t>
            </a:r>
            <a:r>
              <a:rPr lang="en-GB" b="1" i="1" dirty="0">
                <a:sym typeface="Wingdings" panose="05000000000000000000" pitchFamily="2" charset="2"/>
              </a:rPr>
              <a:t>. </a:t>
            </a:r>
            <a:r>
              <a:rPr lang="en-GB" b="1" i="1" dirty="0" err="1">
                <a:sym typeface="Wingdings" panose="05000000000000000000" pitchFamily="2" charset="2"/>
              </a:rPr>
              <a:t>Belgicae</a:t>
            </a:r>
            <a:r>
              <a:rPr lang="en-GB" b="1" i="1" dirty="0">
                <a:sym typeface="Wingdings" panose="05000000000000000000" pitchFamily="2" charset="2"/>
              </a:rPr>
              <a:t> et </a:t>
            </a:r>
            <a:r>
              <a:rPr lang="en-GB" b="1" i="1" dirty="0" err="1">
                <a:sym typeface="Wingdings" panose="05000000000000000000" pitchFamily="2" charset="2"/>
              </a:rPr>
              <a:t>duarum</a:t>
            </a:r>
            <a:r>
              <a:rPr lang="en-GB" b="1" i="1" dirty="0">
                <a:sym typeface="Wingdings" panose="05000000000000000000" pitchFamily="2" charset="2"/>
              </a:rPr>
              <a:t> </a:t>
            </a:r>
            <a:r>
              <a:rPr lang="en-GB" b="1" i="1" dirty="0" err="1">
                <a:sym typeface="Wingdings" panose="05000000000000000000" pitchFamily="2" charset="2"/>
              </a:rPr>
              <a:t>Germaniarum</a:t>
            </a:r>
            <a:endParaRPr lang="en-GB" b="1" dirty="0"/>
          </a:p>
        </p:txBody>
      </p:sp>
    </p:spTree>
    <p:extLst>
      <p:ext uri="{BB962C8B-B14F-4D97-AF65-F5344CB8AC3E}">
        <p14:creationId xmlns:p14="http://schemas.microsoft.com/office/powerpoint/2010/main" val="399005006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fade">
                                      <p:cBhvr>
                                        <p:cTn id="13" dur="1000"/>
                                        <p:tgtEl>
                                          <p:spTgt spid="14"/>
                                        </p:tgtEl>
                                      </p:cBhvr>
                                    </p:animEffect>
                                    <p:anim calcmode="lin" valueType="num">
                                      <p:cBhvr>
                                        <p:cTn id="14" dur="1000" fill="hold"/>
                                        <p:tgtEl>
                                          <p:spTgt spid="14"/>
                                        </p:tgtEl>
                                        <p:attrNameLst>
                                          <p:attrName>ppt_x</p:attrName>
                                        </p:attrNameLst>
                                      </p:cBhvr>
                                      <p:tavLst>
                                        <p:tav tm="0">
                                          <p:val>
                                            <p:strVal val="#ppt_x"/>
                                          </p:val>
                                        </p:tav>
                                        <p:tav tm="100000">
                                          <p:val>
                                            <p:strVal val="#ppt_x"/>
                                          </p:val>
                                        </p:tav>
                                      </p:tavLst>
                                    </p:anim>
                                    <p:anim calcmode="lin" valueType="num">
                                      <p:cBhvr>
                                        <p:cTn id="15" dur="1000" fill="hold"/>
                                        <p:tgtEl>
                                          <p:spTgt spid="14"/>
                                        </p:tgtEl>
                                        <p:attrNameLst>
                                          <p:attrName>ppt_y</p:attrName>
                                        </p:attrNameLst>
                                      </p:cBhvr>
                                      <p:tavLst>
                                        <p:tav tm="0">
                                          <p:val>
                                            <p:strVal val="#ppt_y+.1"/>
                                          </p:val>
                                        </p:tav>
                                        <p:tav tm="100000">
                                          <p:val>
                                            <p:strVal val="#ppt_y"/>
                                          </p:val>
                                        </p:tav>
                                      </p:tavLst>
                                    </p:anim>
                                  </p:childTnLst>
                                </p:cTn>
                              </p:par>
                              <p:par>
                                <p:cTn id="16" presetID="42" presetClass="entr" presetSubtype="0" fill="hold" grpId="0"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1000"/>
                                        <p:tgtEl>
                                          <p:spTgt spid="12"/>
                                        </p:tgtEl>
                                      </p:cBhvr>
                                    </p:animEffect>
                                    <p:anim calcmode="lin" valueType="num">
                                      <p:cBhvr>
                                        <p:cTn id="19" dur="1000" fill="hold"/>
                                        <p:tgtEl>
                                          <p:spTgt spid="12"/>
                                        </p:tgtEl>
                                        <p:attrNameLst>
                                          <p:attrName>ppt_x</p:attrName>
                                        </p:attrNameLst>
                                      </p:cBhvr>
                                      <p:tavLst>
                                        <p:tav tm="0">
                                          <p:val>
                                            <p:strVal val="#ppt_x"/>
                                          </p:val>
                                        </p:tav>
                                        <p:tav tm="100000">
                                          <p:val>
                                            <p:strVal val="#ppt_x"/>
                                          </p:val>
                                        </p:tav>
                                      </p:tavLst>
                                    </p:anim>
                                    <p:anim calcmode="lin" valueType="num">
                                      <p:cBhvr>
                                        <p:cTn id="20"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4098"/>
                                        </p:tgtEl>
                                        <p:attrNameLst>
                                          <p:attrName>style.visibility</p:attrName>
                                        </p:attrNameLst>
                                      </p:cBhvr>
                                      <p:to>
                                        <p:strVal val="visible"/>
                                      </p:to>
                                    </p:set>
                                    <p:animEffect transition="in" filter="fade">
                                      <p:cBhvr>
                                        <p:cTn id="25" dur="1000"/>
                                        <p:tgtEl>
                                          <p:spTgt spid="4098"/>
                                        </p:tgtEl>
                                      </p:cBhvr>
                                    </p:animEffect>
                                    <p:anim calcmode="lin" valueType="num">
                                      <p:cBhvr>
                                        <p:cTn id="26" dur="1000" fill="hold"/>
                                        <p:tgtEl>
                                          <p:spTgt spid="4098"/>
                                        </p:tgtEl>
                                        <p:attrNameLst>
                                          <p:attrName>ppt_x</p:attrName>
                                        </p:attrNameLst>
                                      </p:cBhvr>
                                      <p:tavLst>
                                        <p:tav tm="0">
                                          <p:val>
                                            <p:strVal val="#ppt_x"/>
                                          </p:val>
                                        </p:tav>
                                        <p:tav tm="100000">
                                          <p:val>
                                            <p:strVal val="#ppt_x"/>
                                          </p:val>
                                        </p:tav>
                                      </p:tavLst>
                                    </p:anim>
                                    <p:anim calcmode="lin" valueType="num">
                                      <p:cBhvr>
                                        <p:cTn id="27" dur="1000" fill="hold"/>
                                        <p:tgtEl>
                                          <p:spTgt spid="4098"/>
                                        </p:tgtEl>
                                        <p:attrNameLst>
                                          <p:attrName>ppt_y</p:attrName>
                                        </p:attrNameLst>
                                      </p:cBhvr>
                                      <p:tavLst>
                                        <p:tav tm="0">
                                          <p:val>
                                            <p:strVal val="#ppt_y+.1"/>
                                          </p:val>
                                        </p:tav>
                                        <p:tav tm="100000">
                                          <p:val>
                                            <p:strVal val="#ppt_y"/>
                                          </p:val>
                                        </p:tav>
                                      </p:tavLst>
                                    </p:anim>
                                  </p:childTnLst>
                                </p:cTn>
                              </p:par>
                            </p:childTnLst>
                          </p:cTn>
                        </p:par>
                        <p:par>
                          <p:cTn id="28" fill="hold">
                            <p:stCondLst>
                              <p:cond delay="1000"/>
                            </p:stCondLst>
                            <p:childTnLst>
                              <p:par>
                                <p:cTn id="29" presetID="42" presetClass="entr" presetSubtype="0" fill="hold" grpId="0" nodeType="after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1000"/>
                                        <p:tgtEl>
                                          <p:spTgt spid="15"/>
                                        </p:tgtEl>
                                      </p:cBhvr>
                                    </p:animEffect>
                                    <p:anim calcmode="lin" valueType="num">
                                      <p:cBhvr>
                                        <p:cTn id="32" dur="1000" fill="hold"/>
                                        <p:tgtEl>
                                          <p:spTgt spid="15"/>
                                        </p:tgtEl>
                                        <p:attrNameLst>
                                          <p:attrName>ppt_x</p:attrName>
                                        </p:attrNameLst>
                                      </p:cBhvr>
                                      <p:tavLst>
                                        <p:tav tm="0">
                                          <p:val>
                                            <p:strVal val="#ppt_x"/>
                                          </p:val>
                                        </p:tav>
                                        <p:tav tm="100000">
                                          <p:val>
                                            <p:strVal val="#ppt_x"/>
                                          </p:val>
                                        </p:tav>
                                      </p:tavLst>
                                    </p:anim>
                                    <p:anim calcmode="lin" valueType="num">
                                      <p:cBhvr>
                                        <p:cTn id="33" dur="1000" fill="hold"/>
                                        <p:tgtEl>
                                          <p:spTgt spid="15"/>
                                        </p:tgtEl>
                                        <p:attrNameLst>
                                          <p:attrName>ppt_y</p:attrName>
                                        </p:attrNameLst>
                                      </p:cBhvr>
                                      <p:tavLst>
                                        <p:tav tm="0">
                                          <p:val>
                                            <p:strVal val="#ppt_y+.1"/>
                                          </p:val>
                                        </p:tav>
                                        <p:tav tm="100000">
                                          <p:val>
                                            <p:strVal val="#ppt_y"/>
                                          </p:val>
                                        </p:tav>
                                      </p:tavLst>
                                    </p:anim>
                                  </p:childTnLst>
                                </p:cTn>
                              </p:par>
                            </p:childTnLst>
                          </p:cTn>
                        </p:par>
                        <p:par>
                          <p:cTn id="34" fill="hold">
                            <p:stCondLst>
                              <p:cond delay="2000"/>
                            </p:stCondLst>
                            <p:childTnLst>
                              <p:par>
                                <p:cTn id="35" presetID="42" presetClass="entr" presetSubtype="0" fill="hold" grpId="0" nodeType="afterEffect">
                                  <p:stCondLst>
                                    <p:cond delay="1000"/>
                                  </p:stCondLst>
                                  <p:childTnLst>
                                    <p:set>
                                      <p:cBhvr>
                                        <p:cTn id="36" dur="1" fill="hold">
                                          <p:stCondLst>
                                            <p:cond delay="0"/>
                                          </p:stCondLst>
                                        </p:cTn>
                                        <p:tgtEl>
                                          <p:spTgt spid="17"/>
                                        </p:tgtEl>
                                        <p:attrNameLst>
                                          <p:attrName>style.visibility</p:attrName>
                                        </p:attrNameLst>
                                      </p:cBhvr>
                                      <p:to>
                                        <p:strVal val="visible"/>
                                      </p:to>
                                    </p:set>
                                    <p:animEffect transition="in" filter="fade">
                                      <p:cBhvr>
                                        <p:cTn id="37" dur="1000"/>
                                        <p:tgtEl>
                                          <p:spTgt spid="17"/>
                                        </p:tgtEl>
                                      </p:cBhvr>
                                    </p:animEffect>
                                    <p:anim calcmode="lin" valueType="num">
                                      <p:cBhvr>
                                        <p:cTn id="38" dur="1000" fill="hold"/>
                                        <p:tgtEl>
                                          <p:spTgt spid="17"/>
                                        </p:tgtEl>
                                        <p:attrNameLst>
                                          <p:attrName>ppt_x</p:attrName>
                                        </p:attrNameLst>
                                      </p:cBhvr>
                                      <p:tavLst>
                                        <p:tav tm="0">
                                          <p:val>
                                            <p:strVal val="#ppt_x"/>
                                          </p:val>
                                        </p:tav>
                                        <p:tav tm="100000">
                                          <p:val>
                                            <p:strVal val="#ppt_x"/>
                                          </p:val>
                                        </p:tav>
                                      </p:tavLst>
                                    </p:anim>
                                    <p:anim calcmode="lin" valueType="num">
                                      <p:cBhvr>
                                        <p:cTn id="39"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5" grpId="0"/>
      <p:bldP spid="1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Image result for deforestation ancient world"/>
          <p:cNvPicPr>
            <a:picLocks noChangeAspect="1" noChangeArrowheads="1"/>
          </p:cNvPicPr>
          <p:nvPr/>
        </p:nvPicPr>
        <p:blipFill rotWithShape="1">
          <a:blip r:embed="rId2">
            <a:alphaModFix/>
            <a:duotone>
              <a:prstClr val="black"/>
              <a:schemeClr val="accent6">
                <a:tint val="45000"/>
                <a:satMod val="400000"/>
              </a:schemeClr>
            </a:duotone>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t="2160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646111" y="452718"/>
            <a:ext cx="9404723" cy="1400530"/>
          </a:xfrm>
        </p:spPr>
        <p:txBody>
          <a:bodyPr/>
          <a:lstStyle/>
          <a:p>
            <a:endParaRPr lang="en-GB" dirty="0"/>
          </a:p>
        </p:txBody>
      </p:sp>
      <p:sp>
        <p:nvSpPr>
          <p:cNvPr id="7" name="Content Placeholder 2"/>
          <p:cNvSpPr>
            <a:spLocks noGrp="1"/>
          </p:cNvSpPr>
          <p:nvPr>
            <p:ph idx="1"/>
          </p:nvPr>
        </p:nvSpPr>
        <p:spPr>
          <a:xfrm>
            <a:off x="1103312" y="2052918"/>
            <a:ext cx="8946541" cy="4195481"/>
          </a:xfrm>
        </p:spPr>
        <p:txBody>
          <a:bodyPr/>
          <a:lstStyle/>
          <a:p>
            <a:endParaRPr lang="en-GB" dirty="0"/>
          </a:p>
        </p:txBody>
      </p:sp>
      <p:pic>
        <p:nvPicPr>
          <p:cNvPr id="8" name="Picture 2" descr="http://www.samisdat.com/picture/LJ/1377.jpg"/>
          <p:cNvPicPr>
            <a:picLocks noChangeAspect="1" noChangeArrowheads="1"/>
          </p:cNvPicPr>
          <p:nvPr/>
        </p:nvPicPr>
        <p:blipFill rotWithShape="1">
          <a:blip r:embed="rId4">
            <a:extLst>
              <a:ext uri="{28A0092B-C50C-407E-A947-70E740481C1C}">
                <a14:useLocalDpi xmlns:a14="http://schemas.microsoft.com/office/drawing/2010/main" val="0"/>
              </a:ext>
            </a:extLst>
          </a:blip>
          <a:srcRect l="18038" r="7551"/>
          <a:stretch/>
        </p:blipFill>
        <p:spPr bwMode="auto">
          <a:xfrm>
            <a:off x="4634680" y="10"/>
            <a:ext cx="756013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papyrus roman soldie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4667" b="97467" l="2352" r="92214"/>
                    </a14:imgEffect>
                  </a14:imgLayer>
                </a14:imgProps>
              </a:ext>
              <a:ext uri="{28A0092B-C50C-407E-A947-70E740481C1C}">
                <a14:useLocalDpi xmlns:a14="http://schemas.microsoft.com/office/drawing/2010/main" val="0"/>
              </a:ext>
            </a:extLst>
          </a:blip>
          <a:srcRect/>
          <a:stretch>
            <a:fillRect/>
          </a:stretch>
        </p:blipFill>
        <p:spPr bwMode="auto">
          <a:xfrm>
            <a:off x="8865028" y="-16414"/>
            <a:ext cx="3404067" cy="4138663"/>
          </a:xfrm>
          <a:prstGeom prst="rect">
            <a:avLst/>
          </a:prstGeom>
          <a:noFill/>
          <a:extLst>
            <a:ext uri="{909E8E84-426E-40DD-AFC4-6F175D3DCCD1}">
              <a14:hiddenFill xmlns:a14="http://schemas.microsoft.com/office/drawing/2010/main">
                <a:solidFill>
                  <a:srgbClr val="FFFFFF"/>
                </a:solidFill>
              </a14:hiddenFill>
            </a:ext>
          </a:extLst>
        </p:spPr>
      </p:pic>
      <p:sp>
        <p:nvSpPr>
          <p:cNvPr id="11" name="Content Placeholder 2"/>
          <p:cNvSpPr txBox="1">
            <a:spLocks/>
          </p:cNvSpPr>
          <p:nvPr/>
        </p:nvSpPr>
        <p:spPr>
          <a:xfrm>
            <a:off x="6703017" y="5928102"/>
            <a:ext cx="3727222" cy="1233672"/>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b="1" dirty="0">
                <a:solidFill>
                  <a:schemeClr val="accent6">
                    <a:lumMod val="75000"/>
                  </a:schemeClr>
                </a:solidFill>
              </a:rPr>
              <a:t>P.Gen.Lat.1, </a:t>
            </a:r>
            <a:br>
              <a:rPr lang="en-GB" b="1" dirty="0">
                <a:solidFill>
                  <a:schemeClr val="accent6">
                    <a:lumMod val="75000"/>
                  </a:schemeClr>
                </a:solidFill>
              </a:rPr>
            </a:br>
            <a:r>
              <a:rPr lang="en-GB" b="1" dirty="0">
                <a:solidFill>
                  <a:schemeClr val="accent6">
                    <a:lumMod val="75000"/>
                  </a:schemeClr>
                </a:solidFill>
              </a:rPr>
              <a:t>A.D. 81</a:t>
            </a:r>
          </a:p>
        </p:txBody>
      </p:sp>
      <p:sp>
        <p:nvSpPr>
          <p:cNvPr id="14" name="Rectangle 13"/>
          <p:cNvSpPr/>
          <p:nvPr/>
        </p:nvSpPr>
        <p:spPr>
          <a:xfrm>
            <a:off x="163091" y="4335823"/>
            <a:ext cx="4261810" cy="2585323"/>
          </a:xfrm>
          <a:prstGeom prst="rect">
            <a:avLst/>
          </a:prstGeom>
        </p:spPr>
        <p:txBody>
          <a:bodyPr wrap="square">
            <a:spAutoFit/>
          </a:bodyPr>
          <a:lstStyle/>
          <a:p>
            <a:r>
              <a:rPr lang="en-GB" i="1" dirty="0"/>
              <a:t>P. </a:t>
            </a:r>
            <a:r>
              <a:rPr lang="en-GB" i="1" dirty="0" err="1"/>
              <a:t>Herz</a:t>
            </a:r>
            <a:r>
              <a:rPr lang="en-GB" i="1" dirty="0"/>
              <a:t>, in </a:t>
            </a:r>
            <a:r>
              <a:rPr lang="en-GB" i="1" dirty="0" err="1"/>
              <a:t>Companian</a:t>
            </a:r>
            <a:r>
              <a:rPr lang="en-GB" i="1" dirty="0"/>
              <a:t> to the Roman army, p.314 </a:t>
            </a:r>
            <a:br>
              <a:rPr lang="en-GB" i="1" dirty="0"/>
            </a:br>
            <a:r>
              <a:rPr lang="en-GB" b="1" i="1" dirty="0">
                <a:sym typeface="Wingdings" panose="05000000000000000000" pitchFamily="2" charset="2"/>
              </a:rPr>
              <a:t>Army could easily be financed in Egypt, Syria, Spain, etc., </a:t>
            </a:r>
            <a:br>
              <a:rPr lang="en-GB" b="1" i="1" dirty="0">
                <a:sym typeface="Wingdings" panose="05000000000000000000" pitchFamily="2" charset="2"/>
              </a:rPr>
            </a:br>
            <a:r>
              <a:rPr lang="en-GB" b="1" i="1" dirty="0">
                <a:sym typeface="Wingdings" panose="05000000000000000000" pitchFamily="2" charset="2"/>
              </a:rPr>
              <a:t>But on Rhine &amp; Danube…?</a:t>
            </a:r>
          </a:p>
          <a:p>
            <a:endParaRPr lang="en-GB" b="1" i="1" dirty="0">
              <a:sym typeface="Wingdings" panose="05000000000000000000" pitchFamily="2" charset="2"/>
            </a:endParaRPr>
          </a:p>
          <a:p>
            <a:r>
              <a:rPr lang="en-GB" b="1" i="1" dirty="0">
                <a:sym typeface="Wingdings" panose="05000000000000000000" pitchFamily="2" charset="2"/>
              </a:rPr>
              <a:t>Procurator </a:t>
            </a:r>
            <a:r>
              <a:rPr lang="en-GB" b="1" i="1" dirty="0" err="1">
                <a:sym typeface="Wingdings" panose="05000000000000000000" pitchFamily="2" charset="2"/>
              </a:rPr>
              <a:t>Galliarum</a:t>
            </a:r>
            <a:endParaRPr lang="en-GB" b="1" i="1" dirty="0">
              <a:sym typeface="Wingdings" panose="05000000000000000000" pitchFamily="2" charset="2"/>
            </a:endParaRPr>
          </a:p>
          <a:p>
            <a:r>
              <a:rPr lang="en-GB" b="1" i="1" dirty="0">
                <a:sym typeface="Wingdings" panose="05000000000000000000" pitchFamily="2" charset="2"/>
              </a:rPr>
              <a:t>Later: </a:t>
            </a:r>
            <a:r>
              <a:rPr lang="en-GB" b="1" i="1" dirty="0" err="1">
                <a:sym typeface="Wingdings" panose="05000000000000000000" pitchFamily="2" charset="2"/>
              </a:rPr>
              <a:t>procur</a:t>
            </a:r>
            <a:r>
              <a:rPr lang="en-GB" b="1" i="1" dirty="0">
                <a:sym typeface="Wingdings" panose="05000000000000000000" pitchFamily="2" charset="2"/>
              </a:rPr>
              <a:t>. </a:t>
            </a:r>
            <a:r>
              <a:rPr lang="en-GB" b="1" i="1" dirty="0" err="1">
                <a:sym typeface="Wingdings" panose="05000000000000000000" pitchFamily="2" charset="2"/>
              </a:rPr>
              <a:t>Belgicae</a:t>
            </a:r>
            <a:r>
              <a:rPr lang="en-GB" b="1" i="1" dirty="0">
                <a:sym typeface="Wingdings" panose="05000000000000000000" pitchFamily="2" charset="2"/>
              </a:rPr>
              <a:t> et </a:t>
            </a:r>
            <a:r>
              <a:rPr lang="en-GB" b="1" i="1" dirty="0" err="1">
                <a:sym typeface="Wingdings" panose="05000000000000000000" pitchFamily="2" charset="2"/>
              </a:rPr>
              <a:t>duarum</a:t>
            </a:r>
            <a:r>
              <a:rPr lang="en-GB" b="1" i="1" dirty="0">
                <a:sym typeface="Wingdings" panose="05000000000000000000" pitchFamily="2" charset="2"/>
              </a:rPr>
              <a:t> </a:t>
            </a:r>
            <a:r>
              <a:rPr lang="en-GB" b="1" i="1" dirty="0" err="1">
                <a:sym typeface="Wingdings" panose="05000000000000000000" pitchFamily="2" charset="2"/>
              </a:rPr>
              <a:t>Germaniarum</a:t>
            </a:r>
            <a:endParaRPr lang="en-GB" b="1" dirty="0"/>
          </a:p>
        </p:txBody>
      </p:sp>
      <p:pic>
        <p:nvPicPr>
          <p:cNvPr id="4" name="Picture 6" descr="Image result for romische truppen limes"/>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35299" y="127904"/>
            <a:ext cx="6412399" cy="42700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62376622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14" presetClass="exit" presetSubtype="10" fill="hold" nodeType="afterEffect">
                                  <p:stCondLst>
                                    <p:cond delay="0"/>
                                  </p:stCondLst>
                                  <p:childTnLst>
                                    <p:animEffect transition="out" filter="randombar(horizontal)">
                                      <p:cBhvr>
                                        <p:cTn id="12" dur="500"/>
                                        <p:tgtEl>
                                          <p:spTgt spid="9"/>
                                        </p:tgtEl>
                                      </p:cBhvr>
                                    </p:animEffect>
                                    <p:set>
                                      <p:cBhvr>
                                        <p:cTn id="13"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Image result for deforestation ancient world"/>
          <p:cNvPicPr>
            <a:picLocks noChangeAspect="1" noChangeArrowheads="1"/>
          </p:cNvPicPr>
          <p:nvPr/>
        </p:nvPicPr>
        <p:blipFill rotWithShape="1">
          <a:blip r:embed="rId2">
            <a:alphaModFix/>
            <a:duotone>
              <a:prstClr val="black"/>
              <a:schemeClr val="accent6">
                <a:tint val="45000"/>
                <a:satMod val="400000"/>
              </a:schemeClr>
            </a:duotone>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t="2160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http://www.samisdat.com/picture/LJ/1377.jpg"/>
          <p:cNvPicPr>
            <a:picLocks noChangeAspect="1" noChangeArrowheads="1"/>
          </p:cNvPicPr>
          <p:nvPr/>
        </p:nvPicPr>
        <p:blipFill rotWithShape="1">
          <a:blip r:embed="rId4">
            <a:extLst>
              <a:ext uri="{28A0092B-C50C-407E-A947-70E740481C1C}">
                <a14:useLocalDpi xmlns:a14="http://schemas.microsoft.com/office/drawing/2010/main" val="0"/>
              </a:ext>
            </a:extLst>
          </a:blip>
          <a:srcRect l="18038" r="7551"/>
          <a:stretch/>
        </p:blipFill>
        <p:spPr bwMode="auto">
          <a:xfrm>
            <a:off x="4634680" y="10"/>
            <a:ext cx="756013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2410493" y="3605737"/>
            <a:ext cx="6566761" cy="1946703"/>
          </a:xfrm>
        </p:spPr>
        <p:txBody>
          <a:bodyPr/>
          <a:lstStyle/>
          <a:p>
            <a:r>
              <a:rPr lang="en-GB" dirty="0" err="1"/>
              <a:t>Castra</a:t>
            </a:r>
            <a:r>
              <a:rPr lang="en-GB" dirty="0"/>
              <a:t> Regina, Regensburg</a:t>
            </a:r>
          </a:p>
        </p:txBody>
      </p:sp>
      <p:pic>
        <p:nvPicPr>
          <p:cNvPr id="5124" name="Picture 4" descr="https://upload.wikimedia.org/wikipedia/commons/thumb/5/51/DHM_-_Porta_Praetoria_Regensburg.jpg/800px-DHM_-_Porta_Praetoria_Regensburg.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4788" y="452718"/>
            <a:ext cx="7329079" cy="500209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173245901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124"/>
                                        </p:tgtEl>
                                        <p:attrNameLst>
                                          <p:attrName>style.visibility</p:attrName>
                                        </p:attrNameLst>
                                      </p:cBhvr>
                                      <p:to>
                                        <p:strVal val="visible"/>
                                      </p:to>
                                    </p:set>
                                    <p:animEffect transition="in" filter="fade">
                                      <p:cBhvr>
                                        <p:cTn id="7" dur="1000"/>
                                        <p:tgtEl>
                                          <p:spTgt spid="5124"/>
                                        </p:tgtEl>
                                      </p:cBhvr>
                                    </p:animEffect>
                                    <p:anim calcmode="lin" valueType="num">
                                      <p:cBhvr>
                                        <p:cTn id="8" dur="1000" fill="hold"/>
                                        <p:tgtEl>
                                          <p:spTgt spid="5124"/>
                                        </p:tgtEl>
                                        <p:attrNameLst>
                                          <p:attrName>ppt_x</p:attrName>
                                        </p:attrNameLst>
                                      </p:cBhvr>
                                      <p:tavLst>
                                        <p:tav tm="0">
                                          <p:val>
                                            <p:strVal val="#ppt_x"/>
                                          </p:val>
                                        </p:tav>
                                        <p:tav tm="100000">
                                          <p:val>
                                            <p:strVal val="#ppt_x"/>
                                          </p:val>
                                        </p:tav>
                                      </p:tavLst>
                                    </p:anim>
                                    <p:anim calcmode="lin" valueType="num">
                                      <p:cBhvr>
                                        <p:cTn id="9" dur="1000" fill="hold"/>
                                        <p:tgtEl>
                                          <p:spTgt spid="51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2" descr="Image result for deforestation ancient world"/>
          <p:cNvPicPr>
            <a:picLocks noChangeAspect="1" noChangeArrowheads="1"/>
          </p:cNvPicPr>
          <p:nvPr/>
        </p:nvPicPr>
        <p:blipFill rotWithShape="1">
          <a:blip r:embed="rId2">
            <a:alphaModFix/>
            <a:duotone>
              <a:prstClr val="black"/>
              <a:schemeClr val="accent6">
                <a:tint val="45000"/>
                <a:satMod val="400000"/>
              </a:schemeClr>
            </a:duotone>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t="2160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646111" y="452718"/>
            <a:ext cx="9404723" cy="1400530"/>
          </a:xfrm>
        </p:spPr>
        <p:txBody>
          <a:bodyPr/>
          <a:lstStyle/>
          <a:p>
            <a:endParaRPr lang="en-GB"/>
          </a:p>
        </p:txBody>
      </p:sp>
      <p:sp>
        <p:nvSpPr>
          <p:cNvPr id="6" name="Content Placeholder 2"/>
          <p:cNvSpPr>
            <a:spLocks noGrp="1"/>
          </p:cNvSpPr>
          <p:nvPr>
            <p:ph idx="1"/>
          </p:nvPr>
        </p:nvSpPr>
        <p:spPr>
          <a:xfrm>
            <a:off x="2410493" y="3605737"/>
            <a:ext cx="6566761" cy="1946703"/>
          </a:xfrm>
        </p:spPr>
        <p:txBody>
          <a:bodyPr/>
          <a:lstStyle/>
          <a:p>
            <a:r>
              <a:rPr lang="en-GB" dirty="0" err="1"/>
              <a:t>Castra</a:t>
            </a:r>
            <a:r>
              <a:rPr lang="en-GB" dirty="0"/>
              <a:t> Regina, Regensburg</a:t>
            </a:r>
          </a:p>
        </p:txBody>
      </p:sp>
      <p:pic>
        <p:nvPicPr>
          <p:cNvPr id="7" name="Picture 4" descr="https://upload.wikimedia.org/wikipedia/commons/thumb/5/51/DHM_-_Porta_Praetoria_Regensburg.jpg/800px-DHM_-_Porta_Praetoria_Regensburg.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4788" y="452718"/>
            <a:ext cx="7329079" cy="500209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pic>
        <p:nvPicPr>
          <p:cNvPr id="8" name="Picture 8" descr="File:2014 06 22 027 Roemischer Steinbruch.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04295" y="40988"/>
            <a:ext cx="4249271" cy="681701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8873490" y="452718"/>
            <a:ext cx="2849880" cy="369332"/>
          </a:xfrm>
          <a:prstGeom prst="rect">
            <a:avLst/>
          </a:prstGeom>
          <a:noFill/>
        </p:spPr>
        <p:txBody>
          <a:bodyPr wrap="square" rtlCol="0">
            <a:spAutoFit/>
          </a:bodyPr>
          <a:lstStyle/>
          <a:p>
            <a:r>
              <a:rPr lang="en-GB" dirty="0"/>
              <a:t>Bad </a:t>
            </a:r>
            <a:r>
              <a:rPr lang="en-GB" dirty="0" err="1"/>
              <a:t>Durkheinm</a:t>
            </a:r>
            <a:endParaRPr lang="en-GB" dirty="0"/>
          </a:p>
        </p:txBody>
      </p:sp>
      <p:pic>
        <p:nvPicPr>
          <p:cNvPr id="10" name="Picture 10" descr="Image result for romischer steinbruch deutschland"/>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888" y="2873828"/>
            <a:ext cx="5312227" cy="3984171"/>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2996772" y="6260106"/>
            <a:ext cx="2849880" cy="369332"/>
          </a:xfrm>
          <a:prstGeom prst="rect">
            <a:avLst/>
          </a:prstGeom>
          <a:noFill/>
        </p:spPr>
        <p:txBody>
          <a:bodyPr wrap="square" rtlCol="0">
            <a:spAutoFit/>
          </a:bodyPr>
          <a:lstStyle/>
          <a:p>
            <a:r>
              <a:rPr lang="en-GB" dirty="0" err="1"/>
              <a:t>Krimhildenstuhl</a:t>
            </a:r>
            <a:endParaRPr lang="en-GB" dirty="0"/>
          </a:p>
        </p:txBody>
      </p:sp>
    </p:spTree>
    <p:extLst>
      <p:ext uri="{BB962C8B-B14F-4D97-AF65-F5344CB8AC3E}">
        <p14:creationId xmlns:p14="http://schemas.microsoft.com/office/powerpoint/2010/main" val="63092102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anim calcmode="lin" valueType="num">
                                      <p:cBhvr>
                                        <p:cTn id="13" dur="1000" fill="hold"/>
                                        <p:tgtEl>
                                          <p:spTgt spid="9"/>
                                        </p:tgtEl>
                                        <p:attrNameLst>
                                          <p:attrName>ppt_x</p:attrName>
                                        </p:attrNameLst>
                                      </p:cBhvr>
                                      <p:tavLst>
                                        <p:tav tm="0">
                                          <p:val>
                                            <p:strVal val="#ppt_x"/>
                                          </p:val>
                                        </p:tav>
                                        <p:tav tm="100000">
                                          <p:val>
                                            <p:strVal val="#ppt_x"/>
                                          </p:val>
                                        </p:tav>
                                      </p:tavLst>
                                    </p:anim>
                                    <p:anim calcmode="lin" valueType="num">
                                      <p:cBhvr>
                                        <p:cTn id="14" dur="1000" fill="hold"/>
                                        <p:tgtEl>
                                          <p:spTgt spid="9"/>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42" presetClass="entr" presetSubtype="0" fill="hold" nodeType="after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1000"/>
                                        <p:tgtEl>
                                          <p:spTgt spid="10"/>
                                        </p:tgtEl>
                                      </p:cBhvr>
                                    </p:animEffect>
                                    <p:anim calcmode="lin" valueType="num">
                                      <p:cBhvr>
                                        <p:cTn id="19" dur="1000" fill="hold"/>
                                        <p:tgtEl>
                                          <p:spTgt spid="10"/>
                                        </p:tgtEl>
                                        <p:attrNameLst>
                                          <p:attrName>ppt_x</p:attrName>
                                        </p:attrNameLst>
                                      </p:cBhvr>
                                      <p:tavLst>
                                        <p:tav tm="0">
                                          <p:val>
                                            <p:strVal val="#ppt_x"/>
                                          </p:val>
                                        </p:tav>
                                        <p:tav tm="100000">
                                          <p:val>
                                            <p:strVal val="#ppt_x"/>
                                          </p:val>
                                        </p:tav>
                                      </p:tavLst>
                                    </p:anim>
                                    <p:anim calcmode="lin" valueType="num">
                                      <p:cBhvr>
                                        <p:cTn id="20" dur="1000" fill="hold"/>
                                        <p:tgtEl>
                                          <p:spTgt spid="10"/>
                                        </p:tgtEl>
                                        <p:attrNameLst>
                                          <p:attrName>ppt_y</p:attrName>
                                        </p:attrNameLst>
                                      </p:cBhvr>
                                      <p:tavLst>
                                        <p:tav tm="0">
                                          <p:val>
                                            <p:strVal val="#ppt_y+.1"/>
                                          </p:val>
                                        </p:tav>
                                        <p:tav tm="100000">
                                          <p:val>
                                            <p:strVal val="#ppt_y"/>
                                          </p:val>
                                        </p:tav>
                                      </p:tavLst>
                                    </p:anim>
                                  </p:childTnLst>
                                </p:cTn>
                              </p:par>
                            </p:childTnLst>
                          </p:cTn>
                        </p:par>
                        <p:par>
                          <p:cTn id="21" fill="hold">
                            <p:stCondLst>
                              <p:cond delay="2000"/>
                            </p:stCondLst>
                            <p:childTnLst>
                              <p:par>
                                <p:cTn id="22" presetID="42" presetClass="entr" presetSubtype="0" fill="hold" grpId="0" nodeType="after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fade">
                                      <p:cBhvr>
                                        <p:cTn id="24" dur="1000"/>
                                        <p:tgtEl>
                                          <p:spTgt spid="11"/>
                                        </p:tgtEl>
                                      </p:cBhvr>
                                    </p:animEffect>
                                    <p:anim calcmode="lin" valueType="num">
                                      <p:cBhvr>
                                        <p:cTn id="25" dur="1000" fill="hold"/>
                                        <p:tgtEl>
                                          <p:spTgt spid="11"/>
                                        </p:tgtEl>
                                        <p:attrNameLst>
                                          <p:attrName>ppt_x</p:attrName>
                                        </p:attrNameLst>
                                      </p:cBhvr>
                                      <p:tavLst>
                                        <p:tav tm="0">
                                          <p:val>
                                            <p:strVal val="#ppt_x"/>
                                          </p:val>
                                        </p:tav>
                                        <p:tav tm="100000">
                                          <p:val>
                                            <p:strVal val="#ppt_x"/>
                                          </p:val>
                                        </p:tav>
                                      </p:tavLst>
                                    </p:anim>
                                    <p:anim calcmode="lin" valueType="num">
                                      <p:cBhvr>
                                        <p:cTn id="2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Rectangle 3"/>
          <p:cNvSpPr/>
          <p:nvPr/>
        </p:nvSpPr>
        <p:spPr>
          <a:xfrm>
            <a:off x="7024135" y="-45304"/>
            <a:ext cx="3528530" cy="369332"/>
          </a:xfrm>
          <a:prstGeom prst="rect">
            <a:avLst/>
          </a:prstGeom>
        </p:spPr>
        <p:txBody>
          <a:bodyPr wrap="none">
            <a:spAutoFit/>
          </a:bodyPr>
          <a:lstStyle/>
          <a:p>
            <a:r>
              <a:rPr lang="en-GB" dirty="0" err="1">
                <a:hlinkClick r:id="rId2"/>
              </a:rPr>
              <a:t>Lambaesis</a:t>
            </a:r>
            <a:r>
              <a:rPr lang="en-GB" dirty="0">
                <a:hlinkClick r:id="rId2"/>
              </a:rPr>
              <a:t> - </a:t>
            </a:r>
            <a:r>
              <a:rPr lang="en-GB" dirty="0" err="1">
                <a:hlinkClick r:id="rId2"/>
              </a:rPr>
              <a:t>jeanclaudegolvin</a:t>
            </a:r>
            <a:endParaRPr lang="en-GB" dirty="0"/>
          </a:p>
        </p:txBody>
      </p:sp>
      <p:pic>
        <p:nvPicPr>
          <p:cNvPr id="8196" name="Picture 4" descr="Image result for lambaesi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415" y="0"/>
            <a:ext cx="12133585" cy="68084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98177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lambaes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12192001" cy="6840168"/>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p:cNvSpPr>
            <a:spLocks noGrp="1"/>
          </p:cNvSpPr>
          <p:nvPr>
            <p:ph type="title"/>
          </p:nvPr>
        </p:nvSpPr>
        <p:spPr>
          <a:xfrm>
            <a:off x="646111" y="452718"/>
            <a:ext cx="9404723" cy="1400530"/>
          </a:xfrm>
        </p:spPr>
        <p:txBody>
          <a:bodyPr/>
          <a:lstStyle/>
          <a:p>
            <a:endParaRPr lang="en-GB"/>
          </a:p>
        </p:txBody>
      </p:sp>
      <p:sp>
        <p:nvSpPr>
          <p:cNvPr id="5" name="Content Placeholder 2"/>
          <p:cNvSpPr>
            <a:spLocks noGrp="1"/>
          </p:cNvSpPr>
          <p:nvPr>
            <p:ph idx="1"/>
          </p:nvPr>
        </p:nvSpPr>
        <p:spPr>
          <a:xfrm>
            <a:off x="1103312" y="2052918"/>
            <a:ext cx="8946541" cy="4195481"/>
          </a:xfrm>
        </p:spPr>
        <p:txBody>
          <a:bodyPr/>
          <a:lstStyle/>
          <a:p>
            <a:endParaRPr lang="en-GB"/>
          </a:p>
        </p:txBody>
      </p:sp>
      <p:sp>
        <p:nvSpPr>
          <p:cNvPr id="7" name="Rectangle 6"/>
          <p:cNvSpPr/>
          <p:nvPr/>
        </p:nvSpPr>
        <p:spPr>
          <a:xfrm>
            <a:off x="7024135" y="-45304"/>
            <a:ext cx="3528530" cy="369332"/>
          </a:xfrm>
          <a:prstGeom prst="rect">
            <a:avLst/>
          </a:prstGeom>
        </p:spPr>
        <p:txBody>
          <a:bodyPr wrap="none">
            <a:spAutoFit/>
          </a:bodyPr>
          <a:lstStyle/>
          <a:p>
            <a:r>
              <a:rPr lang="en-GB" dirty="0" err="1">
                <a:hlinkClick r:id="rId3"/>
              </a:rPr>
              <a:t>Lambaesis</a:t>
            </a:r>
            <a:r>
              <a:rPr lang="en-GB" dirty="0">
                <a:hlinkClick r:id="rId3"/>
              </a:rPr>
              <a:t> - </a:t>
            </a:r>
            <a:r>
              <a:rPr lang="en-GB" dirty="0" err="1">
                <a:hlinkClick r:id="rId3"/>
              </a:rPr>
              <a:t>jeanclaudegolvin</a:t>
            </a:r>
            <a:endParaRPr lang="en-GB" dirty="0"/>
          </a:p>
        </p:txBody>
      </p:sp>
    </p:spTree>
    <p:extLst>
      <p:ext uri="{BB962C8B-B14F-4D97-AF65-F5344CB8AC3E}">
        <p14:creationId xmlns:p14="http://schemas.microsoft.com/office/powerpoint/2010/main" val="7996341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750">
        <p15:prstTrans prst="wind"/>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Image result for canabae"/>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3111" r="1"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68" name="Rectangle 67"/>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352800" y="1295400"/>
            <a:ext cx="7772400" cy="5562600"/>
          </a:xfrm>
          <a:prstGeom prst="rect">
            <a:avLst/>
          </a:prstGeom>
          <a:solidFill>
            <a:schemeClr val="bg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6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353316" y="0"/>
            <a:ext cx="7770296"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3491931" y="295728"/>
            <a:ext cx="6557921" cy="767688"/>
          </a:xfrm>
        </p:spPr>
        <p:txBody>
          <a:bodyPr anchor="b">
            <a:normAutofit/>
          </a:bodyPr>
          <a:lstStyle/>
          <a:p>
            <a:r>
              <a:rPr lang="en-GB" sz="2800" dirty="0"/>
              <a:t>Vicus / </a:t>
            </a:r>
            <a:r>
              <a:rPr lang="en-GB" sz="2800" dirty="0" err="1"/>
              <a:t>canabae</a:t>
            </a:r>
            <a:endParaRPr lang="en-GB" sz="2800" dirty="0"/>
          </a:p>
        </p:txBody>
      </p:sp>
      <p:sp>
        <p:nvSpPr>
          <p:cNvPr id="3" name="Content Placeholder 2"/>
          <p:cNvSpPr>
            <a:spLocks noGrp="1"/>
          </p:cNvSpPr>
          <p:nvPr>
            <p:ph idx="1"/>
          </p:nvPr>
        </p:nvSpPr>
        <p:spPr>
          <a:xfrm>
            <a:off x="3491932" y="1447800"/>
            <a:ext cx="6557921" cy="5193223"/>
          </a:xfrm>
        </p:spPr>
        <p:txBody>
          <a:bodyPr anchor="t">
            <a:normAutofit/>
          </a:bodyPr>
          <a:lstStyle/>
          <a:p>
            <a:r>
              <a:rPr lang="en-GB" sz="1800" dirty="0"/>
              <a:t>Civic settlement outside forts</a:t>
            </a:r>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a:p>
            <a:r>
              <a:rPr lang="en-GB" sz="1800" dirty="0" err="1"/>
              <a:t>Vindobona</a:t>
            </a:r>
            <a:r>
              <a:rPr lang="en-GB" sz="1800" dirty="0"/>
              <a:t> / Vienne</a:t>
            </a:r>
          </a:p>
        </p:txBody>
      </p:sp>
    </p:spTree>
    <p:extLst>
      <p:ext uri="{BB962C8B-B14F-4D97-AF65-F5344CB8AC3E}">
        <p14:creationId xmlns:p14="http://schemas.microsoft.com/office/powerpoint/2010/main" val="1231447390"/>
      </p:ext>
    </p:extLst>
  </p:cSld>
  <p:clrMapOvr>
    <a:masterClrMapping/>
  </p:clrMapOvr>
  <p:transition spd="med">
    <p:pull/>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Image result for vicus canabae strasbourg"/>
          <p:cNvPicPr>
            <a:picLocks noChangeAspect="1" noChangeArrowheads="1"/>
          </p:cNvPicPr>
          <p:nvPr/>
        </p:nvPicPr>
        <p:blipFill rotWithShape="1">
          <a:blip r:embed="rId2">
            <a:duotone>
              <a:prstClr val="black"/>
              <a:schemeClr val="accent5">
                <a:tint val="45000"/>
                <a:satMod val="400000"/>
              </a:schemeClr>
            </a:duotone>
            <a:alphaModFix amt="15000"/>
            <a:extLst>
              <a:ext uri="{28A0092B-C50C-407E-A947-70E740481C1C}">
                <a14:useLocalDpi xmlns:a14="http://schemas.microsoft.com/office/drawing/2010/main" val="0"/>
              </a:ext>
            </a:extLst>
          </a:blip>
          <a:srcRect r="5333"/>
          <a:stretch/>
        </p:blipFill>
        <p:spPr bwMode="auto">
          <a:xfrm>
            <a:off x="-507980" y="-10159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68" name="Rectangle 67"/>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normAutofit/>
          </a:bodyPr>
          <a:lstStyle/>
          <a:p>
            <a:r>
              <a:rPr lang="en-GB" dirty="0"/>
              <a:t>Strasbourg</a:t>
            </a:r>
          </a:p>
        </p:txBody>
      </p:sp>
      <p:sp>
        <p:nvSpPr>
          <p:cNvPr id="3" name="Content Placeholder 2"/>
          <p:cNvSpPr>
            <a:spLocks noGrp="1"/>
          </p:cNvSpPr>
          <p:nvPr>
            <p:ph idx="1"/>
          </p:nvPr>
        </p:nvSpPr>
        <p:spPr/>
        <p:txBody>
          <a:bodyPr anchor="ctr">
            <a:normAutofit/>
          </a:bodyPr>
          <a:lstStyle/>
          <a:p>
            <a:endParaRPr lang="en-GB"/>
          </a:p>
        </p:txBody>
      </p:sp>
      <p:pic>
        <p:nvPicPr>
          <p:cNvPr id="17414" name="Picture 6" descr="http://www.argentoratum.com/pict/argentoratum.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335" y="1216618"/>
            <a:ext cx="5281510" cy="461694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344619967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Image result for vicus canabae strasbourg"/>
          <p:cNvPicPr>
            <a:picLocks noChangeAspect="1" noChangeArrowheads="1"/>
          </p:cNvPicPr>
          <p:nvPr/>
        </p:nvPicPr>
        <p:blipFill rotWithShape="1">
          <a:blip r:embed="rId2">
            <a:duotone>
              <a:prstClr val="black"/>
              <a:schemeClr val="accent5">
                <a:tint val="45000"/>
                <a:satMod val="400000"/>
              </a:schemeClr>
            </a:duotone>
            <a:alphaModFix amt="15000"/>
            <a:extLst>
              <a:ext uri="{28A0092B-C50C-407E-A947-70E740481C1C}">
                <a14:useLocalDpi xmlns:a14="http://schemas.microsoft.com/office/drawing/2010/main" val="0"/>
              </a:ext>
            </a:extLst>
          </a:blip>
          <a:srcRect r="5333"/>
          <a:stretch/>
        </p:blipFill>
        <p:spPr bwMode="auto">
          <a:xfrm>
            <a:off x="-507980" y="-10159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Title 1"/>
          <p:cNvSpPr>
            <a:spLocks noGrp="1"/>
          </p:cNvSpPr>
          <p:nvPr>
            <p:ph type="title"/>
          </p:nvPr>
        </p:nvSpPr>
        <p:spPr>
          <a:xfrm>
            <a:off x="646111" y="452718"/>
            <a:ext cx="9404723" cy="1400530"/>
          </a:xfrm>
        </p:spPr>
        <p:txBody>
          <a:bodyPr>
            <a:normAutofit/>
          </a:bodyPr>
          <a:lstStyle/>
          <a:p>
            <a:r>
              <a:rPr lang="en-GB" dirty="0"/>
              <a:t>Strasbourg</a:t>
            </a:r>
          </a:p>
        </p:txBody>
      </p:sp>
      <p:sp>
        <p:nvSpPr>
          <p:cNvPr id="7" name="Content Placeholder 2"/>
          <p:cNvSpPr>
            <a:spLocks noGrp="1"/>
          </p:cNvSpPr>
          <p:nvPr>
            <p:ph idx="1"/>
          </p:nvPr>
        </p:nvSpPr>
        <p:spPr>
          <a:xfrm>
            <a:off x="1103312" y="2052918"/>
            <a:ext cx="8946541" cy="4195481"/>
          </a:xfrm>
        </p:spPr>
        <p:txBody>
          <a:bodyPr anchor="ctr">
            <a:normAutofit/>
          </a:bodyPr>
          <a:lstStyle/>
          <a:p>
            <a:endParaRPr lang="en-GB"/>
          </a:p>
        </p:txBody>
      </p:sp>
      <p:pic>
        <p:nvPicPr>
          <p:cNvPr id="8" name="Picture 4" descr="Image result for vicus canabae strasbour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03775" y="1244590"/>
            <a:ext cx="9201150" cy="4905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194064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vicus canabae strasbourg"/>
          <p:cNvPicPr>
            <a:picLocks noChangeAspect="1" noChangeArrowheads="1"/>
          </p:cNvPicPr>
          <p:nvPr/>
        </p:nvPicPr>
        <p:blipFill rotWithShape="1">
          <a:blip r:embed="rId2">
            <a:duotone>
              <a:prstClr val="black"/>
              <a:schemeClr val="accent5">
                <a:tint val="45000"/>
                <a:satMod val="400000"/>
              </a:schemeClr>
            </a:duotone>
            <a:alphaModFix amt="15000"/>
            <a:extLst>
              <a:ext uri="{28A0092B-C50C-407E-A947-70E740481C1C}">
                <a14:useLocalDpi xmlns:a14="http://schemas.microsoft.com/office/drawing/2010/main" val="0"/>
              </a:ext>
            </a:extLst>
          </a:blip>
          <a:srcRect r="5333"/>
          <a:stretch/>
        </p:blipFill>
        <p:spPr bwMode="auto">
          <a:xfrm>
            <a:off x="-507980" y="-101590"/>
            <a:ext cx="12191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6386" name="Picture 2" descr="Argentorate : plan général du camp militaire et des diverses zones d’occupation (vicus et canabae) en l’état actuel des fouilles et découvertes"/>
          <p:cNvPicPr>
            <a:picLocks noChangeAspect="1" noChangeArrowheads="1"/>
          </p:cNvPicPr>
          <p:nvPr/>
        </p:nvPicPr>
        <p:blipFill rotWithShape="1">
          <a:blip r:embed="rId3">
            <a:extLst>
              <a:ext uri="{28A0092B-C50C-407E-A947-70E740481C1C}">
                <a14:useLocalDpi xmlns:a14="http://schemas.microsoft.com/office/drawing/2010/main" val="0"/>
              </a:ext>
            </a:extLst>
          </a:blip>
          <a:srcRect l="3264" r="16538"/>
          <a:stretch/>
        </p:blipFill>
        <p:spPr bwMode="auto">
          <a:xfrm>
            <a:off x="2971800" y="69860"/>
            <a:ext cx="9223010" cy="6857990"/>
          </a:xfrm>
          <a:prstGeom prst="rect">
            <a:avLst/>
          </a:prstGeom>
          <a:noFill/>
          <a:extLst>
            <a:ext uri="{909E8E84-426E-40DD-AFC4-6F175D3DCCD1}">
              <a14:hiddenFill xmlns:a14="http://schemas.microsoft.com/office/drawing/2010/main">
                <a:solidFill>
                  <a:srgbClr val="FFFFFF"/>
                </a:solidFill>
              </a14:hiddenFill>
            </a:ext>
          </a:extLst>
        </p:spPr>
      </p:pic>
      <p:sp>
        <p:nvSpPr>
          <p:cNvPr id="68" name="Rectangle 67"/>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50669" y="629266"/>
            <a:ext cx="3330328" cy="1641986"/>
          </a:xfrm>
        </p:spPr>
        <p:txBody>
          <a:bodyPr>
            <a:normAutofit/>
          </a:bodyPr>
          <a:lstStyle/>
          <a:p>
            <a:endParaRPr lang="en-GB"/>
          </a:p>
        </p:txBody>
      </p:sp>
      <p:sp>
        <p:nvSpPr>
          <p:cNvPr id="3" name="Content Placeholder 2"/>
          <p:cNvSpPr>
            <a:spLocks noGrp="1"/>
          </p:cNvSpPr>
          <p:nvPr>
            <p:ph idx="1"/>
          </p:nvPr>
        </p:nvSpPr>
        <p:spPr>
          <a:xfrm>
            <a:off x="650669" y="2438400"/>
            <a:ext cx="3330328" cy="3809999"/>
          </a:xfrm>
        </p:spPr>
        <p:txBody>
          <a:bodyPr>
            <a:normAutofit/>
          </a:bodyPr>
          <a:lstStyle/>
          <a:p>
            <a:r>
              <a:rPr lang="en-GB" dirty="0"/>
              <a:t>Vicus</a:t>
            </a:r>
          </a:p>
          <a:p>
            <a:r>
              <a:rPr lang="en-GB" dirty="0" err="1"/>
              <a:t>Canabae</a:t>
            </a:r>
            <a:endParaRPr lang="en-GB" sz="1800" dirty="0"/>
          </a:p>
          <a:p>
            <a:pPr lvl="1"/>
            <a:r>
              <a:rPr lang="en-GB" sz="1600" dirty="0"/>
              <a:t>Civil settlement</a:t>
            </a:r>
            <a:br>
              <a:rPr lang="en-GB" sz="1600" dirty="0"/>
            </a:br>
            <a:r>
              <a:rPr lang="en-GB" sz="1600" dirty="0"/>
              <a:t>outside forts</a:t>
            </a:r>
          </a:p>
          <a:p>
            <a:endParaRPr lang="en-GB" dirty="0"/>
          </a:p>
        </p:txBody>
      </p:sp>
      <p:sp>
        <p:nvSpPr>
          <p:cNvPr id="4" name="Oval 3"/>
          <p:cNvSpPr/>
          <p:nvPr/>
        </p:nvSpPr>
        <p:spPr>
          <a:xfrm>
            <a:off x="3619500" y="4051300"/>
            <a:ext cx="787400" cy="628650"/>
          </a:xfrm>
          <a:prstGeom prst="ellipse">
            <a:avLst/>
          </a:prstGeom>
          <a:solidFill>
            <a:srgbClr val="FFFF00">
              <a:alpha val="37000"/>
            </a:srgbClr>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6121400" y="4556125"/>
            <a:ext cx="787400" cy="628650"/>
          </a:xfrm>
          <a:prstGeom prst="ellipse">
            <a:avLst/>
          </a:prstGeom>
          <a:solidFill>
            <a:srgbClr val="FFFF00">
              <a:alpha val="37000"/>
            </a:srgbClr>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Oval 8"/>
          <p:cNvSpPr/>
          <p:nvPr/>
        </p:nvSpPr>
        <p:spPr>
          <a:xfrm>
            <a:off x="5927930" y="4051300"/>
            <a:ext cx="1349169" cy="409575"/>
          </a:xfrm>
          <a:prstGeom prst="ellipse">
            <a:avLst/>
          </a:prstGeom>
          <a:solidFill>
            <a:srgbClr val="FFFF00">
              <a:alpha val="37000"/>
            </a:srgbClr>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Oval 9"/>
          <p:cNvSpPr/>
          <p:nvPr/>
        </p:nvSpPr>
        <p:spPr>
          <a:xfrm>
            <a:off x="9664516" y="2698755"/>
            <a:ext cx="1206683" cy="628650"/>
          </a:xfrm>
          <a:prstGeom prst="ellipse">
            <a:avLst/>
          </a:prstGeom>
          <a:solidFill>
            <a:srgbClr val="FFFF00">
              <a:alpha val="37000"/>
            </a:srgbClr>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Oval 10"/>
          <p:cNvSpPr/>
          <p:nvPr/>
        </p:nvSpPr>
        <p:spPr>
          <a:xfrm>
            <a:off x="10044112" y="3771895"/>
            <a:ext cx="1079500" cy="381005"/>
          </a:xfrm>
          <a:prstGeom prst="ellipse">
            <a:avLst/>
          </a:prstGeom>
          <a:solidFill>
            <a:srgbClr val="FFFF00">
              <a:alpha val="37000"/>
            </a:srgbClr>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Oval 11"/>
          <p:cNvSpPr/>
          <p:nvPr/>
        </p:nvSpPr>
        <p:spPr>
          <a:xfrm>
            <a:off x="10196512" y="3924295"/>
            <a:ext cx="1079500" cy="381005"/>
          </a:xfrm>
          <a:prstGeom prst="ellipse">
            <a:avLst/>
          </a:prstGeom>
          <a:solidFill>
            <a:srgbClr val="FFFF00">
              <a:alpha val="37000"/>
            </a:srgbClr>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0286695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100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500"/>
                                        <p:tgtEl>
                                          <p:spTgt spid="4"/>
                                        </p:tgtEl>
                                      </p:cBhvr>
                                    </p:animEffect>
                                  </p:childTnLst>
                                </p:cTn>
                              </p:par>
                            </p:childTnLst>
                          </p:cTn>
                        </p:par>
                        <p:par>
                          <p:cTn id="8" fill="hold">
                            <p:stCondLst>
                              <p:cond delay="3500"/>
                            </p:stCondLst>
                            <p:childTnLst>
                              <p:par>
                                <p:cTn id="9" presetID="21" presetClass="entr" presetSubtype="1" fill="hold" grpId="0" nodeType="afterEffect">
                                  <p:stCondLst>
                                    <p:cond delay="1000"/>
                                  </p:stCondLst>
                                  <p:childTnLst>
                                    <p:set>
                                      <p:cBhvr>
                                        <p:cTn id="10" dur="1" fill="hold">
                                          <p:stCondLst>
                                            <p:cond delay="0"/>
                                          </p:stCondLst>
                                        </p:cTn>
                                        <p:tgtEl>
                                          <p:spTgt spid="8"/>
                                        </p:tgtEl>
                                        <p:attrNameLst>
                                          <p:attrName>style.visibility</p:attrName>
                                        </p:attrNameLst>
                                      </p:cBhvr>
                                      <p:to>
                                        <p:strVal val="visible"/>
                                      </p:to>
                                    </p:set>
                                    <p:animEffect transition="in" filter="wheel(1)">
                                      <p:cBhvr>
                                        <p:cTn id="11" dur="2500"/>
                                        <p:tgtEl>
                                          <p:spTgt spid="8"/>
                                        </p:tgtEl>
                                      </p:cBhvr>
                                    </p:animEffect>
                                  </p:childTnLst>
                                </p:cTn>
                              </p:par>
                            </p:childTnLst>
                          </p:cTn>
                        </p:par>
                        <p:par>
                          <p:cTn id="12" fill="hold">
                            <p:stCondLst>
                              <p:cond delay="7000"/>
                            </p:stCondLst>
                            <p:childTnLst>
                              <p:par>
                                <p:cTn id="13" presetID="21" presetClass="entr" presetSubtype="1" fill="hold" grpId="0" nodeType="afterEffect">
                                  <p:stCondLst>
                                    <p:cond delay="1000"/>
                                  </p:stCondLst>
                                  <p:childTnLst>
                                    <p:set>
                                      <p:cBhvr>
                                        <p:cTn id="14" dur="1" fill="hold">
                                          <p:stCondLst>
                                            <p:cond delay="0"/>
                                          </p:stCondLst>
                                        </p:cTn>
                                        <p:tgtEl>
                                          <p:spTgt spid="9"/>
                                        </p:tgtEl>
                                        <p:attrNameLst>
                                          <p:attrName>style.visibility</p:attrName>
                                        </p:attrNameLst>
                                      </p:cBhvr>
                                      <p:to>
                                        <p:strVal val="visible"/>
                                      </p:to>
                                    </p:set>
                                    <p:animEffect transition="in" filter="wheel(1)">
                                      <p:cBhvr>
                                        <p:cTn id="15" dur="2500"/>
                                        <p:tgtEl>
                                          <p:spTgt spid="9"/>
                                        </p:tgtEl>
                                      </p:cBhvr>
                                    </p:animEffect>
                                  </p:childTnLst>
                                </p:cTn>
                              </p:par>
                            </p:childTnLst>
                          </p:cTn>
                        </p:par>
                        <p:par>
                          <p:cTn id="16" fill="hold">
                            <p:stCondLst>
                              <p:cond delay="10500"/>
                            </p:stCondLst>
                            <p:childTnLst>
                              <p:par>
                                <p:cTn id="17" presetID="21" presetClass="entr" presetSubtype="1" fill="hold" grpId="0" nodeType="afterEffect">
                                  <p:stCondLst>
                                    <p:cond delay="1000"/>
                                  </p:stCondLst>
                                  <p:childTnLst>
                                    <p:set>
                                      <p:cBhvr>
                                        <p:cTn id="18" dur="1" fill="hold">
                                          <p:stCondLst>
                                            <p:cond delay="0"/>
                                          </p:stCondLst>
                                        </p:cTn>
                                        <p:tgtEl>
                                          <p:spTgt spid="10"/>
                                        </p:tgtEl>
                                        <p:attrNameLst>
                                          <p:attrName>style.visibility</p:attrName>
                                        </p:attrNameLst>
                                      </p:cBhvr>
                                      <p:to>
                                        <p:strVal val="visible"/>
                                      </p:to>
                                    </p:set>
                                    <p:animEffect transition="in" filter="wheel(1)">
                                      <p:cBhvr>
                                        <p:cTn id="19" dur="2500"/>
                                        <p:tgtEl>
                                          <p:spTgt spid="10"/>
                                        </p:tgtEl>
                                      </p:cBhvr>
                                    </p:animEffect>
                                  </p:childTnLst>
                                </p:cTn>
                              </p:par>
                            </p:childTnLst>
                          </p:cTn>
                        </p:par>
                        <p:par>
                          <p:cTn id="20" fill="hold">
                            <p:stCondLst>
                              <p:cond delay="14000"/>
                            </p:stCondLst>
                            <p:childTnLst>
                              <p:par>
                                <p:cTn id="21" presetID="21" presetClass="entr" presetSubtype="1" fill="hold" grpId="0" nodeType="afterEffect">
                                  <p:stCondLst>
                                    <p:cond delay="1000"/>
                                  </p:stCondLst>
                                  <p:childTnLst>
                                    <p:set>
                                      <p:cBhvr>
                                        <p:cTn id="22" dur="1" fill="hold">
                                          <p:stCondLst>
                                            <p:cond delay="0"/>
                                          </p:stCondLst>
                                        </p:cTn>
                                        <p:tgtEl>
                                          <p:spTgt spid="11"/>
                                        </p:tgtEl>
                                        <p:attrNameLst>
                                          <p:attrName>style.visibility</p:attrName>
                                        </p:attrNameLst>
                                      </p:cBhvr>
                                      <p:to>
                                        <p:strVal val="visible"/>
                                      </p:to>
                                    </p:set>
                                    <p:animEffect transition="in" filter="wheel(1)">
                                      <p:cBhvr>
                                        <p:cTn id="23" dur="2500"/>
                                        <p:tgtEl>
                                          <p:spTgt spid="11"/>
                                        </p:tgtEl>
                                      </p:cBhvr>
                                    </p:animEffect>
                                  </p:childTnLst>
                                </p:cTn>
                              </p:par>
                            </p:childTnLst>
                          </p:cTn>
                        </p:par>
                        <p:par>
                          <p:cTn id="24" fill="hold">
                            <p:stCondLst>
                              <p:cond delay="17500"/>
                            </p:stCondLst>
                            <p:childTnLst>
                              <p:par>
                                <p:cTn id="25" presetID="21" presetClass="entr" presetSubtype="1" fill="hold" grpId="0" nodeType="afterEffect">
                                  <p:stCondLst>
                                    <p:cond delay="1000"/>
                                  </p:stCondLst>
                                  <p:childTnLst>
                                    <p:set>
                                      <p:cBhvr>
                                        <p:cTn id="26" dur="1" fill="hold">
                                          <p:stCondLst>
                                            <p:cond delay="0"/>
                                          </p:stCondLst>
                                        </p:cTn>
                                        <p:tgtEl>
                                          <p:spTgt spid="12"/>
                                        </p:tgtEl>
                                        <p:attrNameLst>
                                          <p:attrName>style.visibility</p:attrName>
                                        </p:attrNameLst>
                                      </p:cBhvr>
                                      <p:to>
                                        <p:strVal val="visible"/>
                                      </p:to>
                                    </p:set>
                                    <p:animEffect transition="in" filter="wheel(1)">
                                      <p:cBhvr>
                                        <p:cTn id="27" dur="2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8" grpId="0" animBg="1"/>
      <p:bldP spid="9" grpId="0" animBg="1"/>
      <p:bldP spid="10" grpId="0" animBg="1"/>
      <p:bldP spid="11" grpId="0" animBg="1"/>
      <p:bldP spid="12"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descr="https://upload.wikimedia.org/wikipedia/commons/a/ab/Legion_document_Niederm%C3%BCnster.jpg?1478104989570"/>
          <p:cNvPicPr>
            <a:picLocks noChangeAspect="1" noChangeArrowheads="1"/>
          </p:cNvPicPr>
          <p:nvPr/>
        </p:nvPicPr>
        <p:blipFill rotWithShape="1">
          <a:blip r:embed="rId2">
            <a:duotone>
              <a:prstClr val="black"/>
              <a:schemeClr val="accent5">
                <a:tint val="45000"/>
                <a:satMod val="400000"/>
              </a:schemeClr>
            </a:duotone>
            <a:alphaModFix amt="15000"/>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itle 1"/>
          <p:cNvSpPr>
            <a:spLocks noGrp="1"/>
          </p:cNvSpPr>
          <p:nvPr>
            <p:ph type="title"/>
          </p:nvPr>
        </p:nvSpPr>
        <p:spPr>
          <a:xfrm>
            <a:off x="646111" y="452718"/>
            <a:ext cx="9404723" cy="1400530"/>
          </a:xfrm>
        </p:spPr>
        <p:txBody>
          <a:bodyPr>
            <a:normAutofit/>
          </a:bodyPr>
          <a:lstStyle/>
          <a:p>
            <a:endParaRPr lang="en-GB" dirty="0"/>
          </a:p>
        </p:txBody>
      </p:sp>
      <p:pic>
        <p:nvPicPr>
          <p:cNvPr id="12" name="Picture 2" descr="https://upload.wikimedia.org/wikipedia/commons/a/ab/Legion_document_Niederm%C3%BCnster.jpg?147810498957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38932" y="1428149"/>
            <a:ext cx="9653068" cy="5429851"/>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p:cNvSpPr>
            <a:spLocks noGrp="1"/>
          </p:cNvSpPr>
          <p:nvPr>
            <p:ph idx="1"/>
          </p:nvPr>
        </p:nvSpPr>
        <p:spPr>
          <a:xfrm>
            <a:off x="20" y="6199469"/>
            <a:ext cx="8946541" cy="601382"/>
          </a:xfrm>
        </p:spPr>
        <p:txBody>
          <a:bodyPr anchor="ctr">
            <a:normAutofit/>
          </a:bodyPr>
          <a:lstStyle/>
          <a:p>
            <a:r>
              <a:rPr lang="en-GB" dirty="0" err="1"/>
              <a:t>Castra</a:t>
            </a:r>
            <a:r>
              <a:rPr lang="en-GB" dirty="0"/>
              <a:t> Regina, Regensburg</a:t>
            </a:r>
          </a:p>
        </p:txBody>
      </p:sp>
    </p:spTree>
    <p:extLst>
      <p:ext uri="{BB962C8B-B14F-4D97-AF65-F5344CB8AC3E}">
        <p14:creationId xmlns:p14="http://schemas.microsoft.com/office/powerpoint/2010/main" val="15865056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pload.wikimedia.org/wikipedia/commons/a/ab/Legion_document_Niederm%C3%BCnster.jpg?1478104989570"/>
          <p:cNvPicPr>
            <a:picLocks noChangeAspect="1" noChangeArrowheads="1"/>
          </p:cNvPicPr>
          <p:nvPr/>
        </p:nvPicPr>
        <p:blipFill rotWithShape="1">
          <a:blip r:embed="rId2">
            <a:duotone>
              <a:prstClr val="black"/>
              <a:schemeClr val="accent5">
                <a:tint val="45000"/>
                <a:satMod val="400000"/>
              </a:schemeClr>
            </a:duotone>
            <a:alphaModFix amt="15000"/>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Title 1"/>
          <p:cNvSpPr>
            <a:spLocks noGrp="1"/>
          </p:cNvSpPr>
          <p:nvPr>
            <p:ph type="title"/>
          </p:nvPr>
        </p:nvSpPr>
        <p:spPr>
          <a:xfrm>
            <a:off x="646111" y="452718"/>
            <a:ext cx="9404723" cy="1400530"/>
          </a:xfrm>
        </p:spPr>
        <p:txBody>
          <a:bodyPr>
            <a:normAutofit/>
          </a:bodyPr>
          <a:lstStyle/>
          <a:p>
            <a:endParaRPr lang="en-GB" dirty="0"/>
          </a:p>
        </p:txBody>
      </p:sp>
      <p:pic>
        <p:nvPicPr>
          <p:cNvPr id="8" name="Picture 4" descr="Image result for romische eisenerz produk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13322" y="284067"/>
            <a:ext cx="8278678" cy="3866592"/>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6" descr="Image result for romische eisenerz produktio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50130" y="4413070"/>
            <a:ext cx="8200704" cy="2444930"/>
          </a:xfrm>
          <a:prstGeom prst="rect">
            <a:avLst/>
          </a:prstGeom>
          <a:noFill/>
          <a:extLst>
            <a:ext uri="{909E8E84-426E-40DD-AFC4-6F175D3DCCD1}">
              <a14:hiddenFill xmlns:a14="http://schemas.microsoft.com/office/drawing/2010/main">
                <a:solidFill>
                  <a:srgbClr val="FFFFFF"/>
                </a:solidFill>
              </a14:hiddenFill>
            </a:ext>
          </a:extLst>
        </p:spPr>
      </p:pic>
      <p:pic>
        <p:nvPicPr>
          <p:cNvPr id="22530" name="Picture 2" descr="Image result for roman fort hearth cooki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5725" y="1206823"/>
            <a:ext cx="3144552" cy="2943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494878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1000"/>
                                        <p:tgtEl>
                                          <p:spTgt spid="10"/>
                                        </p:tgtEl>
                                      </p:cBhvr>
                                    </p:animEffect>
                                    <p:anim calcmode="lin" valueType="num">
                                      <p:cBhvr>
                                        <p:cTn id="14" dur="1000" fill="hold"/>
                                        <p:tgtEl>
                                          <p:spTgt spid="10"/>
                                        </p:tgtEl>
                                        <p:attrNameLst>
                                          <p:attrName>ppt_x</p:attrName>
                                        </p:attrNameLst>
                                      </p:cBhvr>
                                      <p:tavLst>
                                        <p:tav tm="0">
                                          <p:val>
                                            <p:strVal val="#ppt_x"/>
                                          </p:val>
                                        </p:tav>
                                        <p:tav tm="100000">
                                          <p:val>
                                            <p:strVal val="#ppt_x"/>
                                          </p:val>
                                        </p:tav>
                                      </p:tavLst>
                                    </p:anim>
                                    <p:anim calcmode="lin" valueType="num">
                                      <p:cBhvr>
                                        <p:cTn id="15" dur="1000" fill="hold"/>
                                        <p:tgtEl>
                                          <p:spTgt spid="10"/>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1000"/>
                                  </p:stCondLst>
                                  <p:childTnLst>
                                    <p:set>
                                      <p:cBhvr>
                                        <p:cTn id="18" dur="1" fill="hold">
                                          <p:stCondLst>
                                            <p:cond delay="0"/>
                                          </p:stCondLst>
                                        </p:cTn>
                                        <p:tgtEl>
                                          <p:spTgt spid="22530"/>
                                        </p:tgtEl>
                                        <p:attrNameLst>
                                          <p:attrName>style.visibility</p:attrName>
                                        </p:attrNameLst>
                                      </p:cBhvr>
                                      <p:to>
                                        <p:strVal val="visible"/>
                                      </p:to>
                                    </p:set>
                                    <p:animEffect transition="in" filter="fade">
                                      <p:cBhvr>
                                        <p:cTn id="19" dur="1000"/>
                                        <p:tgtEl>
                                          <p:spTgt spid="22530"/>
                                        </p:tgtEl>
                                      </p:cBhvr>
                                    </p:animEffect>
                                    <p:anim calcmode="lin" valueType="num">
                                      <p:cBhvr>
                                        <p:cTn id="20" dur="1000" fill="hold"/>
                                        <p:tgtEl>
                                          <p:spTgt spid="22530"/>
                                        </p:tgtEl>
                                        <p:attrNameLst>
                                          <p:attrName>ppt_x</p:attrName>
                                        </p:attrNameLst>
                                      </p:cBhvr>
                                      <p:tavLst>
                                        <p:tav tm="0">
                                          <p:val>
                                            <p:strVal val="#ppt_x"/>
                                          </p:val>
                                        </p:tav>
                                        <p:tav tm="100000">
                                          <p:val>
                                            <p:strVal val="#ppt_x"/>
                                          </p:val>
                                        </p:tav>
                                      </p:tavLst>
                                    </p:anim>
                                    <p:anim calcmode="lin" valueType="num">
                                      <p:cBhvr>
                                        <p:cTn id="21" dur="1000" fill="hold"/>
                                        <p:tgtEl>
                                          <p:spTgt spid="2253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s://upload.wikimedia.org/wikipedia/commons/a/ab/Legion_document_Niederm%C3%BCnster.jpg?1478104989570"/>
          <p:cNvPicPr>
            <a:picLocks noChangeAspect="1" noChangeArrowheads="1"/>
          </p:cNvPicPr>
          <p:nvPr/>
        </p:nvPicPr>
        <p:blipFill rotWithShape="1">
          <a:blip r:embed="rId2">
            <a:duotone>
              <a:prstClr val="black"/>
              <a:schemeClr val="accent5">
                <a:tint val="45000"/>
                <a:satMod val="400000"/>
              </a:schemeClr>
            </a:duotone>
            <a:alphaModFix amt="15000"/>
            <a:extLst>
              <a:ext uri="{28A0092B-C50C-407E-A947-70E740481C1C}">
                <a14:useLocalDpi xmlns:a14="http://schemas.microsoft.com/office/drawing/2010/main" val="0"/>
              </a:ext>
            </a:extLst>
          </a:blip>
          <a:srcRect/>
          <a:stretch/>
        </p:blipFill>
        <p:spPr bwMode="auto">
          <a:xfrm>
            <a:off x="20" y="201488"/>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5227924" y="325464"/>
            <a:ext cx="7462586" cy="4962040"/>
          </a:xfrm>
        </p:spPr>
        <p:txBody>
          <a:bodyPr/>
          <a:lstStyle/>
          <a:p>
            <a:r>
              <a:rPr lang="en-GB" dirty="0"/>
              <a:t>Iron Furnace</a:t>
            </a:r>
          </a:p>
          <a:p>
            <a:r>
              <a:rPr lang="en-GB" dirty="0"/>
              <a:t>1,540 degrees C.</a:t>
            </a:r>
          </a:p>
          <a:p>
            <a:r>
              <a:rPr lang="en-GB" dirty="0"/>
              <a:t>20 kg iron </a:t>
            </a:r>
            <a:r>
              <a:rPr lang="en-GB" dirty="0">
                <a:sym typeface="Wingdings" panose="05000000000000000000" pitchFamily="2" charset="2"/>
              </a:rPr>
              <a:t> 100 kg </a:t>
            </a:r>
            <a:r>
              <a:rPr lang="en-GB" dirty="0"/>
              <a:t>iron blast furnace slag</a:t>
            </a:r>
          </a:p>
        </p:txBody>
      </p:sp>
      <p:pic>
        <p:nvPicPr>
          <p:cNvPr id="21506" name="Picture 2" descr="Image result for vicus eisenberg eisenerz"/>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9305"/>
            <a:ext cx="4581832" cy="686730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stretch>
            <a:fillRect/>
          </a:stretch>
        </p:blipFill>
        <p:spPr>
          <a:xfrm>
            <a:off x="1434721" y="2895390"/>
            <a:ext cx="7143750" cy="3971925"/>
          </a:xfrm>
          <a:prstGeom prst="rect">
            <a:avLst/>
          </a:prstGeom>
        </p:spPr>
      </p:pic>
      <p:pic>
        <p:nvPicPr>
          <p:cNvPr id="21508" name="Picture 4" descr="Image result for römisch eisenschlacke"/>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3776" b="97917" l="9854" r="89854">
                        <a14:foregroundMark x1="32780" y1="8333" x2="32780" y2="8333"/>
                        <a14:foregroundMark x1="30634" y1="3906" x2="30634" y2="3906"/>
                        <a14:foregroundMark x1="46634" y1="89193" x2="46634" y2="89193"/>
                        <a14:foregroundMark x1="46049" y1="97917" x2="46049" y2="97917"/>
                        <a14:backgroundMark x1="22927" y1="62370" x2="22927" y2="62370"/>
                      </a14:backgroundRemoval>
                    </a14:imgEffect>
                  </a14:imgLayer>
                </a14:imgProps>
              </a:ext>
              <a:ext uri="{28A0092B-C50C-407E-A947-70E740481C1C}">
                <a14:useLocalDpi xmlns:a14="http://schemas.microsoft.com/office/drawing/2010/main" val="0"/>
              </a:ext>
            </a:extLst>
          </a:blip>
          <a:srcRect/>
          <a:stretch>
            <a:fillRect/>
          </a:stretch>
        </p:blipFill>
        <p:spPr bwMode="auto">
          <a:xfrm>
            <a:off x="7529108" y="2287332"/>
            <a:ext cx="5712256" cy="4280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82371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1508"/>
                                        </p:tgtEl>
                                        <p:attrNameLst>
                                          <p:attrName>style.visibility</p:attrName>
                                        </p:attrNameLst>
                                      </p:cBhvr>
                                      <p:to>
                                        <p:strVal val="visible"/>
                                      </p:to>
                                    </p:set>
                                    <p:animEffect transition="in" filter="fade">
                                      <p:cBhvr>
                                        <p:cTn id="14" dur="1000"/>
                                        <p:tgtEl>
                                          <p:spTgt spid="21508"/>
                                        </p:tgtEl>
                                      </p:cBhvr>
                                    </p:animEffect>
                                    <p:anim calcmode="lin" valueType="num">
                                      <p:cBhvr>
                                        <p:cTn id="15" dur="1000" fill="hold"/>
                                        <p:tgtEl>
                                          <p:spTgt spid="21508"/>
                                        </p:tgtEl>
                                        <p:attrNameLst>
                                          <p:attrName>ppt_x</p:attrName>
                                        </p:attrNameLst>
                                      </p:cBhvr>
                                      <p:tavLst>
                                        <p:tav tm="0">
                                          <p:val>
                                            <p:strVal val="#ppt_x"/>
                                          </p:val>
                                        </p:tav>
                                        <p:tav tm="100000">
                                          <p:val>
                                            <p:strVal val="#ppt_x"/>
                                          </p:val>
                                        </p:tav>
                                      </p:tavLst>
                                    </p:anim>
                                    <p:anim calcmode="lin" valueType="num">
                                      <p:cBhvr>
                                        <p:cTn id="16" dur="1000" fill="hold"/>
                                        <p:tgtEl>
                                          <p:spTgt spid="2150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Image result for rheinzabern terra sigillat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9487"/>
            <a:ext cx="12192000" cy="682851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err="1"/>
              <a:t>Samian</a:t>
            </a:r>
            <a:r>
              <a:rPr lang="en-GB" dirty="0"/>
              <a:t> ware: </a:t>
            </a:r>
            <a:r>
              <a:rPr lang="en-GB" dirty="0" err="1"/>
              <a:t>Rheinzabern</a:t>
            </a:r>
            <a:endParaRPr lang="en-GB" dirty="0"/>
          </a:p>
        </p:txBody>
      </p:sp>
      <p:sp>
        <p:nvSpPr>
          <p:cNvPr id="3" name="Content Placeholder 2"/>
          <p:cNvSpPr>
            <a:spLocks noGrp="1"/>
          </p:cNvSpPr>
          <p:nvPr>
            <p:ph idx="1"/>
          </p:nvPr>
        </p:nvSpPr>
        <p:spPr/>
        <p:txBody>
          <a:bodyPr/>
          <a:lstStyle/>
          <a:p>
            <a:endParaRPr lang="en-GB" dirty="0"/>
          </a:p>
        </p:txBody>
      </p:sp>
      <p:pic>
        <p:nvPicPr>
          <p:cNvPr id="12292" name="Picture 4" descr="Image result for römische töpferöfen"/>
          <p:cNvPicPr>
            <a:picLocks noChangeAspect="1" noChangeArrowheads="1"/>
          </p:cNvPicPr>
          <p:nvPr/>
        </p:nvPicPr>
        <p:blipFill rotWithShape="1">
          <a:blip r:embed="rId3">
            <a:extLst>
              <a:ext uri="{28A0092B-C50C-407E-A947-70E740481C1C}">
                <a14:useLocalDpi xmlns:a14="http://schemas.microsoft.com/office/drawing/2010/main" val="0"/>
              </a:ext>
            </a:extLst>
          </a:blip>
          <a:srcRect l="3385" t="7451" r="2688" b="4185"/>
          <a:stretch/>
        </p:blipFill>
        <p:spPr bwMode="auto">
          <a:xfrm>
            <a:off x="7182678" y="2740773"/>
            <a:ext cx="5009322" cy="3707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08162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1000"/>
                                  </p:stCondLst>
                                  <p:childTnLst>
                                    <p:set>
                                      <p:cBhvr>
                                        <p:cTn id="6" dur="1" fill="hold">
                                          <p:stCondLst>
                                            <p:cond delay="0"/>
                                          </p:stCondLst>
                                        </p:cTn>
                                        <p:tgtEl>
                                          <p:spTgt spid="12292"/>
                                        </p:tgtEl>
                                        <p:attrNameLst>
                                          <p:attrName>style.visibility</p:attrName>
                                        </p:attrNameLst>
                                      </p:cBhvr>
                                      <p:to>
                                        <p:strVal val="visible"/>
                                      </p:to>
                                    </p:set>
                                    <p:animEffect transition="in" filter="fade">
                                      <p:cBhvr>
                                        <p:cTn id="7" dur="1000"/>
                                        <p:tgtEl>
                                          <p:spTgt spid="12292"/>
                                        </p:tgtEl>
                                      </p:cBhvr>
                                    </p:animEffect>
                                    <p:anim calcmode="lin" valueType="num">
                                      <p:cBhvr>
                                        <p:cTn id="8" dur="1000" fill="hold"/>
                                        <p:tgtEl>
                                          <p:spTgt spid="12292"/>
                                        </p:tgtEl>
                                        <p:attrNameLst>
                                          <p:attrName>ppt_x</p:attrName>
                                        </p:attrNameLst>
                                      </p:cBhvr>
                                      <p:tavLst>
                                        <p:tav tm="0">
                                          <p:val>
                                            <p:strVal val="#ppt_x"/>
                                          </p:val>
                                        </p:tav>
                                        <p:tav tm="100000">
                                          <p:val>
                                            <p:strVal val="#ppt_x"/>
                                          </p:val>
                                        </p:tav>
                                      </p:tavLst>
                                    </p:anim>
                                    <p:anim calcmode="lin" valueType="num">
                                      <p:cBhvr>
                                        <p:cTn id="9" dur="1000" fill="hold"/>
                                        <p:tgtEl>
                                          <p:spTgt spid="1229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pload.wikimedia.org/wikipedia/commons/a/ab/Legion_document_Niederm%C3%BCnster.jpg?1478104989570"/>
          <p:cNvPicPr>
            <a:picLocks noChangeAspect="1" noChangeArrowheads="1"/>
          </p:cNvPicPr>
          <p:nvPr/>
        </p:nvPicPr>
        <p:blipFill rotWithShape="1">
          <a:blip r:embed="rId2">
            <a:duotone>
              <a:prstClr val="black"/>
              <a:schemeClr val="accent5">
                <a:tint val="45000"/>
                <a:satMod val="400000"/>
              </a:schemeClr>
            </a:duotone>
            <a:alphaModFix amt="15000"/>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Title 1"/>
          <p:cNvSpPr>
            <a:spLocks noGrp="1"/>
          </p:cNvSpPr>
          <p:nvPr>
            <p:ph type="title"/>
          </p:nvPr>
        </p:nvSpPr>
        <p:spPr>
          <a:xfrm>
            <a:off x="646111" y="452718"/>
            <a:ext cx="9404723" cy="1400530"/>
          </a:xfrm>
        </p:spPr>
        <p:txBody>
          <a:bodyPr>
            <a:normAutofit/>
          </a:bodyPr>
          <a:lstStyle/>
          <a:p>
            <a:r>
              <a:rPr lang="en-GB" dirty="0"/>
              <a:t>Classis (</a:t>
            </a:r>
            <a:r>
              <a:rPr lang="en-GB" dirty="0" err="1"/>
              <a:t>Germanica</a:t>
            </a:r>
            <a:r>
              <a:rPr lang="en-GB" dirty="0"/>
              <a:t>)</a:t>
            </a:r>
          </a:p>
        </p:txBody>
      </p:sp>
      <p:sp>
        <p:nvSpPr>
          <p:cNvPr id="9" name="Content Placeholder 2"/>
          <p:cNvSpPr>
            <a:spLocks noGrp="1"/>
          </p:cNvSpPr>
          <p:nvPr>
            <p:ph idx="1"/>
          </p:nvPr>
        </p:nvSpPr>
        <p:spPr>
          <a:xfrm>
            <a:off x="20" y="6199469"/>
            <a:ext cx="8946541" cy="601382"/>
          </a:xfrm>
        </p:spPr>
        <p:txBody>
          <a:bodyPr anchor="ctr">
            <a:normAutofit fontScale="92500" lnSpcReduction="20000"/>
          </a:bodyPr>
          <a:lstStyle/>
          <a:p>
            <a:r>
              <a:rPr lang="en-GB" dirty="0">
                <a:hlinkClick r:id="rId3"/>
              </a:rPr>
              <a:t>http://lusoriarhenana.de/</a:t>
            </a:r>
            <a:r>
              <a:rPr lang="en-GB" dirty="0"/>
              <a:t>   l.: 18 metres; w.: 2.8m; 24 rowers; </a:t>
            </a:r>
            <a:br>
              <a:rPr lang="en-GB" dirty="0"/>
            </a:br>
            <a:r>
              <a:rPr lang="en-GB" dirty="0"/>
              <a:t>                                max. speed: 7 knots; use of 4,000 nails,…</a:t>
            </a:r>
          </a:p>
        </p:txBody>
      </p:sp>
      <p:pic>
        <p:nvPicPr>
          <p:cNvPr id="1026" name="Picture 2" descr="DSC2578_web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61271" y="2094195"/>
            <a:ext cx="5130244" cy="340680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Großansicht: Große Darstellung des Bilde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3359" y="2121734"/>
            <a:ext cx="4624388" cy="3375098"/>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436573" y="5156075"/>
            <a:ext cx="3954929" cy="276999"/>
          </a:xfrm>
          <a:prstGeom prst="rect">
            <a:avLst/>
          </a:prstGeom>
        </p:spPr>
        <p:txBody>
          <a:bodyPr wrap="none">
            <a:spAutoFit/>
          </a:bodyPr>
          <a:lstStyle/>
          <a:p>
            <a:r>
              <a:rPr lang="en-GB" sz="1200" dirty="0" err="1"/>
              <a:t>Oberstimm</a:t>
            </a:r>
            <a:r>
              <a:rPr lang="en-GB" sz="1200" dirty="0"/>
              <a:t>, </a:t>
            </a:r>
            <a:r>
              <a:rPr lang="en-GB" sz="1200" dirty="0" err="1"/>
              <a:t>Markt</a:t>
            </a:r>
            <a:r>
              <a:rPr lang="en-GB" sz="1200" dirty="0"/>
              <a:t> </a:t>
            </a:r>
            <a:r>
              <a:rPr lang="en-GB" sz="1200" dirty="0" err="1"/>
              <a:t>Manching</a:t>
            </a:r>
            <a:r>
              <a:rPr lang="en-GB" sz="1200" dirty="0"/>
              <a:t>, </a:t>
            </a:r>
            <a:r>
              <a:rPr lang="en-GB" sz="1200" dirty="0" err="1"/>
              <a:t>tpq</a:t>
            </a:r>
            <a:r>
              <a:rPr lang="en-GB" sz="1200" dirty="0"/>
              <a:t> 118 (</a:t>
            </a:r>
            <a:r>
              <a:rPr lang="en-GB" sz="1200" dirty="0" err="1"/>
              <a:t>dendrochr</a:t>
            </a:r>
            <a:r>
              <a:rPr lang="en-GB" sz="1200" dirty="0"/>
              <a:t>.)</a:t>
            </a:r>
          </a:p>
        </p:txBody>
      </p:sp>
    </p:spTree>
    <p:extLst>
      <p:ext uri="{BB962C8B-B14F-4D97-AF65-F5344CB8AC3E}">
        <p14:creationId xmlns:p14="http://schemas.microsoft.com/office/powerpoint/2010/main" val="1968361379"/>
      </p:ext>
    </p:extLst>
  </p:cSld>
  <p:clrMapOvr>
    <a:masterClrMapping/>
  </p:clrMapOvr>
  <p:transition spd="slow">
    <p:randomBar dir="vert"/>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pload.wikimedia.org/wikipedia/commons/a/ab/Legion_document_Niederm%C3%BCnster.jpg?1478104989570"/>
          <p:cNvPicPr>
            <a:picLocks noChangeAspect="1" noChangeArrowheads="1"/>
          </p:cNvPicPr>
          <p:nvPr/>
        </p:nvPicPr>
        <p:blipFill rotWithShape="1">
          <a:blip r:embed="rId2">
            <a:duotone>
              <a:prstClr val="black"/>
              <a:schemeClr val="accent5">
                <a:tint val="45000"/>
                <a:satMod val="400000"/>
              </a:schemeClr>
            </a:duotone>
            <a:alphaModFix amt="15000"/>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Title 1"/>
          <p:cNvSpPr>
            <a:spLocks noGrp="1"/>
          </p:cNvSpPr>
          <p:nvPr>
            <p:ph type="title"/>
          </p:nvPr>
        </p:nvSpPr>
        <p:spPr>
          <a:xfrm>
            <a:off x="646111" y="452718"/>
            <a:ext cx="9404723" cy="1400530"/>
          </a:xfrm>
        </p:spPr>
        <p:txBody>
          <a:bodyPr>
            <a:normAutofit/>
          </a:bodyPr>
          <a:lstStyle/>
          <a:p>
            <a:r>
              <a:rPr lang="en-GB" dirty="0"/>
              <a:t>Classis (</a:t>
            </a:r>
            <a:r>
              <a:rPr lang="en-GB" dirty="0" err="1"/>
              <a:t>Germanica</a:t>
            </a:r>
            <a:r>
              <a:rPr lang="en-GB" dirty="0"/>
              <a:t>)</a:t>
            </a:r>
          </a:p>
        </p:txBody>
      </p:sp>
      <p:sp>
        <p:nvSpPr>
          <p:cNvPr id="7" name="Content Placeholder 2"/>
          <p:cNvSpPr>
            <a:spLocks noGrp="1"/>
          </p:cNvSpPr>
          <p:nvPr>
            <p:ph idx="1"/>
          </p:nvPr>
        </p:nvSpPr>
        <p:spPr>
          <a:xfrm>
            <a:off x="20" y="6199469"/>
            <a:ext cx="8946541" cy="601382"/>
          </a:xfrm>
        </p:spPr>
        <p:txBody>
          <a:bodyPr anchor="ctr">
            <a:normAutofit/>
          </a:bodyPr>
          <a:lstStyle/>
          <a:p>
            <a:r>
              <a:rPr lang="en-GB" dirty="0">
                <a:hlinkClick r:id="rId3"/>
              </a:rPr>
              <a:t>http://lusoriarhenana.de/</a:t>
            </a:r>
            <a:r>
              <a:rPr lang="en-GB" dirty="0"/>
              <a:t> </a:t>
            </a:r>
          </a:p>
        </p:txBody>
      </p:sp>
      <p:pic>
        <p:nvPicPr>
          <p:cNvPr id="8" name="Picture 2" descr="DSC2578_web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61271" y="2094195"/>
            <a:ext cx="5130244" cy="3406803"/>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http://lusoriarhenana.de/wp-content/gallery/lusoria/img_9082_web.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 y="2094195"/>
            <a:ext cx="5130245" cy="34068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5666074"/>
      </p:ext>
    </p:extLst>
  </p:cSld>
  <p:clrMapOvr>
    <a:masterClrMapping/>
  </p:clrMapOvr>
  <p:transition spd="slow">
    <p:randomBar dir="vert"/>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9458" name="Picture 2" descr="https://upload.wikimedia.org/wikipedia/commons/f/fe/058_Conrad_Cichorius%2C_Die_Reliefs_der_Traianss%C3%A4ule%2C_Tafel_LVIII.jpg"/>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contrast="40000"/>
                    </a14:imgEffect>
                  </a14:imgLayer>
                </a14:imgProps>
              </a:ex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73085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500">
        <p15:prstTrans prst="drape"/>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junkelmann romische leg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12129247"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0" y="67236"/>
            <a:ext cx="9404723" cy="856129"/>
          </a:xfrm>
        </p:spPr>
        <p:txBody>
          <a:bodyPr/>
          <a:lstStyle/>
          <a:p>
            <a:r>
              <a:rPr lang="en-GB" dirty="0">
                <a:solidFill>
                  <a:srgbClr val="FFFF00"/>
                </a:solidFill>
              </a:rPr>
              <a:t>What does a soldier need?</a:t>
            </a:r>
          </a:p>
        </p:txBody>
      </p:sp>
      <p:sp>
        <p:nvSpPr>
          <p:cNvPr id="4" name="Content Placeholder 3"/>
          <p:cNvSpPr>
            <a:spLocks noGrp="1"/>
          </p:cNvSpPr>
          <p:nvPr>
            <p:ph sz="half" idx="1"/>
          </p:nvPr>
        </p:nvSpPr>
        <p:spPr>
          <a:xfrm rot="21206623">
            <a:off x="2672133" y="1671189"/>
            <a:ext cx="4396339" cy="4274671"/>
          </a:xfrm>
          <a:gradFill>
            <a:gsLst>
              <a:gs pos="0">
                <a:schemeClr val="dk1">
                  <a:tint val="98000"/>
                  <a:lumMod val="114000"/>
                  <a:alpha val="75000"/>
                </a:schemeClr>
              </a:gs>
              <a:gs pos="100000">
                <a:schemeClr val="dk1">
                  <a:shade val="90000"/>
                  <a:lumMod val="84000"/>
                </a:schemeClr>
              </a:gs>
            </a:gsLst>
          </a:gradFill>
        </p:spPr>
        <p:style>
          <a:lnRef idx="0">
            <a:schemeClr val="dk1"/>
          </a:lnRef>
          <a:fillRef idx="3">
            <a:schemeClr val="dk1"/>
          </a:fillRef>
          <a:effectRef idx="3">
            <a:schemeClr val="dk1"/>
          </a:effectRef>
          <a:fontRef idx="minor">
            <a:schemeClr val="lt1"/>
          </a:fontRef>
        </p:style>
        <p:txBody>
          <a:bodyPr>
            <a:normAutofit fontScale="85000" lnSpcReduction="20000"/>
          </a:bodyPr>
          <a:lstStyle/>
          <a:p>
            <a:r>
              <a:rPr lang="en-GB" sz="1900" b="1" dirty="0"/>
              <a:t>Size of the army</a:t>
            </a:r>
            <a:endParaRPr lang="en-GB" b="1" dirty="0"/>
          </a:p>
          <a:p>
            <a:pPr lvl="1"/>
            <a:r>
              <a:rPr lang="en-GB" dirty="0"/>
              <a:t>Number of legions in the area?</a:t>
            </a:r>
          </a:p>
          <a:p>
            <a:pPr lvl="1"/>
            <a:r>
              <a:rPr lang="en-GB" dirty="0"/>
              <a:t>Number of auxiliaries?</a:t>
            </a:r>
          </a:p>
          <a:p>
            <a:pPr lvl="1"/>
            <a:r>
              <a:rPr lang="en-GB" dirty="0"/>
              <a:t>Soldiers altogether?</a:t>
            </a:r>
          </a:p>
          <a:p>
            <a:r>
              <a:rPr lang="en-GB" sz="1900" b="1" dirty="0"/>
              <a:t>Food</a:t>
            </a:r>
            <a:endParaRPr lang="en-GB" b="1" dirty="0"/>
          </a:p>
          <a:p>
            <a:pPr lvl="1"/>
            <a:r>
              <a:rPr lang="en-GB" dirty="0"/>
              <a:t>Grain</a:t>
            </a:r>
          </a:p>
          <a:p>
            <a:pPr lvl="1"/>
            <a:r>
              <a:rPr lang="en-GB" dirty="0"/>
              <a:t>Meat</a:t>
            </a:r>
          </a:p>
          <a:p>
            <a:pPr lvl="1"/>
            <a:r>
              <a:rPr lang="en-GB" dirty="0"/>
              <a:t>Wine, water, etc.</a:t>
            </a:r>
          </a:p>
          <a:p>
            <a:pPr lvl="1"/>
            <a:r>
              <a:rPr lang="en-GB" dirty="0"/>
              <a:t>Salt ration</a:t>
            </a:r>
          </a:p>
          <a:p>
            <a:r>
              <a:rPr lang="en-GB" sz="1900" b="1" dirty="0"/>
              <a:t>Food production</a:t>
            </a:r>
            <a:endParaRPr lang="en-GB" b="1" dirty="0"/>
          </a:p>
          <a:p>
            <a:pPr lvl="1"/>
            <a:r>
              <a:rPr lang="en-GB" dirty="0"/>
              <a:t>pots, pans, </a:t>
            </a:r>
            <a:r>
              <a:rPr lang="en-GB" dirty="0" err="1"/>
              <a:t>mortaria</a:t>
            </a:r>
            <a:r>
              <a:rPr lang="en-GB" dirty="0"/>
              <a:t>,…</a:t>
            </a:r>
          </a:p>
          <a:p>
            <a:pPr lvl="1"/>
            <a:r>
              <a:rPr lang="en-GB" dirty="0"/>
              <a:t>mill stones: flour</a:t>
            </a:r>
          </a:p>
          <a:p>
            <a:r>
              <a:rPr lang="en-GB" b="1" dirty="0"/>
              <a:t>Rubbish/Pollution</a:t>
            </a:r>
          </a:p>
          <a:p>
            <a:pPr lvl="1"/>
            <a:r>
              <a:rPr lang="en-GB" dirty="0"/>
              <a:t>rubbish pits</a:t>
            </a:r>
          </a:p>
        </p:txBody>
      </p:sp>
      <p:sp>
        <p:nvSpPr>
          <p:cNvPr id="5" name="Content Placeholder 4"/>
          <p:cNvSpPr>
            <a:spLocks noGrp="1"/>
          </p:cNvSpPr>
          <p:nvPr>
            <p:ph sz="half" idx="2"/>
          </p:nvPr>
        </p:nvSpPr>
        <p:spPr>
          <a:xfrm rot="884209">
            <a:off x="6625472" y="617278"/>
            <a:ext cx="4396341" cy="5776563"/>
          </a:xfrm>
          <a:gradFill>
            <a:gsLst>
              <a:gs pos="0">
                <a:schemeClr val="accent1">
                  <a:tint val="98000"/>
                  <a:lumMod val="114000"/>
                  <a:alpha val="75000"/>
                </a:schemeClr>
              </a:gs>
              <a:gs pos="100000">
                <a:schemeClr val="accent1">
                  <a:shade val="90000"/>
                  <a:lumMod val="84000"/>
                </a:schemeClr>
              </a:gs>
            </a:gsLst>
          </a:gradFill>
        </p:spPr>
        <p:style>
          <a:lnRef idx="0">
            <a:schemeClr val="accent1"/>
          </a:lnRef>
          <a:fillRef idx="3">
            <a:schemeClr val="accent1"/>
          </a:fillRef>
          <a:effectRef idx="3">
            <a:schemeClr val="accent1"/>
          </a:effectRef>
          <a:fontRef idx="minor">
            <a:schemeClr val="lt1"/>
          </a:fontRef>
        </p:style>
        <p:txBody>
          <a:bodyPr>
            <a:normAutofit fontScale="85000" lnSpcReduction="20000"/>
          </a:bodyPr>
          <a:lstStyle/>
          <a:p>
            <a:r>
              <a:rPr lang="en-GB" sz="1900" b="1" dirty="0"/>
              <a:t>Equipment: weaponry</a:t>
            </a:r>
          </a:p>
          <a:p>
            <a:pPr lvl="1"/>
            <a:r>
              <a:rPr lang="en-GB" dirty="0"/>
              <a:t>Sword, dagger</a:t>
            </a:r>
          </a:p>
          <a:p>
            <a:pPr lvl="1"/>
            <a:r>
              <a:rPr lang="en-GB" dirty="0"/>
              <a:t>Body armour: mail shirt, </a:t>
            </a:r>
            <a:r>
              <a:rPr lang="en-GB" dirty="0" err="1"/>
              <a:t>lorica</a:t>
            </a:r>
            <a:r>
              <a:rPr lang="en-GB" dirty="0"/>
              <a:t> </a:t>
            </a:r>
            <a:r>
              <a:rPr lang="en-GB" dirty="0" err="1"/>
              <a:t>segmenta</a:t>
            </a:r>
            <a:endParaRPr lang="en-GB" dirty="0"/>
          </a:p>
          <a:p>
            <a:pPr lvl="1"/>
            <a:r>
              <a:rPr lang="en-GB" dirty="0"/>
              <a:t>Ballistae, catapults</a:t>
            </a:r>
          </a:p>
          <a:p>
            <a:pPr lvl="1"/>
            <a:r>
              <a:rPr lang="en-GB" dirty="0"/>
              <a:t>Raw material from where?</a:t>
            </a:r>
          </a:p>
          <a:p>
            <a:pPr lvl="1"/>
            <a:r>
              <a:rPr lang="en-GB" dirty="0"/>
              <a:t>Production: where? By whom?</a:t>
            </a:r>
          </a:p>
          <a:p>
            <a:pPr lvl="1"/>
            <a:r>
              <a:rPr lang="en-GB" dirty="0"/>
              <a:t>Horses, mules (plus equipment)</a:t>
            </a:r>
          </a:p>
          <a:p>
            <a:endParaRPr lang="en-GB" dirty="0"/>
          </a:p>
          <a:p>
            <a:r>
              <a:rPr lang="en-GB" sz="1900" b="1" dirty="0"/>
              <a:t>Equipment Infrastructure</a:t>
            </a:r>
          </a:p>
          <a:p>
            <a:pPr lvl="1"/>
            <a:r>
              <a:rPr lang="en-GB" dirty="0"/>
              <a:t>Stone, wood, </a:t>
            </a:r>
          </a:p>
          <a:p>
            <a:endParaRPr lang="en-GB" dirty="0"/>
          </a:p>
          <a:p>
            <a:endParaRPr lang="en-GB" dirty="0"/>
          </a:p>
          <a:p>
            <a:r>
              <a:rPr lang="en-GB" sz="1900" b="1" dirty="0"/>
              <a:t>Equipment: personal</a:t>
            </a:r>
            <a:endParaRPr lang="en-GB" b="1" dirty="0"/>
          </a:p>
          <a:p>
            <a:pPr lvl="1"/>
            <a:r>
              <a:rPr lang="en-GB" dirty="0"/>
              <a:t>Household ware: pots, cups, etc.</a:t>
            </a:r>
          </a:p>
          <a:p>
            <a:pPr lvl="1"/>
            <a:r>
              <a:rPr lang="en-GB" dirty="0"/>
              <a:t>Clothing, shoes,…</a:t>
            </a:r>
          </a:p>
          <a:p>
            <a:pPr lvl="1"/>
            <a:r>
              <a:rPr lang="en-GB" dirty="0"/>
              <a:t>Oil : lamps and cooking</a:t>
            </a:r>
          </a:p>
          <a:p>
            <a:pPr lvl="1"/>
            <a:r>
              <a:rPr lang="en-GB" dirty="0"/>
              <a:t>Heating</a:t>
            </a:r>
          </a:p>
          <a:p>
            <a:pPr lvl="1"/>
            <a:r>
              <a:rPr lang="en-GB" dirty="0"/>
              <a:t>Other activities: entertainment, theatre, religious activities,…</a:t>
            </a:r>
          </a:p>
        </p:txBody>
      </p:sp>
      <p:grpSp>
        <p:nvGrpSpPr>
          <p:cNvPr id="7" name="Group 6"/>
          <p:cNvGrpSpPr/>
          <p:nvPr/>
        </p:nvGrpSpPr>
        <p:grpSpPr>
          <a:xfrm>
            <a:off x="-48765" y="1035783"/>
            <a:ext cx="2539999" cy="2469776"/>
            <a:chOff x="4191000" y="3725333"/>
            <a:chExt cx="2539999" cy="1524000"/>
          </a:xfrm>
        </p:grpSpPr>
        <p:sp>
          <p:nvSpPr>
            <p:cNvPr id="8" name="Rectangle 7"/>
            <p:cNvSpPr/>
            <p:nvPr/>
          </p:nvSpPr>
          <p:spPr>
            <a:xfrm>
              <a:off x="4191000" y="3725333"/>
              <a:ext cx="2539999" cy="1524000"/>
            </a:xfrm>
            <a:prstGeom prst="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9" name="TextBox 8"/>
            <p:cNvSpPr txBox="1"/>
            <p:nvPr/>
          </p:nvSpPr>
          <p:spPr>
            <a:xfrm>
              <a:off x="4191000" y="3725333"/>
              <a:ext cx="2539999" cy="152400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t>Raw materials?</a:t>
              </a:r>
            </a:p>
            <a:p>
              <a:pPr marL="0" lvl="0" indent="0" algn="ctr" defTabSz="1466850">
                <a:lnSpc>
                  <a:spcPct val="90000"/>
                </a:lnSpc>
                <a:spcBef>
                  <a:spcPct val="0"/>
                </a:spcBef>
                <a:spcAft>
                  <a:spcPct val="35000"/>
                </a:spcAft>
                <a:buNone/>
              </a:pPr>
              <a:r>
                <a:rPr lang="en-US" sz="3300" dirty="0"/>
                <a:t>Quantities?</a:t>
              </a:r>
              <a:endParaRPr lang="en-US" sz="3300" kern="1200" dirty="0"/>
            </a:p>
          </p:txBody>
        </p:sp>
      </p:grpSp>
    </p:spTree>
    <p:extLst>
      <p:ext uri="{BB962C8B-B14F-4D97-AF65-F5344CB8AC3E}">
        <p14:creationId xmlns:p14="http://schemas.microsoft.com/office/powerpoint/2010/main" val="166463652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1000"/>
                                        <p:tgtEl>
                                          <p:spTgt spid="4">
                                            <p:bg/>
                                          </p:spTgt>
                                        </p:tgtEl>
                                      </p:cBhvr>
                                    </p:animEffect>
                                    <p:anim calcmode="lin" valueType="num">
                                      <p:cBhvr>
                                        <p:cTn id="8" dur="1000" fill="hold"/>
                                        <p:tgtEl>
                                          <p:spTgt spid="4">
                                            <p:bg/>
                                          </p:spTgt>
                                        </p:tgtEl>
                                        <p:attrNameLst>
                                          <p:attrName>ppt_x</p:attrName>
                                        </p:attrNameLst>
                                      </p:cBhvr>
                                      <p:tavLst>
                                        <p:tav tm="0">
                                          <p:val>
                                            <p:strVal val="#ppt_x"/>
                                          </p:val>
                                        </p:tav>
                                        <p:tav tm="100000">
                                          <p:val>
                                            <p:strVal val="#ppt_x"/>
                                          </p:val>
                                        </p:tav>
                                      </p:tavLst>
                                    </p:anim>
                                    <p:anim calcmode="lin" valueType="num">
                                      <p:cBhvr>
                                        <p:cTn id="9" dur="1000" fill="hold"/>
                                        <p:tgtEl>
                                          <p:spTgt spid="4">
                                            <p:bg/>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1000"/>
                                        <p:tgtEl>
                                          <p:spTgt spid="4">
                                            <p:txEl>
                                              <p:pRg st="0" end="0"/>
                                            </p:txEl>
                                          </p:spTgt>
                                        </p:tgtEl>
                                      </p:cBhvr>
                                    </p:animEffect>
                                    <p:anim calcmode="lin" valueType="num">
                                      <p:cBhvr>
                                        <p:cTn id="1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500"/>
                                  </p:stCondLst>
                                  <p:childTnLst>
                                    <p:set>
                                      <p:cBhvr>
                                        <p:cTn id="18" dur="1" fill="hold">
                                          <p:stCondLst>
                                            <p:cond delay="0"/>
                                          </p:stCondLst>
                                        </p:cTn>
                                        <p:tgtEl>
                                          <p:spTgt spid="4">
                                            <p:txEl>
                                              <p:pRg st="4" end="4"/>
                                            </p:txEl>
                                          </p:spTgt>
                                        </p:tgtEl>
                                        <p:attrNameLst>
                                          <p:attrName>style.visibility</p:attrName>
                                        </p:attrNameLst>
                                      </p:cBhvr>
                                      <p:to>
                                        <p:strVal val="visible"/>
                                      </p:to>
                                    </p:set>
                                    <p:animEffect transition="in" filter="fade">
                                      <p:cBhvr>
                                        <p:cTn id="19" dur="1000"/>
                                        <p:tgtEl>
                                          <p:spTgt spid="4">
                                            <p:txEl>
                                              <p:pRg st="4" end="4"/>
                                            </p:txEl>
                                          </p:spTgt>
                                        </p:tgtEl>
                                      </p:cBhvr>
                                    </p:animEffect>
                                    <p:anim calcmode="lin" valueType="num">
                                      <p:cBhvr>
                                        <p:cTn id="2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par>
                          <p:cTn id="22" fill="hold">
                            <p:stCondLst>
                              <p:cond delay="3500"/>
                            </p:stCondLst>
                            <p:childTnLst>
                              <p:par>
                                <p:cTn id="23" presetID="42" presetClass="entr" presetSubtype="0" fill="hold" grpId="0" nodeType="afterEffect">
                                  <p:stCondLst>
                                    <p:cond delay="500"/>
                                  </p:stCondLst>
                                  <p:childTnLst>
                                    <p:set>
                                      <p:cBhvr>
                                        <p:cTn id="24" dur="1" fill="hold">
                                          <p:stCondLst>
                                            <p:cond delay="0"/>
                                          </p:stCondLst>
                                        </p:cTn>
                                        <p:tgtEl>
                                          <p:spTgt spid="4">
                                            <p:txEl>
                                              <p:pRg st="9" end="9"/>
                                            </p:txEl>
                                          </p:spTgt>
                                        </p:tgtEl>
                                        <p:attrNameLst>
                                          <p:attrName>style.visibility</p:attrName>
                                        </p:attrNameLst>
                                      </p:cBhvr>
                                      <p:to>
                                        <p:strVal val="visible"/>
                                      </p:to>
                                    </p:set>
                                    <p:animEffect transition="in" filter="fade">
                                      <p:cBhvr>
                                        <p:cTn id="25" dur="1000"/>
                                        <p:tgtEl>
                                          <p:spTgt spid="4">
                                            <p:txEl>
                                              <p:pRg st="9" end="9"/>
                                            </p:txEl>
                                          </p:spTgt>
                                        </p:tgtEl>
                                      </p:cBhvr>
                                    </p:animEffect>
                                    <p:anim calcmode="lin" valueType="num">
                                      <p:cBhvr>
                                        <p:cTn id="26"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27"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par>
                          <p:cTn id="28" fill="hold">
                            <p:stCondLst>
                              <p:cond delay="5000"/>
                            </p:stCondLst>
                            <p:childTnLst>
                              <p:par>
                                <p:cTn id="29" presetID="42" presetClass="entr" presetSubtype="0" fill="hold" grpId="0" nodeType="afterEffect">
                                  <p:stCondLst>
                                    <p:cond delay="500"/>
                                  </p:stCondLst>
                                  <p:childTnLst>
                                    <p:set>
                                      <p:cBhvr>
                                        <p:cTn id="30" dur="1" fill="hold">
                                          <p:stCondLst>
                                            <p:cond delay="0"/>
                                          </p:stCondLst>
                                        </p:cTn>
                                        <p:tgtEl>
                                          <p:spTgt spid="4">
                                            <p:txEl>
                                              <p:pRg st="12" end="12"/>
                                            </p:txEl>
                                          </p:spTgt>
                                        </p:tgtEl>
                                        <p:attrNameLst>
                                          <p:attrName>style.visibility</p:attrName>
                                        </p:attrNameLst>
                                      </p:cBhvr>
                                      <p:to>
                                        <p:strVal val="visible"/>
                                      </p:to>
                                    </p:set>
                                    <p:animEffect transition="in" filter="fade">
                                      <p:cBhvr>
                                        <p:cTn id="31" dur="1000"/>
                                        <p:tgtEl>
                                          <p:spTgt spid="4">
                                            <p:txEl>
                                              <p:pRg st="12" end="12"/>
                                            </p:txEl>
                                          </p:spTgt>
                                        </p:tgtEl>
                                      </p:cBhvr>
                                    </p:animEffect>
                                    <p:anim calcmode="lin" valueType="num">
                                      <p:cBhvr>
                                        <p:cTn id="32" dur="1000" fill="hold"/>
                                        <p:tgtEl>
                                          <p:spTgt spid="4">
                                            <p:txEl>
                                              <p:pRg st="12" end="12"/>
                                            </p:txEl>
                                          </p:spTgt>
                                        </p:tgtEl>
                                        <p:attrNameLst>
                                          <p:attrName>ppt_x</p:attrName>
                                        </p:attrNameLst>
                                      </p:cBhvr>
                                      <p:tavLst>
                                        <p:tav tm="0">
                                          <p:val>
                                            <p:strVal val="#ppt_x"/>
                                          </p:val>
                                        </p:tav>
                                        <p:tav tm="100000">
                                          <p:val>
                                            <p:strVal val="#ppt_x"/>
                                          </p:val>
                                        </p:tav>
                                      </p:tavLst>
                                    </p:anim>
                                    <p:anim calcmode="lin" valueType="num">
                                      <p:cBhvr>
                                        <p:cTn id="33" dur="1000" fill="hold"/>
                                        <p:tgtEl>
                                          <p:spTgt spid="4">
                                            <p:txEl>
                                              <p:pRg st="12" end="12"/>
                                            </p:txEl>
                                          </p:spTgt>
                                        </p:tgtEl>
                                        <p:attrNameLst>
                                          <p:attrName>ppt_y</p:attrName>
                                        </p:attrNameLst>
                                      </p:cBhvr>
                                      <p:tavLst>
                                        <p:tav tm="0">
                                          <p:val>
                                            <p:strVal val="#ppt_y+.1"/>
                                          </p:val>
                                        </p:tav>
                                        <p:tav tm="100000">
                                          <p:val>
                                            <p:strVal val="#ppt_y"/>
                                          </p:val>
                                        </p:tav>
                                      </p:tavLst>
                                    </p:anim>
                                  </p:childTnLst>
                                </p:cTn>
                              </p:par>
                            </p:childTnLst>
                          </p:cTn>
                        </p:par>
                        <p:par>
                          <p:cTn id="34" fill="hold">
                            <p:stCondLst>
                              <p:cond delay="6500"/>
                            </p:stCondLst>
                            <p:childTnLst>
                              <p:par>
                                <p:cTn id="35" presetID="42" presetClass="entr" presetSubtype="0" fill="hold" grpId="0" nodeType="afterEffect">
                                  <p:stCondLst>
                                    <p:cond delay="500"/>
                                  </p:stCondLst>
                                  <p:childTnLst>
                                    <p:set>
                                      <p:cBhvr>
                                        <p:cTn id="36" dur="1" fill="hold">
                                          <p:stCondLst>
                                            <p:cond delay="0"/>
                                          </p:stCondLst>
                                        </p:cTn>
                                        <p:tgtEl>
                                          <p:spTgt spid="5">
                                            <p:bg/>
                                          </p:spTgt>
                                        </p:tgtEl>
                                        <p:attrNameLst>
                                          <p:attrName>style.visibility</p:attrName>
                                        </p:attrNameLst>
                                      </p:cBhvr>
                                      <p:to>
                                        <p:strVal val="visible"/>
                                      </p:to>
                                    </p:set>
                                    <p:animEffect transition="in" filter="fade">
                                      <p:cBhvr>
                                        <p:cTn id="37" dur="1000"/>
                                        <p:tgtEl>
                                          <p:spTgt spid="5">
                                            <p:bg/>
                                          </p:spTgt>
                                        </p:tgtEl>
                                      </p:cBhvr>
                                    </p:animEffect>
                                    <p:anim calcmode="lin" valueType="num">
                                      <p:cBhvr>
                                        <p:cTn id="38" dur="1000" fill="hold"/>
                                        <p:tgtEl>
                                          <p:spTgt spid="5">
                                            <p:bg/>
                                          </p:spTgt>
                                        </p:tgtEl>
                                        <p:attrNameLst>
                                          <p:attrName>ppt_x</p:attrName>
                                        </p:attrNameLst>
                                      </p:cBhvr>
                                      <p:tavLst>
                                        <p:tav tm="0">
                                          <p:val>
                                            <p:strVal val="#ppt_x"/>
                                          </p:val>
                                        </p:tav>
                                        <p:tav tm="100000">
                                          <p:val>
                                            <p:strVal val="#ppt_x"/>
                                          </p:val>
                                        </p:tav>
                                      </p:tavLst>
                                    </p:anim>
                                    <p:anim calcmode="lin" valueType="num">
                                      <p:cBhvr>
                                        <p:cTn id="39" dur="1000" fill="hold"/>
                                        <p:tgtEl>
                                          <p:spTgt spid="5">
                                            <p:bg/>
                                          </p:spTgt>
                                        </p:tgtEl>
                                        <p:attrNameLst>
                                          <p:attrName>ppt_y</p:attrName>
                                        </p:attrNameLst>
                                      </p:cBhvr>
                                      <p:tavLst>
                                        <p:tav tm="0">
                                          <p:val>
                                            <p:strVal val="#ppt_y+.1"/>
                                          </p:val>
                                        </p:tav>
                                        <p:tav tm="100000">
                                          <p:val>
                                            <p:strVal val="#ppt_y"/>
                                          </p:val>
                                        </p:tav>
                                      </p:tavLst>
                                    </p:anim>
                                  </p:childTnLst>
                                </p:cTn>
                              </p:par>
                            </p:childTnLst>
                          </p:cTn>
                        </p:par>
                        <p:par>
                          <p:cTn id="40" fill="hold">
                            <p:stCondLst>
                              <p:cond delay="8000"/>
                            </p:stCondLst>
                            <p:childTnLst>
                              <p:par>
                                <p:cTn id="41" presetID="42" presetClass="entr" presetSubtype="0" fill="hold" grpId="0" nodeType="afterEffect">
                                  <p:stCondLst>
                                    <p:cond delay="500"/>
                                  </p:stCondLst>
                                  <p:childTnLst>
                                    <p:set>
                                      <p:cBhvr>
                                        <p:cTn id="42" dur="1" fill="hold">
                                          <p:stCondLst>
                                            <p:cond delay="0"/>
                                          </p:stCondLst>
                                        </p:cTn>
                                        <p:tgtEl>
                                          <p:spTgt spid="5">
                                            <p:txEl>
                                              <p:pRg st="0" end="0"/>
                                            </p:txEl>
                                          </p:spTgt>
                                        </p:tgtEl>
                                        <p:attrNameLst>
                                          <p:attrName>style.visibility</p:attrName>
                                        </p:attrNameLst>
                                      </p:cBhvr>
                                      <p:to>
                                        <p:strVal val="visible"/>
                                      </p:to>
                                    </p:set>
                                    <p:animEffect transition="in" filter="fade">
                                      <p:cBhvr>
                                        <p:cTn id="43" dur="1000"/>
                                        <p:tgtEl>
                                          <p:spTgt spid="5">
                                            <p:txEl>
                                              <p:pRg st="0" end="0"/>
                                            </p:txEl>
                                          </p:spTgt>
                                        </p:tgtEl>
                                      </p:cBhvr>
                                    </p:animEffect>
                                    <p:anim calcmode="lin" valueType="num">
                                      <p:cBhvr>
                                        <p:cTn id="44"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45"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46" fill="hold">
                            <p:stCondLst>
                              <p:cond delay="9500"/>
                            </p:stCondLst>
                            <p:childTnLst>
                              <p:par>
                                <p:cTn id="47" presetID="42" presetClass="entr" presetSubtype="0" fill="hold" grpId="0" nodeType="afterEffect">
                                  <p:stCondLst>
                                    <p:cond delay="0"/>
                                  </p:stCondLst>
                                  <p:childTnLst>
                                    <p:set>
                                      <p:cBhvr>
                                        <p:cTn id="48" dur="1" fill="hold">
                                          <p:stCondLst>
                                            <p:cond delay="0"/>
                                          </p:stCondLst>
                                        </p:cTn>
                                        <p:tgtEl>
                                          <p:spTgt spid="5">
                                            <p:txEl>
                                              <p:pRg st="8" end="8"/>
                                            </p:txEl>
                                          </p:spTgt>
                                        </p:tgtEl>
                                        <p:attrNameLst>
                                          <p:attrName>style.visibility</p:attrName>
                                        </p:attrNameLst>
                                      </p:cBhvr>
                                      <p:to>
                                        <p:strVal val="visible"/>
                                      </p:to>
                                    </p:set>
                                    <p:animEffect transition="in" filter="fade">
                                      <p:cBhvr>
                                        <p:cTn id="49" dur="1000"/>
                                        <p:tgtEl>
                                          <p:spTgt spid="5">
                                            <p:txEl>
                                              <p:pRg st="8" end="8"/>
                                            </p:txEl>
                                          </p:spTgt>
                                        </p:tgtEl>
                                      </p:cBhvr>
                                    </p:animEffect>
                                    <p:anim calcmode="lin" valueType="num">
                                      <p:cBhvr>
                                        <p:cTn id="50" dur="1000" fill="hold"/>
                                        <p:tgtEl>
                                          <p:spTgt spid="5">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8" end="8"/>
                                            </p:txEl>
                                          </p:spTgt>
                                        </p:tgtEl>
                                        <p:attrNameLst>
                                          <p:attrName>ppt_y</p:attrName>
                                        </p:attrNameLst>
                                      </p:cBhvr>
                                      <p:tavLst>
                                        <p:tav tm="0">
                                          <p:val>
                                            <p:strVal val="#ppt_y+.1"/>
                                          </p:val>
                                        </p:tav>
                                        <p:tav tm="100000">
                                          <p:val>
                                            <p:strVal val="#ppt_y"/>
                                          </p:val>
                                        </p:tav>
                                      </p:tavLst>
                                    </p:anim>
                                  </p:childTnLst>
                                </p:cTn>
                              </p:par>
                            </p:childTnLst>
                          </p:cTn>
                        </p:par>
                        <p:par>
                          <p:cTn id="52" fill="hold">
                            <p:stCondLst>
                              <p:cond delay="10500"/>
                            </p:stCondLst>
                            <p:childTnLst>
                              <p:par>
                                <p:cTn id="53" presetID="42" presetClass="entr" presetSubtype="0" fill="hold" grpId="0" nodeType="afterEffect">
                                  <p:stCondLst>
                                    <p:cond delay="0"/>
                                  </p:stCondLst>
                                  <p:childTnLst>
                                    <p:set>
                                      <p:cBhvr>
                                        <p:cTn id="54" dur="1" fill="hold">
                                          <p:stCondLst>
                                            <p:cond delay="0"/>
                                          </p:stCondLst>
                                        </p:cTn>
                                        <p:tgtEl>
                                          <p:spTgt spid="5">
                                            <p:txEl>
                                              <p:pRg st="12" end="12"/>
                                            </p:txEl>
                                          </p:spTgt>
                                        </p:tgtEl>
                                        <p:attrNameLst>
                                          <p:attrName>style.visibility</p:attrName>
                                        </p:attrNameLst>
                                      </p:cBhvr>
                                      <p:to>
                                        <p:strVal val="visible"/>
                                      </p:to>
                                    </p:set>
                                    <p:animEffect transition="in" filter="fade">
                                      <p:cBhvr>
                                        <p:cTn id="55" dur="1000"/>
                                        <p:tgtEl>
                                          <p:spTgt spid="5">
                                            <p:txEl>
                                              <p:pRg st="12" end="12"/>
                                            </p:txEl>
                                          </p:spTgt>
                                        </p:tgtEl>
                                      </p:cBhvr>
                                    </p:animEffect>
                                    <p:anim calcmode="lin" valueType="num">
                                      <p:cBhvr>
                                        <p:cTn id="56" dur="1000" fill="hold"/>
                                        <p:tgtEl>
                                          <p:spTgt spid="5">
                                            <p:txEl>
                                              <p:pRg st="12" end="12"/>
                                            </p:txEl>
                                          </p:spTgt>
                                        </p:tgtEl>
                                        <p:attrNameLst>
                                          <p:attrName>ppt_x</p:attrName>
                                        </p:attrNameLst>
                                      </p:cBhvr>
                                      <p:tavLst>
                                        <p:tav tm="0">
                                          <p:val>
                                            <p:strVal val="#ppt_x"/>
                                          </p:val>
                                        </p:tav>
                                        <p:tav tm="100000">
                                          <p:val>
                                            <p:strVal val="#ppt_x"/>
                                          </p:val>
                                        </p:tav>
                                      </p:tavLst>
                                    </p:anim>
                                    <p:anim calcmode="lin" valueType="num">
                                      <p:cBhvr>
                                        <p:cTn id="57" dur="1000" fill="hold"/>
                                        <p:tgtEl>
                                          <p:spTgt spid="5">
                                            <p:txEl>
                                              <p:pRg st="12" end="12"/>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4">
                                            <p:txEl>
                                              <p:pRg st="1" end="1"/>
                                            </p:txEl>
                                          </p:spTgt>
                                        </p:tgtEl>
                                        <p:attrNameLst>
                                          <p:attrName>style.visibility</p:attrName>
                                        </p:attrNameLst>
                                      </p:cBhvr>
                                      <p:to>
                                        <p:strVal val="visible"/>
                                      </p:to>
                                    </p:set>
                                    <p:animEffect transition="in" filter="fade">
                                      <p:cBhvr>
                                        <p:cTn id="62" dur="1000"/>
                                        <p:tgtEl>
                                          <p:spTgt spid="4">
                                            <p:txEl>
                                              <p:pRg st="1" end="1"/>
                                            </p:txEl>
                                          </p:spTgt>
                                        </p:tgtEl>
                                      </p:cBhvr>
                                    </p:animEffect>
                                    <p:anim calcmode="lin" valueType="num">
                                      <p:cBhvr>
                                        <p:cTn id="6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64" dur="1000" fill="hold"/>
                                        <p:tgtEl>
                                          <p:spTgt spid="4">
                                            <p:txEl>
                                              <p:pRg st="1" end="1"/>
                                            </p:txEl>
                                          </p:spTgt>
                                        </p:tgtEl>
                                        <p:attrNameLst>
                                          <p:attrName>ppt_y</p:attrName>
                                        </p:attrNameLst>
                                      </p:cBhvr>
                                      <p:tavLst>
                                        <p:tav tm="0">
                                          <p:val>
                                            <p:strVal val="#ppt_y+.1"/>
                                          </p:val>
                                        </p:tav>
                                        <p:tav tm="100000">
                                          <p:val>
                                            <p:strVal val="#ppt_y"/>
                                          </p:val>
                                        </p:tav>
                                      </p:tavLst>
                                    </p:anim>
                                  </p:childTnLst>
                                </p:cTn>
                              </p:par>
                              <p:par>
                                <p:cTn id="65" presetID="42" presetClass="entr" presetSubtype="0" fill="hold" grpId="0" nodeType="withEffect">
                                  <p:stCondLst>
                                    <p:cond delay="0"/>
                                  </p:stCondLst>
                                  <p:childTnLst>
                                    <p:set>
                                      <p:cBhvr>
                                        <p:cTn id="66" dur="1" fill="hold">
                                          <p:stCondLst>
                                            <p:cond delay="0"/>
                                          </p:stCondLst>
                                        </p:cTn>
                                        <p:tgtEl>
                                          <p:spTgt spid="4">
                                            <p:txEl>
                                              <p:pRg st="2" end="2"/>
                                            </p:txEl>
                                          </p:spTgt>
                                        </p:tgtEl>
                                        <p:attrNameLst>
                                          <p:attrName>style.visibility</p:attrName>
                                        </p:attrNameLst>
                                      </p:cBhvr>
                                      <p:to>
                                        <p:strVal val="visible"/>
                                      </p:to>
                                    </p:set>
                                    <p:animEffect transition="in" filter="fade">
                                      <p:cBhvr>
                                        <p:cTn id="67" dur="1000"/>
                                        <p:tgtEl>
                                          <p:spTgt spid="4">
                                            <p:txEl>
                                              <p:pRg st="2" end="2"/>
                                            </p:txEl>
                                          </p:spTgt>
                                        </p:tgtEl>
                                      </p:cBhvr>
                                    </p:animEffect>
                                    <p:anim calcmode="lin" valueType="num">
                                      <p:cBhvr>
                                        <p:cTn id="6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69" dur="1000" fill="hold"/>
                                        <p:tgtEl>
                                          <p:spTgt spid="4">
                                            <p:txEl>
                                              <p:pRg st="2" end="2"/>
                                            </p:txEl>
                                          </p:spTgt>
                                        </p:tgtEl>
                                        <p:attrNameLst>
                                          <p:attrName>ppt_y</p:attrName>
                                        </p:attrNameLst>
                                      </p:cBhvr>
                                      <p:tavLst>
                                        <p:tav tm="0">
                                          <p:val>
                                            <p:strVal val="#ppt_y+.1"/>
                                          </p:val>
                                        </p:tav>
                                        <p:tav tm="100000">
                                          <p:val>
                                            <p:strVal val="#ppt_y"/>
                                          </p:val>
                                        </p:tav>
                                      </p:tavLst>
                                    </p:anim>
                                  </p:childTnLst>
                                </p:cTn>
                              </p:par>
                              <p:par>
                                <p:cTn id="70" presetID="42" presetClass="entr" presetSubtype="0" fill="hold" grpId="0" nodeType="withEffect">
                                  <p:stCondLst>
                                    <p:cond delay="0"/>
                                  </p:stCondLst>
                                  <p:childTnLst>
                                    <p:set>
                                      <p:cBhvr>
                                        <p:cTn id="71" dur="1" fill="hold">
                                          <p:stCondLst>
                                            <p:cond delay="0"/>
                                          </p:stCondLst>
                                        </p:cTn>
                                        <p:tgtEl>
                                          <p:spTgt spid="4">
                                            <p:txEl>
                                              <p:pRg st="3" end="3"/>
                                            </p:txEl>
                                          </p:spTgt>
                                        </p:tgtEl>
                                        <p:attrNameLst>
                                          <p:attrName>style.visibility</p:attrName>
                                        </p:attrNameLst>
                                      </p:cBhvr>
                                      <p:to>
                                        <p:strVal val="visible"/>
                                      </p:to>
                                    </p:set>
                                    <p:animEffect transition="in" filter="fade">
                                      <p:cBhvr>
                                        <p:cTn id="72" dur="1000"/>
                                        <p:tgtEl>
                                          <p:spTgt spid="4">
                                            <p:txEl>
                                              <p:pRg st="3" end="3"/>
                                            </p:txEl>
                                          </p:spTgt>
                                        </p:tgtEl>
                                      </p:cBhvr>
                                    </p:animEffect>
                                    <p:anim calcmode="lin" valueType="num">
                                      <p:cBhvr>
                                        <p:cTn id="7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74"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42" presetClass="entr" presetSubtype="0" fill="hold" grpId="0" nodeType="clickEffect">
                                  <p:stCondLst>
                                    <p:cond delay="0"/>
                                  </p:stCondLst>
                                  <p:childTnLst>
                                    <p:set>
                                      <p:cBhvr>
                                        <p:cTn id="78" dur="1" fill="hold">
                                          <p:stCondLst>
                                            <p:cond delay="0"/>
                                          </p:stCondLst>
                                        </p:cTn>
                                        <p:tgtEl>
                                          <p:spTgt spid="4">
                                            <p:txEl>
                                              <p:pRg st="5" end="5"/>
                                            </p:txEl>
                                          </p:spTgt>
                                        </p:tgtEl>
                                        <p:attrNameLst>
                                          <p:attrName>style.visibility</p:attrName>
                                        </p:attrNameLst>
                                      </p:cBhvr>
                                      <p:to>
                                        <p:strVal val="visible"/>
                                      </p:to>
                                    </p:set>
                                    <p:animEffect transition="in" filter="fade">
                                      <p:cBhvr>
                                        <p:cTn id="79" dur="1000"/>
                                        <p:tgtEl>
                                          <p:spTgt spid="4">
                                            <p:txEl>
                                              <p:pRg st="5" end="5"/>
                                            </p:txEl>
                                          </p:spTgt>
                                        </p:tgtEl>
                                      </p:cBhvr>
                                    </p:animEffect>
                                    <p:anim calcmode="lin" valueType="num">
                                      <p:cBhvr>
                                        <p:cTn id="80"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81" dur="1000" fill="hold"/>
                                        <p:tgtEl>
                                          <p:spTgt spid="4">
                                            <p:txEl>
                                              <p:pRg st="5" end="5"/>
                                            </p:txEl>
                                          </p:spTgt>
                                        </p:tgtEl>
                                        <p:attrNameLst>
                                          <p:attrName>ppt_y</p:attrName>
                                        </p:attrNameLst>
                                      </p:cBhvr>
                                      <p:tavLst>
                                        <p:tav tm="0">
                                          <p:val>
                                            <p:strVal val="#ppt_y+.1"/>
                                          </p:val>
                                        </p:tav>
                                        <p:tav tm="100000">
                                          <p:val>
                                            <p:strVal val="#ppt_y"/>
                                          </p:val>
                                        </p:tav>
                                      </p:tavLst>
                                    </p:anim>
                                  </p:childTnLst>
                                </p:cTn>
                              </p:par>
                              <p:par>
                                <p:cTn id="82" presetID="42" presetClass="entr" presetSubtype="0" fill="hold" grpId="0" nodeType="withEffect">
                                  <p:stCondLst>
                                    <p:cond delay="0"/>
                                  </p:stCondLst>
                                  <p:childTnLst>
                                    <p:set>
                                      <p:cBhvr>
                                        <p:cTn id="83" dur="1" fill="hold">
                                          <p:stCondLst>
                                            <p:cond delay="0"/>
                                          </p:stCondLst>
                                        </p:cTn>
                                        <p:tgtEl>
                                          <p:spTgt spid="4">
                                            <p:txEl>
                                              <p:pRg st="6" end="6"/>
                                            </p:txEl>
                                          </p:spTgt>
                                        </p:tgtEl>
                                        <p:attrNameLst>
                                          <p:attrName>style.visibility</p:attrName>
                                        </p:attrNameLst>
                                      </p:cBhvr>
                                      <p:to>
                                        <p:strVal val="visible"/>
                                      </p:to>
                                    </p:set>
                                    <p:animEffect transition="in" filter="fade">
                                      <p:cBhvr>
                                        <p:cTn id="84" dur="1000"/>
                                        <p:tgtEl>
                                          <p:spTgt spid="4">
                                            <p:txEl>
                                              <p:pRg st="6" end="6"/>
                                            </p:txEl>
                                          </p:spTgt>
                                        </p:tgtEl>
                                      </p:cBhvr>
                                    </p:animEffect>
                                    <p:anim calcmode="lin" valueType="num">
                                      <p:cBhvr>
                                        <p:cTn id="85"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6" end="6"/>
                                            </p:txEl>
                                          </p:spTgt>
                                        </p:tgtEl>
                                        <p:attrNameLst>
                                          <p:attrName>ppt_y</p:attrName>
                                        </p:attrNameLst>
                                      </p:cBhvr>
                                      <p:tavLst>
                                        <p:tav tm="0">
                                          <p:val>
                                            <p:strVal val="#ppt_y+.1"/>
                                          </p:val>
                                        </p:tav>
                                        <p:tav tm="100000">
                                          <p:val>
                                            <p:strVal val="#ppt_y"/>
                                          </p:val>
                                        </p:tav>
                                      </p:tavLst>
                                    </p:anim>
                                  </p:childTnLst>
                                </p:cTn>
                              </p:par>
                              <p:par>
                                <p:cTn id="87" presetID="42" presetClass="entr" presetSubtype="0" fill="hold" grpId="0" nodeType="withEffect">
                                  <p:stCondLst>
                                    <p:cond delay="0"/>
                                  </p:stCondLst>
                                  <p:childTnLst>
                                    <p:set>
                                      <p:cBhvr>
                                        <p:cTn id="88" dur="1" fill="hold">
                                          <p:stCondLst>
                                            <p:cond delay="0"/>
                                          </p:stCondLst>
                                        </p:cTn>
                                        <p:tgtEl>
                                          <p:spTgt spid="4">
                                            <p:txEl>
                                              <p:pRg st="7" end="7"/>
                                            </p:txEl>
                                          </p:spTgt>
                                        </p:tgtEl>
                                        <p:attrNameLst>
                                          <p:attrName>style.visibility</p:attrName>
                                        </p:attrNameLst>
                                      </p:cBhvr>
                                      <p:to>
                                        <p:strVal val="visible"/>
                                      </p:to>
                                    </p:set>
                                    <p:animEffect transition="in" filter="fade">
                                      <p:cBhvr>
                                        <p:cTn id="89" dur="1000"/>
                                        <p:tgtEl>
                                          <p:spTgt spid="4">
                                            <p:txEl>
                                              <p:pRg st="7" end="7"/>
                                            </p:txEl>
                                          </p:spTgt>
                                        </p:tgtEl>
                                      </p:cBhvr>
                                    </p:animEffect>
                                    <p:anim calcmode="lin" valueType="num">
                                      <p:cBhvr>
                                        <p:cTn id="9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91" dur="1000" fill="hold"/>
                                        <p:tgtEl>
                                          <p:spTgt spid="4">
                                            <p:txEl>
                                              <p:pRg st="7" end="7"/>
                                            </p:txEl>
                                          </p:spTgt>
                                        </p:tgtEl>
                                        <p:attrNameLst>
                                          <p:attrName>ppt_y</p:attrName>
                                        </p:attrNameLst>
                                      </p:cBhvr>
                                      <p:tavLst>
                                        <p:tav tm="0">
                                          <p:val>
                                            <p:strVal val="#ppt_y+.1"/>
                                          </p:val>
                                        </p:tav>
                                        <p:tav tm="100000">
                                          <p:val>
                                            <p:strVal val="#ppt_y"/>
                                          </p:val>
                                        </p:tav>
                                      </p:tavLst>
                                    </p:anim>
                                  </p:childTnLst>
                                </p:cTn>
                              </p:par>
                              <p:par>
                                <p:cTn id="92" presetID="42" presetClass="entr" presetSubtype="0" fill="hold" grpId="0" nodeType="withEffect">
                                  <p:stCondLst>
                                    <p:cond delay="0"/>
                                  </p:stCondLst>
                                  <p:childTnLst>
                                    <p:set>
                                      <p:cBhvr>
                                        <p:cTn id="93" dur="1" fill="hold">
                                          <p:stCondLst>
                                            <p:cond delay="0"/>
                                          </p:stCondLst>
                                        </p:cTn>
                                        <p:tgtEl>
                                          <p:spTgt spid="4">
                                            <p:txEl>
                                              <p:pRg st="8" end="8"/>
                                            </p:txEl>
                                          </p:spTgt>
                                        </p:tgtEl>
                                        <p:attrNameLst>
                                          <p:attrName>style.visibility</p:attrName>
                                        </p:attrNameLst>
                                      </p:cBhvr>
                                      <p:to>
                                        <p:strVal val="visible"/>
                                      </p:to>
                                    </p:set>
                                    <p:animEffect transition="in" filter="fade">
                                      <p:cBhvr>
                                        <p:cTn id="94" dur="1000"/>
                                        <p:tgtEl>
                                          <p:spTgt spid="4">
                                            <p:txEl>
                                              <p:pRg st="8" end="8"/>
                                            </p:txEl>
                                          </p:spTgt>
                                        </p:tgtEl>
                                      </p:cBhvr>
                                    </p:animEffect>
                                    <p:anim calcmode="lin" valueType="num">
                                      <p:cBhvr>
                                        <p:cTn id="95"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96"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97" fill="hold">
                      <p:stCondLst>
                        <p:cond delay="indefinite"/>
                      </p:stCondLst>
                      <p:childTnLst>
                        <p:par>
                          <p:cTn id="98" fill="hold">
                            <p:stCondLst>
                              <p:cond delay="0"/>
                            </p:stCondLst>
                            <p:childTnLst>
                              <p:par>
                                <p:cTn id="99" presetID="42" presetClass="entr" presetSubtype="0" fill="hold" grpId="0" nodeType="clickEffect">
                                  <p:stCondLst>
                                    <p:cond delay="0"/>
                                  </p:stCondLst>
                                  <p:childTnLst>
                                    <p:set>
                                      <p:cBhvr>
                                        <p:cTn id="100" dur="1" fill="hold">
                                          <p:stCondLst>
                                            <p:cond delay="0"/>
                                          </p:stCondLst>
                                        </p:cTn>
                                        <p:tgtEl>
                                          <p:spTgt spid="4">
                                            <p:txEl>
                                              <p:pRg st="10" end="10"/>
                                            </p:txEl>
                                          </p:spTgt>
                                        </p:tgtEl>
                                        <p:attrNameLst>
                                          <p:attrName>style.visibility</p:attrName>
                                        </p:attrNameLst>
                                      </p:cBhvr>
                                      <p:to>
                                        <p:strVal val="visible"/>
                                      </p:to>
                                    </p:set>
                                    <p:animEffect transition="in" filter="fade">
                                      <p:cBhvr>
                                        <p:cTn id="101" dur="1000"/>
                                        <p:tgtEl>
                                          <p:spTgt spid="4">
                                            <p:txEl>
                                              <p:pRg st="10" end="10"/>
                                            </p:txEl>
                                          </p:spTgt>
                                        </p:tgtEl>
                                      </p:cBhvr>
                                    </p:animEffect>
                                    <p:anim calcmode="lin" valueType="num">
                                      <p:cBhvr>
                                        <p:cTn id="102" dur="1000" fill="hold"/>
                                        <p:tgtEl>
                                          <p:spTgt spid="4">
                                            <p:txEl>
                                              <p:pRg st="10" end="10"/>
                                            </p:txEl>
                                          </p:spTgt>
                                        </p:tgtEl>
                                        <p:attrNameLst>
                                          <p:attrName>ppt_x</p:attrName>
                                        </p:attrNameLst>
                                      </p:cBhvr>
                                      <p:tavLst>
                                        <p:tav tm="0">
                                          <p:val>
                                            <p:strVal val="#ppt_x"/>
                                          </p:val>
                                        </p:tav>
                                        <p:tav tm="100000">
                                          <p:val>
                                            <p:strVal val="#ppt_x"/>
                                          </p:val>
                                        </p:tav>
                                      </p:tavLst>
                                    </p:anim>
                                    <p:anim calcmode="lin" valueType="num">
                                      <p:cBhvr>
                                        <p:cTn id="103" dur="1000" fill="hold"/>
                                        <p:tgtEl>
                                          <p:spTgt spid="4">
                                            <p:txEl>
                                              <p:pRg st="10" end="10"/>
                                            </p:txEl>
                                          </p:spTgt>
                                        </p:tgtEl>
                                        <p:attrNameLst>
                                          <p:attrName>ppt_y</p:attrName>
                                        </p:attrNameLst>
                                      </p:cBhvr>
                                      <p:tavLst>
                                        <p:tav tm="0">
                                          <p:val>
                                            <p:strVal val="#ppt_y+.1"/>
                                          </p:val>
                                        </p:tav>
                                        <p:tav tm="100000">
                                          <p:val>
                                            <p:strVal val="#ppt_y"/>
                                          </p:val>
                                        </p:tav>
                                      </p:tavLst>
                                    </p:anim>
                                  </p:childTnLst>
                                </p:cTn>
                              </p:par>
                              <p:par>
                                <p:cTn id="104" presetID="42" presetClass="entr" presetSubtype="0" fill="hold" grpId="0" nodeType="withEffect">
                                  <p:stCondLst>
                                    <p:cond delay="0"/>
                                  </p:stCondLst>
                                  <p:childTnLst>
                                    <p:set>
                                      <p:cBhvr>
                                        <p:cTn id="105" dur="1" fill="hold">
                                          <p:stCondLst>
                                            <p:cond delay="0"/>
                                          </p:stCondLst>
                                        </p:cTn>
                                        <p:tgtEl>
                                          <p:spTgt spid="4">
                                            <p:txEl>
                                              <p:pRg st="11" end="11"/>
                                            </p:txEl>
                                          </p:spTgt>
                                        </p:tgtEl>
                                        <p:attrNameLst>
                                          <p:attrName>style.visibility</p:attrName>
                                        </p:attrNameLst>
                                      </p:cBhvr>
                                      <p:to>
                                        <p:strVal val="visible"/>
                                      </p:to>
                                    </p:set>
                                    <p:animEffect transition="in" filter="fade">
                                      <p:cBhvr>
                                        <p:cTn id="106" dur="1000"/>
                                        <p:tgtEl>
                                          <p:spTgt spid="4">
                                            <p:txEl>
                                              <p:pRg st="11" end="11"/>
                                            </p:txEl>
                                          </p:spTgt>
                                        </p:tgtEl>
                                      </p:cBhvr>
                                    </p:animEffect>
                                    <p:anim calcmode="lin" valueType="num">
                                      <p:cBhvr>
                                        <p:cTn id="107" dur="1000" fill="hold"/>
                                        <p:tgtEl>
                                          <p:spTgt spid="4">
                                            <p:txEl>
                                              <p:pRg st="11" end="11"/>
                                            </p:txEl>
                                          </p:spTgt>
                                        </p:tgtEl>
                                        <p:attrNameLst>
                                          <p:attrName>ppt_x</p:attrName>
                                        </p:attrNameLst>
                                      </p:cBhvr>
                                      <p:tavLst>
                                        <p:tav tm="0">
                                          <p:val>
                                            <p:strVal val="#ppt_x"/>
                                          </p:val>
                                        </p:tav>
                                        <p:tav tm="100000">
                                          <p:val>
                                            <p:strVal val="#ppt_x"/>
                                          </p:val>
                                        </p:tav>
                                      </p:tavLst>
                                    </p:anim>
                                    <p:anim calcmode="lin" valueType="num">
                                      <p:cBhvr>
                                        <p:cTn id="108" dur="1000" fill="hold"/>
                                        <p:tgtEl>
                                          <p:spTgt spid="4">
                                            <p:txEl>
                                              <p:pRg st="11" end="11"/>
                                            </p:txEl>
                                          </p:spTgt>
                                        </p:tgtEl>
                                        <p:attrNameLst>
                                          <p:attrName>ppt_y</p:attrName>
                                        </p:attrNameLst>
                                      </p:cBhvr>
                                      <p:tavLst>
                                        <p:tav tm="0">
                                          <p:val>
                                            <p:strVal val="#ppt_y+.1"/>
                                          </p:val>
                                        </p:tav>
                                        <p:tav tm="100000">
                                          <p:val>
                                            <p:strVal val="#ppt_y"/>
                                          </p:val>
                                        </p:tav>
                                      </p:tavLst>
                                    </p:anim>
                                  </p:childTnLst>
                                </p:cTn>
                              </p:par>
                              <p:par>
                                <p:cTn id="109" presetID="42" presetClass="entr" presetSubtype="0" fill="hold" grpId="0" nodeType="withEffect">
                                  <p:stCondLst>
                                    <p:cond delay="0"/>
                                  </p:stCondLst>
                                  <p:childTnLst>
                                    <p:set>
                                      <p:cBhvr>
                                        <p:cTn id="110" dur="1" fill="hold">
                                          <p:stCondLst>
                                            <p:cond delay="0"/>
                                          </p:stCondLst>
                                        </p:cTn>
                                        <p:tgtEl>
                                          <p:spTgt spid="4">
                                            <p:txEl>
                                              <p:pRg st="13" end="13"/>
                                            </p:txEl>
                                          </p:spTgt>
                                        </p:tgtEl>
                                        <p:attrNameLst>
                                          <p:attrName>style.visibility</p:attrName>
                                        </p:attrNameLst>
                                      </p:cBhvr>
                                      <p:to>
                                        <p:strVal val="visible"/>
                                      </p:to>
                                    </p:set>
                                    <p:animEffect transition="in" filter="fade">
                                      <p:cBhvr>
                                        <p:cTn id="111" dur="1000"/>
                                        <p:tgtEl>
                                          <p:spTgt spid="4">
                                            <p:txEl>
                                              <p:pRg st="13" end="13"/>
                                            </p:txEl>
                                          </p:spTgt>
                                        </p:tgtEl>
                                      </p:cBhvr>
                                    </p:animEffect>
                                    <p:anim calcmode="lin" valueType="num">
                                      <p:cBhvr>
                                        <p:cTn id="112" dur="1000" fill="hold"/>
                                        <p:tgtEl>
                                          <p:spTgt spid="4">
                                            <p:txEl>
                                              <p:pRg st="13" end="13"/>
                                            </p:txEl>
                                          </p:spTgt>
                                        </p:tgtEl>
                                        <p:attrNameLst>
                                          <p:attrName>ppt_x</p:attrName>
                                        </p:attrNameLst>
                                      </p:cBhvr>
                                      <p:tavLst>
                                        <p:tav tm="0">
                                          <p:val>
                                            <p:strVal val="#ppt_x"/>
                                          </p:val>
                                        </p:tav>
                                        <p:tav tm="100000">
                                          <p:val>
                                            <p:strVal val="#ppt_x"/>
                                          </p:val>
                                        </p:tav>
                                      </p:tavLst>
                                    </p:anim>
                                    <p:anim calcmode="lin" valueType="num">
                                      <p:cBhvr>
                                        <p:cTn id="113" dur="1000" fill="hold"/>
                                        <p:tgtEl>
                                          <p:spTgt spid="4">
                                            <p:txEl>
                                              <p:pRg st="13" end="13"/>
                                            </p:txEl>
                                          </p:spTgt>
                                        </p:tgtEl>
                                        <p:attrNameLst>
                                          <p:attrName>ppt_y</p:attrName>
                                        </p:attrNameLst>
                                      </p:cBhvr>
                                      <p:tavLst>
                                        <p:tav tm="0">
                                          <p:val>
                                            <p:strVal val="#ppt_y+.1"/>
                                          </p:val>
                                        </p:tav>
                                        <p:tav tm="100000">
                                          <p:val>
                                            <p:strVal val="#ppt_y"/>
                                          </p:val>
                                        </p:tav>
                                      </p:tavLst>
                                    </p:anim>
                                  </p:childTnLst>
                                </p:cTn>
                              </p:par>
                            </p:childTnLst>
                          </p:cTn>
                        </p:par>
                      </p:childTnLst>
                    </p:cTn>
                  </p:par>
                  <p:par>
                    <p:cTn id="114" fill="hold">
                      <p:stCondLst>
                        <p:cond delay="indefinite"/>
                      </p:stCondLst>
                      <p:childTnLst>
                        <p:par>
                          <p:cTn id="115" fill="hold">
                            <p:stCondLst>
                              <p:cond delay="0"/>
                            </p:stCondLst>
                            <p:childTnLst>
                              <p:par>
                                <p:cTn id="116" presetID="42" presetClass="entr" presetSubtype="0" fill="hold" grpId="0" nodeType="clickEffect">
                                  <p:stCondLst>
                                    <p:cond delay="0"/>
                                  </p:stCondLst>
                                  <p:childTnLst>
                                    <p:set>
                                      <p:cBhvr>
                                        <p:cTn id="117" dur="1" fill="hold">
                                          <p:stCondLst>
                                            <p:cond delay="0"/>
                                          </p:stCondLst>
                                        </p:cTn>
                                        <p:tgtEl>
                                          <p:spTgt spid="5">
                                            <p:txEl>
                                              <p:pRg st="1" end="1"/>
                                            </p:txEl>
                                          </p:spTgt>
                                        </p:tgtEl>
                                        <p:attrNameLst>
                                          <p:attrName>style.visibility</p:attrName>
                                        </p:attrNameLst>
                                      </p:cBhvr>
                                      <p:to>
                                        <p:strVal val="visible"/>
                                      </p:to>
                                    </p:set>
                                    <p:animEffect transition="in" filter="fade">
                                      <p:cBhvr>
                                        <p:cTn id="118" dur="1000"/>
                                        <p:tgtEl>
                                          <p:spTgt spid="5">
                                            <p:txEl>
                                              <p:pRg st="1" end="1"/>
                                            </p:txEl>
                                          </p:spTgt>
                                        </p:tgtEl>
                                      </p:cBhvr>
                                    </p:animEffect>
                                    <p:anim calcmode="lin" valueType="num">
                                      <p:cBhvr>
                                        <p:cTn id="119"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20"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21" presetID="42" presetClass="entr" presetSubtype="0" fill="hold" grpId="0" nodeType="withEffect">
                                  <p:stCondLst>
                                    <p:cond delay="0"/>
                                  </p:stCondLst>
                                  <p:childTnLst>
                                    <p:set>
                                      <p:cBhvr>
                                        <p:cTn id="122" dur="1" fill="hold">
                                          <p:stCondLst>
                                            <p:cond delay="0"/>
                                          </p:stCondLst>
                                        </p:cTn>
                                        <p:tgtEl>
                                          <p:spTgt spid="5">
                                            <p:txEl>
                                              <p:pRg st="2" end="2"/>
                                            </p:txEl>
                                          </p:spTgt>
                                        </p:tgtEl>
                                        <p:attrNameLst>
                                          <p:attrName>style.visibility</p:attrName>
                                        </p:attrNameLst>
                                      </p:cBhvr>
                                      <p:to>
                                        <p:strVal val="visible"/>
                                      </p:to>
                                    </p:set>
                                    <p:animEffect transition="in" filter="fade">
                                      <p:cBhvr>
                                        <p:cTn id="123" dur="1000"/>
                                        <p:tgtEl>
                                          <p:spTgt spid="5">
                                            <p:txEl>
                                              <p:pRg st="2" end="2"/>
                                            </p:txEl>
                                          </p:spTgt>
                                        </p:tgtEl>
                                      </p:cBhvr>
                                    </p:animEffect>
                                    <p:anim calcmode="lin" valueType="num">
                                      <p:cBhvr>
                                        <p:cTn id="124"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25" dur="1000" fill="hold"/>
                                        <p:tgtEl>
                                          <p:spTgt spid="5">
                                            <p:txEl>
                                              <p:pRg st="2" end="2"/>
                                            </p:txEl>
                                          </p:spTgt>
                                        </p:tgtEl>
                                        <p:attrNameLst>
                                          <p:attrName>ppt_y</p:attrName>
                                        </p:attrNameLst>
                                      </p:cBhvr>
                                      <p:tavLst>
                                        <p:tav tm="0">
                                          <p:val>
                                            <p:strVal val="#ppt_y+.1"/>
                                          </p:val>
                                        </p:tav>
                                        <p:tav tm="100000">
                                          <p:val>
                                            <p:strVal val="#ppt_y"/>
                                          </p:val>
                                        </p:tav>
                                      </p:tavLst>
                                    </p:anim>
                                  </p:childTnLst>
                                </p:cTn>
                              </p:par>
                              <p:par>
                                <p:cTn id="126" presetID="42" presetClass="entr" presetSubtype="0" fill="hold" grpId="0" nodeType="withEffect">
                                  <p:stCondLst>
                                    <p:cond delay="0"/>
                                  </p:stCondLst>
                                  <p:childTnLst>
                                    <p:set>
                                      <p:cBhvr>
                                        <p:cTn id="127" dur="1" fill="hold">
                                          <p:stCondLst>
                                            <p:cond delay="0"/>
                                          </p:stCondLst>
                                        </p:cTn>
                                        <p:tgtEl>
                                          <p:spTgt spid="5">
                                            <p:txEl>
                                              <p:pRg st="3" end="3"/>
                                            </p:txEl>
                                          </p:spTgt>
                                        </p:tgtEl>
                                        <p:attrNameLst>
                                          <p:attrName>style.visibility</p:attrName>
                                        </p:attrNameLst>
                                      </p:cBhvr>
                                      <p:to>
                                        <p:strVal val="visible"/>
                                      </p:to>
                                    </p:set>
                                    <p:animEffect transition="in" filter="fade">
                                      <p:cBhvr>
                                        <p:cTn id="128" dur="1000"/>
                                        <p:tgtEl>
                                          <p:spTgt spid="5">
                                            <p:txEl>
                                              <p:pRg st="3" end="3"/>
                                            </p:txEl>
                                          </p:spTgt>
                                        </p:tgtEl>
                                      </p:cBhvr>
                                    </p:animEffect>
                                    <p:anim calcmode="lin" valueType="num">
                                      <p:cBhvr>
                                        <p:cTn id="1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130" dur="1000" fill="hold"/>
                                        <p:tgtEl>
                                          <p:spTgt spid="5">
                                            <p:txEl>
                                              <p:pRg st="3" end="3"/>
                                            </p:txEl>
                                          </p:spTgt>
                                        </p:tgtEl>
                                        <p:attrNameLst>
                                          <p:attrName>ppt_y</p:attrName>
                                        </p:attrNameLst>
                                      </p:cBhvr>
                                      <p:tavLst>
                                        <p:tav tm="0">
                                          <p:val>
                                            <p:strVal val="#ppt_y+.1"/>
                                          </p:val>
                                        </p:tav>
                                        <p:tav tm="100000">
                                          <p:val>
                                            <p:strVal val="#ppt_y"/>
                                          </p:val>
                                        </p:tav>
                                      </p:tavLst>
                                    </p:anim>
                                  </p:childTnLst>
                                </p:cTn>
                              </p:par>
                              <p:par>
                                <p:cTn id="131" presetID="42" presetClass="entr" presetSubtype="0" fill="hold" grpId="0" nodeType="withEffect">
                                  <p:stCondLst>
                                    <p:cond delay="0"/>
                                  </p:stCondLst>
                                  <p:childTnLst>
                                    <p:set>
                                      <p:cBhvr>
                                        <p:cTn id="132" dur="1" fill="hold">
                                          <p:stCondLst>
                                            <p:cond delay="0"/>
                                          </p:stCondLst>
                                        </p:cTn>
                                        <p:tgtEl>
                                          <p:spTgt spid="5">
                                            <p:txEl>
                                              <p:pRg st="4" end="4"/>
                                            </p:txEl>
                                          </p:spTgt>
                                        </p:tgtEl>
                                        <p:attrNameLst>
                                          <p:attrName>style.visibility</p:attrName>
                                        </p:attrNameLst>
                                      </p:cBhvr>
                                      <p:to>
                                        <p:strVal val="visible"/>
                                      </p:to>
                                    </p:set>
                                    <p:animEffect transition="in" filter="fade">
                                      <p:cBhvr>
                                        <p:cTn id="133" dur="1000"/>
                                        <p:tgtEl>
                                          <p:spTgt spid="5">
                                            <p:txEl>
                                              <p:pRg st="4" end="4"/>
                                            </p:txEl>
                                          </p:spTgt>
                                        </p:tgtEl>
                                      </p:cBhvr>
                                    </p:animEffect>
                                    <p:anim calcmode="lin" valueType="num">
                                      <p:cBhvr>
                                        <p:cTn id="134"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35" dur="1000" fill="hold"/>
                                        <p:tgtEl>
                                          <p:spTgt spid="5">
                                            <p:txEl>
                                              <p:pRg st="4" end="4"/>
                                            </p:txEl>
                                          </p:spTgt>
                                        </p:tgtEl>
                                        <p:attrNameLst>
                                          <p:attrName>ppt_y</p:attrName>
                                        </p:attrNameLst>
                                      </p:cBhvr>
                                      <p:tavLst>
                                        <p:tav tm="0">
                                          <p:val>
                                            <p:strVal val="#ppt_y+.1"/>
                                          </p:val>
                                        </p:tav>
                                        <p:tav tm="100000">
                                          <p:val>
                                            <p:strVal val="#ppt_y"/>
                                          </p:val>
                                        </p:tav>
                                      </p:tavLst>
                                    </p:anim>
                                  </p:childTnLst>
                                </p:cTn>
                              </p:par>
                              <p:par>
                                <p:cTn id="136" presetID="42" presetClass="entr" presetSubtype="0" fill="hold" grpId="0" nodeType="withEffect">
                                  <p:stCondLst>
                                    <p:cond delay="0"/>
                                  </p:stCondLst>
                                  <p:childTnLst>
                                    <p:set>
                                      <p:cBhvr>
                                        <p:cTn id="137" dur="1" fill="hold">
                                          <p:stCondLst>
                                            <p:cond delay="0"/>
                                          </p:stCondLst>
                                        </p:cTn>
                                        <p:tgtEl>
                                          <p:spTgt spid="5">
                                            <p:txEl>
                                              <p:pRg st="5" end="5"/>
                                            </p:txEl>
                                          </p:spTgt>
                                        </p:tgtEl>
                                        <p:attrNameLst>
                                          <p:attrName>style.visibility</p:attrName>
                                        </p:attrNameLst>
                                      </p:cBhvr>
                                      <p:to>
                                        <p:strVal val="visible"/>
                                      </p:to>
                                    </p:set>
                                    <p:animEffect transition="in" filter="fade">
                                      <p:cBhvr>
                                        <p:cTn id="138" dur="1000"/>
                                        <p:tgtEl>
                                          <p:spTgt spid="5">
                                            <p:txEl>
                                              <p:pRg st="5" end="5"/>
                                            </p:txEl>
                                          </p:spTgt>
                                        </p:tgtEl>
                                      </p:cBhvr>
                                    </p:animEffect>
                                    <p:anim calcmode="lin" valueType="num">
                                      <p:cBhvr>
                                        <p:cTn id="139"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140" dur="1000" fill="hold"/>
                                        <p:tgtEl>
                                          <p:spTgt spid="5">
                                            <p:txEl>
                                              <p:pRg st="5" end="5"/>
                                            </p:txEl>
                                          </p:spTgt>
                                        </p:tgtEl>
                                        <p:attrNameLst>
                                          <p:attrName>ppt_y</p:attrName>
                                        </p:attrNameLst>
                                      </p:cBhvr>
                                      <p:tavLst>
                                        <p:tav tm="0">
                                          <p:val>
                                            <p:strVal val="#ppt_y+.1"/>
                                          </p:val>
                                        </p:tav>
                                        <p:tav tm="100000">
                                          <p:val>
                                            <p:strVal val="#ppt_y"/>
                                          </p:val>
                                        </p:tav>
                                      </p:tavLst>
                                    </p:anim>
                                  </p:childTnLst>
                                </p:cTn>
                              </p:par>
                              <p:par>
                                <p:cTn id="141" presetID="42" presetClass="entr" presetSubtype="0" fill="hold" grpId="0" nodeType="withEffect">
                                  <p:stCondLst>
                                    <p:cond delay="0"/>
                                  </p:stCondLst>
                                  <p:childTnLst>
                                    <p:set>
                                      <p:cBhvr>
                                        <p:cTn id="142" dur="1" fill="hold">
                                          <p:stCondLst>
                                            <p:cond delay="0"/>
                                          </p:stCondLst>
                                        </p:cTn>
                                        <p:tgtEl>
                                          <p:spTgt spid="5">
                                            <p:txEl>
                                              <p:pRg st="6" end="6"/>
                                            </p:txEl>
                                          </p:spTgt>
                                        </p:tgtEl>
                                        <p:attrNameLst>
                                          <p:attrName>style.visibility</p:attrName>
                                        </p:attrNameLst>
                                      </p:cBhvr>
                                      <p:to>
                                        <p:strVal val="visible"/>
                                      </p:to>
                                    </p:set>
                                    <p:animEffect transition="in" filter="fade">
                                      <p:cBhvr>
                                        <p:cTn id="143" dur="1000"/>
                                        <p:tgtEl>
                                          <p:spTgt spid="5">
                                            <p:txEl>
                                              <p:pRg st="6" end="6"/>
                                            </p:txEl>
                                          </p:spTgt>
                                        </p:tgtEl>
                                      </p:cBhvr>
                                    </p:animEffect>
                                    <p:anim calcmode="lin" valueType="num">
                                      <p:cBhvr>
                                        <p:cTn id="144"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145"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146" fill="hold">
                      <p:stCondLst>
                        <p:cond delay="indefinite"/>
                      </p:stCondLst>
                      <p:childTnLst>
                        <p:par>
                          <p:cTn id="147" fill="hold">
                            <p:stCondLst>
                              <p:cond delay="0"/>
                            </p:stCondLst>
                            <p:childTnLst>
                              <p:par>
                                <p:cTn id="148" presetID="42" presetClass="entr" presetSubtype="0" fill="hold" grpId="0" nodeType="clickEffect">
                                  <p:stCondLst>
                                    <p:cond delay="0"/>
                                  </p:stCondLst>
                                  <p:childTnLst>
                                    <p:set>
                                      <p:cBhvr>
                                        <p:cTn id="149" dur="1" fill="hold">
                                          <p:stCondLst>
                                            <p:cond delay="0"/>
                                          </p:stCondLst>
                                        </p:cTn>
                                        <p:tgtEl>
                                          <p:spTgt spid="5">
                                            <p:txEl>
                                              <p:pRg st="9" end="9"/>
                                            </p:txEl>
                                          </p:spTgt>
                                        </p:tgtEl>
                                        <p:attrNameLst>
                                          <p:attrName>style.visibility</p:attrName>
                                        </p:attrNameLst>
                                      </p:cBhvr>
                                      <p:to>
                                        <p:strVal val="visible"/>
                                      </p:to>
                                    </p:set>
                                    <p:animEffect transition="in" filter="fade">
                                      <p:cBhvr>
                                        <p:cTn id="150" dur="1000"/>
                                        <p:tgtEl>
                                          <p:spTgt spid="5">
                                            <p:txEl>
                                              <p:pRg st="9" end="9"/>
                                            </p:txEl>
                                          </p:spTgt>
                                        </p:tgtEl>
                                      </p:cBhvr>
                                    </p:animEffect>
                                    <p:anim calcmode="lin" valueType="num">
                                      <p:cBhvr>
                                        <p:cTn id="151" dur="1000" fill="hold"/>
                                        <p:tgtEl>
                                          <p:spTgt spid="5">
                                            <p:txEl>
                                              <p:pRg st="9" end="9"/>
                                            </p:txEl>
                                          </p:spTgt>
                                        </p:tgtEl>
                                        <p:attrNameLst>
                                          <p:attrName>ppt_x</p:attrName>
                                        </p:attrNameLst>
                                      </p:cBhvr>
                                      <p:tavLst>
                                        <p:tav tm="0">
                                          <p:val>
                                            <p:strVal val="#ppt_x"/>
                                          </p:val>
                                        </p:tav>
                                        <p:tav tm="100000">
                                          <p:val>
                                            <p:strVal val="#ppt_x"/>
                                          </p:val>
                                        </p:tav>
                                      </p:tavLst>
                                    </p:anim>
                                    <p:anim calcmode="lin" valueType="num">
                                      <p:cBhvr>
                                        <p:cTn id="152" dur="1000" fill="hold"/>
                                        <p:tgtEl>
                                          <p:spTgt spid="5">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153" fill="hold">
                      <p:stCondLst>
                        <p:cond delay="indefinite"/>
                      </p:stCondLst>
                      <p:childTnLst>
                        <p:par>
                          <p:cTn id="154" fill="hold">
                            <p:stCondLst>
                              <p:cond delay="0"/>
                            </p:stCondLst>
                            <p:childTnLst>
                              <p:par>
                                <p:cTn id="155" presetID="42" presetClass="entr" presetSubtype="0" fill="hold" grpId="0" nodeType="clickEffect">
                                  <p:stCondLst>
                                    <p:cond delay="0"/>
                                  </p:stCondLst>
                                  <p:childTnLst>
                                    <p:set>
                                      <p:cBhvr>
                                        <p:cTn id="156" dur="1" fill="hold">
                                          <p:stCondLst>
                                            <p:cond delay="0"/>
                                          </p:stCondLst>
                                        </p:cTn>
                                        <p:tgtEl>
                                          <p:spTgt spid="5">
                                            <p:txEl>
                                              <p:pRg st="13" end="13"/>
                                            </p:txEl>
                                          </p:spTgt>
                                        </p:tgtEl>
                                        <p:attrNameLst>
                                          <p:attrName>style.visibility</p:attrName>
                                        </p:attrNameLst>
                                      </p:cBhvr>
                                      <p:to>
                                        <p:strVal val="visible"/>
                                      </p:to>
                                    </p:set>
                                    <p:animEffect transition="in" filter="fade">
                                      <p:cBhvr>
                                        <p:cTn id="157" dur="1000"/>
                                        <p:tgtEl>
                                          <p:spTgt spid="5">
                                            <p:txEl>
                                              <p:pRg st="13" end="13"/>
                                            </p:txEl>
                                          </p:spTgt>
                                        </p:tgtEl>
                                      </p:cBhvr>
                                    </p:animEffect>
                                    <p:anim calcmode="lin" valueType="num">
                                      <p:cBhvr>
                                        <p:cTn id="158" dur="1000" fill="hold"/>
                                        <p:tgtEl>
                                          <p:spTgt spid="5">
                                            <p:txEl>
                                              <p:pRg st="13" end="13"/>
                                            </p:txEl>
                                          </p:spTgt>
                                        </p:tgtEl>
                                        <p:attrNameLst>
                                          <p:attrName>ppt_x</p:attrName>
                                        </p:attrNameLst>
                                      </p:cBhvr>
                                      <p:tavLst>
                                        <p:tav tm="0">
                                          <p:val>
                                            <p:strVal val="#ppt_x"/>
                                          </p:val>
                                        </p:tav>
                                        <p:tav tm="100000">
                                          <p:val>
                                            <p:strVal val="#ppt_x"/>
                                          </p:val>
                                        </p:tav>
                                      </p:tavLst>
                                    </p:anim>
                                    <p:anim calcmode="lin" valueType="num">
                                      <p:cBhvr>
                                        <p:cTn id="159" dur="1000" fill="hold"/>
                                        <p:tgtEl>
                                          <p:spTgt spid="5">
                                            <p:txEl>
                                              <p:pRg st="13" end="13"/>
                                            </p:txEl>
                                          </p:spTgt>
                                        </p:tgtEl>
                                        <p:attrNameLst>
                                          <p:attrName>ppt_y</p:attrName>
                                        </p:attrNameLst>
                                      </p:cBhvr>
                                      <p:tavLst>
                                        <p:tav tm="0">
                                          <p:val>
                                            <p:strVal val="#ppt_y+.1"/>
                                          </p:val>
                                        </p:tav>
                                        <p:tav tm="100000">
                                          <p:val>
                                            <p:strVal val="#ppt_y"/>
                                          </p:val>
                                        </p:tav>
                                      </p:tavLst>
                                    </p:anim>
                                  </p:childTnLst>
                                </p:cTn>
                              </p:par>
                              <p:par>
                                <p:cTn id="160" presetID="42" presetClass="entr" presetSubtype="0" fill="hold" grpId="0" nodeType="withEffect">
                                  <p:stCondLst>
                                    <p:cond delay="0"/>
                                  </p:stCondLst>
                                  <p:childTnLst>
                                    <p:set>
                                      <p:cBhvr>
                                        <p:cTn id="161" dur="1" fill="hold">
                                          <p:stCondLst>
                                            <p:cond delay="0"/>
                                          </p:stCondLst>
                                        </p:cTn>
                                        <p:tgtEl>
                                          <p:spTgt spid="5">
                                            <p:txEl>
                                              <p:pRg st="14" end="14"/>
                                            </p:txEl>
                                          </p:spTgt>
                                        </p:tgtEl>
                                        <p:attrNameLst>
                                          <p:attrName>style.visibility</p:attrName>
                                        </p:attrNameLst>
                                      </p:cBhvr>
                                      <p:to>
                                        <p:strVal val="visible"/>
                                      </p:to>
                                    </p:set>
                                    <p:animEffect transition="in" filter="fade">
                                      <p:cBhvr>
                                        <p:cTn id="162" dur="1000"/>
                                        <p:tgtEl>
                                          <p:spTgt spid="5">
                                            <p:txEl>
                                              <p:pRg st="14" end="14"/>
                                            </p:txEl>
                                          </p:spTgt>
                                        </p:tgtEl>
                                      </p:cBhvr>
                                    </p:animEffect>
                                    <p:anim calcmode="lin" valueType="num">
                                      <p:cBhvr>
                                        <p:cTn id="163" dur="1000" fill="hold"/>
                                        <p:tgtEl>
                                          <p:spTgt spid="5">
                                            <p:txEl>
                                              <p:pRg st="14" end="14"/>
                                            </p:txEl>
                                          </p:spTgt>
                                        </p:tgtEl>
                                        <p:attrNameLst>
                                          <p:attrName>ppt_x</p:attrName>
                                        </p:attrNameLst>
                                      </p:cBhvr>
                                      <p:tavLst>
                                        <p:tav tm="0">
                                          <p:val>
                                            <p:strVal val="#ppt_x"/>
                                          </p:val>
                                        </p:tav>
                                        <p:tav tm="100000">
                                          <p:val>
                                            <p:strVal val="#ppt_x"/>
                                          </p:val>
                                        </p:tav>
                                      </p:tavLst>
                                    </p:anim>
                                    <p:anim calcmode="lin" valueType="num">
                                      <p:cBhvr>
                                        <p:cTn id="164" dur="1000" fill="hold"/>
                                        <p:tgtEl>
                                          <p:spTgt spid="5">
                                            <p:txEl>
                                              <p:pRg st="14" end="14"/>
                                            </p:txEl>
                                          </p:spTgt>
                                        </p:tgtEl>
                                        <p:attrNameLst>
                                          <p:attrName>ppt_y</p:attrName>
                                        </p:attrNameLst>
                                      </p:cBhvr>
                                      <p:tavLst>
                                        <p:tav tm="0">
                                          <p:val>
                                            <p:strVal val="#ppt_y+.1"/>
                                          </p:val>
                                        </p:tav>
                                        <p:tav tm="100000">
                                          <p:val>
                                            <p:strVal val="#ppt_y"/>
                                          </p:val>
                                        </p:tav>
                                      </p:tavLst>
                                    </p:anim>
                                  </p:childTnLst>
                                </p:cTn>
                              </p:par>
                              <p:par>
                                <p:cTn id="165" presetID="42" presetClass="entr" presetSubtype="0" fill="hold" grpId="0" nodeType="withEffect">
                                  <p:stCondLst>
                                    <p:cond delay="0"/>
                                  </p:stCondLst>
                                  <p:childTnLst>
                                    <p:set>
                                      <p:cBhvr>
                                        <p:cTn id="166" dur="1" fill="hold">
                                          <p:stCondLst>
                                            <p:cond delay="0"/>
                                          </p:stCondLst>
                                        </p:cTn>
                                        <p:tgtEl>
                                          <p:spTgt spid="5">
                                            <p:txEl>
                                              <p:pRg st="15" end="15"/>
                                            </p:txEl>
                                          </p:spTgt>
                                        </p:tgtEl>
                                        <p:attrNameLst>
                                          <p:attrName>style.visibility</p:attrName>
                                        </p:attrNameLst>
                                      </p:cBhvr>
                                      <p:to>
                                        <p:strVal val="visible"/>
                                      </p:to>
                                    </p:set>
                                    <p:animEffect transition="in" filter="fade">
                                      <p:cBhvr>
                                        <p:cTn id="167" dur="1000"/>
                                        <p:tgtEl>
                                          <p:spTgt spid="5">
                                            <p:txEl>
                                              <p:pRg st="15" end="15"/>
                                            </p:txEl>
                                          </p:spTgt>
                                        </p:tgtEl>
                                      </p:cBhvr>
                                    </p:animEffect>
                                    <p:anim calcmode="lin" valueType="num">
                                      <p:cBhvr>
                                        <p:cTn id="168" dur="1000" fill="hold"/>
                                        <p:tgtEl>
                                          <p:spTgt spid="5">
                                            <p:txEl>
                                              <p:pRg st="15" end="15"/>
                                            </p:txEl>
                                          </p:spTgt>
                                        </p:tgtEl>
                                        <p:attrNameLst>
                                          <p:attrName>ppt_x</p:attrName>
                                        </p:attrNameLst>
                                      </p:cBhvr>
                                      <p:tavLst>
                                        <p:tav tm="0">
                                          <p:val>
                                            <p:strVal val="#ppt_x"/>
                                          </p:val>
                                        </p:tav>
                                        <p:tav tm="100000">
                                          <p:val>
                                            <p:strVal val="#ppt_x"/>
                                          </p:val>
                                        </p:tav>
                                      </p:tavLst>
                                    </p:anim>
                                    <p:anim calcmode="lin" valueType="num">
                                      <p:cBhvr>
                                        <p:cTn id="169" dur="1000" fill="hold"/>
                                        <p:tgtEl>
                                          <p:spTgt spid="5">
                                            <p:txEl>
                                              <p:pRg st="15" end="15"/>
                                            </p:txEl>
                                          </p:spTgt>
                                        </p:tgtEl>
                                        <p:attrNameLst>
                                          <p:attrName>ppt_y</p:attrName>
                                        </p:attrNameLst>
                                      </p:cBhvr>
                                      <p:tavLst>
                                        <p:tav tm="0">
                                          <p:val>
                                            <p:strVal val="#ppt_y+.1"/>
                                          </p:val>
                                        </p:tav>
                                        <p:tav tm="100000">
                                          <p:val>
                                            <p:strVal val="#ppt_y"/>
                                          </p:val>
                                        </p:tav>
                                      </p:tavLst>
                                    </p:anim>
                                  </p:childTnLst>
                                </p:cTn>
                              </p:par>
                              <p:par>
                                <p:cTn id="170" presetID="42" presetClass="entr" presetSubtype="0" fill="hold" grpId="0" nodeType="withEffect">
                                  <p:stCondLst>
                                    <p:cond delay="0"/>
                                  </p:stCondLst>
                                  <p:childTnLst>
                                    <p:set>
                                      <p:cBhvr>
                                        <p:cTn id="171" dur="1" fill="hold">
                                          <p:stCondLst>
                                            <p:cond delay="0"/>
                                          </p:stCondLst>
                                        </p:cTn>
                                        <p:tgtEl>
                                          <p:spTgt spid="5">
                                            <p:txEl>
                                              <p:pRg st="16" end="16"/>
                                            </p:txEl>
                                          </p:spTgt>
                                        </p:tgtEl>
                                        <p:attrNameLst>
                                          <p:attrName>style.visibility</p:attrName>
                                        </p:attrNameLst>
                                      </p:cBhvr>
                                      <p:to>
                                        <p:strVal val="visible"/>
                                      </p:to>
                                    </p:set>
                                    <p:animEffect transition="in" filter="fade">
                                      <p:cBhvr>
                                        <p:cTn id="172" dur="1000"/>
                                        <p:tgtEl>
                                          <p:spTgt spid="5">
                                            <p:txEl>
                                              <p:pRg st="16" end="16"/>
                                            </p:txEl>
                                          </p:spTgt>
                                        </p:tgtEl>
                                      </p:cBhvr>
                                    </p:animEffect>
                                    <p:anim calcmode="lin" valueType="num">
                                      <p:cBhvr>
                                        <p:cTn id="173" dur="1000" fill="hold"/>
                                        <p:tgtEl>
                                          <p:spTgt spid="5">
                                            <p:txEl>
                                              <p:pRg st="16" end="16"/>
                                            </p:txEl>
                                          </p:spTgt>
                                        </p:tgtEl>
                                        <p:attrNameLst>
                                          <p:attrName>ppt_x</p:attrName>
                                        </p:attrNameLst>
                                      </p:cBhvr>
                                      <p:tavLst>
                                        <p:tav tm="0">
                                          <p:val>
                                            <p:strVal val="#ppt_x"/>
                                          </p:val>
                                        </p:tav>
                                        <p:tav tm="100000">
                                          <p:val>
                                            <p:strVal val="#ppt_x"/>
                                          </p:val>
                                        </p:tav>
                                      </p:tavLst>
                                    </p:anim>
                                    <p:anim calcmode="lin" valueType="num">
                                      <p:cBhvr>
                                        <p:cTn id="174" dur="1000" fill="hold"/>
                                        <p:tgtEl>
                                          <p:spTgt spid="5">
                                            <p:txEl>
                                              <p:pRg st="16" end="16"/>
                                            </p:txEl>
                                          </p:spTgt>
                                        </p:tgtEl>
                                        <p:attrNameLst>
                                          <p:attrName>ppt_y</p:attrName>
                                        </p:attrNameLst>
                                      </p:cBhvr>
                                      <p:tavLst>
                                        <p:tav tm="0">
                                          <p:val>
                                            <p:strVal val="#ppt_y+.1"/>
                                          </p:val>
                                        </p:tav>
                                        <p:tav tm="100000">
                                          <p:val>
                                            <p:strVal val="#ppt_y"/>
                                          </p:val>
                                        </p:tav>
                                      </p:tavLst>
                                    </p:anim>
                                  </p:childTnLst>
                                </p:cTn>
                              </p:par>
                              <p:par>
                                <p:cTn id="175" presetID="42" presetClass="entr" presetSubtype="0" fill="hold" grpId="0" nodeType="withEffect">
                                  <p:stCondLst>
                                    <p:cond delay="0"/>
                                  </p:stCondLst>
                                  <p:childTnLst>
                                    <p:set>
                                      <p:cBhvr>
                                        <p:cTn id="176" dur="1" fill="hold">
                                          <p:stCondLst>
                                            <p:cond delay="0"/>
                                          </p:stCondLst>
                                        </p:cTn>
                                        <p:tgtEl>
                                          <p:spTgt spid="5">
                                            <p:txEl>
                                              <p:pRg st="17" end="17"/>
                                            </p:txEl>
                                          </p:spTgt>
                                        </p:tgtEl>
                                        <p:attrNameLst>
                                          <p:attrName>style.visibility</p:attrName>
                                        </p:attrNameLst>
                                      </p:cBhvr>
                                      <p:to>
                                        <p:strVal val="visible"/>
                                      </p:to>
                                    </p:set>
                                    <p:animEffect transition="in" filter="fade">
                                      <p:cBhvr>
                                        <p:cTn id="177" dur="1000"/>
                                        <p:tgtEl>
                                          <p:spTgt spid="5">
                                            <p:txEl>
                                              <p:pRg st="17" end="17"/>
                                            </p:txEl>
                                          </p:spTgt>
                                        </p:tgtEl>
                                      </p:cBhvr>
                                    </p:animEffect>
                                    <p:anim calcmode="lin" valueType="num">
                                      <p:cBhvr>
                                        <p:cTn id="178" dur="1000" fill="hold"/>
                                        <p:tgtEl>
                                          <p:spTgt spid="5">
                                            <p:txEl>
                                              <p:pRg st="17" end="17"/>
                                            </p:txEl>
                                          </p:spTgt>
                                        </p:tgtEl>
                                        <p:attrNameLst>
                                          <p:attrName>ppt_x</p:attrName>
                                        </p:attrNameLst>
                                      </p:cBhvr>
                                      <p:tavLst>
                                        <p:tav tm="0">
                                          <p:val>
                                            <p:strVal val="#ppt_x"/>
                                          </p:val>
                                        </p:tav>
                                        <p:tav tm="100000">
                                          <p:val>
                                            <p:strVal val="#ppt_x"/>
                                          </p:val>
                                        </p:tav>
                                      </p:tavLst>
                                    </p:anim>
                                    <p:anim calcmode="lin" valueType="num">
                                      <p:cBhvr>
                                        <p:cTn id="179" dur="1000" fill="hold"/>
                                        <p:tgtEl>
                                          <p:spTgt spid="5">
                                            <p:txEl>
                                              <p:pRg st="17" end="17"/>
                                            </p:txEl>
                                          </p:spTgt>
                                        </p:tgtEl>
                                        <p:attrNameLst>
                                          <p:attrName>ppt_y</p:attrName>
                                        </p:attrNameLst>
                                      </p:cBhvr>
                                      <p:tavLst>
                                        <p:tav tm="0">
                                          <p:val>
                                            <p:strVal val="#ppt_y+.1"/>
                                          </p:val>
                                        </p:tav>
                                        <p:tav tm="100000">
                                          <p:val>
                                            <p:strVal val="#ppt_y"/>
                                          </p:val>
                                        </p:tav>
                                      </p:tavLst>
                                    </p:anim>
                                  </p:childTnLst>
                                </p:cTn>
                              </p:par>
                            </p:childTnLst>
                          </p:cTn>
                        </p:par>
                      </p:childTnLst>
                    </p:cTn>
                  </p:par>
                  <p:par>
                    <p:cTn id="180" fill="hold">
                      <p:stCondLst>
                        <p:cond delay="indefinite"/>
                      </p:stCondLst>
                      <p:childTnLst>
                        <p:par>
                          <p:cTn id="181" fill="hold">
                            <p:stCondLst>
                              <p:cond delay="0"/>
                            </p:stCondLst>
                            <p:childTnLst>
                              <p:par>
                                <p:cTn id="182" presetID="6" presetClass="entr" presetSubtype="32" fill="hold" nodeType="clickEffect">
                                  <p:stCondLst>
                                    <p:cond delay="0"/>
                                  </p:stCondLst>
                                  <p:childTnLst>
                                    <p:set>
                                      <p:cBhvr>
                                        <p:cTn id="183" dur="1" fill="hold">
                                          <p:stCondLst>
                                            <p:cond delay="0"/>
                                          </p:stCondLst>
                                        </p:cTn>
                                        <p:tgtEl>
                                          <p:spTgt spid="7"/>
                                        </p:tgtEl>
                                        <p:attrNameLst>
                                          <p:attrName>style.visibility</p:attrName>
                                        </p:attrNameLst>
                                      </p:cBhvr>
                                      <p:to>
                                        <p:strVal val="visible"/>
                                      </p:to>
                                    </p:set>
                                    <p:animEffect transition="in" filter="circle(out)">
                                      <p:cBhvr>
                                        <p:cTn id="184"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animBg="1"/>
      <p:bldP spid="5" grpId="0" uiExpand="1" build="p"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6" name="Content Placeholder 5"/>
          <p:cNvSpPr>
            <a:spLocks noGrp="1"/>
          </p:cNvSpPr>
          <p:nvPr>
            <p:ph idx="1"/>
          </p:nvPr>
        </p:nvSpPr>
        <p:spPr/>
        <p:txBody>
          <a:bodyPr/>
          <a:lstStyle/>
          <a:p>
            <a:endParaRPr lang="en-GB"/>
          </a:p>
        </p:txBody>
      </p:sp>
      <p:pic>
        <p:nvPicPr>
          <p:cNvPr id="9" name="Picture 2" descr="Image result for junkelmann romische leg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29247"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2" name="Group 11"/>
          <p:cNvGrpSpPr/>
          <p:nvPr/>
        </p:nvGrpSpPr>
        <p:grpSpPr>
          <a:xfrm>
            <a:off x="-48765" y="1035783"/>
            <a:ext cx="2539999" cy="2469776"/>
            <a:chOff x="4191000" y="3725333"/>
            <a:chExt cx="2539999" cy="1524000"/>
          </a:xfrm>
        </p:grpSpPr>
        <p:sp>
          <p:nvSpPr>
            <p:cNvPr id="13" name="Rectangle 12"/>
            <p:cNvSpPr/>
            <p:nvPr/>
          </p:nvSpPr>
          <p:spPr>
            <a:xfrm>
              <a:off x="4191000" y="3725333"/>
              <a:ext cx="2539999" cy="1524000"/>
            </a:xfrm>
            <a:prstGeom prst="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4" name="TextBox 13"/>
            <p:cNvSpPr txBox="1"/>
            <p:nvPr/>
          </p:nvSpPr>
          <p:spPr>
            <a:xfrm>
              <a:off x="4191000" y="3725333"/>
              <a:ext cx="2539999" cy="152400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t>Raw materials?</a:t>
              </a:r>
            </a:p>
            <a:p>
              <a:pPr marL="0" lvl="0" indent="0" algn="ctr" defTabSz="1466850">
                <a:lnSpc>
                  <a:spcPct val="90000"/>
                </a:lnSpc>
                <a:spcBef>
                  <a:spcPct val="0"/>
                </a:spcBef>
                <a:spcAft>
                  <a:spcPct val="35000"/>
                </a:spcAft>
                <a:buNone/>
              </a:pPr>
              <a:r>
                <a:rPr lang="en-US" sz="3300" dirty="0"/>
                <a:t>Quantities?</a:t>
              </a:r>
              <a:endParaRPr lang="en-US" sz="3300" kern="1200" dirty="0"/>
            </a:p>
          </p:txBody>
        </p:sp>
      </p:grpSp>
      <p:sp>
        <p:nvSpPr>
          <p:cNvPr id="18" name="Title 1"/>
          <p:cNvSpPr txBox="1">
            <a:spLocks/>
          </p:cNvSpPr>
          <p:nvPr/>
        </p:nvSpPr>
        <p:spPr>
          <a:xfrm>
            <a:off x="0" y="67236"/>
            <a:ext cx="9404723" cy="856129"/>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solidFill>
                  <a:srgbClr val="FFFF00"/>
                </a:solidFill>
              </a:rPr>
              <a:t>What does a soldier need?</a:t>
            </a:r>
          </a:p>
        </p:txBody>
      </p:sp>
      <p:graphicFrame>
        <p:nvGraphicFramePr>
          <p:cNvPr id="10" name="Diagram 9"/>
          <p:cNvGraphicFramePr/>
          <p:nvPr>
            <p:extLst>
              <p:ext uri="{D42A27DB-BD31-4B8C-83A1-F6EECF244321}">
                <p14:modId xmlns:p14="http://schemas.microsoft.com/office/powerpoint/2010/main" val="2059437147"/>
              </p:ext>
            </p:extLst>
          </p:nvPr>
        </p:nvGraphicFramePr>
        <p:xfrm>
          <a:off x="2146853" y="67237"/>
          <a:ext cx="9982394" cy="67907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481517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32" fill="hold" grpId="0" nodeType="clickEffect">
                                  <p:stCondLst>
                                    <p:cond delay="500"/>
                                  </p:stCondLst>
                                  <p:childTnLst>
                                    <p:set>
                                      <p:cBhvr>
                                        <p:cTn id="6" dur="1" fill="hold">
                                          <p:stCondLst>
                                            <p:cond delay="0"/>
                                          </p:stCondLst>
                                        </p:cTn>
                                        <p:tgtEl>
                                          <p:spTgt spid="10">
                                            <p:graphicEl>
                                              <a:dgm id="{A73EFF08-0529-43CF-9347-F59D6A390AC3}"/>
                                            </p:graphicEl>
                                          </p:spTgt>
                                        </p:tgtEl>
                                        <p:attrNameLst>
                                          <p:attrName>style.visibility</p:attrName>
                                        </p:attrNameLst>
                                      </p:cBhvr>
                                      <p:to>
                                        <p:strVal val="visible"/>
                                      </p:to>
                                    </p:set>
                                    <p:animEffect transition="in" filter="circle(out)">
                                      <p:cBhvr>
                                        <p:cTn id="7" dur="2000"/>
                                        <p:tgtEl>
                                          <p:spTgt spid="10">
                                            <p:graphicEl>
                                              <a:dgm id="{A73EFF08-0529-43CF-9347-F59D6A390AC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32" fill="hold" grpId="0" nodeType="clickEffect">
                                  <p:stCondLst>
                                    <p:cond delay="0"/>
                                  </p:stCondLst>
                                  <p:childTnLst>
                                    <p:set>
                                      <p:cBhvr>
                                        <p:cTn id="11" dur="1" fill="hold">
                                          <p:stCondLst>
                                            <p:cond delay="0"/>
                                          </p:stCondLst>
                                        </p:cTn>
                                        <p:tgtEl>
                                          <p:spTgt spid="10">
                                            <p:graphicEl>
                                              <a:dgm id="{52C4CC38-73C3-480D-9029-29D5BBF044FC}"/>
                                            </p:graphicEl>
                                          </p:spTgt>
                                        </p:tgtEl>
                                        <p:attrNameLst>
                                          <p:attrName>style.visibility</p:attrName>
                                        </p:attrNameLst>
                                      </p:cBhvr>
                                      <p:to>
                                        <p:strVal val="visible"/>
                                      </p:to>
                                    </p:set>
                                    <p:animEffect transition="in" filter="circle(out)">
                                      <p:cBhvr>
                                        <p:cTn id="12" dur="2000"/>
                                        <p:tgtEl>
                                          <p:spTgt spid="10">
                                            <p:graphicEl>
                                              <a:dgm id="{52C4CC38-73C3-480D-9029-29D5BBF044F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32" fill="hold" grpId="0" nodeType="clickEffect">
                                  <p:stCondLst>
                                    <p:cond delay="500"/>
                                  </p:stCondLst>
                                  <p:childTnLst>
                                    <p:set>
                                      <p:cBhvr>
                                        <p:cTn id="16" dur="1" fill="hold">
                                          <p:stCondLst>
                                            <p:cond delay="0"/>
                                          </p:stCondLst>
                                        </p:cTn>
                                        <p:tgtEl>
                                          <p:spTgt spid="10">
                                            <p:graphicEl>
                                              <a:dgm id="{11F9D494-7D56-4892-861A-71F354533D7B}"/>
                                            </p:graphicEl>
                                          </p:spTgt>
                                        </p:tgtEl>
                                        <p:attrNameLst>
                                          <p:attrName>style.visibility</p:attrName>
                                        </p:attrNameLst>
                                      </p:cBhvr>
                                      <p:to>
                                        <p:strVal val="visible"/>
                                      </p:to>
                                    </p:set>
                                    <p:animEffect transition="in" filter="circle(out)">
                                      <p:cBhvr>
                                        <p:cTn id="17" dur="2000"/>
                                        <p:tgtEl>
                                          <p:spTgt spid="10">
                                            <p:graphicEl>
                                              <a:dgm id="{11F9D494-7D56-4892-861A-71F354533D7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32" fill="hold" grpId="0" nodeType="clickEffect">
                                  <p:stCondLst>
                                    <p:cond delay="500"/>
                                  </p:stCondLst>
                                  <p:childTnLst>
                                    <p:set>
                                      <p:cBhvr>
                                        <p:cTn id="21" dur="1" fill="hold">
                                          <p:stCondLst>
                                            <p:cond delay="0"/>
                                          </p:stCondLst>
                                        </p:cTn>
                                        <p:tgtEl>
                                          <p:spTgt spid="10">
                                            <p:graphicEl>
                                              <a:dgm id="{7E6DBF11-D49C-4B0A-843A-2DD582845F9E}"/>
                                            </p:graphicEl>
                                          </p:spTgt>
                                        </p:tgtEl>
                                        <p:attrNameLst>
                                          <p:attrName>style.visibility</p:attrName>
                                        </p:attrNameLst>
                                      </p:cBhvr>
                                      <p:to>
                                        <p:strVal val="visible"/>
                                      </p:to>
                                    </p:set>
                                    <p:animEffect transition="in" filter="circle(out)">
                                      <p:cBhvr>
                                        <p:cTn id="22" dur="2000"/>
                                        <p:tgtEl>
                                          <p:spTgt spid="10">
                                            <p:graphicEl>
                                              <a:dgm id="{7E6DBF11-D49C-4B0A-843A-2DD582845F9E}"/>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32" fill="hold" grpId="0" nodeType="clickEffect">
                                  <p:stCondLst>
                                    <p:cond delay="500"/>
                                  </p:stCondLst>
                                  <p:childTnLst>
                                    <p:set>
                                      <p:cBhvr>
                                        <p:cTn id="26" dur="1" fill="hold">
                                          <p:stCondLst>
                                            <p:cond delay="0"/>
                                          </p:stCondLst>
                                        </p:cTn>
                                        <p:tgtEl>
                                          <p:spTgt spid="10">
                                            <p:graphicEl>
                                              <a:dgm id="{A663AC6B-86EF-43CE-B9D3-34EA968DD7F6}"/>
                                            </p:graphicEl>
                                          </p:spTgt>
                                        </p:tgtEl>
                                        <p:attrNameLst>
                                          <p:attrName>style.visibility</p:attrName>
                                        </p:attrNameLst>
                                      </p:cBhvr>
                                      <p:to>
                                        <p:strVal val="visible"/>
                                      </p:to>
                                    </p:set>
                                    <p:animEffect transition="in" filter="circle(out)">
                                      <p:cBhvr>
                                        <p:cTn id="27" dur="2000"/>
                                        <p:tgtEl>
                                          <p:spTgt spid="10">
                                            <p:graphicEl>
                                              <a:dgm id="{A663AC6B-86EF-43CE-B9D3-34EA968DD7F6}"/>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32" fill="hold" grpId="0" nodeType="clickEffect">
                                  <p:stCondLst>
                                    <p:cond delay="500"/>
                                  </p:stCondLst>
                                  <p:childTnLst>
                                    <p:set>
                                      <p:cBhvr>
                                        <p:cTn id="31" dur="1" fill="hold">
                                          <p:stCondLst>
                                            <p:cond delay="0"/>
                                          </p:stCondLst>
                                        </p:cTn>
                                        <p:tgtEl>
                                          <p:spTgt spid="10">
                                            <p:graphicEl>
                                              <a:dgm id="{D8EF69D5-47F3-4846-9C92-216AB106F1B5}"/>
                                            </p:graphicEl>
                                          </p:spTgt>
                                        </p:tgtEl>
                                        <p:attrNameLst>
                                          <p:attrName>style.visibility</p:attrName>
                                        </p:attrNameLst>
                                      </p:cBhvr>
                                      <p:to>
                                        <p:strVal val="visible"/>
                                      </p:to>
                                    </p:set>
                                    <p:animEffect transition="in" filter="circle(out)">
                                      <p:cBhvr>
                                        <p:cTn id="32" dur="2000"/>
                                        <p:tgtEl>
                                          <p:spTgt spid="10">
                                            <p:graphicEl>
                                              <a:dgm id="{D8EF69D5-47F3-4846-9C92-216AB106F1B5}"/>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32" fill="hold" grpId="0" nodeType="clickEffect">
                                  <p:stCondLst>
                                    <p:cond delay="500"/>
                                  </p:stCondLst>
                                  <p:childTnLst>
                                    <p:set>
                                      <p:cBhvr>
                                        <p:cTn id="36" dur="1" fill="hold">
                                          <p:stCondLst>
                                            <p:cond delay="0"/>
                                          </p:stCondLst>
                                        </p:cTn>
                                        <p:tgtEl>
                                          <p:spTgt spid="10">
                                            <p:graphicEl>
                                              <a:dgm id="{EAE2DF1F-B57D-4772-9EFE-935DABFA8AC1}"/>
                                            </p:graphicEl>
                                          </p:spTgt>
                                        </p:tgtEl>
                                        <p:attrNameLst>
                                          <p:attrName>style.visibility</p:attrName>
                                        </p:attrNameLst>
                                      </p:cBhvr>
                                      <p:to>
                                        <p:strVal val="visible"/>
                                      </p:to>
                                    </p:set>
                                    <p:animEffect transition="in" filter="circle(out)">
                                      <p:cBhvr>
                                        <p:cTn id="37" dur="2000"/>
                                        <p:tgtEl>
                                          <p:spTgt spid="10">
                                            <p:graphicEl>
                                              <a:dgm id="{EAE2DF1F-B57D-4772-9EFE-935DABFA8AC1}"/>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32" fill="hold" grpId="0" nodeType="clickEffect">
                                  <p:stCondLst>
                                    <p:cond delay="500"/>
                                  </p:stCondLst>
                                  <p:childTnLst>
                                    <p:set>
                                      <p:cBhvr>
                                        <p:cTn id="41" dur="1" fill="hold">
                                          <p:stCondLst>
                                            <p:cond delay="0"/>
                                          </p:stCondLst>
                                        </p:cTn>
                                        <p:tgtEl>
                                          <p:spTgt spid="10">
                                            <p:graphicEl>
                                              <a:dgm id="{765D767B-7B81-4D6D-8478-F5888FC107C5}"/>
                                            </p:graphicEl>
                                          </p:spTgt>
                                        </p:tgtEl>
                                        <p:attrNameLst>
                                          <p:attrName>style.visibility</p:attrName>
                                        </p:attrNameLst>
                                      </p:cBhvr>
                                      <p:to>
                                        <p:strVal val="visible"/>
                                      </p:to>
                                    </p:set>
                                    <p:animEffect transition="in" filter="circle(out)">
                                      <p:cBhvr>
                                        <p:cTn id="42" dur="2000"/>
                                        <p:tgtEl>
                                          <p:spTgt spid="10">
                                            <p:graphicEl>
                                              <a:dgm id="{765D767B-7B81-4D6D-8478-F5888FC107C5}"/>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32" fill="hold" grpId="0" nodeType="clickEffect">
                                  <p:stCondLst>
                                    <p:cond delay="500"/>
                                  </p:stCondLst>
                                  <p:childTnLst>
                                    <p:set>
                                      <p:cBhvr>
                                        <p:cTn id="46" dur="1" fill="hold">
                                          <p:stCondLst>
                                            <p:cond delay="0"/>
                                          </p:stCondLst>
                                        </p:cTn>
                                        <p:tgtEl>
                                          <p:spTgt spid="10">
                                            <p:graphicEl>
                                              <a:dgm id="{5D9C4B24-DF6E-494A-85AC-B026BC497AB9}"/>
                                            </p:graphicEl>
                                          </p:spTgt>
                                        </p:tgtEl>
                                        <p:attrNameLst>
                                          <p:attrName>style.visibility</p:attrName>
                                        </p:attrNameLst>
                                      </p:cBhvr>
                                      <p:to>
                                        <p:strVal val="visible"/>
                                      </p:to>
                                    </p:set>
                                    <p:animEffect transition="in" filter="circle(out)">
                                      <p:cBhvr>
                                        <p:cTn id="47" dur="2000"/>
                                        <p:tgtEl>
                                          <p:spTgt spid="10">
                                            <p:graphicEl>
                                              <a:dgm id="{5D9C4B24-DF6E-494A-85AC-B026BC497AB9}"/>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6" presetClass="entr" presetSubtype="32" fill="hold" grpId="0" nodeType="clickEffect">
                                  <p:stCondLst>
                                    <p:cond delay="500"/>
                                  </p:stCondLst>
                                  <p:childTnLst>
                                    <p:set>
                                      <p:cBhvr>
                                        <p:cTn id="51" dur="1" fill="hold">
                                          <p:stCondLst>
                                            <p:cond delay="0"/>
                                          </p:stCondLst>
                                        </p:cTn>
                                        <p:tgtEl>
                                          <p:spTgt spid="10">
                                            <p:graphicEl>
                                              <a:dgm id="{87A353D4-FE18-43F0-879C-80DB5CFAEFD1}"/>
                                            </p:graphicEl>
                                          </p:spTgt>
                                        </p:tgtEl>
                                        <p:attrNameLst>
                                          <p:attrName>style.visibility</p:attrName>
                                        </p:attrNameLst>
                                      </p:cBhvr>
                                      <p:to>
                                        <p:strVal val="visible"/>
                                      </p:to>
                                    </p:set>
                                    <p:animEffect transition="in" filter="circle(out)">
                                      <p:cBhvr>
                                        <p:cTn id="52" dur="2000"/>
                                        <p:tgtEl>
                                          <p:spTgt spid="10">
                                            <p:graphicEl>
                                              <a:dgm id="{87A353D4-FE18-43F0-879C-80DB5CFAEFD1}"/>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6" presetClass="entr" presetSubtype="32" fill="hold" grpId="0" nodeType="clickEffect">
                                  <p:stCondLst>
                                    <p:cond delay="500"/>
                                  </p:stCondLst>
                                  <p:childTnLst>
                                    <p:set>
                                      <p:cBhvr>
                                        <p:cTn id="56" dur="1" fill="hold">
                                          <p:stCondLst>
                                            <p:cond delay="0"/>
                                          </p:stCondLst>
                                        </p:cTn>
                                        <p:tgtEl>
                                          <p:spTgt spid="10">
                                            <p:graphicEl>
                                              <a:dgm id="{CA03E94A-577C-4ECE-8AA0-1B83ACD6F446}"/>
                                            </p:graphicEl>
                                          </p:spTgt>
                                        </p:tgtEl>
                                        <p:attrNameLst>
                                          <p:attrName>style.visibility</p:attrName>
                                        </p:attrNameLst>
                                      </p:cBhvr>
                                      <p:to>
                                        <p:strVal val="visible"/>
                                      </p:to>
                                    </p:set>
                                    <p:animEffect transition="in" filter="circle(out)">
                                      <p:cBhvr>
                                        <p:cTn id="57" dur="2000"/>
                                        <p:tgtEl>
                                          <p:spTgt spid="10">
                                            <p:graphicEl>
                                              <a:dgm id="{CA03E94A-577C-4ECE-8AA0-1B83ACD6F446}"/>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6" presetClass="entr" presetSubtype="32" fill="hold" grpId="0" nodeType="clickEffect">
                                  <p:stCondLst>
                                    <p:cond delay="500"/>
                                  </p:stCondLst>
                                  <p:childTnLst>
                                    <p:set>
                                      <p:cBhvr>
                                        <p:cTn id="61" dur="1" fill="hold">
                                          <p:stCondLst>
                                            <p:cond delay="0"/>
                                          </p:stCondLst>
                                        </p:cTn>
                                        <p:tgtEl>
                                          <p:spTgt spid="10">
                                            <p:graphicEl>
                                              <a:dgm id="{385BF2DD-4A06-4186-B4DD-0465B5EFE9CB}"/>
                                            </p:graphicEl>
                                          </p:spTgt>
                                        </p:tgtEl>
                                        <p:attrNameLst>
                                          <p:attrName>style.visibility</p:attrName>
                                        </p:attrNameLst>
                                      </p:cBhvr>
                                      <p:to>
                                        <p:strVal val="visible"/>
                                      </p:to>
                                    </p:set>
                                    <p:animEffect transition="in" filter="circle(out)">
                                      <p:cBhvr>
                                        <p:cTn id="62" dur="2000"/>
                                        <p:tgtEl>
                                          <p:spTgt spid="10">
                                            <p:graphicEl>
                                              <a:dgm id="{385BF2DD-4A06-4186-B4DD-0465B5EFE9CB}"/>
                                            </p:graphicEl>
                                          </p:spTgt>
                                        </p:tgtEl>
                                      </p:cBhvr>
                                    </p:animEffect>
                                  </p:childTnLst>
                                </p:cTn>
                              </p:par>
                            </p:childTnLst>
                          </p:cTn>
                        </p:par>
                      </p:childTnLst>
                    </p:cTn>
                  </p:par>
                  <p:par>
                    <p:cTn id="63" fill="hold">
                      <p:stCondLst>
                        <p:cond delay="indefinite"/>
                      </p:stCondLst>
                      <p:childTnLst>
                        <p:par>
                          <p:cTn id="64" fill="hold">
                            <p:stCondLst>
                              <p:cond delay="0"/>
                            </p:stCondLst>
                            <p:childTnLst>
                              <p:par>
                                <p:cTn id="65" presetID="6" presetClass="entr" presetSubtype="32" fill="hold" grpId="0" nodeType="clickEffect">
                                  <p:stCondLst>
                                    <p:cond delay="500"/>
                                  </p:stCondLst>
                                  <p:childTnLst>
                                    <p:set>
                                      <p:cBhvr>
                                        <p:cTn id="66" dur="1" fill="hold">
                                          <p:stCondLst>
                                            <p:cond delay="0"/>
                                          </p:stCondLst>
                                        </p:cTn>
                                        <p:tgtEl>
                                          <p:spTgt spid="10">
                                            <p:graphicEl>
                                              <a:dgm id="{8277A391-A73E-4D11-BF93-36290B3F787F}"/>
                                            </p:graphicEl>
                                          </p:spTgt>
                                        </p:tgtEl>
                                        <p:attrNameLst>
                                          <p:attrName>style.visibility</p:attrName>
                                        </p:attrNameLst>
                                      </p:cBhvr>
                                      <p:to>
                                        <p:strVal val="visible"/>
                                      </p:to>
                                    </p:set>
                                    <p:animEffect transition="in" filter="circle(out)">
                                      <p:cBhvr>
                                        <p:cTn id="67" dur="2000"/>
                                        <p:tgtEl>
                                          <p:spTgt spid="10">
                                            <p:graphicEl>
                                              <a:dgm id="{8277A391-A73E-4D11-BF93-36290B3F787F}"/>
                                            </p:graphicEl>
                                          </p:spTgt>
                                        </p:tgtEl>
                                      </p:cBhvr>
                                    </p:animEffect>
                                  </p:childTnLst>
                                </p:cTn>
                              </p:par>
                            </p:childTnLst>
                          </p:cTn>
                        </p:par>
                      </p:childTnLst>
                    </p:cTn>
                  </p:par>
                  <p:par>
                    <p:cTn id="68" fill="hold">
                      <p:stCondLst>
                        <p:cond delay="indefinite"/>
                      </p:stCondLst>
                      <p:childTnLst>
                        <p:par>
                          <p:cTn id="69" fill="hold">
                            <p:stCondLst>
                              <p:cond delay="0"/>
                            </p:stCondLst>
                            <p:childTnLst>
                              <p:par>
                                <p:cTn id="70" presetID="6" presetClass="entr" presetSubtype="32" fill="hold" grpId="0" nodeType="clickEffect">
                                  <p:stCondLst>
                                    <p:cond delay="500"/>
                                  </p:stCondLst>
                                  <p:childTnLst>
                                    <p:set>
                                      <p:cBhvr>
                                        <p:cTn id="71" dur="1" fill="hold">
                                          <p:stCondLst>
                                            <p:cond delay="0"/>
                                          </p:stCondLst>
                                        </p:cTn>
                                        <p:tgtEl>
                                          <p:spTgt spid="10">
                                            <p:graphicEl>
                                              <a:dgm id="{72000DB2-4F06-4A12-B773-1A93DD15934D}"/>
                                            </p:graphicEl>
                                          </p:spTgt>
                                        </p:tgtEl>
                                        <p:attrNameLst>
                                          <p:attrName>style.visibility</p:attrName>
                                        </p:attrNameLst>
                                      </p:cBhvr>
                                      <p:to>
                                        <p:strVal val="visible"/>
                                      </p:to>
                                    </p:set>
                                    <p:animEffect transition="in" filter="circle(out)">
                                      <p:cBhvr>
                                        <p:cTn id="72" dur="2000"/>
                                        <p:tgtEl>
                                          <p:spTgt spid="10">
                                            <p:graphicEl>
                                              <a:dgm id="{72000DB2-4F06-4A12-B773-1A93DD15934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uiExpand="1">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5362" name="Picture 2" descr="Image result for rheinzabern romisc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49902"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5612102"/>
      </p:ext>
    </p:extLst>
  </p:cSld>
  <p:clrMapOvr>
    <a:masterClrMapping/>
  </p:clrMapOvr>
  <p:transition spd="slow">
    <p:randomBar dir="vert"/>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https://upload.wikimedia.org/wikipedia/commons/3/36/Roman_harvester%2C_Trier.jpg"/>
          <p:cNvPicPr>
            <a:picLocks noChangeAspect="1" noChangeArrowheads="1"/>
          </p:cNvPicPr>
          <p:nvPr/>
        </p:nvPicPr>
        <p:blipFill rotWithShape="1">
          <a:blip r:embed="rId2">
            <a:extLst>
              <a:ext uri="{28A0092B-C50C-407E-A947-70E740481C1C}">
                <a14:useLocalDpi xmlns:a14="http://schemas.microsoft.com/office/drawing/2010/main" val="0"/>
              </a:ext>
            </a:extLst>
          </a:blip>
          <a:srcRect l="13206" r="12853"/>
          <a:stretch/>
        </p:blipFill>
        <p:spPr bwMode="auto">
          <a:xfrm>
            <a:off x="0" y="0"/>
            <a:ext cx="12197512"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b="1" dirty="0">
                <a:solidFill>
                  <a:srgbClr val="FFFF00"/>
                </a:solidFill>
                <a:effectLst>
                  <a:outerShdw blurRad="38100" dist="38100" dir="2700000" algn="tl">
                    <a:srgbClr val="000000">
                      <a:alpha val="43137"/>
                    </a:srgbClr>
                  </a:outerShdw>
                </a:effectLst>
              </a:rPr>
              <a:t>DATA</a:t>
            </a:r>
          </a:p>
        </p:txBody>
      </p:sp>
      <p:sp>
        <p:nvSpPr>
          <p:cNvPr id="3" name="Content Placeholder 2"/>
          <p:cNvSpPr>
            <a:spLocks noGrp="1"/>
          </p:cNvSpPr>
          <p:nvPr>
            <p:ph idx="1"/>
          </p:nvPr>
        </p:nvSpPr>
        <p:spPr>
          <a:xfrm>
            <a:off x="3239947" y="6245648"/>
            <a:ext cx="8946541" cy="463825"/>
          </a:xfrm>
        </p:spPr>
        <p:txBody>
          <a:bodyPr>
            <a:normAutofit/>
          </a:bodyPr>
          <a:lstStyle/>
          <a:p>
            <a:pPr algn="r"/>
            <a:r>
              <a:rPr lang="en-GB" sz="1600" dirty="0">
                <a:solidFill>
                  <a:schemeClr val="accent6">
                    <a:lumMod val="50000"/>
                  </a:schemeClr>
                </a:solidFill>
                <a:effectLst>
                  <a:outerShdw blurRad="38100" dist="38100" dir="2700000" algn="tl">
                    <a:srgbClr val="000000">
                      <a:alpha val="43137"/>
                    </a:srgbClr>
                  </a:outerShdw>
                </a:effectLst>
              </a:rPr>
              <a:t>1 bushel = 35.2391 l (US) / 36.36872 l (“Imp.”)</a:t>
            </a:r>
          </a:p>
        </p:txBody>
      </p:sp>
      <p:pic>
        <p:nvPicPr>
          <p:cNvPr id="4" name="Picture 3"/>
          <p:cNvPicPr>
            <a:picLocks noChangeAspect="1"/>
          </p:cNvPicPr>
          <p:nvPr/>
        </p:nvPicPr>
        <p:blipFill>
          <a:blip r:embed="rId3"/>
          <a:stretch>
            <a:fillRect/>
          </a:stretch>
        </p:blipFill>
        <p:spPr>
          <a:xfrm>
            <a:off x="2324746" y="3006331"/>
            <a:ext cx="9867254" cy="2745239"/>
          </a:xfrm>
          <a:prstGeom prst="rect">
            <a:avLst/>
          </a:prstGeom>
        </p:spPr>
      </p:pic>
      <p:sp>
        <p:nvSpPr>
          <p:cNvPr id="5" name="Rectangle 4"/>
          <p:cNvSpPr/>
          <p:nvPr/>
        </p:nvSpPr>
        <p:spPr>
          <a:xfrm>
            <a:off x="191947" y="5241092"/>
            <a:ext cx="6096000" cy="13849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spAutoFit/>
          </a:bodyPr>
          <a:lstStyle/>
          <a:p>
            <a:r>
              <a:rPr lang="en-GB" sz="1400" dirty="0"/>
              <a:t>Anc. Literary Sources: e.g., </a:t>
            </a:r>
            <a:r>
              <a:rPr lang="en-GB" sz="1400" dirty="0" err="1"/>
              <a:t>Cic</a:t>
            </a:r>
            <a:r>
              <a:rPr lang="en-GB" sz="1400" dirty="0"/>
              <a:t>., Cato, Columella </a:t>
            </a:r>
          </a:p>
          <a:p>
            <a:r>
              <a:rPr lang="en-GB" sz="1400" dirty="0"/>
              <a:t>From Egypt: 20 million </a:t>
            </a:r>
            <a:r>
              <a:rPr lang="en-GB" sz="1400" i="1" dirty="0" err="1"/>
              <a:t>modii</a:t>
            </a:r>
            <a:r>
              <a:rPr lang="en-GB" sz="1400" dirty="0"/>
              <a:t> or more annually.</a:t>
            </a:r>
          </a:p>
          <a:p>
            <a:r>
              <a:rPr lang="en-GB" sz="1400" dirty="0"/>
              <a:t>(1 </a:t>
            </a:r>
            <a:r>
              <a:rPr lang="en-GB" sz="1400" dirty="0" err="1"/>
              <a:t>modius</a:t>
            </a:r>
            <a:r>
              <a:rPr lang="en-GB" sz="1400" dirty="0"/>
              <a:t> = 8.73 l)</a:t>
            </a:r>
            <a:endParaRPr lang="en-GB" sz="1400" baseline="30000" dirty="0"/>
          </a:p>
          <a:p>
            <a:r>
              <a:rPr lang="en-GB" sz="1400" dirty="0"/>
              <a:t>P. </a:t>
            </a:r>
            <a:r>
              <a:rPr lang="en-GB" sz="1400" dirty="0" err="1"/>
              <a:t>Erdkamp</a:t>
            </a:r>
            <a:r>
              <a:rPr lang="en-GB" sz="1400" dirty="0"/>
              <a:t>, </a:t>
            </a:r>
            <a:r>
              <a:rPr lang="en-GB" sz="1400" i="1" dirty="0"/>
              <a:t>The Grain Market in the Roman Empire</a:t>
            </a:r>
            <a:r>
              <a:rPr lang="en-GB" sz="1400" dirty="0"/>
              <a:t> 2005.</a:t>
            </a:r>
          </a:p>
          <a:p>
            <a:r>
              <a:rPr lang="en-GB" sz="1400" dirty="0"/>
              <a:t>Soil depletion across the Roman world? </a:t>
            </a:r>
            <a:r>
              <a:rPr lang="en-GB" sz="1400" dirty="0">
                <a:sym typeface="Wingdings" panose="05000000000000000000" pitchFamily="2" charset="2"/>
              </a:rPr>
              <a:t>c</a:t>
            </a:r>
            <a:r>
              <a:rPr lang="en-GB" sz="1400" dirty="0"/>
              <a:t>f. Kevin Greene, </a:t>
            </a:r>
            <a:r>
              <a:rPr lang="en-GB" sz="1400" i="1" dirty="0"/>
              <a:t>The Archaeology of the Roman Economy</a:t>
            </a:r>
            <a:r>
              <a:rPr lang="en-GB" sz="1400" dirty="0"/>
              <a:t>, p. 85.</a:t>
            </a:r>
          </a:p>
        </p:txBody>
      </p:sp>
      <p:sp>
        <p:nvSpPr>
          <p:cNvPr id="7" name="Rectangle 6"/>
          <p:cNvSpPr/>
          <p:nvPr/>
        </p:nvSpPr>
        <p:spPr>
          <a:xfrm>
            <a:off x="3520977" y="452718"/>
            <a:ext cx="4412765" cy="1015663"/>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sz="2000" dirty="0"/>
              <a:t>Number of soldiers</a:t>
            </a:r>
            <a:br>
              <a:rPr lang="en-GB" sz="2000" dirty="0"/>
            </a:br>
            <a:r>
              <a:rPr lang="en-GB" sz="2000" dirty="0">
                <a:sym typeface="Wingdings" panose="05000000000000000000" pitchFamily="2" charset="2"/>
              </a:rPr>
              <a:t> how much wheat, barley,…?</a:t>
            </a:r>
          </a:p>
          <a:p>
            <a:r>
              <a:rPr lang="en-GB" sz="2000" dirty="0">
                <a:sym typeface="Wingdings" panose="05000000000000000000" pitchFamily="2" charset="2"/>
              </a:rPr>
              <a:t> How much land is needed…?</a:t>
            </a:r>
            <a:endParaRPr lang="en-GB" sz="2000" dirty="0"/>
          </a:p>
        </p:txBody>
      </p:sp>
    </p:spTree>
    <p:extLst>
      <p:ext uri="{BB962C8B-B14F-4D97-AF65-F5344CB8AC3E}">
        <p14:creationId xmlns:p14="http://schemas.microsoft.com/office/powerpoint/2010/main" val="1063130859"/>
      </p:ext>
    </p:extLst>
  </p:cSld>
  <p:clrMapOvr>
    <a:masterClrMapping/>
  </p:clrMapOvr>
  <p:transition spd="slow">
    <p:randomBar dir="vert"/>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pload.wikimedia.org/wikipedia/commons/3/36/Roman_harvester%2C_Trier.jpg"/>
          <p:cNvPicPr>
            <a:picLocks noChangeAspect="1" noChangeArrowheads="1"/>
          </p:cNvPicPr>
          <p:nvPr/>
        </p:nvPicPr>
        <p:blipFill rotWithShape="1">
          <a:blip r:embed="rId2">
            <a:extLst>
              <a:ext uri="{28A0092B-C50C-407E-A947-70E740481C1C}">
                <a14:useLocalDpi xmlns:a14="http://schemas.microsoft.com/office/drawing/2010/main" val="0"/>
              </a:ext>
            </a:extLst>
          </a:blip>
          <a:srcRect l="13206" r="12853"/>
          <a:stretch/>
        </p:blipFill>
        <p:spPr bwMode="auto">
          <a:xfrm>
            <a:off x="0" y="0"/>
            <a:ext cx="12197512"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646111" y="452718"/>
            <a:ext cx="9404723" cy="1400530"/>
          </a:xfrm>
        </p:spPr>
        <p:txBody>
          <a:bodyPr/>
          <a:lstStyle/>
          <a:p>
            <a:r>
              <a:rPr lang="en-GB" b="1" dirty="0">
                <a:solidFill>
                  <a:srgbClr val="FFFF00"/>
                </a:solidFill>
                <a:effectLst>
                  <a:outerShdw blurRad="38100" dist="38100" dir="2700000" algn="tl">
                    <a:srgbClr val="000000">
                      <a:alpha val="43137"/>
                    </a:srgbClr>
                  </a:outerShdw>
                </a:effectLst>
              </a:rPr>
              <a:t>DATA</a:t>
            </a:r>
          </a:p>
        </p:txBody>
      </p:sp>
      <p:sp>
        <p:nvSpPr>
          <p:cNvPr id="6" name="Content Placeholder 2"/>
          <p:cNvSpPr>
            <a:spLocks noGrp="1"/>
          </p:cNvSpPr>
          <p:nvPr>
            <p:ph idx="1"/>
          </p:nvPr>
        </p:nvSpPr>
        <p:spPr>
          <a:xfrm>
            <a:off x="3245459" y="6394175"/>
            <a:ext cx="8946541" cy="463825"/>
          </a:xfrm>
        </p:spPr>
        <p:txBody>
          <a:bodyPr>
            <a:normAutofit/>
          </a:bodyPr>
          <a:lstStyle/>
          <a:p>
            <a:pPr algn="r"/>
            <a:r>
              <a:rPr lang="en-GB" sz="1600" dirty="0">
                <a:solidFill>
                  <a:schemeClr val="accent6">
                    <a:lumMod val="50000"/>
                  </a:schemeClr>
                </a:solidFill>
                <a:effectLst>
                  <a:outerShdw blurRad="38100" dist="38100" dir="2700000" algn="tl">
                    <a:srgbClr val="000000">
                      <a:alpha val="43137"/>
                    </a:srgbClr>
                  </a:outerShdw>
                </a:effectLst>
              </a:rPr>
              <a:t>1 bushel = 35.2391 l (US) / 36.36872 l (“Imp.”)</a:t>
            </a:r>
          </a:p>
        </p:txBody>
      </p:sp>
      <p:sp>
        <p:nvSpPr>
          <p:cNvPr id="8" name="Rectangle 7"/>
          <p:cNvSpPr/>
          <p:nvPr/>
        </p:nvSpPr>
        <p:spPr>
          <a:xfrm>
            <a:off x="191947" y="5241092"/>
            <a:ext cx="6096000" cy="13849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spAutoFit/>
          </a:bodyPr>
          <a:lstStyle/>
          <a:p>
            <a:r>
              <a:rPr lang="en-GB" sz="1400" dirty="0"/>
              <a:t>Anc. Literary Sources: e.g., </a:t>
            </a:r>
            <a:r>
              <a:rPr lang="en-GB" sz="1400" dirty="0" err="1"/>
              <a:t>Cic</a:t>
            </a:r>
            <a:r>
              <a:rPr lang="en-GB" sz="1400" dirty="0"/>
              <a:t>., Cato, Columella </a:t>
            </a:r>
          </a:p>
          <a:p>
            <a:r>
              <a:rPr lang="en-GB" sz="1400" dirty="0"/>
              <a:t>From Egypt: 20 million </a:t>
            </a:r>
            <a:r>
              <a:rPr lang="en-GB" sz="1400" i="1" dirty="0" err="1"/>
              <a:t>modii</a:t>
            </a:r>
            <a:r>
              <a:rPr lang="en-GB" sz="1400" dirty="0"/>
              <a:t> or more annually.</a:t>
            </a:r>
          </a:p>
          <a:p>
            <a:r>
              <a:rPr lang="en-GB" sz="1400" dirty="0"/>
              <a:t>(1 </a:t>
            </a:r>
            <a:r>
              <a:rPr lang="en-GB" sz="1400" dirty="0" err="1"/>
              <a:t>modius</a:t>
            </a:r>
            <a:r>
              <a:rPr lang="en-GB" sz="1400" dirty="0"/>
              <a:t> = 8.73 l)</a:t>
            </a:r>
            <a:endParaRPr lang="en-GB" sz="1400" baseline="30000" dirty="0"/>
          </a:p>
          <a:p>
            <a:r>
              <a:rPr lang="en-GB" sz="1400" dirty="0"/>
              <a:t>P. </a:t>
            </a:r>
            <a:r>
              <a:rPr lang="en-GB" sz="1400" dirty="0" err="1"/>
              <a:t>Erdkamp</a:t>
            </a:r>
            <a:r>
              <a:rPr lang="en-GB" sz="1400" dirty="0"/>
              <a:t>, </a:t>
            </a:r>
            <a:r>
              <a:rPr lang="en-GB" sz="1400" i="1" dirty="0"/>
              <a:t>The Grain Market in the Roman Empire</a:t>
            </a:r>
            <a:r>
              <a:rPr lang="en-GB" sz="1400" dirty="0"/>
              <a:t> 2005.</a:t>
            </a:r>
          </a:p>
          <a:p>
            <a:r>
              <a:rPr lang="en-GB" sz="1400" dirty="0"/>
              <a:t>Soil depletion across the Roman world? </a:t>
            </a:r>
            <a:r>
              <a:rPr lang="en-GB" sz="1400" dirty="0">
                <a:sym typeface="Wingdings" panose="05000000000000000000" pitchFamily="2" charset="2"/>
              </a:rPr>
              <a:t>c</a:t>
            </a:r>
            <a:r>
              <a:rPr lang="en-GB" sz="1400" dirty="0"/>
              <a:t>f. Kevin Greene, </a:t>
            </a:r>
            <a:r>
              <a:rPr lang="en-GB" sz="1400" i="1" dirty="0"/>
              <a:t>The Archaeology of the Roman Economy</a:t>
            </a:r>
            <a:r>
              <a:rPr lang="en-GB" sz="1400" dirty="0"/>
              <a:t>, p. 85.</a:t>
            </a:r>
          </a:p>
        </p:txBody>
      </p:sp>
      <p:sp>
        <p:nvSpPr>
          <p:cNvPr id="9" name="Rectangle 8"/>
          <p:cNvSpPr/>
          <p:nvPr/>
        </p:nvSpPr>
        <p:spPr>
          <a:xfrm>
            <a:off x="3520977" y="452718"/>
            <a:ext cx="4412765" cy="1015663"/>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sz="2000" dirty="0"/>
              <a:t>Number of soldiers</a:t>
            </a:r>
            <a:br>
              <a:rPr lang="en-GB" sz="2000" dirty="0"/>
            </a:br>
            <a:r>
              <a:rPr lang="en-GB" sz="2000" dirty="0">
                <a:sym typeface="Wingdings" panose="05000000000000000000" pitchFamily="2" charset="2"/>
              </a:rPr>
              <a:t> how much wheat, barley,…?</a:t>
            </a:r>
          </a:p>
          <a:p>
            <a:r>
              <a:rPr lang="en-GB" sz="2000" dirty="0">
                <a:sym typeface="Wingdings" panose="05000000000000000000" pitchFamily="2" charset="2"/>
              </a:rPr>
              <a:t> How much land is needed…?</a:t>
            </a:r>
            <a:endParaRPr lang="en-GB" sz="2000" dirty="0"/>
          </a:p>
        </p:txBody>
      </p:sp>
      <p:pic>
        <p:nvPicPr>
          <p:cNvPr id="10" name="Picture 9"/>
          <p:cNvPicPr>
            <a:picLocks noChangeAspect="1"/>
          </p:cNvPicPr>
          <p:nvPr/>
        </p:nvPicPr>
        <p:blipFill>
          <a:blip r:embed="rId3"/>
          <a:stretch>
            <a:fillRect/>
          </a:stretch>
        </p:blipFill>
        <p:spPr>
          <a:xfrm>
            <a:off x="4903778" y="1904566"/>
            <a:ext cx="7074878" cy="1507499"/>
          </a:xfrm>
          <a:prstGeom prst="rect">
            <a:avLst/>
          </a:prstGeom>
        </p:spPr>
      </p:pic>
      <p:sp>
        <p:nvSpPr>
          <p:cNvPr id="11" name="Rectangle 10"/>
          <p:cNvSpPr/>
          <p:nvPr/>
        </p:nvSpPr>
        <p:spPr>
          <a:xfrm>
            <a:off x="646111" y="2018255"/>
            <a:ext cx="6096000" cy="2308324"/>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spAutoFit/>
          </a:bodyPr>
          <a:lstStyle/>
          <a:p>
            <a:endParaRPr lang="en-GB" dirty="0"/>
          </a:p>
          <a:p>
            <a:r>
              <a:rPr lang="en-GB" dirty="0"/>
              <a:t>1 kg wheat – 3,400 </a:t>
            </a:r>
            <a:r>
              <a:rPr lang="en-GB" dirty="0" err="1"/>
              <a:t>cals</a:t>
            </a:r>
            <a:r>
              <a:rPr lang="en-GB" dirty="0"/>
              <a:t>.</a:t>
            </a:r>
          </a:p>
          <a:p>
            <a:r>
              <a:rPr lang="en-GB" dirty="0"/>
              <a:t>1 human = c. 1 million </a:t>
            </a:r>
            <a:r>
              <a:rPr lang="en-GB" dirty="0" err="1"/>
              <a:t>cals</a:t>
            </a:r>
            <a:r>
              <a:rPr lang="en-GB" dirty="0"/>
              <a:t>. p.a.</a:t>
            </a:r>
          </a:p>
          <a:p>
            <a:r>
              <a:rPr lang="en-GB" dirty="0"/>
              <a:t>Today: 9 tons/</a:t>
            </a:r>
            <a:r>
              <a:rPr lang="en-GB" dirty="0" err="1"/>
              <a:t>hectar</a:t>
            </a:r>
            <a:endParaRPr lang="en-GB" dirty="0"/>
          </a:p>
          <a:p>
            <a:r>
              <a:rPr lang="en-GB" dirty="0"/>
              <a:t>1 km</a:t>
            </a:r>
            <a:r>
              <a:rPr lang="en-GB" baseline="30000" dirty="0"/>
              <a:t>2 </a:t>
            </a:r>
            <a:r>
              <a:rPr lang="en-GB" dirty="0">
                <a:sym typeface="Wingdings" panose="05000000000000000000" pitchFamily="2" charset="2"/>
              </a:rPr>
              <a:t>  to feed 30 people</a:t>
            </a:r>
          </a:p>
          <a:p>
            <a:endParaRPr lang="en-GB" dirty="0"/>
          </a:p>
          <a:p>
            <a:r>
              <a:rPr lang="en-GB" dirty="0"/>
              <a:t>to feed one person: 800 m</a:t>
            </a:r>
            <a:r>
              <a:rPr lang="en-GB" baseline="30000" dirty="0"/>
              <a:t>2</a:t>
            </a:r>
          </a:p>
          <a:p>
            <a:r>
              <a:rPr lang="en-GB" baseline="30000" dirty="0"/>
              <a:t> </a:t>
            </a:r>
            <a:r>
              <a:rPr lang="en-GB" dirty="0"/>
              <a:t>                         1kg </a:t>
            </a:r>
            <a:r>
              <a:rPr lang="en-GB" dirty="0">
                <a:sym typeface="Wingdings" panose="05000000000000000000" pitchFamily="2" charset="2"/>
              </a:rPr>
              <a:t>12.5 persons</a:t>
            </a:r>
          </a:p>
        </p:txBody>
      </p:sp>
    </p:spTree>
    <p:extLst>
      <p:ext uri="{BB962C8B-B14F-4D97-AF65-F5344CB8AC3E}">
        <p14:creationId xmlns:p14="http://schemas.microsoft.com/office/powerpoint/2010/main" val="2628589087"/>
      </p:ext>
    </p:extLst>
  </p:cSld>
  <p:clrMapOvr>
    <a:masterClrMapping/>
  </p:clrMapOvr>
  <p:transition spd="slow">
    <p:randomBar dir="vert"/>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pload.wikimedia.org/wikipedia/commons/3/36/Roman_harvester%2C_Trier.jpg"/>
          <p:cNvPicPr>
            <a:picLocks noChangeAspect="1" noChangeArrowheads="1"/>
          </p:cNvPicPr>
          <p:nvPr/>
        </p:nvPicPr>
        <p:blipFill rotWithShape="1">
          <a:blip r:embed="rId2">
            <a:extLst>
              <a:ext uri="{28A0092B-C50C-407E-A947-70E740481C1C}">
                <a14:useLocalDpi xmlns:a14="http://schemas.microsoft.com/office/drawing/2010/main" val="0"/>
              </a:ext>
            </a:extLst>
          </a:blip>
          <a:srcRect l="13206" r="12853"/>
          <a:stretch/>
        </p:blipFill>
        <p:spPr bwMode="auto">
          <a:xfrm>
            <a:off x="0" y="0"/>
            <a:ext cx="12197512"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646111" y="452718"/>
            <a:ext cx="9404723" cy="1400530"/>
          </a:xfrm>
        </p:spPr>
        <p:txBody>
          <a:bodyPr/>
          <a:lstStyle/>
          <a:p>
            <a:r>
              <a:rPr lang="en-GB" b="1" dirty="0">
                <a:solidFill>
                  <a:srgbClr val="FFFF00"/>
                </a:solidFill>
                <a:effectLst>
                  <a:outerShdw blurRad="38100" dist="38100" dir="2700000" algn="tl">
                    <a:srgbClr val="000000">
                      <a:alpha val="43137"/>
                    </a:srgbClr>
                  </a:outerShdw>
                </a:effectLst>
              </a:rPr>
              <a:t>DATA</a:t>
            </a:r>
          </a:p>
        </p:txBody>
      </p:sp>
      <p:sp>
        <p:nvSpPr>
          <p:cNvPr id="6" name="Content Placeholder 2"/>
          <p:cNvSpPr>
            <a:spLocks noGrp="1"/>
          </p:cNvSpPr>
          <p:nvPr>
            <p:ph idx="1"/>
          </p:nvPr>
        </p:nvSpPr>
        <p:spPr>
          <a:xfrm>
            <a:off x="3245459" y="6394175"/>
            <a:ext cx="8946541" cy="463825"/>
          </a:xfrm>
        </p:spPr>
        <p:txBody>
          <a:bodyPr>
            <a:normAutofit/>
          </a:bodyPr>
          <a:lstStyle/>
          <a:p>
            <a:pPr algn="r"/>
            <a:r>
              <a:rPr lang="en-GB" sz="1600" dirty="0">
                <a:solidFill>
                  <a:schemeClr val="accent6">
                    <a:lumMod val="50000"/>
                  </a:schemeClr>
                </a:solidFill>
                <a:effectLst>
                  <a:outerShdw blurRad="38100" dist="38100" dir="2700000" algn="tl">
                    <a:srgbClr val="000000">
                      <a:alpha val="43137"/>
                    </a:srgbClr>
                  </a:outerShdw>
                </a:effectLst>
              </a:rPr>
              <a:t>1 bushel = 35.2391 l (US) / 36.36872 l (“Imp.”)</a:t>
            </a:r>
          </a:p>
        </p:txBody>
      </p:sp>
      <p:sp>
        <p:nvSpPr>
          <p:cNvPr id="8" name="Rectangle 7"/>
          <p:cNvSpPr/>
          <p:nvPr/>
        </p:nvSpPr>
        <p:spPr>
          <a:xfrm>
            <a:off x="3520977" y="452718"/>
            <a:ext cx="4412765" cy="1015663"/>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sz="2000" dirty="0"/>
              <a:t>Number of soldiers</a:t>
            </a:r>
            <a:br>
              <a:rPr lang="en-GB" sz="2000" dirty="0"/>
            </a:br>
            <a:r>
              <a:rPr lang="en-GB" sz="2000" dirty="0">
                <a:sym typeface="Wingdings" panose="05000000000000000000" pitchFamily="2" charset="2"/>
              </a:rPr>
              <a:t> how much wheat, barley,…?</a:t>
            </a:r>
          </a:p>
          <a:p>
            <a:r>
              <a:rPr lang="en-GB" sz="2000" dirty="0">
                <a:sym typeface="Wingdings" panose="05000000000000000000" pitchFamily="2" charset="2"/>
              </a:rPr>
              <a:t> How much land is needed…?</a:t>
            </a:r>
            <a:endParaRPr lang="en-GB" sz="2000" dirty="0"/>
          </a:p>
        </p:txBody>
      </p:sp>
      <p:sp>
        <p:nvSpPr>
          <p:cNvPr id="10" name="Rectangle 9"/>
          <p:cNvSpPr/>
          <p:nvPr/>
        </p:nvSpPr>
        <p:spPr>
          <a:xfrm>
            <a:off x="646111" y="2018255"/>
            <a:ext cx="4305597" cy="3170099"/>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b="1" dirty="0"/>
              <a:t>grain</a:t>
            </a:r>
          </a:p>
          <a:p>
            <a:r>
              <a:rPr lang="en-GB" sz="1400" dirty="0"/>
              <a:t>A soldiers daily grain ration: 1.5 kg</a:t>
            </a:r>
          </a:p>
          <a:p>
            <a:r>
              <a:rPr lang="en-GB" sz="1400" dirty="0"/>
              <a:t>How much for a legion?</a:t>
            </a:r>
          </a:p>
          <a:p>
            <a:r>
              <a:rPr lang="en-GB" sz="1400" dirty="0"/>
              <a:t>Plus fodder for the animals…?</a:t>
            </a:r>
          </a:p>
          <a:p>
            <a:endParaRPr lang="en-GB" sz="1400" dirty="0"/>
          </a:p>
          <a:p>
            <a:r>
              <a:rPr lang="en-GB" sz="1400" dirty="0"/>
              <a:t>1 kg wheat – 3,400 </a:t>
            </a:r>
            <a:r>
              <a:rPr lang="en-GB" sz="1400" dirty="0" err="1"/>
              <a:t>cals</a:t>
            </a:r>
            <a:r>
              <a:rPr lang="en-GB" sz="1400" dirty="0"/>
              <a:t>.</a:t>
            </a:r>
          </a:p>
          <a:p>
            <a:r>
              <a:rPr lang="en-GB" sz="1400" dirty="0"/>
              <a:t>1 human = c. 1 million </a:t>
            </a:r>
            <a:r>
              <a:rPr lang="en-GB" sz="1400" dirty="0" err="1"/>
              <a:t>cals</a:t>
            </a:r>
            <a:r>
              <a:rPr lang="en-GB" sz="1400" dirty="0"/>
              <a:t>. p.a.</a:t>
            </a:r>
          </a:p>
          <a:p>
            <a:r>
              <a:rPr lang="en-GB" sz="1400" dirty="0"/>
              <a:t>Today: 9 tons/</a:t>
            </a:r>
            <a:r>
              <a:rPr lang="en-GB" sz="1400" dirty="0" err="1"/>
              <a:t>hectar</a:t>
            </a:r>
            <a:endParaRPr lang="en-GB" sz="1400" dirty="0"/>
          </a:p>
          <a:p>
            <a:r>
              <a:rPr lang="en-GB" sz="1400" dirty="0"/>
              <a:t>1 km</a:t>
            </a:r>
            <a:r>
              <a:rPr lang="en-GB" sz="1400" baseline="30000" dirty="0"/>
              <a:t>2 </a:t>
            </a:r>
            <a:r>
              <a:rPr lang="en-GB" sz="1400" dirty="0">
                <a:sym typeface="Wingdings" panose="05000000000000000000" pitchFamily="2" charset="2"/>
              </a:rPr>
              <a:t>  to feed 30 people</a:t>
            </a:r>
          </a:p>
          <a:p>
            <a:endParaRPr lang="en-GB" sz="1400" dirty="0"/>
          </a:p>
          <a:p>
            <a:r>
              <a:rPr lang="en-GB" sz="1400" dirty="0"/>
              <a:t>to feed one person: 800 m</a:t>
            </a:r>
            <a:r>
              <a:rPr lang="en-GB" sz="1400" baseline="30000" dirty="0"/>
              <a:t>2</a:t>
            </a:r>
          </a:p>
          <a:p>
            <a:r>
              <a:rPr lang="en-GB" sz="1400" baseline="30000" dirty="0"/>
              <a:t> </a:t>
            </a:r>
            <a:r>
              <a:rPr lang="en-GB" sz="1400" dirty="0"/>
              <a:t>                         1kg </a:t>
            </a:r>
            <a:r>
              <a:rPr lang="en-GB" sz="1400" dirty="0">
                <a:sym typeface="Wingdings" panose="05000000000000000000" pitchFamily="2" charset="2"/>
              </a:rPr>
              <a:t>12.5 persons</a:t>
            </a:r>
          </a:p>
          <a:p>
            <a:r>
              <a:rPr lang="en-GB" sz="1400" b="1" dirty="0">
                <a:sym typeface="Wingdings" panose="05000000000000000000" pitchFamily="2" charset="2"/>
              </a:rPr>
              <a:t>Meat?</a:t>
            </a:r>
          </a:p>
          <a:p>
            <a:r>
              <a:rPr lang="en-GB" sz="1400" dirty="0">
                <a:sym typeface="Wingdings" panose="05000000000000000000" pitchFamily="2" charset="2"/>
              </a:rPr>
              <a:t>Breeding (e.g. cattle  land)</a:t>
            </a:r>
          </a:p>
        </p:txBody>
      </p:sp>
      <p:sp>
        <p:nvSpPr>
          <p:cNvPr id="12" name="Rectangle 11"/>
          <p:cNvSpPr/>
          <p:nvPr/>
        </p:nvSpPr>
        <p:spPr>
          <a:xfrm>
            <a:off x="7898035" y="2616071"/>
            <a:ext cx="4305597" cy="1477328"/>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dirty="0">
                <a:sym typeface="Wingdings" panose="05000000000000000000" pitchFamily="2" charset="2"/>
              </a:rPr>
              <a:t>No. auxiliaries	12,000</a:t>
            </a:r>
          </a:p>
          <a:p>
            <a:r>
              <a:rPr lang="en-GB" dirty="0">
                <a:sym typeface="Wingdings" panose="05000000000000000000" pitchFamily="2" charset="2"/>
              </a:rPr>
              <a:t>No. legionaries	12,000</a:t>
            </a:r>
          </a:p>
          <a:p>
            <a:r>
              <a:rPr lang="en-GB" dirty="0">
                <a:sym typeface="Wingdings" panose="05000000000000000000" pitchFamily="2" charset="2"/>
              </a:rPr>
              <a:t>No. civilians 		?</a:t>
            </a:r>
          </a:p>
          <a:p>
            <a:r>
              <a:rPr lang="en-GB" dirty="0">
                <a:sym typeface="Wingdings" panose="05000000000000000000" pitchFamily="2" charset="2"/>
              </a:rPr>
              <a:t>No. of farmers    	?</a:t>
            </a:r>
          </a:p>
          <a:p>
            <a:endParaRPr lang="en-GB" dirty="0">
              <a:sym typeface="Wingdings" panose="05000000000000000000" pitchFamily="2" charset="2"/>
            </a:endParaRPr>
          </a:p>
        </p:txBody>
      </p:sp>
      <p:sp>
        <p:nvSpPr>
          <p:cNvPr id="13" name="Rectangle 12"/>
          <p:cNvSpPr/>
          <p:nvPr/>
        </p:nvSpPr>
        <p:spPr>
          <a:xfrm>
            <a:off x="3808520" y="4242651"/>
            <a:ext cx="5477523" cy="1477328"/>
          </a:xfrm>
          <a:prstGeom prst="rect">
            <a:avLst/>
          </a:prstGeom>
          <a:ln/>
        </p:spPr>
        <p:style>
          <a:lnRef idx="3">
            <a:schemeClr val="lt1"/>
          </a:lnRef>
          <a:fillRef idx="1">
            <a:schemeClr val="accent6"/>
          </a:fillRef>
          <a:effectRef idx="1">
            <a:schemeClr val="accent6"/>
          </a:effectRef>
          <a:fontRef idx="minor">
            <a:schemeClr val="lt1"/>
          </a:fontRef>
        </p:style>
        <p:txBody>
          <a:bodyPr wrap="square">
            <a:spAutoFit/>
          </a:bodyPr>
          <a:lstStyle/>
          <a:p>
            <a:r>
              <a:rPr lang="en-GB" dirty="0">
                <a:sym typeface="Wingdings" panose="05000000000000000000" pitchFamily="2" charset="2"/>
              </a:rPr>
              <a:t>P. </a:t>
            </a:r>
            <a:r>
              <a:rPr lang="en-GB" dirty="0" err="1">
                <a:sym typeface="Wingdings" panose="05000000000000000000" pitchFamily="2" charset="2"/>
              </a:rPr>
              <a:t>Herz</a:t>
            </a:r>
            <a:r>
              <a:rPr lang="en-GB" dirty="0">
                <a:sym typeface="Wingdings" panose="05000000000000000000" pitchFamily="2" charset="2"/>
              </a:rPr>
              <a:t>, Companion, p. 315:</a:t>
            </a:r>
          </a:p>
          <a:p>
            <a:r>
              <a:rPr lang="en-GB" dirty="0">
                <a:sym typeface="Wingdings" panose="05000000000000000000" pitchFamily="2" charset="2"/>
              </a:rPr>
              <a:t>3.5 bushels of </a:t>
            </a:r>
            <a:r>
              <a:rPr lang="en-GB" dirty="0" err="1">
                <a:sym typeface="Wingdings" panose="05000000000000000000" pitchFamily="2" charset="2"/>
              </a:rPr>
              <a:t>unmilled</a:t>
            </a:r>
            <a:r>
              <a:rPr lang="en-GB" dirty="0">
                <a:sym typeface="Wingdings" panose="05000000000000000000" pitchFamily="2" charset="2"/>
              </a:rPr>
              <a:t> grain per soldier</a:t>
            </a:r>
          </a:p>
          <a:p>
            <a:r>
              <a:rPr lang="en-GB" dirty="0">
                <a:sym typeface="Wingdings" panose="05000000000000000000" pitchFamily="2" charset="2"/>
              </a:rPr>
              <a:t> + payment of wine/vinegar, salt, olive oil</a:t>
            </a:r>
          </a:p>
          <a:p>
            <a:r>
              <a:rPr lang="en-GB" dirty="0">
                <a:sym typeface="Wingdings" panose="05000000000000000000" pitchFamily="2" charset="2"/>
              </a:rPr>
              <a:t>6,000 legionaries 252,000 bushels of wheat</a:t>
            </a:r>
          </a:p>
          <a:p>
            <a:r>
              <a:rPr lang="en-GB" dirty="0">
                <a:sym typeface="Wingdings" panose="05000000000000000000" pitchFamily="2" charset="2"/>
              </a:rPr>
              <a:t>80,000 Rhine Army 25,200,000kg of wheat</a:t>
            </a:r>
          </a:p>
        </p:txBody>
      </p:sp>
    </p:spTree>
    <p:extLst>
      <p:ext uri="{BB962C8B-B14F-4D97-AF65-F5344CB8AC3E}">
        <p14:creationId xmlns:p14="http://schemas.microsoft.com/office/powerpoint/2010/main" val="384515274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pload.wikimedia.org/wikipedia/commons/3/36/Roman_harvester%2C_Trier.jpg"/>
          <p:cNvPicPr>
            <a:picLocks noChangeAspect="1" noChangeArrowheads="1"/>
          </p:cNvPicPr>
          <p:nvPr/>
        </p:nvPicPr>
        <p:blipFill rotWithShape="1">
          <a:blip r:embed="rId2">
            <a:extLst>
              <a:ext uri="{28A0092B-C50C-407E-A947-70E740481C1C}">
                <a14:useLocalDpi xmlns:a14="http://schemas.microsoft.com/office/drawing/2010/main" val="0"/>
              </a:ext>
            </a:extLst>
          </a:blip>
          <a:srcRect l="13206" r="12853"/>
          <a:stretch/>
        </p:blipFill>
        <p:spPr bwMode="auto">
          <a:xfrm>
            <a:off x="0" y="0"/>
            <a:ext cx="12197512"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646111" y="452718"/>
            <a:ext cx="9404723" cy="1400530"/>
          </a:xfrm>
        </p:spPr>
        <p:txBody>
          <a:bodyPr/>
          <a:lstStyle/>
          <a:p>
            <a:r>
              <a:rPr lang="en-GB" b="1" dirty="0">
                <a:solidFill>
                  <a:srgbClr val="FFFF00"/>
                </a:solidFill>
                <a:effectLst>
                  <a:outerShdw blurRad="38100" dist="38100" dir="2700000" algn="tl">
                    <a:srgbClr val="000000">
                      <a:alpha val="43137"/>
                    </a:srgbClr>
                  </a:outerShdw>
                </a:effectLst>
              </a:rPr>
              <a:t>DATA</a:t>
            </a:r>
          </a:p>
        </p:txBody>
      </p:sp>
      <p:sp>
        <p:nvSpPr>
          <p:cNvPr id="8" name="Rectangle 7"/>
          <p:cNvSpPr/>
          <p:nvPr/>
        </p:nvSpPr>
        <p:spPr>
          <a:xfrm>
            <a:off x="3520977" y="452718"/>
            <a:ext cx="4412765" cy="4401205"/>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sz="2000" dirty="0"/>
              <a:t>Number of soldiers</a:t>
            </a:r>
            <a:br>
              <a:rPr lang="en-GB" sz="2000" dirty="0"/>
            </a:br>
            <a:r>
              <a:rPr lang="en-GB" sz="2000" dirty="0">
                <a:sym typeface="Wingdings" panose="05000000000000000000" pitchFamily="2" charset="2"/>
              </a:rPr>
              <a:t> how much wheat, barley,…?</a:t>
            </a:r>
          </a:p>
          <a:p>
            <a:r>
              <a:rPr lang="en-GB" sz="2000" dirty="0">
                <a:sym typeface="Wingdings" panose="05000000000000000000" pitchFamily="2" charset="2"/>
              </a:rPr>
              <a:t> Vegetables, fruits, oil,…?</a:t>
            </a:r>
          </a:p>
          <a:p>
            <a:pPr marL="342900" indent="-342900">
              <a:buFont typeface="Wingdings" panose="05000000000000000000" pitchFamily="2" charset="2"/>
              <a:buChar char="à"/>
            </a:pPr>
            <a:r>
              <a:rPr lang="en-GB" sz="2000" dirty="0">
                <a:sym typeface="Wingdings" panose="05000000000000000000" pitchFamily="2" charset="2"/>
              </a:rPr>
              <a:t>How many cattle, pigs,…?</a:t>
            </a:r>
          </a:p>
          <a:p>
            <a:pPr marL="342900" indent="-342900">
              <a:buFont typeface="Wingdings" panose="05000000000000000000" pitchFamily="2" charset="2"/>
              <a:buChar char="à"/>
            </a:pPr>
            <a:r>
              <a:rPr lang="en-GB" sz="2000" dirty="0">
                <a:sym typeface="Wingdings" panose="05000000000000000000" pitchFamily="2" charset="2"/>
              </a:rPr>
              <a:t>How much timber…?</a:t>
            </a:r>
          </a:p>
          <a:p>
            <a:pPr marL="800100" lvl="1" indent="-342900">
              <a:buFont typeface="Wingdings" panose="05000000000000000000" pitchFamily="2" charset="2"/>
              <a:buChar char="à"/>
            </a:pPr>
            <a:r>
              <a:rPr lang="en-GB" sz="2000" dirty="0">
                <a:sym typeface="Wingdings" panose="05000000000000000000" pitchFamily="2" charset="2"/>
              </a:rPr>
              <a:t>Firewood, building,…</a:t>
            </a:r>
          </a:p>
          <a:p>
            <a:pPr marL="342900" indent="-342900">
              <a:buFont typeface="Wingdings" panose="05000000000000000000" pitchFamily="2" charset="2"/>
              <a:buChar char="à"/>
            </a:pPr>
            <a:endParaRPr lang="en-GB" sz="2000" dirty="0">
              <a:sym typeface="Wingdings" panose="05000000000000000000" pitchFamily="2" charset="2"/>
            </a:endParaRPr>
          </a:p>
          <a:p>
            <a:pPr marL="342900" indent="-342900">
              <a:buFont typeface="Wingdings" panose="05000000000000000000" pitchFamily="2" charset="2"/>
              <a:buChar char="è"/>
            </a:pPr>
            <a:r>
              <a:rPr lang="en-GB" sz="2000" b="1" dirty="0">
                <a:sym typeface="Wingdings" panose="05000000000000000000" pitchFamily="2" charset="2"/>
              </a:rPr>
              <a:t>How much land is needed…?</a:t>
            </a:r>
          </a:p>
          <a:p>
            <a:pPr marL="342900" indent="-342900">
              <a:buFont typeface="Wingdings" panose="05000000000000000000" pitchFamily="2" charset="2"/>
              <a:buChar char="è"/>
            </a:pPr>
            <a:endParaRPr lang="en-GB" sz="2000" b="1" dirty="0">
              <a:sym typeface="Wingdings" panose="05000000000000000000" pitchFamily="2" charset="2"/>
            </a:endParaRPr>
          </a:p>
          <a:p>
            <a:pPr marL="342900" indent="-342900">
              <a:buFont typeface="Wingdings" panose="05000000000000000000" pitchFamily="2" charset="2"/>
              <a:buChar char="è"/>
            </a:pPr>
            <a:r>
              <a:rPr lang="en-GB" sz="2000" dirty="0">
                <a:sym typeface="Wingdings" panose="05000000000000000000" pitchFamily="2" charset="2"/>
              </a:rPr>
              <a:t>How does the countryside need to change around a military installation…?</a:t>
            </a:r>
          </a:p>
          <a:p>
            <a:pPr marL="342900" indent="-342900">
              <a:buFont typeface="Wingdings" panose="05000000000000000000" pitchFamily="2" charset="2"/>
              <a:buChar char="è"/>
            </a:pPr>
            <a:r>
              <a:rPr lang="en-GB" sz="2000" dirty="0">
                <a:sym typeface="Wingdings" panose="05000000000000000000" pitchFamily="2" charset="2"/>
              </a:rPr>
              <a:t>Is this sustainable? </a:t>
            </a:r>
            <a:br>
              <a:rPr lang="en-GB" sz="2000" dirty="0">
                <a:sym typeface="Wingdings" panose="05000000000000000000" pitchFamily="2" charset="2"/>
              </a:rPr>
            </a:br>
            <a:r>
              <a:rPr lang="en-GB" sz="2000" dirty="0">
                <a:sym typeface="Wingdings" panose="05000000000000000000" pitchFamily="2" charset="2"/>
              </a:rPr>
              <a:t>                 If yes, for how long?</a:t>
            </a:r>
            <a:endParaRPr lang="en-GB" sz="2000" dirty="0"/>
          </a:p>
        </p:txBody>
      </p:sp>
      <p:sp>
        <p:nvSpPr>
          <p:cNvPr id="10" name="Rectangle 9"/>
          <p:cNvSpPr/>
          <p:nvPr/>
        </p:nvSpPr>
        <p:spPr>
          <a:xfrm>
            <a:off x="7898035" y="2616071"/>
            <a:ext cx="4305597" cy="1477328"/>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dirty="0">
                <a:sym typeface="Wingdings" panose="05000000000000000000" pitchFamily="2" charset="2"/>
              </a:rPr>
              <a:t>No. auxiliaries	12,000</a:t>
            </a:r>
          </a:p>
          <a:p>
            <a:r>
              <a:rPr lang="en-GB" dirty="0">
                <a:sym typeface="Wingdings" panose="05000000000000000000" pitchFamily="2" charset="2"/>
              </a:rPr>
              <a:t>No. legionaries	12,000</a:t>
            </a:r>
          </a:p>
          <a:p>
            <a:r>
              <a:rPr lang="en-GB" dirty="0">
                <a:sym typeface="Wingdings" panose="05000000000000000000" pitchFamily="2" charset="2"/>
              </a:rPr>
              <a:t>No. civilians 		?</a:t>
            </a:r>
          </a:p>
          <a:p>
            <a:r>
              <a:rPr lang="en-GB" dirty="0">
                <a:sym typeface="Wingdings" panose="05000000000000000000" pitchFamily="2" charset="2"/>
              </a:rPr>
              <a:t>No. of farmers    	?</a:t>
            </a:r>
          </a:p>
          <a:p>
            <a:endParaRPr lang="en-GB" dirty="0">
              <a:sym typeface="Wingdings" panose="05000000000000000000" pitchFamily="2" charset="2"/>
            </a:endParaRPr>
          </a:p>
        </p:txBody>
      </p:sp>
      <p:pic>
        <p:nvPicPr>
          <p:cNvPr id="11" name="Picture 2" descr="Image result for donau limes teufels mau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601653"/>
            <a:ext cx="4018903" cy="2256347"/>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3876992" y="4919008"/>
            <a:ext cx="3856007" cy="1938992"/>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b="1" dirty="0">
                <a:solidFill>
                  <a:schemeClr val="accent3">
                    <a:lumMod val="20000"/>
                    <a:lumOff val="80000"/>
                  </a:schemeClr>
                </a:solidFill>
                <a:effectLst>
                  <a:outerShdw blurRad="38100" dist="38100" dir="2700000" algn="tl">
                    <a:srgbClr val="000000">
                      <a:alpha val="43137"/>
                    </a:srgbClr>
                  </a:outerShdw>
                </a:effectLst>
              </a:rPr>
              <a:t>30,000-40,000 horses may need replacement across the Empire PER YEAR, </a:t>
            </a:r>
            <a:br>
              <a:rPr lang="en-GB" b="1" dirty="0">
                <a:solidFill>
                  <a:schemeClr val="accent3">
                    <a:lumMod val="20000"/>
                    <a:lumOff val="80000"/>
                  </a:schemeClr>
                </a:solidFill>
                <a:effectLst>
                  <a:outerShdw blurRad="38100" dist="38100" dir="2700000" algn="tl">
                    <a:srgbClr val="000000">
                      <a:alpha val="43137"/>
                    </a:srgbClr>
                  </a:outerShdw>
                </a:effectLst>
              </a:rPr>
            </a:br>
            <a:r>
              <a:rPr lang="en-GB" b="1" dirty="0">
                <a:solidFill>
                  <a:schemeClr val="accent3">
                    <a:lumMod val="20000"/>
                    <a:lumOff val="80000"/>
                  </a:schemeClr>
                </a:solidFill>
                <a:effectLst>
                  <a:outerShdw blurRad="38100" dist="38100" dir="2700000" algn="tl">
                    <a:srgbClr val="000000">
                      <a:alpha val="43137"/>
                    </a:srgbClr>
                  </a:outerShdw>
                </a:effectLst>
              </a:rPr>
              <a:t>worth c. 17.5 million sesterces!</a:t>
            </a:r>
            <a:endParaRPr lang="en-GB" sz="1600" dirty="0">
              <a:solidFill>
                <a:schemeClr val="accent3">
                  <a:lumMod val="20000"/>
                  <a:lumOff val="80000"/>
                </a:schemeClr>
              </a:solidFill>
              <a:effectLst>
                <a:outerShdw blurRad="38100" dist="38100" dir="2700000" algn="tl">
                  <a:srgbClr val="000000">
                    <a:alpha val="43137"/>
                  </a:srgbClr>
                </a:outerShdw>
              </a:effectLst>
            </a:endParaRPr>
          </a:p>
          <a:p>
            <a:r>
              <a:rPr lang="en-GB" sz="1600" dirty="0">
                <a:solidFill>
                  <a:schemeClr val="accent3">
                    <a:lumMod val="20000"/>
                    <a:lumOff val="80000"/>
                  </a:schemeClr>
                </a:solidFill>
                <a:effectLst>
                  <a:outerShdw blurRad="38100" dist="38100" dir="2700000" algn="tl">
                    <a:srgbClr val="000000">
                      <a:alpha val="43137"/>
                    </a:srgbClr>
                  </a:outerShdw>
                </a:effectLst>
              </a:rPr>
              <a:t>(</a:t>
            </a:r>
            <a:r>
              <a:rPr lang="en-GB" sz="1600" dirty="0" err="1">
                <a:solidFill>
                  <a:schemeClr val="accent3">
                    <a:lumMod val="20000"/>
                    <a:lumOff val="80000"/>
                  </a:schemeClr>
                </a:solidFill>
                <a:effectLst>
                  <a:outerShdw blurRad="38100" dist="38100" dir="2700000" algn="tl">
                    <a:srgbClr val="000000">
                      <a:alpha val="43137"/>
                    </a:srgbClr>
                  </a:outerShdw>
                </a:effectLst>
              </a:rPr>
              <a:t>Herz</a:t>
            </a:r>
            <a:r>
              <a:rPr lang="en-GB" sz="1600" dirty="0">
                <a:solidFill>
                  <a:schemeClr val="accent3">
                    <a:lumMod val="20000"/>
                    <a:lumOff val="80000"/>
                  </a:schemeClr>
                </a:solidFill>
                <a:effectLst>
                  <a:outerShdw blurRad="38100" dist="38100" dir="2700000" algn="tl">
                    <a:srgbClr val="000000">
                      <a:alpha val="43137"/>
                    </a:srgbClr>
                  </a:outerShdw>
                </a:effectLst>
              </a:rPr>
              <a:t>, </a:t>
            </a:r>
            <a:r>
              <a:rPr lang="en-GB" sz="1600" i="1" dirty="0" err="1">
                <a:solidFill>
                  <a:schemeClr val="accent3">
                    <a:lumMod val="20000"/>
                    <a:lumOff val="80000"/>
                  </a:schemeClr>
                </a:solidFill>
                <a:effectLst>
                  <a:outerShdw blurRad="38100" dist="38100" dir="2700000" algn="tl">
                    <a:srgbClr val="000000">
                      <a:alpha val="43137"/>
                    </a:srgbClr>
                  </a:outerShdw>
                </a:effectLst>
              </a:rPr>
              <a:t>Compan</a:t>
            </a:r>
            <a:r>
              <a:rPr lang="en-GB" sz="1600" i="1" dirty="0">
                <a:solidFill>
                  <a:schemeClr val="accent3">
                    <a:lumMod val="20000"/>
                    <a:lumOff val="80000"/>
                  </a:schemeClr>
                </a:solidFill>
                <a:effectLst>
                  <a:outerShdw blurRad="38100" dist="38100" dir="2700000" algn="tl">
                    <a:srgbClr val="000000">
                      <a:alpha val="43137"/>
                    </a:srgbClr>
                  </a:outerShdw>
                </a:effectLst>
              </a:rPr>
              <a:t>. </a:t>
            </a:r>
            <a:r>
              <a:rPr lang="en-GB" sz="1600" dirty="0">
                <a:solidFill>
                  <a:schemeClr val="accent3">
                    <a:lumMod val="20000"/>
                    <a:lumOff val="80000"/>
                  </a:schemeClr>
                </a:solidFill>
                <a:effectLst>
                  <a:outerShdw blurRad="38100" dist="38100" dir="2700000" algn="tl">
                    <a:srgbClr val="000000">
                      <a:alpha val="43137"/>
                    </a:srgbClr>
                  </a:outerShdw>
                </a:effectLst>
              </a:rPr>
              <a:t>p.315)</a:t>
            </a:r>
          </a:p>
          <a:p>
            <a:r>
              <a:rPr lang="en-GB" sz="1600" dirty="0">
                <a:solidFill>
                  <a:schemeClr val="accent3">
                    <a:lumMod val="20000"/>
                    <a:lumOff val="80000"/>
                  </a:schemeClr>
                </a:solidFill>
                <a:effectLst>
                  <a:outerShdw blurRad="38100" dist="38100" dir="2700000" algn="tl">
                    <a:srgbClr val="000000">
                      <a:alpha val="43137"/>
                    </a:srgbClr>
                  </a:outerShdw>
                </a:effectLst>
              </a:rPr>
              <a:t>600 tons </a:t>
            </a:r>
            <a:r>
              <a:rPr lang="en-GB" sz="1600" dirty="0" err="1">
                <a:solidFill>
                  <a:schemeClr val="accent3">
                    <a:lumMod val="20000"/>
                    <a:lumOff val="80000"/>
                  </a:schemeClr>
                </a:solidFill>
                <a:effectLst>
                  <a:outerShdw blurRad="38100" dist="38100" dir="2700000" algn="tl">
                    <a:srgbClr val="000000">
                      <a:alpha val="43137"/>
                    </a:srgbClr>
                  </a:outerShdw>
                </a:effectLst>
              </a:rPr>
              <a:t>barly</a:t>
            </a:r>
            <a:r>
              <a:rPr lang="en-GB" sz="1600" dirty="0">
                <a:solidFill>
                  <a:schemeClr val="accent3">
                    <a:lumMod val="20000"/>
                    <a:lumOff val="80000"/>
                  </a:schemeClr>
                </a:solidFill>
                <a:effectLst>
                  <a:outerShdw blurRad="38100" dist="38100" dir="2700000" algn="tl">
                    <a:srgbClr val="000000">
                      <a:alpha val="43137"/>
                    </a:srgbClr>
                  </a:outerShdw>
                </a:effectLst>
              </a:rPr>
              <a:t>, 2,000 tons of hay p.a.</a:t>
            </a:r>
          </a:p>
          <a:p>
            <a:endParaRPr lang="en-GB" sz="1600" dirty="0">
              <a:solidFill>
                <a:schemeClr val="accent3">
                  <a:lumMod val="20000"/>
                  <a:lumOff val="80000"/>
                </a:schemeClr>
              </a:solidFill>
              <a:effectLst>
                <a:outerShdw blurRad="38100" dist="38100" dir="2700000" algn="tl">
                  <a:srgbClr val="000000">
                    <a:alpha val="43137"/>
                  </a:srgbClr>
                </a:outerShdw>
              </a:effectLst>
            </a:endParaRPr>
          </a:p>
        </p:txBody>
      </p:sp>
      <p:sp>
        <p:nvSpPr>
          <p:cNvPr id="13" name="Content Placeholder 12"/>
          <p:cNvSpPr>
            <a:spLocks noGrp="1"/>
          </p:cNvSpPr>
          <p:nvPr>
            <p:ph idx="1"/>
          </p:nvPr>
        </p:nvSpPr>
        <p:spPr>
          <a:xfrm>
            <a:off x="940639" y="1853248"/>
            <a:ext cx="8946541" cy="4195481"/>
          </a:xfrm>
        </p:spPr>
        <p:txBody>
          <a:bodyPr/>
          <a:lstStyle/>
          <a:p>
            <a:endParaRPr lang="en-GB" dirty="0"/>
          </a:p>
        </p:txBody>
      </p:sp>
      <p:pic>
        <p:nvPicPr>
          <p:cNvPr id="5122" name="Picture 2" descr="RIB 156 - Drawn by R. G. C., 192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28749" y="2857417"/>
            <a:ext cx="2691442" cy="5382883"/>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p:cNvSpPr/>
          <p:nvPr/>
        </p:nvSpPr>
        <p:spPr>
          <a:xfrm>
            <a:off x="8369491" y="6488668"/>
            <a:ext cx="971741" cy="369332"/>
          </a:xfrm>
          <a:prstGeom prst="rect">
            <a:avLst/>
          </a:prstGeom>
        </p:spPr>
        <p:txBody>
          <a:bodyPr wrap="none">
            <a:spAutoFit/>
          </a:bodyPr>
          <a:lstStyle/>
          <a:p>
            <a:r>
              <a:rPr lang="en-GB" b="1" dirty="0">
                <a:solidFill>
                  <a:schemeClr val="accent3">
                    <a:lumMod val="20000"/>
                    <a:lumOff val="80000"/>
                  </a:schemeClr>
                </a:solidFill>
              </a:rPr>
              <a:t>RIB 156</a:t>
            </a:r>
          </a:p>
        </p:txBody>
      </p:sp>
    </p:spTree>
    <p:extLst>
      <p:ext uri="{BB962C8B-B14F-4D97-AF65-F5344CB8AC3E}">
        <p14:creationId xmlns:p14="http://schemas.microsoft.com/office/powerpoint/2010/main" val="109111488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8">
                                            <p:txEl>
                                              <p:pRg st="3" end="3"/>
                                            </p:txEl>
                                          </p:spTgt>
                                        </p:tgtEl>
                                        <p:attrNameLst>
                                          <p:attrName>style.visibility</p:attrName>
                                        </p:attrNameLst>
                                      </p:cBhvr>
                                      <p:to>
                                        <p:strVal val="visible"/>
                                      </p:to>
                                    </p:set>
                                    <p:animEffect transition="in" filter="fade">
                                      <p:cBhvr>
                                        <p:cTn id="7" dur="1000"/>
                                        <p:tgtEl>
                                          <p:spTgt spid="8">
                                            <p:txEl>
                                              <p:pRg st="3" end="3"/>
                                            </p:txEl>
                                          </p:spTgt>
                                        </p:tgtEl>
                                      </p:cBhvr>
                                    </p:animEffect>
                                    <p:anim calcmode="lin" valueType="num">
                                      <p:cBhvr>
                                        <p:cTn id="8"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8">
                                            <p:txEl>
                                              <p:pRg st="4" end="4"/>
                                            </p:txEl>
                                          </p:spTgt>
                                        </p:tgtEl>
                                        <p:attrNameLst>
                                          <p:attrName>style.visibility</p:attrName>
                                        </p:attrNameLst>
                                      </p:cBhvr>
                                      <p:to>
                                        <p:strVal val="visible"/>
                                      </p:to>
                                    </p:set>
                                    <p:animEffect transition="in" filter="fade">
                                      <p:cBhvr>
                                        <p:cTn id="13" dur="1000"/>
                                        <p:tgtEl>
                                          <p:spTgt spid="8">
                                            <p:txEl>
                                              <p:pRg st="4" end="4"/>
                                            </p:txEl>
                                          </p:spTgt>
                                        </p:tgtEl>
                                      </p:cBhvr>
                                    </p:animEffect>
                                    <p:anim calcmode="lin" valueType="num">
                                      <p:cBhvr>
                                        <p:cTn id="14" dur="1000" fill="hold"/>
                                        <p:tgtEl>
                                          <p:spTgt spid="8">
                                            <p:txEl>
                                              <p:pRg st="4" end="4"/>
                                            </p:txEl>
                                          </p:spTgt>
                                        </p:tgtEl>
                                        <p:attrNameLst>
                                          <p:attrName>ppt_x</p:attrName>
                                        </p:attrNameLst>
                                      </p:cBhvr>
                                      <p:tavLst>
                                        <p:tav tm="0">
                                          <p:val>
                                            <p:strVal val="#ppt_x"/>
                                          </p:val>
                                        </p:tav>
                                        <p:tav tm="100000">
                                          <p:val>
                                            <p:strVal val="#ppt_x"/>
                                          </p:val>
                                        </p:tav>
                                      </p:tavLst>
                                    </p:anim>
                                    <p:anim calcmode="lin" valueType="num">
                                      <p:cBhvr>
                                        <p:cTn id="15" dur="1000" fill="hold"/>
                                        <p:tgtEl>
                                          <p:spTgt spid="8">
                                            <p:txEl>
                                              <p:pRg st="4" end="4"/>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8">
                                            <p:txEl>
                                              <p:pRg st="6" end="6"/>
                                            </p:txEl>
                                          </p:spTgt>
                                        </p:tgtEl>
                                        <p:attrNameLst>
                                          <p:attrName>style.visibility</p:attrName>
                                        </p:attrNameLst>
                                      </p:cBhvr>
                                      <p:to>
                                        <p:strVal val="visible"/>
                                      </p:to>
                                    </p:set>
                                    <p:animEffect transition="in" filter="fade">
                                      <p:cBhvr>
                                        <p:cTn id="19" dur="1000"/>
                                        <p:tgtEl>
                                          <p:spTgt spid="8">
                                            <p:txEl>
                                              <p:pRg st="6" end="6"/>
                                            </p:txEl>
                                          </p:spTgt>
                                        </p:tgtEl>
                                      </p:cBhvr>
                                    </p:animEffect>
                                    <p:anim calcmode="lin" valueType="num">
                                      <p:cBhvr>
                                        <p:cTn id="20" dur="1000" fill="hold"/>
                                        <p:tgtEl>
                                          <p:spTgt spid="8">
                                            <p:txEl>
                                              <p:pRg st="6" end="6"/>
                                            </p:txEl>
                                          </p:spTgt>
                                        </p:tgtEl>
                                        <p:attrNameLst>
                                          <p:attrName>ppt_x</p:attrName>
                                        </p:attrNameLst>
                                      </p:cBhvr>
                                      <p:tavLst>
                                        <p:tav tm="0">
                                          <p:val>
                                            <p:strVal val="#ppt_x"/>
                                          </p:val>
                                        </p:tav>
                                        <p:tav tm="100000">
                                          <p:val>
                                            <p:strVal val="#ppt_x"/>
                                          </p:val>
                                        </p:tav>
                                      </p:tavLst>
                                    </p:anim>
                                    <p:anim calcmode="lin" valueType="num">
                                      <p:cBhvr>
                                        <p:cTn id="21" dur="1000" fill="hold"/>
                                        <p:tgtEl>
                                          <p:spTgt spid="8">
                                            <p:txEl>
                                              <p:pRg st="6" end="6"/>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8">
                                            <p:txEl>
                                              <p:pRg st="8" end="8"/>
                                            </p:txEl>
                                          </p:spTgt>
                                        </p:tgtEl>
                                        <p:attrNameLst>
                                          <p:attrName>style.visibility</p:attrName>
                                        </p:attrNameLst>
                                      </p:cBhvr>
                                      <p:to>
                                        <p:strVal val="visible"/>
                                      </p:to>
                                    </p:set>
                                    <p:animEffect transition="in" filter="fade">
                                      <p:cBhvr>
                                        <p:cTn id="25" dur="1000"/>
                                        <p:tgtEl>
                                          <p:spTgt spid="8">
                                            <p:txEl>
                                              <p:pRg st="8" end="8"/>
                                            </p:txEl>
                                          </p:spTgt>
                                        </p:tgtEl>
                                      </p:cBhvr>
                                    </p:animEffect>
                                    <p:anim calcmode="lin" valueType="num">
                                      <p:cBhvr>
                                        <p:cTn id="26" dur="1000" fill="hold"/>
                                        <p:tgtEl>
                                          <p:spTgt spid="8">
                                            <p:txEl>
                                              <p:pRg st="8" end="8"/>
                                            </p:txEl>
                                          </p:spTgt>
                                        </p:tgtEl>
                                        <p:attrNameLst>
                                          <p:attrName>ppt_x</p:attrName>
                                        </p:attrNameLst>
                                      </p:cBhvr>
                                      <p:tavLst>
                                        <p:tav tm="0">
                                          <p:val>
                                            <p:strVal val="#ppt_x"/>
                                          </p:val>
                                        </p:tav>
                                        <p:tav tm="100000">
                                          <p:val>
                                            <p:strVal val="#ppt_x"/>
                                          </p:val>
                                        </p:tav>
                                      </p:tavLst>
                                    </p:anim>
                                    <p:anim calcmode="lin" valueType="num">
                                      <p:cBhvr>
                                        <p:cTn id="27" dur="1000" fill="hold"/>
                                        <p:tgtEl>
                                          <p:spTgt spid="8">
                                            <p:txEl>
                                              <p:pRg st="8" end="8"/>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8">
                                            <p:txEl>
                                              <p:pRg st="9" end="9"/>
                                            </p:txEl>
                                          </p:spTgt>
                                        </p:tgtEl>
                                        <p:attrNameLst>
                                          <p:attrName>style.visibility</p:attrName>
                                        </p:attrNameLst>
                                      </p:cBhvr>
                                      <p:to>
                                        <p:strVal val="visible"/>
                                      </p:to>
                                    </p:set>
                                    <p:animEffect transition="in" filter="fade">
                                      <p:cBhvr>
                                        <p:cTn id="31" dur="1000"/>
                                        <p:tgtEl>
                                          <p:spTgt spid="8">
                                            <p:txEl>
                                              <p:pRg st="9" end="9"/>
                                            </p:txEl>
                                          </p:spTgt>
                                        </p:tgtEl>
                                      </p:cBhvr>
                                    </p:animEffect>
                                    <p:anim calcmode="lin" valueType="num">
                                      <p:cBhvr>
                                        <p:cTn id="32" dur="1000" fill="hold"/>
                                        <p:tgtEl>
                                          <p:spTgt spid="8">
                                            <p:txEl>
                                              <p:pRg st="9" end="9"/>
                                            </p:txEl>
                                          </p:spTgt>
                                        </p:tgtEl>
                                        <p:attrNameLst>
                                          <p:attrName>ppt_x</p:attrName>
                                        </p:attrNameLst>
                                      </p:cBhvr>
                                      <p:tavLst>
                                        <p:tav tm="0">
                                          <p:val>
                                            <p:strVal val="#ppt_x"/>
                                          </p:val>
                                        </p:tav>
                                        <p:tav tm="100000">
                                          <p:val>
                                            <p:strVal val="#ppt_x"/>
                                          </p:val>
                                        </p:tav>
                                      </p:tavLst>
                                    </p:anim>
                                    <p:anim calcmode="lin" valueType="num">
                                      <p:cBhvr>
                                        <p:cTn id="33" dur="1000" fill="hold"/>
                                        <p:tgtEl>
                                          <p:spTgt spid="8">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nodeType="clickEffect">
                                  <p:stCondLst>
                                    <p:cond delay="0"/>
                                  </p:stCondLst>
                                  <p:childTnLst>
                                    <p:set>
                                      <p:cBhvr>
                                        <p:cTn id="37" dur="1" fill="hold">
                                          <p:stCondLst>
                                            <p:cond delay="0"/>
                                          </p:stCondLst>
                                        </p:cTn>
                                        <p:tgtEl>
                                          <p:spTgt spid="11"/>
                                        </p:tgtEl>
                                        <p:attrNameLst>
                                          <p:attrName>style.visibility</p:attrName>
                                        </p:attrNameLst>
                                      </p:cBhvr>
                                      <p:to>
                                        <p:strVal val="visible"/>
                                      </p:to>
                                    </p:set>
                                    <p:animEffect transition="in" filter="fade">
                                      <p:cBhvr>
                                        <p:cTn id="38" dur="1000"/>
                                        <p:tgtEl>
                                          <p:spTgt spid="11"/>
                                        </p:tgtEl>
                                      </p:cBhvr>
                                    </p:animEffect>
                                    <p:anim calcmode="lin" valueType="num">
                                      <p:cBhvr>
                                        <p:cTn id="39" dur="1000" fill="hold"/>
                                        <p:tgtEl>
                                          <p:spTgt spid="11"/>
                                        </p:tgtEl>
                                        <p:attrNameLst>
                                          <p:attrName>ppt_x</p:attrName>
                                        </p:attrNameLst>
                                      </p:cBhvr>
                                      <p:tavLst>
                                        <p:tav tm="0">
                                          <p:val>
                                            <p:strVal val="#ppt_x"/>
                                          </p:val>
                                        </p:tav>
                                        <p:tav tm="100000">
                                          <p:val>
                                            <p:strVal val="#ppt_x"/>
                                          </p:val>
                                        </p:tav>
                                      </p:tavLst>
                                    </p:anim>
                                    <p:anim calcmode="lin" valueType="num">
                                      <p:cBhvr>
                                        <p:cTn id="40" dur="1000" fill="hold"/>
                                        <p:tgtEl>
                                          <p:spTgt spid="11"/>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12"/>
                                        </p:tgtEl>
                                        <p:attrNameLst>
                                          <p:attrName>style.visibility</p:attrName>
                                        </p:attrNameLst>
                                      </p:cBhvr>
                                      <p:to>
                                        <p:strVal val="visible"/>
                                      </p:to>
                                    </p:set>
                                    <p:animEffect transition="in" filter="fade">
                                      <p:cBhvr>
                                        <p:cTn id="43" dur="1000"/>
                                        <p:tgtEl>
                                          <p:spTgt spid="12"/>
                                        </p:tgtEl>
                                      </p:cBhvr>
                                    </p:animEffect>
                                    <p:anim calcmode="lin" valueType="num">
                                      <p:cBhvr>
                                        <p:cTn id="44" dur="1000" fill="hold"/>
                                        <p:tgtEl>
                                          <p:spTgt spid="12"/>
                                        </p:tgtEl>
                                        <p:attrNameLst>
                                          <p:attrName>ppt_x</p:attrName>
                                        </p:attrNameLst>
                                      </p:cBhvr>
                                      <p:tavLst>
                                        <p:tav tm="0">
                                          <p:val>
                                            <p:strVal val="#ppt_x"/>
                                          </p:val>
                                        </p:tav>
                                        <p:tav tm="100000">
                                          <p:val>
                                            <p:strVal val="#ppt_x"/>
                                          </p:val>
                                        </p:tav>
                                      </p:tavLst>
                                    </p:anim>
                                    <p:anim calcmode="lin" valueType="num">
                                      <p:cBhvr>
                                        <p:cTn id="45"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14"/>
                                        </p:tgtEl>
                                        <p:attrNameLst>
                                          <p:attrName>style.visibility</p:attrName>
                                        </p:attrNameLst>
                                      </p:cBhvr>
                                      <p:to>
                                        <p:strVal val="visible"/>
                                      </p:to>
                                    </p:set>
                                    <p:animEffect transition="in" filter="fade">
                                      <p:cBhvr>
                                        <p:cTn id="50" dur="1000"/>
                                        <p:tgtEl>
                                          <p:spTgt spid="14"/>
                                        </p:tgtEl>
                                      </p:cBhvr>
                                    </p:animEffect>
                                    <p:anim calcmode="lin" valueType="num">
                                      <p:cBhvr>
                                        <p:cTn id="51" dur="1000" fill="hold"/>
                                        <p:tgtEl>
                                          <p:spTgt spid="14"/>
                                        </p:tgtEl>
                                        <p:attrNameLst>
                                          <p:attrName>ppt_x</p:attrName>
                                        </p:attrNameLst>
                                      </p:cBhvr>
                                      <p:tavLst>
                                        <p:tav tm="0">
                                          <p:val>
                                            <p:strVal val="#ppt_x"/>
                                          </p:val>
                                        </p:tav>
                                        <p:tav tm="100000">
                                          <p:val>
                                            <p:strVal val="#ppt_x"/>
                                          </p:val>
                                        </p:tav>
                                      </p:tavLst>
                                    </p:anim>
                                    <p:anim calcmode="lin" valueType="num">
                                      <p:cBhvr>
                                        <p:cTn id="52" dur="1000" fill="hold"/>
                                        <p:tgtEl>
                                          <p:spTgt spid="14"/>
                                        </p:tgtEl>
                                        <p:attrNameLst>
                                          <p:attrName>ppt_y</p:attrName>
                                        </p:attrNameLst>
                                      </p:cBhvr>
                                      <p:tavLst>
                                        <p:tav tm="0">
                                          <p:val>
                                            <p:strVal val="#ppt_y+.1"/>
                                          </p:val>
                                        </p:tav>
                                        <p:tav tm="100000">
                                          <p:val>
                                            <p:strVal val="#ppt_y"/>
                                          </p:val>
                                        </p:tav>
                                      </p:tavLst>
                                    </p:anim>
                                  </p:childTnLst>
                                </p:cTn>
                              </p:par>
                            </p:childTnLst>
                          </p:cTn>
                        </p:par>
                        <p:par>
                          <p:cTn id="53" fill="hold">
                            <p:stCondLst>
                              <p:cond delay="1000"/>
                            </p:stCondLst>
                            <p:childTnLst>
                              <p:par>
                                <p:cTn id="54" presetID="42" presetClass="entr" presetSubtype="0" fill="hold" nodeType="afterEffect">
                                  <p:stCondLst>
                                    <p:cond delay="0"/>
                                  </p:stCondLst>
                                  <p:childTnLst>
                                    <p:set>
                                      <p:cBhvr>
                                        <p:cTn id="55" dur="1" fill="hold">
                                          <p:stCondLst>
                                            <p:cond delay="0"/>
                                          </p:stCondLst>
                                        </p:cTn>
                                        <p:tgtEl>
                                          <p:spTgt spid="5122"/>
                                        </p:tgtEl>
                                        <p:attrNameLst>
                                          <p:attrName>style.visibility</p:attrName>
                                        </p:attrNameLst>
                                      </p:cBhvr>
                                      <p:to>
                                        <p:strVal val="visible"/>
                                      </p:to>
                                    </p:set>
                                    <p:animEffect transition="in" filter="fade">
                                      <p:cBhvr>
                                        <p:cTn id="56" dur="1000"/>
                                        <p:tgtEl>
                                          <p:spTgt spid="5122"/>
                                        </p:tgtEl>
                                      </p:cBhvr>
                                    </p:animEffect>
                                    <p:anim calcmode="lin" valueType="num">
                                      <p:cBhvr>
                                        <p:cTn id="57" dur="1000" fill="hold"/>
                                        <p:tgtEl>
                                          <p:spTgt spid="5122"/>
                                        </p:tgtEl>
                                        <p:attrNameLst>
                                          <p:attrName>ppt_x</p:attrName>
                                        </p:attrNameLst>
                                      </p:cBhvr>
                                      <p:tavLst>
                                        <p:tav tm="0">
                                          <p:val>
                                            <p:strVal val="#ppt_x"/>
                                          </p:val>
                                        </p:tav>
                                        <p:tav tm="100000">
                                          <p:val>
                                            <p:strVal val="#ppt_x"/>
                                          </p:val>
                                        </p:tav>
                                      </p:tavLst>
                                    </p:anim>
                                    <p:anim calcmode="lin" valueType="num">
                                      <p:cBhvr>
                                        <p:cTn id="58" dur="1000" fill="hold"/>
                                        <p:tgtEl>
                                          <p:spTgt spid="51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uiExpand="1" build="p"/>
      <p:bldP spid="12" grpId="0" animBg="1"/>
      <p:bldP spid="14"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s://upload.wikimedia.org/wikipedia/commons/3/36/Roman_harvester%2C_Trier.jpg"/>
          <p:cNvPicPr>
            <a:picLocks noChangeAspect="1" noChangeArrowheads="1"/>
          </p:cNvPicPr>
          <p:nvPr/>
        </p:nvPicPr>
        <p:blipFill rotWithShape="1">
          <a:blip r:embed="rId2">
            <a:extLst>
              <a:ext uri="{28A0092B-C50C-407E-A947-70E740481C1C}">
                <a14:useLocalDpi xmlns:a14="http://schemas.microsoft.com/office/drawing/2010/main" val="0"/>
              </a:ext>
            </a:extLst>
          </a:blip>
          <a:srcRect l="13206" r="12853"/>
          <a:stretch/>
        </p:blipFill>
        <p:spPr bwMode="auto">
          <a:xfrm>
            <a:off x="0" y="0"/>
            <a:ext cx="12197512"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Supply: market vs. state economy</a:t>
            </a:r>
          </a:p>
        </p:txBody>
      </p:sp>
      <p:sp>
        <p:nvSpPr>
          <p:cNvPr id="3" name="Content Placeholder 2"/>
          <p:cNvSpPr>
            <a:spLocks noGrp="1"/>
          </p:cNvSpPr>
          <p:nvPr>
            <p:ph sz="half" idx="1"/>
          </p:nvPr>
        </p:nvSpPr>
        <p:spPr>
          <a:xfrm>
            <a:off x="0" y="1841786"/>
            <a:ext cx="4396339" cy="3759549"/>
          </a:xfr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normAutofit lnSpcReduction="10000"/>
          </a:bodyPr>
          <a:lstStyle/>
          <a:p>
            <a:r>
              <a:rPr lang="en-GB" dirty="0"/>
              <a:t>Nature of the supply</a:t>
            </a:r>
          </a:p>
          <a:p>
            <a:r>
              <a:rPr lang="en-GB" dirty="0"/>
              <a:t>Evidence from Egypt</a:t>
            </a:r>
          </a:p>
          <a:p>
            <a:pPr lvl="1"/>
            <a:r>
              <a:rPr lang="en-GB" dirty="0"/>
              <a:t>But can we generalise for the whole Roman empire?</a:t>
            </a:r>
          </a:p>
          <a:p>
            <a:r>
              <a:rPr lang="en-GB" dirty="0"/>
              <a:t>The state could set a fictional market price (?)</a:t>
            </a:r>
          </a:p>
          <a:p>
            <a:pPr lvl="1"/>
            <a:r>
              <a:rPr lang="en-GB" dirty="0"/>
              <a:t>State-owned land?</a:t>
            </a:r>
          </a:p>
          <a:p>
            <a:pPr lvl="1"/>
            <a:r>
              <a:rPr lang="en-GB" dirty="0"/>
              <a:t>Taxes: 10/12.5% of harvest</a:t>
            </a:r>
          </a:p>
          <a:p>
            <a:r>
              <a:rPr lang="en-GB" dirty="0"/>
              <a:t>Or primarily a ‘private’ economy in 1</a:t>
            </a:r>
            <a:r>
              <a:rPr lang="en-GB" baseline="30000" dirty="0"/>
              <a:t>st</a:t>
            </a:r>
            <a:r>
              <a:rPr lang="en-GB" dirty="0"/>
              <a:t>-2</a:t>
            </a:r>
            <a:r>
              <a:rPr lang="en-GB" baseline="30000" dirty="0"/>
              <a:t>nd</a:t>
            </a:r>
            <a:r>
              <a:rPr lang="en-GB" dirty="0"/>
              <a:t> century AD ?</a:t>
            </a:r>
          </a:p>
        </p:txBody>
      </p:sp>
      <p:sp>
        <p:nvSpPr>
          <p:cNvPr id="4" name="Content Placeholder 3"/>
          <p:cNvSpPr>
            <a:spLocks noGrp="1"/>
          </p:cNvSpPr>
          <p:nvPr>
            <p:ph sz="half" idx="2"/>
          </p:nvPr>
        </p:nvSpPr>
        <p:spPr>
          <a:xfrm>
            <a:off x="5544327" y="2216961"/>
            <a:ext cx="6689907" cy="729448"/>
          </a:xfr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a:normAutofit lnSpcReduction="10000"/>
          </a:bodyPr>
          <a:lstStyle/>
          <a:p>
            <a:r>
              <a:rPr lang="en-GB" sz="1400" b="1" dirty="0">
                <a:solidFill>
                  <a:schemeClr val="accent3">
                    <a:lumMod val="20000"/>
                    <a:lumOff val="80000"/>
                  </a:schemeClr>
                </a:solidFill>
                <a:effectLst>
                  <a:outerShdw blurRad="38100" dist="38100" dir="2700000" algn="tl">
                    <a:srgbClr val="000000">
                      <a:alpha val="43137"/>
                    </a:srgbClr>
                  </a:outerShdw>
                </a:effectLst>
              </a:rPr>
              <a:t>Ostraca from Wadi </a:t>
            </a:r>
            <a:r>
              <a:rPr lang="en-GB" sz="1400" b="1" dirty="0" err="1">
                <a:solidFill>
                  <a:schemeClr val="accent3">
                    <a:lumMod val="20000"/>
                    <a:lumOff val="80000"/>
                  </a:schemeClr>
                </a:solidFill>
                <a:effectLst>
                  <a:outerShdw blurRad="38100" dist="38100" dir="2700000" algn="tl">
                    <a:srgbClr val="000000">
                      <a:alpha val="43137"/>
                    </a:srgbClr>
                  </a:outerShdw>
                </a:effectLst>
              </a:rPr>
              <a:t>Fawakhir</a:t>
            </a:r>
            <a:r>
              <a:rPr lang="en-GB" sz="1400" b="1" dirty="0">
                <a:solidFill>
                  <a:schemeClr val="accent3">
                    <a:lumMod val="20000"/>
                    <a:lumOff val="80000"/>
                  </a:schemeClr>
                </a:solidFill>
                <a:effectLst>
                  <a:outerShdw blurRad="38100" dist="38100" dir="2700000" algn="tl">
                    <a:srgbClr val="000000">
                      <a:alpha val="43137"/>
                    </a:srgbClr>
                  </a:outerShdw>
                </a:effectLst>
              </a:rPr>
              <a:t> (Eastern Desert of Egypt)</a:t>
            </a:r>
            <a:br>
              <a:rPr lang="en-GB" sz="1400" b="1" dirty="0">
                <a:solidFill>
                  <a:schemeClr val="accent3">
                    <a:lumMod val="20000"/>
                    <a:lumOff val="80000"/>
                  </a:schemeClr>
                </a:solidFill>
                <a:effectLst>
                  <a:outerShdw blurRad="38100" dist="38100" dir="2700000" algn="tl">
                    <a:srgbClr val="000000">
                      <a:alpha val="43137"/>
                    </a:srgbClr>
                  </a:outerShdw>
                </a:effectLst>
              </a:rPr>
            </a:br>
            <a:r>
              <a:rPr lang="en-GB" sz="1400" b="1" dirty="0">
                <a:solidFill>
                  <a:schemeClr val="accent3">
                    <a:lumMod val="20000"/>
                    <a:lumOff val="80000"/>
                  </a:schemeClr>
                </a:solidFill>
                <a:effectLst>
                  <a:outerShdw blurRad="38100" dist="38100" dir="2700000" algn="tl">
                    <a:srgbClr val="000000">
                      <a:alpha val="43137"/>
                    </a:srgbClr>
                  </a:outerShdw>
                </a:effectLst>
              </a:rPr>
              <a:t>Colin Adams, “Supplying the Roman Army: O. Petr. 245”, ZPE 109 (1995) 119–24.</a:t>
            </a:r>
          </a:p>
          <a:p>
            <a:endParaRPr lang="en-GB" sz="1400" b="1" dirty="0">
              <a:solidFill>
                <a:schemeClr val="accent3">
                  <a:lumMod val="20000"/>
                  <a:lumOff val="80000"/>
                </a:schemeClr>
              </a:solidFill>
              <a:effectLst>
                <a:outerShdw blurRad="38100" dist="38100" dir="2700000" algn="tl">
                  <a:srgbClr val="000000">
                    <a:alpha val="43137"/>
                  </a:srgbClr>
                </a:outerShdw>
              </a:effectLst>
            </a:endParaRPr>
          </a:p>
        </p:txBody>
      </p:sp>
      <p:pic>
        <p:nvPicPr>
          <p:cNvPr id="5" name="Picture 4"/>
          <p:cNvPicPr>
            <a:picLocks noChangeAspect="1"/>
          </p:cNvPicPr>
          <p:nvPr/>
        </p:nvPicPr>
        <p:blipFill>
          <a:blip r:embed="rId3"/>
          <a:stretch>
            <a:fillRect/>
          </a:stretch>
        </p:blipFill>
        <p:spPr>
          <a:xfrm>
            <a:off x="3970199" y="1093161"/>
            <a:ext cx="8300757" cy="1100653"/>
          </a:xfrm>
          <a:prstGeom prst="rect">
            <a:avLst/>
          </a:prstGeom>
        </p:spPr>
      </p:pic>
      <p:pic>
        <p:nvPicPr>
          <p:cNvPr id="12290" name="Picture 2" descr="Image result for Wadi Fawakhi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94071" y="2778181"/>
            <a:ext cx="5990417" cy="40237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933174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fade">
                                      <p:cBhvr>
                                        <p:cTn id="31" dur="1000"/>
                                        <p:tgtEl>
                                          <p:spTgt spid="3">
                                            <p:txEl>
                                              <p:pRg st="3" end="3"/>
                                            </p:txEl>
                                          </p:spTgt>
                                        </p:tgtEl>
                                      </p:cBhvr>
                                    </p:animEffect>
                                    <p:anim calcmode="lin" valueType="num">
                                      <p:cBhvr>
                                        <p:cTn id="3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Effect transition="in" filter="fade">
                                      <p:cBhvr>
                                        <p:cTn id="37" dur="1000"/>
                                        <p:tgtEl>
                                          <p:spTgt spid="3">
                                            <p:txEl>
                                              <p:pRg st="4" end="4"/>
                                            </p:txEl>
                                          </p:spTgt>
                                        </p:tgtEl>
                                      </p:cBhvr>
                                    </p:animEffect>
                                    <p:anim calcmode="lin" valueType="num">
                                      <p:cBhvr>
                                        <p:cTn id="3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2" presetClass="entr" presetSubtype="0" fill="hold" grpId="0" nodeType="after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Effect transition="in" filter="fade">
                                      <p:cBhvr>
                                        <p:cTn id="43" dur="1000"/>
                                        <p:tgtEl>
                                          <p:spTgt spid="3">
                                            <p:txEl>
                                              <p:pRg st="5" end="5"/>
                                            </p:txEl>
                                          </p:spTgt>
                                        </p:tgtEl>
                                      </p:cBhvr>
                                    </p:animEffect>
                                    <p:anim calcmode="lin" valueType="num">
                                      <p:cBhvr>
                                        <p:cTn id="44"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46" fill="hold">
                            <p:stCondLst>
                              <p:cond delay="7000"/>
                            </p:stCondLst>
                            <p:childTnLst>
                              <p:par>
                                <p:cTn id="47" presetID="42" presetClass="entr" presetSubtype="0" fill="hold" grpId="0" nodeType="after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bg/>
                                          </p:spTgt>
                                        </p:tgtEl>
                                        <p:attrNameLst>
                                          <p:attrName>style.visibility</p:attrName>
                                        </p:attrNameLst>
                                      </p:cBhvr>
                                      <p:to>
                                        <p:strVal val="visible"/>
                                      </p:to>
                                    </p:set>
                                    <p:animEffect transition="in" filter="fade">
                                      <p:cBhvr>
                                        <p:cTn id="56" dur="1000"/>
                                        <p:tgtEl>
                                          <p:spTgt spid="4">
                                            <p:bg/>
                                          </p:spTgt>
                                        </p:tgtEl>
                                      </p:cBhvr>
                                    </p:animEffect>
                                    <p:anim calcmode="lin" valueType="num">
                                      <p:cBhvr>
                                        <p:cTn id="57" dur="1000" fill="hold"/>
                                        <p:tgtEl>
                                          <p:spTgt spid="4">
                                            <p:bg/>
                                          </p:spTgt>
                                        </p:tgtEl>
                                        <p:attrNameLst>
                                          <p:attrName>ppt_x</p:attrName>
                                        </p:attrNameLst>
                                      </p:cBhvr>
                                      <p:tavLst>
                                        <p:tav tm="0">
                                          <p:val>
                                            <p:strVal val="#ppt_x"/>
                                          </p:val>
                                        </p:tav>
                                        <p:tav tm="100000">
                                          <p:val>
                                            <p:strVal val="#ppt_x"/>
                                          </p:val>
                                        </p:tav>
                                      </p:tavLst>
                                    </p:anim>
                                    <p:anim calcmode="lin" valueType="num">
                                      <p:cBhvr>
                                        <p:cTn id="58" dur="1000" fill="hold"/>
                                        <p:tgtEl>
                                          <p:spTgt spid="4">
                                            <p:bg/>
                                          </p:spTgt>
                                        </p:tgtEl>
                                        <p:attrNameLst>
                                          <p:attrName>ppt_y</p:attrName>
                                        </p:attrNameLst>
                                      </p:cBhvr>
                                      <p:tavLst>
                                        <p:tav tm="0">
                                          <p:val>
                                            <p:strVal val="#ppt_y+.1"/>
                                          </p:val>
                                        </p:tav>
                                        <p:tav tm="100000">
                                          <p:val>
                                            <p:strVal val="#ppt_y"/>
                                          </p:val>
                                        </p:tav>
                                      </p:tavLst>
                                    </p:anim>
                                  </p:childTnLst>
                                </p:cTn>
                              </p:par>
                            </p:childTnLst>
                          </p:cTn>
                        </p:par>
                        <p:par>
                          <p:cTn id="59" fill="hold">
                            <p:stCondLst>
                              <p:cond delay="1000"/>
                            </p:stCondLst>
                            <p:childTnLst>
                              <p:par>
                                <p:cTn id="60" presetID="42" presetClass="entr" presetSubtype="0" fill="hold" grpId="0" nodeType="afterEffect">
                                  <p:stCondLst>
                                    <p:cond delay="0"/>
                                  </p:stCondLst>
                                  <p:childTnLst>
                                    <p:set>
                                      <p:cBhvr>
                                        <p:cTn id="61" dur="1" fill="hold">
                                          <p:stCondLst>
                                            <p:cond delay="0"/>
                                          </p:stCondLst>
                                        </p:cTn>
                                        <p:tgtEl>
                                          <p:spTgt spid="4">
                                            <p:txEl>
                                              <p:pRg st="0" end="0"/>
                                            </p:txEl>
                                          </p:spTgt>
                                        </p:tgtEl>
                                        <p:attrNameLst>
                                          <p:attrName>style.visibility</p:attrName>
                                        </p:attrNameLst>
                                      </p:cBhvr>
                                      <p:to>
                                        <p:strVal val="visible"/>
                                      </p:to>
                                    </p:set>
                                    <p:animEffect transition="in" filter="fade">
                                      <p:cBhvr>
                                        <p:cTn id="62" dur="1000"/>
                                        <p:tgtEl>
                                          <p:spTgt spid="4">
                                            <p:txEl>
                                              <p:pRg st="0" end="0"/>
                                            </p:txEl>
                                          </p:spTgt>
                                        </p:tgtEl>
                                      </p:cBhvr>
                                    </p:animEffect>
                                    <p:anim calcmode="lin" valueType="num">
                                      <p:cBhvr>
                                        <p:cTn id="63"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64"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65" fill="hold">
                            <p:stCondLst>
                              <p:cond delay="2000"/>
                            </p:stCondLst>
                            <p:childTnLst>
                              <p:par>
                                <p:cTn id="66" presetID="42" presetClass="entr" presetSubtype="0" fill="hold" nodeType="afterEffect">
                                  <p:stCondLst>
                                    <p:cond delay="0"/>
                                  </p:stCondLst>
                                  <p:childTnLst>
                                    <p:set>
                                      <p:cBhvr>
                                        <p:cTn id="67" dur="1" fill="hold">
                                          <p:stCondLst>
                                            <p:cond delay="0"/>
                                          </p:stCondLst>
                                        </p:cTn>
                                        <p:tgtEl>
                                          <p:spTgt spid="5"/>
                                        </p:tgtEl>
                                        <p:attrNameLst>
                                          <p:attrName>style.visibility</p:attrName>
                                        </p:attrNameLst>
                                      </p:cBhvr>
                                      <p:to>
                                        <p:strVal val="visible"/>
                                      </p:to>
                                    </p:set>
                                    <p:animEffect transition="in" filter="fade">
                                      <p:cBhvr>
                                        <p:cTn id="68" dur="1000"/>
                                        <p:tgtEl>
                                          <p:spTgt spid="5"/>
                                        </p:tgtEl>
                                      </p:cBhvr>
                                    </p:animEffect>
                                    <p:anim calcmode="lin" valueType="num">
                                      <p:cBhvr>
                                        <p:cTn id="69" dur="1000" fill="hold"/>
                                        <p:tgtEl>
                                          <p:spTgt spid="5"/>
                                        </p:tgtEl>
                                        <p:attrNameLst>
                                          <p:attrName>ppt_x</p:attrName>
                                        </p:attrNameLst>
                                      </p:cBhvr>
                                      <p:tavLst>
                                        <p:tav tm="0">
                                          <p:val>
                                            <p:strVal val="#ppt_x"/>
                                          </p:val>
                                        </p:tav>
                                        <p:tav tm="100000">
                                          <p:val>
                                            <p:strVal val="#ppt_x"/>
                                          </p:val>
                                        </p:tav>
                                      </p:tavLst>
                                    </p:anim>
                                    <p:anim calcmode="lin" valueType="num">
                                      <p:cBhvr>
                                        <p:cTn id="70" dur="1000" fill="hold"/>
                                        <p:tgtEl>
                                          <p:spTgt spid="5"/>
                                        </p:tgtEl>
                                        <p:attrNameLst>
                                          <p:attrName>ppt_y</p:attrName>
                                        </p:attrNameLst>
                                      </p:cBhvr>
                                      <p:tavLst>
                                        <p:tav tm="0">
                                          <p:val>
                                            <p:strVal val="#ppt_y+.1"/>
                                          </p:val>
                                        </p:tav>
                                        <p:tav tm="100000">
                                          <p:val>
                                            <p:strVal val="#ppt_y"/>
                                          </p:val>
                                        </p:tav>
                                      </p:tavLst>
                                    </p:anim>
                                  </p:childTnLst>
                                </p:cTn>
                              </p:par>
                            </p:childTnLst>
                          </p:cTn>
                        </p:par>
                        <p:par>
                          <p:cTn id="71" fill="hold">
                            <p:stCondLst>
                              <p:cond delay="3000"/>
                            </p:stCondLst>
                            <p:childTnLst>
                              <p:par>
                                <p:cTn id="72" presetID="42" presetClass="entr" presetSubtype="0" fill="hold" nodeType="afterEffect">
                                  <p:stCondLst>
                                    <p:cond delay="0"/>
                                  </p:stCondLst>
                                  <p:childTnLst>
                                    <p:set>
                                      <p:cBhvr>
                                        <p:cTn id="73" dur="1" fill="hold">
                                          <p:stCondLst>
                                            <p:cond delay="0"/>
                                          </p:stCondLst>
                                        </p:cTn>
                                        <p:tgtEl>
                                          <p:spTgt spid="12290"/>
                                        </p:tgtEl>
                                        <p:attrNameLst>
                                          <p:attrName>style.visibility</p:attrName>
                                        </p:attrNameLst>
                                      </p:cBhvr>
                                      <p:to>
                                        <p:strVal val="visible"/>
                                      </p:to>
                                    </p:set>
                                    <p:animEffect transition="in" filter="fade">
                                      <p:cBhvr>
                                        <p:cTn id="74" dur="1000"/>
                                        <p:tgtEl>
                                          <p:spTgt spid="12290"/>
                                        </p:tgtEl>
                                      </p:cBhvr>
                                    </p:animEffect>
                                    <p:anim calcmode="lin" valueType="num">
                                      <p:cBhvr>
                                        <p:cTn id="75" dur="1000" fill="hold"/>
                                        <p:tgtEl>
                                          <p:spTgt spid="12290"/>
                                        </p:tgtEl>
                                        <p:attrNameLst>
                                          <p:attrName>ppt_x</p:attrName>
                                        </p:attrNameLst>
                                      </p:cBhvr>
                                      <p:tavLst>
                                        <p:tav tm="0">
                                          <p:val>
                                            <p:strVal val="#ppt_x"/>
                                          </p:val>
                                        </p:tav>
                                        <p:tav tm="100000">
                                          <p:val>
                                            <p:strVal val="#ppt_x"/>
                                          </p:val>
                                        </p:tav>
                                      </p:tavLst>
                                    </p:anim>
                                    <p:anim calcmode="lin" valueType="num">
                                      <p:cBhvr>
                                        <p:cTn id="76" dur="1000" fill="hold"/>
                                        <p:tgtEl>
                                          <p:spTgt spid="1229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uiExpand="1" build="p"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s://upload.wikimedia.org/wikipedia/commons/3/36/Roman_harvester%2C_Trier.jpg"/>
          <p:cNvPicPr>
            <a:picLocks noChangeAspect="1" noChangeArrowheads="1"/>
          </p:cNvPicPr>
          <p:nvPr/>
        </p:nvPicPr>
        <p:blipFill rotWithShape="1">
          <a:blip r:embed="rId2">
            <a:extLst>
              <a:ext uri="{28A0092B-C50C-407E-A947-70E740481C1C}">
                <a14:useLocalDpi xmlns:a14="http://schemas.microsoft.com/office/drawing/2010/main" val="0"/>
              </a:ext>
            </a:extLst>
          </a:blip>
          <a:srcRect l="13206" r="12853"/>
          <a:stretch/>
        </p:blipFill>
        <p:spPr bwMode="auto">
          <a:xfrm>
            <a:off x="0" y="0"/>
            <a:ext cx="12197512"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p:cNvSpPr>
            <a:spLocks noGrp="1"/>
          </p:cNvSpPr>
          <p:nvPr>
            <p:ph type="title"/>
          </p:nvPr>
        </p:nvSpPr>
        <p:spPr>
          <a:xfrm>
            <a:off x="646111" y="452718"/>
            <a:ext cx="9404723" cy="1400530"/>
          </a:xfrm>
        </p:spPr>
        <p:txBody>
          <a:bodyPr/>
          <a:lstStyle/>
          <a:p>
            <a:r>
              <a:rPr lang="en-GB" dirty="0"/>
              <a:t>Supply: market vs. state economy</a:t>
            </a:r>
          </a:p>
        </p:txBody>
      </p:sp>
      <p:sp>
        <p:nvSpPr>
          <p:cNvPr id="8" name="Content Placeholder 2"/>
          <p:cNvSpPr>
            <a:spLocks noGrp="1"/>
          </p:cNvSpPr>
          <p:nvPr>
            <p:ph sz="half" idx="1"/>
          </p:nvPr>
        </p:nvSpPr>
        <p:spPr>
          <a:xfrm>
            <a:off x="0" y="1841786"/>
            <a:ext cx="4396339" cy="3759549"/>
          </a:xfr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normAutofit lnSpcReduction="10000"/>
          </a:bodyPr>
          <a:lstStyle/>
          <a:p>
            <a:r>
              <a:rPr lang="en-GB" dirty="0"/>
              <a:t>Nature of the supply</a:t>
            </a:r>
          </a:p>
          <a:p>
            <a:r>
              <a:rPr lang="en-GB" dirty="0"/>
              <a:t>Evidence from Egypt</a:t>
            </a:r>
          </a:p>
          <a:p>
            <a:pPr lvl="1"/>
            <a:r>
              <a:rPr lang="en-GB" dirty="0"/>
              <a:t>But can we generalise for the whole Roman empire?</a:t>
            </a:r>
          </a:p>
          <a:p>
            <a:r>
              <a:rPr lang="en-GB" dirty="0"/>
              <a:t>The state could set a fictional market price (?)</a:t>
            </a:r>
          </a:p>
          <a:p>
            <a:pPr lvl="1"/>
            <a:r>
              <a:rPr lang="en-GB" dirty="0"/>
              <a:t>State-owned land?</a:t>
            </a:r>
          </a:p>
          <a:p>
            <a:pPr lvl="1"/>
            <a:r>
              <a:rPr lang="en-GB" dirty="0"/>
              <a:t>Taxes: 10/12.5% of harvest</a:t>
            </a:r>
          </a:p>
          <a:p>
            <a:r>
              <a:rPr lang="en-GB" dirty="0"/>
              <a:t>Or primarily a ‘private’ economy in 1</a:t>
            </a:r>
            <a:r>
              <a:rPr lang="en-GB" baseline="30000" dirty="0"/>
              <a:t>st</a:t>
            </a:r>
            <a:r>
              <a:rPr lang="en-GB" dirty="0"/>
              <a:t>-2</a:t>
            </a:r>
            <a:r>
              <a:rPr lang="en-GB" baseline="30000" dirty="0"/>
              <a:t>nd</a:t>
            </a:r>
            <a:r>
              <a:rPr lang="en-GB" dirty="0"/>
              <a:t> century AD ?</a:t>
            </a:r>
          </a:p>
        </p:txBody>
      </p:sp>
      <p:sp>
        <p:nvSpPr>
          <p:cNvPr id="9" name="Content Placeholder 3"/>
          <p:cNvSpPr>
            <a:spLocks noGrp="1"/>
          </p:cNvSpPr>
          <p:nvPr>
            <p:ph sz="half" idx="2"/>
          </p:nvPr>
        </p:nvSpPr>
        <p:spPr>
          <a:xfrm>
            <a:off x="5544327" y="2216961"/>
            <a:ext cx="6689907" cy="729448"/>
          </a:xfr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a:normAutofit lnSpcReduction="10000"/>
          </a:bodyPr>
          <a:lstStyle/>
          <a:p>
            <a:r>
              <a:rPr lang="en-GB" sz="1400" dirty="0">
                <a:solidFill>
                  <a:schemeClr val="accent3">
                    <a:lumMod val="20000"/>
                    <a:lumOff val="80000"/>
                  </a:schemeClr>
                </a:solidFill>
              </a:rPr>
              <a:t>Ostraca from Wadi </a:t>
            </a:r>
            <a:r>
              <a:rPr lang="en-GB" sz="1400" dirty="0" err="1">
                <a:solidFill>
                  <a:schemeClr val="accent3">
                    <a:lumMod val="20000"/>
                    <a:lumOff val="80000"/>
                  </a:schemeClr>
                </a:solidFill>
              </a:rPr>
              <a:t>Fawakhir</a:t>
            </a:r>
            <a:r>
              <a:rPr lang="en-GB" sz="1400" dirty="0">
                <a:solidFill>
                  <a:schemeClr val="accent3">
                    <a:lumMod val="20000"/>
                    <a:lumOff val="80000"/>
                  </a:schemeClr>
                </a:solidFill>
              </a:rPr>
              <a:t> (Eastern Desert of Egypt)</a:t>
            </a:r>
            <a:br>
              <a:rPr lang="en-GB" sz="1400" dirty="0">
                <a:solidFill>
                  <a:schemeClr val="accent3">
                    <a:lumMod val="20000"/>
                    <a:lumOff val="80000"/>
                  </a:schemeClr>
                </a:solidFill>
              </a:rPr>
            </a:br>
            <a:r>
              <a:rPr lang="en-GB" sz="1400" dirty="0">
                <a:solidFill>
                  <a:schemeClr val="accent3">
                    <a:lumMod val="20000"/>
                    <a:lumOff val="80000"/>
                  </a:schemeClr>
                </a:solidFill>
              </a:rPr>
              <a:t>Colin Adams, “Supplying the Roman Army: O. Petr. 245”, ZPE 109 (1995) 119–24.</a:t>
            </a:r>
          </a:p>
          <a:p>
            <a:endParaRPr lang="en-GB" sz="1400" dirty="0">
              <a:solidFill>
                <a:schemeClr val="accent3">
                  <a:lumMod val="20000"/>
                  <a:lumOff val="80000"/>
                </a:schemeClr>
              </a:solidFill>
            </a:endParaRPr>
          </a:p>
        </p:txBody>
      </p:sp>
      <p:pic>
        <p:nvPicPr>
          <p:cNvPr id="11" name="Picture 2" descr="Image result for Wadi Fawakhi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0353" y="2834256"/>
            <a:ext cx="5325542" cy="402374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743357" y="0"/>
            <a:ext cx="6448643" cy="6858000"/>
          </a:xfrm>
          <a:prstGeom prst="rect">
            <a:avLst/>
          </a:prstGeom>
        </p:spPr>
      </p:pic>
    </p:spTree>
    <p:extLst>
      <p:ext uri="{BB962C8B-B14F-4D97-AF65-F5344CB8AC3E}">
        <p14:creationId xmlns:p14="http://schemas.microsoft.com/office/powerpoint/2010/main" val="349404803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s://upload.wikimedia.org/wikipedia/commons/3/36/Roman_harvester%2C_Trier.jpg"/>
          <p:cNvPicPr>
            <a:picLocks noChangeAspect="1" noChangeArrowheads="1"/>
          </p:cNvPicPr>
          <p:nvPr/>
        </p:nvPicPr>
        <p:blipFill rotWithShape="1">
          <a:blip r:embed="rId2">
            <a:extLst>
              <a:ext uri="{28A0092B-C50C-407E-A947-70E740481C1C}">
                <a14:useLocalDpi xmlns:a14="http://schemas.microsoft.com/office/drawing/2010/main" val="0"/>
              </a:ext>
            </a:extLst>
          </a:blip>
          <a:srcRect l="13206" r="12853"/>
          <a:stretch/>
        </p:blipFill>
        <p:spPr bwMode="auto">
          <a:xfrm>
            <a:off x="0" y="0"/>
            <a:ext cx="12197512"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0" y="0"/>
            <a:ext cx="12192000" cy="6858000"/>
          </a:xfrm>
          <a:prstGeom prst="rect">
            <a:avLst/>
          </a:prstGeom>
          <a:solidFill>
            <a:schemeClr val="accent1">
              <a:alpha val="54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sz="half" idx="1"/>
          </p:nvPr>
        </p:nvSpPr>
        <p:spPr>
          <a:xfrm>
            <a:off x="1103312" y="767751"/>
            <a:ext cx="4396339" cy="5488587"/>
          </a:xfrm>
        </p:spPr>
        <p:txBody>
          <a:bodyPr>
            <a:normAutofit lnSpcReduction="10000"/>
          </a:bodyPr>
          <a:lstStyle/>
          <a:p>
            <a:r>
              <a:rPr lang="en-GB" b="1" dirty="0"/>
              <a:t>Tablet 184 </a:t>
            </a:r>
          </a:p>
          <a:p>
            <a:r>
              <a:rPr lang="en-GB" dirty="0"/>
              <a:t>"Century of </a:t>
            </a:r>
            <a:r>
              <a:rPr lang="en-GB" dirty="0" err="1"/>
              <a:t>Ucen</a:t>
            </a:r>
            <a:r>
              <a:rPr lang="en-GB" dirty="0"/>
              <a:t>(</a:t>
            </a:r>
            <a:r>
              <a:rPr lang="en-GB" dirty="0" err="1"/>
              <a:t>i</a:t>
            </a:r>
            <a:r>
              <a:rPr lang="en-GB" dirty="0"/>
              <a:t>)us (?) </a:t>
            </a:r>
            <a:br>
              <a:rPr lang="en-GB" dirty="0"/>
            </a:br>
            <a:r>
              <a:rPr lang="en-GB" dirty="0"/>
              <a:t>overcoats, denarii 13+ </a:t>
            </a:r>
            <a:br>
              <a:rPr lang="en-GB" dirty="0"/>
            </a:br>
            <a:r>
              <a:rPr lang="en-GB" dirty="0" err="1"/>
              <a:t>Tagarminis</a:t>
            </a:r>
            <a:r>
              <a:rPr lang="en-GB" dirty="0"/>
              <a:t> </a:t>
            </a:r>
            <a:br>
              <a:rPr lang="en-GB" dirty="0"/>
            </a:br>
            <a:r>
              <a:rPr lang="en-GB" dirty="0"/>
              <a:t>pepper, denarii 2 </a:t>
            </a:r>
            <a:br>
              <a:rPr lang="en-GB" dirty="0"/>
            </a:br>
            <a:r>
              <a:rPr lang="en-GB" dirty="0" err="1"/>
              <a:t>Gambax</a:t>
            </a:r>
            <a:r>
              <a:rPr lang="en-GB" dirty="0"/>
              <a:t> son of </a:t>
            </a:r>
            <a:r>
              <a:rPr lang="en-GB" dirty="0" err="1"/>
              <a:t>Tappo</a:t>
            </a:r>
            <a:r>
              <a:rPr lang="en-GB" dirty="0"/>
              <a:t> </a:t>
            </a:r>
            <a:br>
              <a:rPr lang="en-GB" dirty="0"/>
            </a:br>
            <a:r>
              <a:rPr lang="en-GB" dirty="0"/>
              <a:t>towel, denarii 2 </a:t>
            </a:r>
            <a:br>
              <a:rPr lang="en-GB" dirty="0"/>
            </a:br>
            <a:r>
              <a:rPr lang="en-GB" dirty="0" err="1"/>
              <a:t>Sollemnis</a:t>
            </a:r>
            <a:r>
              <a:rPr lang="en-GB" dirty="0"/>
              <a:t> (?) ... </a:t>
            </a:r>
            <a:br>
              <a:rPr lang="en-GB" dirty="0"/>
            </a:br>
            <a:r>
              <a:rPr lang="en-GB" dirty="0"/>
              <a:t>a flask ... </a:t>
            </a:r>
            <a:br>
              <a:rPr lang="en-GB" dirty="0"/>
            </a:br>
            <a:r>
              <a:rPr lang="en-GB" dirty="0" err="1"/>
              <a:t>Furio</a:t>
            </a:r>
            <a:r>
              <a:rPr lang="en-GB" dirty="0"/>
              <a:t> (?) son of </a:t>
            </a:r>
            <a:r>
              <a:rPr lang="en-GB" dirty="0" err="1"/>
              <a:t>Stipo</a:t>
            </a:r>
            <a:r>
              <a:rPr lang="en-GB" dirty="0"/>
              <a:t> (?) </a:t>
            </a:r>
            <a:br>
              <a:rPr lang="en-GB" dirty="0"/>
            </a:br>
            <a:r>
              <a:rPr lang="en-GB" dirty="0"/>
              <a:t>towel, denarii 2 </a:t>
            </a:r>
            <a:br>
              <a:rPr lang="en-GB" dirty="0"/>
            </a:br>
            <a:r>
              <a:rPr lang="en-GB" dirty="0" err="1"/>
              <a:t>Ammius</a:t>
            </a:r>
            <a:r>
              <a:rPr lang="en-GB" dirty="0"/>
              <a:t> ... </a:t>
            </a:r>
            <a:br>
              <a:rPr lang="en-GB" dirty="0"/>
            </a:br>
            <a:r>
              <a:rPr lang="en-GB" dirty="0"/>
              <a:t>... 28 (?)" </a:t>
            </a:r>
            <a:br>
              <a:rPr lang="en-GB" dirty="0"/>
            </a:br>
            <a:r>
              <a:rPr lang="en-GB" dirty="0"/>
              <a:t>(ii.18-iii.40) </a:t>
            </a:r>
            <a:br>
              <a:rPr lang="en-GB" dirty="0"/>
            </a:br>
            <a:r>
              <a:rPr lang="en-GB" dirty="0"/>
              <a:t>"buskin, denarii 3_ </a:t>
            </a:r>
            <a:br>
              <a:rPr lang="en-GB" dirty="0"/>
            </a:br>
            <a:r>
              <a:rPr lang="en-GB" dirty="0" err="1"/>
              <a:t>Messor</a:t>
            </a:r>
            <a:r>
              <a:rPr lang="en-GB" dirty="0"/>
              <a:t> </a:t>
            </a:r>
            <a:br>
              <a:rPr lang="en-GB" dirty="0"/>
            </a:br>
            <a:r>
              <a:rPr lang="en-GB" dirty="0"/>
              <a:t>a </a:t>
            </a:r>
            <a:r>
              <a:rPr lang="en-GB" dirty="0" err="1"/>
              <a:t>sagacia</a:t>
            </a:r>
            <a:r>
              <a:rPr lang="en-GB" dirty="0"/>
              <a:t>, denarii 5, asses 3 </a:t>
            </a:r>
            <a:br>
              <a:rPr lang="en-GB" dirty="0"/>
            </a:br>
            <a:r>
              <a:rPr lang="en-GB" dirty="0"/>
              <a:t>Lucius the shield-maker </a:t>
            </a:r>
            <a:br>
              <a:rPr lang="en-GB" dirty="0"/>
            </a:br>
            <a:r>
              <a:rPr lang="en-GB" dirty="0"/>
              <a:t>tallow, denarii .. </a:t>
            </a:r>
            <a:br>
              <a:rPr lang="en-GB" dirty="0"/>
            </a:br>
            <a:r>
              <a:rPr lang="en-GB" dirty="0"/>
              <a:t>... </a:t>
            </a:r>
            <a:r>
              <a:rPr lang="en-GB" dirty="0" err="1"/>
              <a:t>Uxperus</a:t>
            </a:r>
            <a:r>
              <a:rPr lang="en-GB" dirty="0"/>
              <a:t> </a:t>
            </a:r>
            <a:br>
              <a:rPr lang="en-GB" dirty="0"/>
            </a:br>
            <a:r>
              <a:rPr lang="en-GB" dirty="0"/>
              <a:t>... </a:t>
            </a:r>
            <a:endParaRPr lang="en-GB" b="1" dirty="0"/>
          </a:p>
          <a:p>
            <a:endParaRPr lang="en-GB" dirty="0"/>
          </a:p>
        </p:txBody>
      </p:sp>
      <p:sp>
        <p:nvSpPr>
          <p:cNvPr id="4" name="Content Placeholder 3"/>
          <p:cNvSpPr>
            <a:spLocks noGrp="1"/>
          </p:cNvSpPr>
          <p:nvPr>
            <p:ph sz="half" idx="2"/>
          </p:nvPr>
        </p:nvSpPr>
        <p:spPr/>
        <p:txBody>
          <a:bodyPr>
            <a:normAutofit lnSpcReduction="10000"/>
          </a:bodyPr>
          <a:lstStyle/>
          <a:p>
            <a:endParaRPr lang="en-GB"/>
          </a:p>
        </p:txBody>
      </p:sp>
      <p:pic>
        <p:nvPicPr>
          <p:cNvPr id="7170" name="Picture 2" descr="Click on the image to zoom in"/>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5579" b="97314" l="9945" r="89687">
                        <a14:foregroundMark x1="21915" y1="5579" x2="21915" y2="5579"/>
                        <a14:foregroundMark x1="69429" y1="92975" x2="69429" y2="92975"/>
                        <a14:foregroundMark x1="74586" y1="97314" x2="74586" y2="97314"/>
                      </a14:backgroundRemoval>
                    </a14:imgEffect>
                  </a14:imgLayer>
                </a14:imgProps>
              </a:ext>
              <a:ext uri="{28A0092B-C50C-407E-A947-70E740481C1C}">
                <a14:useLocalDpi xmlns:a14="http://schemas.microsoft.com/office/drawing/2010/main" val="0"/>
              </a:ext>
            </a:extLst>
          </a:blip>
          <a:srcRect/>
          <a:stretch>
            <a:fillRect/>
          </a:stretch>
        </p:blipFill>
        <p:spPr bwMode="auto">
          <a:xfrm>
            <a:off x="4726289" y="0"/>
            <a:ext cx="7491591" cy="66775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815768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par>
                          <p:cTn id="8" fill="hold">
                            <p:stCondLst>
                              <p:cond delay="2000"/>
                            </p:stCondLst>
                            <p:childTnLst>
                              <p:par>
                                <p:cTn id="9" presetID="6" presetClass="entr" presetSubtype="32" fill="hold" nodeType="afterEffect">
                                  <p:stCondLst>
                                    <p:cond delay="0"/>
                                  </p:stCondLst>
                                  <p:childTnLst>
                                    <p:set>
                                      <p:cBhvr>
                                        <p:cTn id="10" dur="1" fill="hold">
                                          <p:stCondLst>
                                            <p:cond delay="0"/>
                                          </p:stCondLst>
                                        </p:cTn>
                                        <p:tgtEl>
                                          <p:spTgt spid="7170"/>
                                        </p:tgtEl>
                                        <p:attrNameLst>
                                          <p:attrName>style.visibility</p:attrName>
                                        </p:attrNameLst>
                                      </p:cBhvr>
                                      <p:to>
                                        <p:strVal val="visible"/>
                                      </p:to>
                                    </p:set>
                                    <p:animEffect transition="in" filter="circle(out)">
                                      <p:cBhvr>
                                        <p:cTn id="11" dur="2000"/>
                                        <p:tgtEl>
                                          <p:spTgt spid="71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s://upload.wikimedia.org/wikipedia/commons/3/36/Roman_harvester%2C_Trier.jpg"/>
          <p:cNvPicPr>
            <a:picLocks noChangeAspect="1" noChangeArrowheads="1"/>
          </p:cNvPicPr>
          <p:nvPr/>
        </p:nvPicPr>
        <p:blipFill rotWithShape="1">
          <a:blip r:embed="rId2">
            <a:extLst>
              <a:ext uri="{28A0092B-C50C-407E-A947-70E740481C1C}">
                <a14:useLocalDpi xmlns:a14="http://schemas.microsoft.com/office/drawing/2010/main" val="0"/>
              </a:ext>
            </a:extLst>
          </a:blip>
          <a:srcRect l="13206" r="12853"/>
          <a:stretch/>
        </p:blipFill>
        <p:spPr bwMode="auto">
          <a:xfrm>
            <a:off x="0" y="0"/>
            <a:ext cx="12197512"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0" y="0"/>
            <a:ext cx="12192000" cy="6858000"/>
          </a:xfrm>
          <a:prstGeom prst="rect">
            <a:avLst/>
          </a:prstGeom>
          <a:solidFill>
            <a:schemeClr val="accent1">
              <a:alpha val="54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Content Placeholder 2"/>
          <p:cNvSpPr>
            <a:spLocks noGrp="1"/>
          </p:cNvSpPr>
          <p:nvPr>
            <p:ph sz="half" idx="1"/>
          </p:nvPr>
        </p:nvSpPr>
        <p:spPr>
          <a:xfrm>
            <a:off x="69011" y="1"/>
            <a:ext cx="6495691" cy="6857999"/>
          </a:xfrm>
        </p:spPr>
        <p:txBody>
          <a:bodyPr>
            <a:normAutofit fontScale="92500" lnSpcReduction="20000"/>
          </a:bodyPr>
          <a:lstStyle/>
          <a:p>
            <a:r>
              <a:rPr lang="en-GB" dirty="0">
                <a:effectLst>
                  <a:outerShdw blurRad="38100" dist="38100" dir="2700000" algn="tl">
                    <a:srgbClr val="000000">
                      <a:alpha val="43137"/>
                    </a:srgbClr>
                  </a:outerShdw>
                </a:effectLst>
              </a:rPr>
              <a:t>"Account of wheat measured out from that which</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I myself have put into the barrel:</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to myself, for bread ... to </a:t>
            </a:r>
            <a:r>
              <a:rPr lang="en-GB" dirty="0" err="1">
                <a:effectLst>
                  <a:outerShdw blurRad="38100" dist="38100" dir="2700000" algn="tl">
                    <a:srgbClr val="000000">
                      <a:alpha val="43137"/>
                    </a:srgbClr>
                  </a:outerShdw>
                </a:effectLst>
              </a:rPr>
              <a:t>Macrinus</a:t>
            </a:r>
            <a:r>
              <a:rPr lang="en-GB" dirty="0">
                <a:effectLst>
                  <a:outerShdw blurRad="38100" dist="38100" dir="2700000" algn="tl">
                    <a:srgbClr val="000000">
                      <a:alpha val="43137"/>
                    </a:srgbClr>
                  </a:outerShdw>
                </a:effectLst>
              </a:rPr>
              <a:t>, </a:t>
            </a:r>
            <a:r>
              <a:rPr lang="en-GB" dirty="0" err="1">
                <a:effectLst>
                  <a:outerShdw blurRad="38100" dist="38100" dir="2700000" algn="tl">
                    <a:srgbClr val="000000">
                      <a:alpha val="43137"/>
                    </a:srgbClr>
                  </a:outerShdw>
                </a:effectLst>
              </a:rPr>
              <a:t>modii</a:t>
            </a:r>
            <a:r>
              <a:rPr lang="en-GB" dirty="0">
                <a:effectLst>
                  <a:outerShdw blurRad="38100" dist="38100" dir="2700000" algn="tl">
                    <a:srgbClr val="000000">
                      <a:alpha val="43137"/>
                    </a:srgbClr>
                  </a:outerShdw>
                </a:effectLst>
              </a:rPr>
              <a:t> 7</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to </a:t>
            </a:r>
            <a:r>
              <a:rPr lang="en-GB" dirty="0" err="1">
                <a:effectLst>
                  <a:outerShdw blurRad="38100" dist="38100" dir="2700000" algn="tl">
                    <a:srgbClr val="000000">
                      <a:alpha val="43137"/>
                    </a:srgbClr>
                  </a:outerShdw>
                </a:effectLst>
              </a:rPr>
              <a:t>Felicius</a:t>
            </a:r>
            <a:r>
              <a:rPr lang="en-GB" dirty="0">
                <a:effectLst>
                  <a:outerShdw blurRad="38100" dist="38100" dir="2700000" algn="tl">
                    <a:srgbClr val="000000">
                      <a:alpha val="43137"/>
                    </a:srgbClr>
                  </a:outerShdw>
                </a:effectLst>
              </a:rPr>
              <a:t> Victor on the order of </a:t>
            </a:r>
            <a:r>
              <a:rPr lang="en-GB" dirty="0" err="1">
                <a:effectLst>
                  <a:outerShdw blurRad="38100" dist="38100" dir="2700000" algn="tl">
                    <a:srgbClr val="000000">
                      <a:alpha val="43137"/>
                    </a:srgbClr>
                  </a:outerShdw>
                </a:effectLst>
              </a:rPr>
              <a:t>Spectatus</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provided as a loan (?), </a:t>
            </a:r>
            <a:r>
              <a:rPr lang="en-GB" dirty="0" err="1">
                <a:effectLst>
                  <a:outerShdw blurRad="38100" dist="38100" dir="2700000" algn="tl">
                    <a:srgbClr val="000000">
                      <a:alpha val="43137"/>
                    </a:srgbClr>
                  </a:outerShdw>
                </a:effectLst>
              </a:rPr>
              <a:t>modii</a:t>
            </a:r>
            <a:r>
              <a:rPr lang="en-GB" dirty="0">
                <a:effectLst>
                  <a:outerShdw blurRad="38100" dist="38100" dir="2700000" algn="tl">
                    <a:srgbClr val="000000">
                      <a:alpha val="43137"/>
                    </a:srgbClr>
                  </a:outerShdw>
                </a:effectLst>
              </a:rPr>
              <a:t> 26</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in three sacks, to father, </a:t>
            </a:r>
            <a:r>
              <a:rPr lang="en-GB" dirty="0" err="1">
                <a:effectLst>
                  <a:outerShdw blurRad="38100" dist="38100" dir="2700000" algn="tl">
                    <a:srgbClr val="000000">
                      <a:alpha val="43137"/>
                    </a:srgbClr>
                  </a:outerShdw>
                </a:effectLst>
              </a:rPr>
              <a:t>modii</a:t>
            </a:r>
            <a:r>
              <a:rPr lang="en-GB" dirty="0">
                <a:effectLst>
                  <a:outerShdw blurRad="38100" dist="38100" dir="2700000" algn="tl">
                    <a:srgbClr val="000000">
                      <a:alpha val="43137"/>
                    </a:srgbClr>
                  </a:outerShdw>
                </a:effectLst>
              </a:rPr>
              <a:t> 19</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to </a:t>
            </a:r>
            <a:r>
              <a:rPr lang="en-GB" dirty="0" err="1">
                <a:effectLst>
                  <a:outerShdw blurRad="38100" dist="38100" dir="2700000" algn="tl">
                    <a:srgbClr val="000000">
                      <a:alpha val="43137"/>
                    </a:srgbClr>
                  </a:outerShdw>
                </a:effectLst>
              </a:rPr>
              <a:t>Macrinus</a:t>
            </a:r>
            <a:r>
              <a:rPr lang="en-GB" dirty="0">
                <a:effectLst>
                  <a:outerShdw blurRad="38100" dist="38100" dir="2700000" algn="tl">
                    <a:srgbClr val="000000">
                      <a:alpha val="43137"/>
                    </a:srgbClr>
                  </a:outerShdw>
                </a:effectLst>
              </a:rPr>
              <a:t>, </a:t>
            </a:r>
            <a:r>
              <a:rPr lang="en-GB" dirty="0" err="1">
                <a:effectLst>
                  <a:outerShdw blurRad="38100" dist="38100" dir="2700000" algn="tl">
                    <a:srgbClr val="000000">
                      <a:alpha val="43137"/>
                    </a:srgbClr>
                  </a:outerShdw>
                </a:effectLst>
              </a:rPr>
              <a:t>modii</a:t>
            </a:r>
            <a:r>
              <a:rPr lang="en-GB" dirty="0">
                <a:effectLst>
                  <a:outerShdw blurRad="38100" dist="38100" dir="2700000" algn="tl">
                    <a:srgbClr val="000000">
                      <a:alpha val="43137"/>
                    </a:srgbClr>
                  </a:outerShdw>
                </a:effectLst>
              </a:rPr>
              <a:t> 13</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to the oxherds at the wood, </a:t>
            </a:r>
            <a:r>
              <a:rPr lang="en-GB" dirty="0" err="1">
                <a:effectLst>
                  <a:outerShdw blurRad="38100" dist="38100" dir="2700000" algn="tl">
                    <a:srgbClr val="000000">
                      <a:alpha val="43137"/>
                    </a:srgbClr>
                  </a:outerShdw>
                </a:effectLst>
              </a:rPr>
              <a:t>modii</a:t>
            </a:r>
            <a:r>
              <a:rPr lang="en-GB" dirty="0">
                <a:effectLst>
                  <a:outerShdw blurRad="38100" dist="38100" dir="2700000" algn="tl">
                    <a:srgbClr val="000000">
                      <a:alpha val="43137"/>
                    </a:srgbClr>
                  </a:outerShdw>
                </a:effectLst>
              </a:rPr>
              <a:t> 8</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likewise to </a:t>
            </a:r>
            <a:r>
              <a:rPr lang="en-GB" dirty="0" err="1">
                <a:effectLst>
                  <a:outerShdw blurRad="38100" dist="38100" dir="2700000" algn="tl">
                    <a:srgbClr val="000000">
                      <a:alpha val="43137"/>
                    </a:srgbClr>
                  </a:outerShdw>
                </a:effectLst>
              </a:rPr>
              <a:t>Amabilis</a:t>
            </a:r>
            <a:r>
              <a:rPr lang="en-GB" dirty="0">
                <a:effectLst>
                  <a:outerShdw blurRad="38100" dist="38100" dir="2700000" algn="tl">
                    <a:srgbClr val="000000">
                      <a:alpha val="43137"/>
                    </a:srgbClr>
                  </a:outerShdw>
                </a:effectLst>
              </a:rPr>
              <a:t> at the shrine, </a:t>
            </a:r>
            <a:r>
              <a:rPr lang="en-GB" dirty="0" err="1">
                <a:effectLst>
                  <a:outerShdw blurRad="38100" dist="38100" dir="2700000" algn="tl">
                    <a:srgbClr val="000000">
                      <a:alpha val="43137"/>
                    </a:srgbClr>
                  </a:outerShdw>
                </a:effectLst>
              </a:rPr>
              <a:t>modii</a:t>
            </a:r>
            <a:r>
              <a:rPr lang="en-GB" dirty="0">
                <a:effectLst>
                  <a:outerShdw blurRad="38100" dist="38100" dir="2700000" algn="tl">
                    <a:srgbClr val="000000">
                      <a:alpha val="43137"/>
                    </a:srgbClr>
                  </a:outerShdw>
                </a:effectLst>
              </a:rPr>
              <a:t> 3</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 September, to </a:t>
            </a:r>
            <a:r>
              <a:rPr lang="en-GB" dirty="0" err="1">
                <a:effectLst>
                  <a:outerShdw blurRad="38100" dist="38100" dir="2700000" algn="tl">
                    <a:srgbClr val="000000">
                      <a:alpha val="43137"/>
                    </a:srgbClr>
                  </a:outerShdw>
                </a:effectLst>
              </a:rPr>
              <a:t>Crescens</a:t>
            </a:r>
            <a:r>
              <a:rPr lang="en-GB" dirty="0">
                <a:effectLst>
                  <a:outerShdw blurRad="38100" dist="38100" dir="2700000" algn="tl">
                    <a:srgbClr val="000000">
                      <a:alpha val="43137"/>
                    </a:srgbClr>
                  </a:outerShdw>
                </a:effectLst>
              </a:rPr>
              <a:t> </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on the order of </a:t>
            </a:r>
            <a:r>
              <a:rPr lang="en-GB" dirty="0" err="1">
                <a:effectLst>
                  <a:outerShdw blurRad="38100" dist="38100" dir="2700000" algn="tl">
                    <a:srgbClr val="000000">
                      <a:alpha val="43137"/>
                    </a:srgbClr>
                  </a:outerShdw>
                </a:effectLst>
              </a:rPr>
              <a:t>Firmus</a:t>
            </a:r>
            <a:r>
              <a:rPr lang="en-GB" dirty="0">
                <a:effectLst>
                  <a:outerShdw blurRad="38100" dist="38100" dir="2700000" algn="tl">
                    <a:srgbClr val="000000">
                      <a:alpha val="43137"/>
                    </a:srgbClr>
                  </a:outerShdw>
                </a:effectLst>
              </a:rPr>
              <a:t> (?), </a:t>
            </a:r>
            <a:r>
              <a:rPr lang="en-GB" dirty="0" err="1">
                <a:effectLst>
                  <a:outerShdw blurRad="38100" dist="38100" dir="2700000" algn="tl">
                    <a:srgbClr val="000000">
                      <a:alpha val="43137"/>
                    </a:srgbClr>
                  </a:outerShdw>
                </a:effectLst>
              </a:rPr>
              <a:t>modii</a:t>
            </a:r>
            <a:r>
              <a:rPr lang="en-GB" dirty="0">
                <a:effectLst>
                  <a:outerShdw blurRad="38100" dist="38100" dir="2700000" algn="tl">
                    <a:srgbClr val="000000">
                      <a:alpha val="43137"/>
                    </a:srgbClr>
                  </a:outerShdw>
                </a:effectLst>
              </a:rPr>
              <a:t> 3</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likewise ..., </a:t>
            </a:r>
            <a:r>
              <a:rPr lang="en-GB" dirty="0" err="1">
                <a:effectLst>
                  <a:outerShdw blurRad="38100" dist="38100" dir="2700000" algn="tl">
                    <a:srgbClr val="000000">
                      <a:alpha val="43137"/>
                    </a:srgbClr>
                  </a:outerShdw>
                </a:effectLst>
              </a:rPr>
              <a:t>modii</a:t>
            </a:r>
            <a:r>
              <a:rPr lang="en-GB" dirty="0">
                <a:effectLst>
                  <a:outerShdw blurRad="38100" dist="38100" dir="2700000" algn="tl">
                    <a:srgbClr val="000000">
                      <a:alpha val="43137"/>
                    </a:srgbClr>
                  </a:outerShdw>
                </a:effectLst>
              </a:rPr>
              <a:t> .. to </a:t>
            </a:r>
            <a:r>
              <a:rPr lang="en-GB" dirty="0" err="1">
                <a:effectLst>
                  <a:outerShdw blurRad="38100" dist="38100" dir="2700000" algn="tl">
                    <a:srgbClr val="000000">
                      <a:alpha val="43137"/>
                    </a:srgbClr>
                  </a:outerShdw>
                </a:effectLst>
              </a:rPr>
              <a:t>Macr</a:t>
            </a:r>
            <a:r>
              <a:rPr lang="en-GB" dirty="0">
                <a:effectLst>
                  <a:outerShdw blurRad="38100" dist="38100" dir="2700000" algn="tl">
                    <a:srgbClr val="000000">
                      <a:alpha val="43137"/>
                    </a:srgbClr>
                  </a:outerShdw>
                </a:effectLst>
              </a:rPr>
              <a:t>... ..., </a:t>
            </a:r>
            <a:r>
              <a:rPr lang="en-GB" dirty="0" err="1">
                <a:effectLst>
                  <a:outerShdw blurRad="38100" dist="38100" dir="2700000" algn="tl">
                    <a:srgbClr val="000000">
                      <a:alpha val="43137"/>
                    </a:srgbClr>
                  </a:outerShdw>
                </a:effectLst>
              </a:rPr>
              <a:t>modii</a:t>
            </a:r>
            <a:r>
              <a:rPr lang="en-GB" dirty="0">
                <a:effectLst>
                  <a:outerShdw blurRad="38100" dist="38100" dir="2700000" algn="tl">
                    <a:srgbClr val="000000">
                      <a:alpha val="43137"/>
                    </a:srgbClr>
                  </a:outerShdw>
                </a:effectLst>
              </a:rPr>
              <a:t> (?) 15</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likewise to Ma... (?), </a:t>
            </a:r>
            <a:r>
              <a:rPr lang="en-GB" dirty="0" err="1">
                <a:effectLst>
                  <a:outerShdw blurRad="38100" dist="38100" dir="2700000" algn="tl">
                    <a:srgbClr val="000000">
                      <a:alpha val="43137"/>
                    </a:srgbClr>
                  </a:outerShdw>
                </a:effectLst>
              </a:rPr>
              <a:t>modii</a:t>
            </a:r>
            <a:r>
              <a:rPr lang="en-GB" dirty="0">
                <a:effectLst>
                  <a:outerShdw blurRad="38100" dist="38100" dir="2700000" algn="tl">
                    <a:srgbClr val="000000">
                      <a:alpha val="43137"/>
                    </a:srgbClr>
                  </a:outerShdw>
                </a:effectLst>
              </a:rPr>
              <a:t> .. to </a:t>
            </a:r>
            <a:r>
              <a:rPr lang="en-GB" dirty="0">
                <a:solidFill>
                  <a:srgbClr val="FFFF00"/>
                </a:solidFill>
                <a:effectLst>
                  <a:outerShdw blurRad="38100" dist="38100" dir="2700000" algn="tl">
                    <a:srgbClr val="000000">
                      <a:alpha val="43137"/>
                    </a:srgbClr>
                  </a:outerShdw>
                </a:effectLst>
              </a:rPr>
              <a:t>father</a:t>
            </a:r>
            <a:r>
              <a:rPr lang="en-GB" dirty="0">
                <a:effectLst>
                  <a:outerShdw blurRad="38100" dist="38100" dir="2700000" algn="tl">
                    <a:srgbClr val="000000">
                      <a:alpha val="43137"/>
                    </a:srgbClr>
                  </a:outerShdw>
                </a:effectLst>
              </a:rPr>
              <a:t> ..., </a:t>
            </a:r>
            <a:r>
              <a:rPr lang="en-GB" dirty="0" err="1">
                <a:effectLst>
                  <a:outerShdw blurRad="38100" dist="38100" dir="2700000" algn="tl">
                    <a:srgbClr val="000000">
                      <a:alpha val="43137"/>
                    </a:srgbClr>
                  </a:outerShdw>
                </a:effectLst>
              </a:rPr>
              <a:t>modii</a:t>
            </a:r>
            <a:r>
              <a:rPr lang="en-GB" dirty="0">
                <a:effectLst>
                  <a:outerShdw blurRad="38100" dist="38100" dir="2700000" algn="tl">
                    <a:srgbClr val="000000">
                      <a:alpha val="43137"/>
                    </a:srgbClr>
                  </a:outerShdw>
                </a:effectLst>
              </a:rPr>
              <a:t> 2</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26 September to Lu... the </a:t>
            </a:r>
            <a:r>
              <a:rPr lang="en-GB" dirty="0" err="1">
                <a:solidFill>
                  <a:srgbClr val="FFFF00"/>
                </a:solidFill>
                <a:effectLst>
                  <a:outerShdw blurRad="38100" dist="38100" dir="2700000" algn="tl">
                    <a:srgbClr val="000000">
                      <a:alpha val="43137"/>
                    </a:srgbClr>
                  </a:outerShdw>
                </a:effectLst>
              </a:rPr>
              <a:t>beneficiarius</a:t>
            </a:r>
            <a:r>
              <a:rPr lang="en-GB" dirty="0">
                <a:effectLst>
                  <a:outerShdw blurRad="38100" dist="38100" dir="2700000" algn="tl">
                    <a:srgbClr val="000000">
                      <a:alpha val="43137"/>
                    </a:srgbClr>
                  </a:outerShdw>
                </a:effectLst>
              </a:rPr>
              <a:t>, </a:t>
            </a:r>
            <a:r>
              <a:rPr lang="en-GB" dirty="0" err="1">
                <a:effectLst>
                  <a:outerShdw blurRad="38100" dist="38100" dir="2700000" algn="tl">
                    <a:srgbClr val="000000">
                      <a:alpha val="43137"/>
                    </a:srgbClr>
                  </a:outerShdw>
                </a:effectLst>
              </a:rPr>
              <a:t>modii</a:t>
            </a:r>
            <a:r>
              <a:rPr lang="en-GB" dirty="0">
                <a:effectLst>
                  <a:outerShdw blurRad="38100" dist="38100" dir="2700000" algn="tl">
                    <a:srgbClr val="000000">
                      <a:alpha val="43137"/>
                    </a:srgbClr>
                  </a:outerShdw>
                </a:effectLst>
              </a:rPr>
              <a:t> 6</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to </a:t>
            </a:r>
            <a:r>
              <a:rPr lang="en-GB" dirty="0" err="1">
                <a:effectLst>
                  <a:outerShdw blurRad="38100" dist="38100" dir="2700000" algn="tl">
                    <a:srgbClr val="000000">
                      <a:alpha val="43137"/>
                    </a:srgbClr>
                  </a:outerShdw>
                </a:effectLst>
              </a:rPr>
              <a:t>Felicius</a:t>
            </a:r>
            <a:r>
              <a:rPr lang="en-GB" dirty="0">
                <a:effectLst>
                  <a:outerShdw blurRad="38100" dist="38100" dir="2700000" algn="tl">
                    <a:srgbClr val="000000">
                      <a:alpha val="43137"/>
                    </a:srgbClr>
                  </a:outerShdw>
                </a:effectLst>
              </a:rPr>
              <a:t> Victor, </a:t>
            </a:r>
            <a:r>
              <a:rPr lang="en-GB" dirty="0" err="1">
                <a:solidFill>
                  <a:srgbClr val="FFFF00"/>
                </a:solidFill>
                <a:effectLst>
                  <a:outerShdw blurRad="38100" dist="38100" dir="2700000" algn="tl">
                    <a:srgbClr val="000000">
                      <a:alpha val="43137"/>
                    </a:srgbClr>
                  </a:outerShdw>
                </a:effectLst>
              </a:rPr>
              <a:t>modii</a:t>
            </a:r>
            <a:r>
              <a:rPr lang="en-GB" dirty="0">
                <a:solidFill>
                  <a:srgbClr val="FFFF00"/>
                </a:solidFill>
                <a:effectLst>
                  <a:outerShdw blurRad="38100" dist="38100" dir="2700000" algn="tl">
                    <a:srgbClr val="000000">
                      <a:alpha val="43137"/>
                    </a:srgbClr>
                  </a:outerShdw>
                </a:effectLst>
              </a:rPr>
              <a:t> 15</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for twisted loaves (?), to you, </a:t>
            </a:r>
            <a:r>
              <a:rPr lang="en-GB" dirty="0" err="1">
                <a:effectLst>
                  <a:outerShdw blurRad="38100" dist="38100" dir="2700000" algn="tl">
                    <a:srgbClr val="000000">
                      <a:alpha val="43137"/>
                    </a:srgbClr>
                  </a:outerShdw>
                </a:effectLst>
              </a:rPr>
              <a:t>modii</a:t>
            </a:r>
            <a:r>
              <a:rPr lang="en-GB" dirty="0">
                <a:effectLst>
                  <a:outerShdw blurRad="38100" dist="38100" dir="2700000" algn="tl">
                    <a:srgbClr val="000000">
                      <a:alpha val="43137"/>
                    </a:srgbClr>
                  </a:outerShdw>
                </a:effectLst>
              </a:rPr>
              <a:t> 2</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to </a:t>
            </a:r>
            <a:r>
              <a:rPr lang="en-GB" dirty="0" err="1">
                <a:effectLst>
                  <a:outerShdw blurRad="38100" dist="38100" dir="2700000" algn="tl">
                    <a:srgbClr val="000000">
                      <a:alpha val="43137"/>
                    </a:srgbClr>
                  </a:outerShdw>
                </a:effectLst>
              </a:rPr>
              <a:t>Crescens</a:t>
            </a:r>
            <a:r>
              <a:rPr lang="en-GB" dirty="0">
                <a:effectLst>
                  <a:outerShdw blurRad="38100" dist="38100" dir="2700000" algn="tl">
                    <a:srgbClr val="000000">
                      <a:alpha val="43137"/>
                    </a:srgbClr>
                  </a:outerShdw>
                </a:effectLst>
              </a:rPr>
              <a:t>, </a:t>
            </a:r>
            <a:r>
              <a:rPr lang="en-GB" dirty="0" err="1">
                <a:effectLst>
                  <a:outerShdw blurRad="38100" dist="38100" dir="2700000" algn="tl">
                    <a:srgbClr val="000000">
                      <a:alpha val="43137"/>
                    </a:srgbClr>
                  </a:outerShdw>
                </a:effectLst>
              </a:rPr>
              <a:t>modii</a:t>
            </a:r>
            <a:r>
              <a:rPr lang="en-GB" dirty="0">
                <a:effectLst>
                  <a:outerShdw blurRad="38100" dist="38100" dir="2700000" algn="tl">
                    <a:srgbClr val="000000">
                      <a:alpha val="43137"/>
                    </a:srgbClr>
                  </a:outerShdw>
                </a:effectLst>
              </a:rPr>
              <a:t> 9</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to the </a:t>
            </a:r>
            <a:r>
              <a:rPr lang="en-GB" dirty="0">
                <a:solidFill>
                  <a:srgbClr val="FFFF00"/>
                </a:solidFill>
                <a:effectLst>
                  <a:outerShdw blurRad="38100" dist="38100" dir="2700000" algn="tl">
                    <a:srgbClr val="000000">
                      <a:alpha val="43137"/>
                    </a:srgbClr>
                  </a:outerShdw>
                </a:effectLst>
              </a:rPr>
              <a:t>legionary soldiers</a:t>
            </a:r>
            <a:br>
              <a:rPr lang="en-GB" dirty="0">
                <a:solidFill>
                  <a:srgbClr val="FFFF00"/>
                </a:solidFill>
                <a:effectLst>
                  <a:outerShdw blurRad="38100" dist="38100" dir="2700000" algn="tl">
                    <a:srgbClr val="000000">
                      <a:alpha val="43137"/>
                    </a:srgbClr>
                  </a:outerShdw>
                </a:effectLst>
              </a:rPr>
            </a:br>
            <a:r>
              <a:rPr lang="en-GB" dirty="0">
                <a:solidFill>
                  <a:srgbClr val="FFFF00"/>
                </a:solidFill>
                <a:effectLst>
                  <a:outerShdw blurRad="38100" dist="38100" dir="2700000" algn="tl">
                    <a:srgbClr val="000000">
                      <a:alpha val="43137"/>
                    </a:srgbClr>
                  </a:outerShdw>
                </a:effectLst>
              </a:rPr>
              <a:t>on the order of </a:t>
            </a:r>
            <a:r>
              <a:rPr lang="en-GB" dirty="0" err="1">
                <a:solidFill>
                  <a:srgbClr val="FFFF00"/>
                </a:solidFill>
                <a:effectLst>
                  <a:outerShdw blurRad="38100" dist="38100" dir="2700000" algn="tl">
                    <a:srgbClr val="000000">
                      <a:alpha val="43137"/>
                    </a:srgbClr>
                  </a:outerShdw>
                </a:effectLst>
              </a:rPr>
              <a:t>Firmus</a:t>
            </a:r>
            <a:r>
              <a:rPr lang="en-GB" dirty="0">
                <a:solidFill>
                  <a:srgbClr val="FFFF00"/>
                </a:solidFill>
                <a:effectLst>
                  <a:outerShdw blurRad="38100" dist="38100" dir="2700000" algn="tl">
                    <a:srgbClr val="000000">
                      <a:alpha val="43137"/>
                    </a:srgbClr>
                  </a:outerShdw>
                </a:effectLst>
              </a:rPr>
              <a:t>, </a:t>
            </a:r>
            <a:r>
              <a:rPr lang="en-GB" dirty="0" err="1">
                <a:solidFill>
                  <a:srgbClr val="FFFF00"/>
                </a:solidFill>
                <a:effectLst>
                  <a:outerShdw blurRad="38100" dist="38100" dir="2700000" algn="tl">
                    <a:srgbClr val="000000">
                      <a:alpha val="43137"/>
                    </a:srgbClr>
                  </a:outerShdw>
                </a:effectLst>
              </a:rPr>
              <a:t>modii</a:t>
            </a:r>
            <a:r>
              <a:rPr lang="en-GB" dirty="0">
                <a:solidFill>
                  <a:srgbClr val="FFFF00"/>
                </a:solidFill>
                <a:effectLst>
                  <a:outerShdw blurRad="38100" dist="38100" dir="2700000" algn="tl">
                    <a:srgbClr val="000000">
                      <a:alpha val="43137"/>
                    </a:srgbClr>
                  </a:outerShdw>
                </a:effectLst>
              </a:rPr>
              <a:t> 11</a:t>
            </a:r>
            <a:r>
              <a:rPr lang="en-GB" dirty="0">
                <a:effectLst>
                  <a:outerShdw blurRad="38100" dist="38100" dir="2700000" algn="tl">
                    <a:srgbClr val="000000">
                      <a:alpha val="43137"/>
                    </a:srgbClr>
                  </a:outerShdw>
                </a:effectLst>
              </a:rPr>
              <a:t>+</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to </a:t>
            </a:r>
            <a:r>
              <a:rPr lang="en-GB" dirty="0" err="1">
                <a:effectLst>
                  <a:outerShdw blurRad="38100" dist="38100" dir="2700000" algn="tl">
                    <a:srgbClr val="000000">
                      <a:alpha val="43137"/>
                    </a:srgbClr>
                  </a:outerShdw>
                </a:effectLst>
              </a:rPr>
              <a:t>Candidus</a:t>
            </a:r>
            <a:r>
              <a:rPr lang="en-GB" dirty="0">
                <a:effectLst>
                  <a:outerShdw blurRad="38100" dist="38100" dir="2700000" algn="tl">
                    <a:srgbClr val="000000">
                      <a:alpha val="43137"/>
                    </a:srgbClr>
                  </a:outerShdw>
                </a:effectLst>
              </a:rPr>
              <a:t>, </a:t>
            </a:r>
            <a:r>
              <a:rPr lang="en-GB" dirty="0" err="1">
                <a:effectLst>
                  <a:outerShdw blurRad="38100" dist="38100" dir="2700000" algn="tl">
                    <a:srgbClr val="000000">
                      <a:alpha val="43137"/>
                    </a:srgbClr>
                  </a:outerShdw>
                </a:effectLst>
              </a:rPr>
              <a:t>modii</a:t>
            </a:r>
            <a:r>
              <a:rPr lang="en-GB" dirty="0">
                <a:effectLst>
                  <a:outerShdw blurRad="38100" dist="38100" dir="2700000" algn="tl">
                    <a:srgbClr val="000000">
                      <a:alpha val="43137"/>
                    </a:srgbClr>
                  </a:outerShdw>
                </a:effectLst>
              </a:rPr>
              <a:t> ..</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to you, in a sack from </a:t>
            </a:r>
            <a:r>
              <a:rPr lang="en-GB" dirty="0" err="1">
                <a:effectLst>
                  <a:outerShdw blurRad="38100" dist="38100" dir="2700000" algn="tl">
                    <a:srgbClr val="000000">
                      <a:alpha val="43137"/>
                    </a:srgbClr>
                  </a:outerShdw>
                </a:effectLst>
              </a:rPr>
              <a:t>Briga</a:t>
            </a:r>
            <a:r>
              <a:rPr lang="en-GB" dirty="0">
                <a:effectLst>
                  <a:outerShdw blurRad="38100" dist="38100" dir="2700000" algn="tl">
                    <a:srgbClr val="000000">
                      <a:alpha val="43137"/>
                    </a:srgbClr>
                  </a:outerShdw>
                </a:effectLst>
              </a:rPr>
              <a:t> (?), ...</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to you, ... to Lucco, in charge of the pigs ...</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to Primus, slave (?) of Lucius ...</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to you ...    to Lucco for his own use ...</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likewise that which I have sent ... </a:t>
            </a:r>
            <a:r>
              <a:rPr lang="en-GB" dirty="0" err="1">
                <a:effectLst>
                  <a:outerShdw blurRad="38100" dist="38100" dir="2700000" algn="tl">
                    <a:srgbClr val="000000">
                      <a:alpha val="43137"/>
                    </a:srgbClr>
                  </a:outerShdw>
                </a:effectLst>
              </a:rPr>
              <a:t>modii</a:t>
            </a:r>
            <a:r>
              <a:rPr lang="en-GB" dirty="0">
                <a:effectLst>
                  <a:outerShdw blurRad="38100" dist="38100" dir="2700000" algn="tl">
                    <a:srgbClr val="000000">
                      <a:alpha val="43137"/>
                    </a:srgbClr>
                  </a:outerShdw>
                </a:effectLst>
              </a:rPr>
              <a:t> .. (?)</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in the </a:t>
            </a:r>
            <a:r>
              <a:rPr lang="en-GB" dirty="0">
                <a:solidFill>
                  <a:srgbClr val="FFFF00"/>
                </a:solidFill>
                <a:effectLst>
                  <a:outerShdw blurRad="38100" dist="38100" dir="2700000" algn="tl">
                    <a:srgbClr val="000000">
                      <a:alpha val="43137"/>
                    </a:srgbClr>
                  </a:outerShdw>
                </a:effectLst>
              </a:rPr>
              <a:t>century of </a:t>
            </a:r>
            <a:r>
              <a:rPr lang="en-GB" dirty="0" err="1">
                <a:solidFill>
                  <a:srgbClr val="FFFF00"/>
                </a:solidFill>
                <a:effectLst>
                  <a:outerShdw blurRad="38100" dist="38100" dir="2700000" algn="tl">
                    <a:srgbClr val="000000">
                      <a:alpha val="43137"/>
                    </a:srgbClr>
                  </a:outerShdw>
                </a:effectLst>
              </a:rPr>
              <a:t>Voturius</a:t>
            </a:r>
            <a:r>
              <a:rPr lang="en-GB" dirty="0">
                <a:solidFill>
                  <a:srgbClr val="FFFF00"/>
                </a:solidFill>
                <a:effectLst>
                  <a:outerShdw blurRad="38100" dist="38100" dir="2700000" algn="tl">
                    <a:srgbClr val="000000">
                      <a:alpha val="43137"/>
                    </a:srgbClr>
                  </a:outerShdw>
                </a:effectLst>
              </a:rPr>
              <a:t> </a:t>
            </a:r>
            <a:r>
              <a:rPr lang="en-GB" dirty="0">
                <a:effectLst>
                  <a:outerShdw blurRad="38100" dist="38100" dir="2700000" algn="tl">
                    <a:srgbClr val="000000">
                      <a:alpha val="43137"/>
                    </a:srgbClr>
                  </a:outerShdw>
                </a:effectLst>
              </a:rPr>
              <a:t>(?)</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to </a:t>
            </a:r>
            <a:r>
              <a:rPr lang="en-GB" dirty="0">
                <a:solidFill>
                  <a:srgbClr val="FFFF00"/>
                </a:solidFill>
                <a:effectLst>
                  <a:outerShdw blurRad="38100" dist="38100" dir="2700000" algn="tl">
                    <a:srgbClr val="000000">
                      <a:alpha val="43137"/>
                    </a:srgbClr>
                  </a:outerShdw>
                </a:effectLst>
              </a:rPr>
              <a:t>father</a:t>
            </a:r>
            <a:r>
              <a:rPr lang="en-GB" dirty="0">
                <a:effectLst>
                  <a:outerShdw blurRad="38100" dist="38100" dir="2700000" algn="tl">
                    <a:srgbClr val="000000">
                      <a:alpha val="43137"/>
                    </a:srgbClr>
                  </a:outerShdw>
                </a:effectLst>
              </a:rPr>
              <a:t>, in charge of the oxen ...</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likewise, within the measure ...(?)</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15 pounds yield 15+ pounds (?) ...</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total, </a:t>
            </a:r>
            <a:r>
              <a:rPr lang="en-GB" dirty="0" err="1">
                <a:effectLst>
                  <a:outerShdw blurRad="38100" dist="38100" dir="2700000" algn="tl">
                    <a:srgbClr val="000000">
                      <a:alpha val="43137"/>
                    </a:srgbClr>
                  </a:outerShdw>
                </a:effectLst>
              </a:rPr>
              <a:t>modii</a:t>
            </a:r>
            <a:r>
              <a:rPr lang="en-GB" dirty="0">
                <a:effectLst>
                  <a:outerShdw blurRad="38100" dist="38100" dir="2700000" algn="tl">
                    <a:srgbClr val="000000">
                      <a:alpha val="43137"/>
                    </a:srgbClr>
                  </a:outerShdw>
                </a:effectLst>
              </a:rPr>
              <a:t> ...</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likewise to myself, for bread, </a:t>
            </a:r>
            <a:r>
              <a:rPr lang="en-GB" dirty="0" err="1">
                <a:effectLst>
                  <a:outerShdw blurRad="38100" dist="38100" dir="2700000" algn="tl">
                    <a:srgbClr val="000000">
                      <a:alpha val="43137"/>
                    </a:srgbClr>
                  </a:outerShdw>
                </a:effectLst>
              </a:rPr>
              <a:t>modii</a:t>
            </a:r>
            <a:r>
              <a:rPr lang="en-GB" dirty="0">
                <a:effectLst>
                  <a:outerShdw blurRad="38100" dist="38100" dir="2700000" algn="tl">
                    <a:srgbClr val="000000">
                      <a:alpha val="43137"/>
                    </a:srgbClr>
                  </a:outerShdw>
                </a:effectLst>
              </a:rPr>
              <a:t> ..</a:t>
            </a:r>
            <a:br>
              <a:rPr lang="en-GB" dirty="0">
                <a:effectLst>
                  <a:outerShdw blurRad="38100" dist="38100" dir="2700000" algn="tl">
                    <a:srgbClr val="000000">
                      <a:alpha val="43137"/>
                    </a:srgbClr>
                  </a:outerShdw>
                </a:effectLst>
              </a:rPr>
            </a:br>
            <a:r>
              <a:rPr lang="en-GB" dirty="0">
                <a:solidFill>
                  <a:srgbClr val="FFFF00"/>
                </a:solidFill>
                <a:effectLst>
                  <a:outerShdw blurRad="38100" dist="38100" dir="2700000" algn="tl">
                    <a:srgbClr val="000000">
                      <a:alpha val="43137"/>
                    </a:srgbClr>
                  </a:outerShdw>
                </a:effectLst>
              </a:rPr>
              <a:t>total of wheat, </a:t>
            </a:r>
            <a:r>
              <a:rPr lang="en-GB" dirty="0" err="1">
                <a:solidFill>
                  <a:srgbClr val="FFFF00"/>
                </a:solidFill>
                <a:effectLst>
                  <a:outerShdw blurRad="38100" dist="38100" dir="2700000" algn="tl">
                    <a:srgbClr val="000000">
                      <a:alpha val="43137"/>
                    </a:srgbClr>
                  </a:outerShdw>
                </a:effectLst>
              </a:rPr>
              <a:t>modii</a:t>
            </a:r>
            <a:r>
              <a:rPr lang="en-GB" dirty="0">
                <a:solidFill>
                  <a:srgbClr val="FFFF00"/>
                </a:solidFill>
                <a:effectLst>
                  <a:outerShdw blurRad="38100" dist="38100" dir="2700000" algn="tl">
                    <a:srgbClr val="000000">
                      <a:alpha val="43137"/>
                    </a:srgbClr>
                  </a:outerShdw>
                </a:effectLst>
              </a:rPr>
              <a:t> 320</a:t>
            </a:r>
            <a:r>
              <a:rPr lang="en-GB" dirty="0">
                <a:effectLst>
                  <a:outerShdw blurRad="38100" dist="38100" dir="2700000" algn="tl">
                    <a:srgbClr val="000000">
                      <a:alpha val="43137"/>
                    </a:srgbClr>
                  </a:outerShdw>
                </a:effectLst>
              </a:rPr>
              <a:t>.</a:t>
            </a:r>
          </a:p>
        </p:txBody>
      </p:sp>
      <p:sp>
        <p:nvSpPr>
          <p:cNvPr id="8" name="Content Placeholder 3"/>
          <p:cNvSpPr>
            <a:spLocks noGrp="1"/>
          </p:cNvSpPr>
          <p:nvPr>
            <p:ph sz="half" idx="2"/>
          </p:nvPr>
        </p:nvSpPr>
        <p:spPr>
          <a:xfrm>
            <a:off x="5654493" y="2056092"/>
            <a:ext cx="4396341" cy="4200245"/>
          </a:xfrm>
        </p:spPr>
        <p:txBody>
          <a:bodyPr>
            <a:normAutofit fontScale="92500" lnSpcReduction="20000"/>
          </a:bodyPr>
          <a:lstStyle/>
          <a:p>
            <a:endParaRPr lang="en-GB"/>
          </a:p>
        </p:txBody>
      </p:sp>
      <p:pic>
        <p:nvPicPr>
          <p:cNvPr id="11266" name="Picture 2" descr="Click on the image to zoom in"/>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4545" b="97934" l="9945" r="89687">
                        <a14:foregroundMark x1="15470" y1="6198" x2="15470" y2="6198"/>
                        <a14:foregroundMark x1="16943" y1="30579" x2="16943" y2="30579"/>
                        <a14:foregroundMark x1="16206" y1="52686" x2="16206" y2="52686"/>
                        <a14:foregroundMark x1="16575" y1="65083" x2="16575" y2="65083"/>
                        <a14:foregroundMark x1="16759" y1="82231" x2="17495" y2="80579"/>
                        <a14:foregroundMark x1="15654" y1="74587" x2="15654" y2="74587"/>
                        <a14:foregroundMark x1="15470" y1="95661" x2="15470" y2="95661"/>
                        <a14:foregroundMark x1="30755" y1="97934" x2="30755" y2="97934"/>
                        <a14:foregroundMark x1="36464" y1="92355" x2="36464" y2="92355"/>
                        <a14:foregroundMark x1="38674" y1="91736" x2="38674" y2="91736"/>
                        <a14:foregroundMark x1="13812" y1="90909" x2="13812" y2="90909"/>
                        <a14:foregroundMark x1="24862" y1="96901" x2="24862" y2="96901"/>
                        <a14:foregroundMark x1="31860" y1="96488" x2="31860" y2="96488"/>
                        <a14:foregroundMark x1="34438" y1="97107" x2="34438" y2="97107"/>
                        <a14:foregroundMark x1="70902" y1="90909" x2="70902" y2="90909"/>
                        <a14:foregroundMark x1="83794" y1="94421" x2="84530" y2="94421"/>
                        <a14:foregroundMark x1="85820" y1="96488" x2="85820" y2="96488"/>
                        <a14:foregroundMark x1="80110" y1="77479" x2="80110" y2="77479"/>
                        <a14:foregroundMark x1="84899" y1="71074" x2="84899" y2="71074"/>
                        <a14:foregroundMark x1="81215" y1="80165" x2="81215" y2="80165"/>
                        <a14:foregroundMark x1="84530" y1="74793" x2="84530" y2="74793"/>
                        <a14:foregroundMark x1="83978" y1="40496" x2="83978" y2="40496"/>
                        <a14:foregroundMark x1="82136" y1="27686" x2="82873" y2="27686"/>
                        <a14:foregroundMark x1="82873" y1="25000" x2="82873" y2="25000"/>
                        <a14:foregroundMark x1="83978" y1="21694" x2="84530" y2="21694"/>
                        <a14:foregroundMark x1="84346" y1="18595" x2="84346" y2="18595"/>
                        <a14:foregroundMark x1="61694" y1="27686" x2="61694" y2="27686"/>
                        <a14:foregroundMark x1="60221" y1="25620" x2="60221" y2="25620"/>
                        <a14:foregroundMark x1="67219" y1="33471" x2="67219" y2="33471"/>
                        <a14:foregroundMark x1="53223" y1="8678" x2="53223" y2="8678"/>
                        <a14:foregroundMark x1="52486" y1="4545" x2="52486" y2="4545"/>
                        <a14:foregroundMark x1="44383" y1="72934" x2="45120" y2="72934"/>
                        <a14:foregroundMark x1="39411" y1="87190" x2="39411" y2="87190"/>
                        <a14:foregroundMark x1="41621" y1="90496" x2="41621" y2="90496"/>
                        <a14:foregroundMark x1="29098" y1="96074" x2="29098" y2="96074"/>
                        <a14:foregroundMark x1="29650" y1="93182" x2="29650" y2="93182"/>
                        <a14:foregroundMark x1="68140" y1="89876" x2="68140" y2="89876"/>
                        <a14:foregroundMark x1="68692" y1="93802" x2="69429" y2="93802"/>
                        <a14:foregroundMark x1="74033" y1="94421" x2="74033" y2="94421"/>
                        <a14:foregroundMark x1="76059" y1="92975" x2="76059" y2="92975"/>
                        <a14:foregroundMark x1="80663" y1="92975" x2="80663" y2="92975"/>
                        <a14:foregroundMark x1="85451" y1="92355" x2="85451" y2="92355"/>
                        <a14:foregroundMark x1="86372" y1="95455" x2="86372" y2="95455"/>
                        <a14:foregroundMark x1="82320" y1="95868" x2="82320" y2="95868"/>
                        <a14:foregroundMark x1="76243" y1="96074" x2="76243" y2="96074"/>
                        <a14:foregroundMark x1="73665" y1="95868" x2="74401" y2="94008"/>
                        <a14:foregroundMark x1="64457" y1="89050" x2="64457" y2="89050"/>
                        <a14:foregroundMark x1="39779" y1="89463" x2="40516" y2="89463"/>
                        <a14:foregroundMark x1="41068" y1="88223" x2="41068" y2="88223"/>
                        <a14:foregroundMark x1="48250" y1="72934" x2="48250" y2="72934"/>
                        <a14:foregroundMark x1="34622" y1="83058" x2="34622" y2="83058"/>
                        <a14:foregroundMark x1="37017" y1="87810" x2="37753" y2="87810"/>
                        <a14:foregroundMark x1="33149" y1="92769" x2="33149" y2="92769"/>
                        <a14:foregroundMark x1="35912" y1="95868" x2="35912" y2="95868"/>
                        <a14:foregroundMark x1="33702" y1="81198" x2="34254" y2="81198"/>
                        <a14:foregroundMark x1="34254" y1="83264" x2="34254" y2="83264"/>
                      </a14:backgroundRemoval>
                    </a14:imgEffect>
                  </a14:imgLayer>
                </a14:imgProps>
              </a:ext>
              <a:ext uri="{28A0092B-C50C-407E-A947-70E740481C1C}">
                <a14:useLocalDpi xmlns:a14="http://schemas.microsoft.com/office/drawing/2010/main" val="0"/>
              </a:ext>
            </a:extLst>
          </a:blip>
          <a:srcRect/>
          <a:stretch>
            <a:fillRect/>
          </a:stretch>
        </p:blipFill>
        <p:spPr bwMode="auto">
          <a:xfrm>
            <a:off x="5217992" y="0"/>
            <a:ext cx="7514595" cy="6698093"/>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10301790" y="6408715"/>
            <a:ext cx="1435008" cy="307777"/>
          </a:xfrm>
          <a:prstGeom prst="rect">
            <a:avLst/>
          </a:prstGeom>
        </p:spPr>
        <p:txBody>
          <a:bodyPr wrap="none">
            <a:spAutoFit/>
          </a:bodyPr>
          <a:lstStyle/>
          <a:p>
            <a:r>
              <a:rPr lang="en-GB" sz="1400" dirty="0" err="1"/>
              <a:t>Modius</a:t>
            </a:r>
            <a:r>
              <a:rPr lang="en-GB" sz="1400" dirty="0"/>
              <a:t>: 8,675 l</a:t>
            </a:r>
          </a:p>
        </p:txBody>
      </p:sp>
    </p:spTree>
    <p:extLst>
      <p:ext uri="{BB962C8B-B14F-4D97-AF65-F5344CB8AC3E}">
        <p14:creationId xmlns:p14="http://schemas.microsoft.com/office/powerpoint/2010/main" val="170484265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fade">
                                      <p:cBhvr>
                                        <p:cTn id="7" dur="1000"/>
                                        <p:tgtEl>
                                          <p:spTgt spid="11266"/>
                                        </p:tgtEl>
                                      </p:cBhvr>
                                    </p:animEffect>
                                    <p:anim calcmode="lin" valueType="num">
                                      <p:cBhvr>
                                        <p:cTn id="8" dur="1000" fill="hold"/>
                                        <p:tgtEl>
                                          <p:spTgt spid="11266"/>
                                        </p:tgtEl>
                                        <p:attrNameLst>
                                          <p:attrName>ppt_x</p:attrName>
                                        </p:attrNameLst>
                                      </p:cBhvr>
                                      <p:tavLst>
                                        <p:tav tm="0">
                                          <p:val>
                                            <p:strVal val="#ppt_x"/>
                                          </p:val>
                                        </p:tav>
                                        <p:tav tm="100000">
                                          <p:val>
                                            <p:strVal val="#ppt_x"/>
                                          </p:val>
                                        </p:tav>
                                      </p:tavLst>
                                    </p:anim>
                                    <p:anim calcmode="lin" valueType="num">
                                      <p:cBhvr>
                                        <p:cTn id="9" dur="1000" fill="hold"/>
                                        <p:tgtEl>
                                          <p:spTgt spid="1126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500"/>
                                  </p:stCondLst>
                                  <p:childTnLst>
                                    <p:set>
                                      <p:cBhvr>
                                        <p:cTn id="12" dur="1" fill="hold">
                                          <p:stCondLst>
                                            <p:cond delay="0"/>
                                          </p:stCondLst>
                                        </p:cTn>
                                        <p:tgtEl>
                                          <p:spTgt spid="7">
                                            <p:txEl>
                                              <p:pRg st="0" end="0"/>
                                            </p:txEl>
                                          </p:spTgt>
                                        </p:tgtEl>
                                        <p:attrNameLst>
                                          <p:attrName>style.visibility</p:attrName>
                                        </p:attrNameLst>
                                      </p:cBhvr>
                                      <p:to>
                                        <p:strVal val="visible"/>
                                      </p:to>
                                    </p:set>
                                    <p:animEffect transition="in" filter="fade">
                                      <p:cBhvr>
                                        <p:cTn id="13" dur="1000"/>
                                        <p:tgtEl>
                                          <p:spTgt spid="7">
                                            <p:txEl>
                                              <p:pRg st="0" end="0"/>
                                            </p:txEl>
                                          </p:spTgt>
                                        </p:tgtEl>
                                      </p:cBhvr>
                                    </p:animEffect>
                                    <p:anim calcmode="lin" valueType="num">
                                      <p:cBhvr>
                                        <p:cTn id="14"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http://www.samisdat.com/picture/LJ/1379.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31267"/>
            <a:ext cx="12192000" cy="688926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endParaRPr lang="en-GB"/>
          </a:p>
        </p:txBody>
      </p:sp>
      <p:pic>
        <p:nvPicPr>
          <p:cNvPr id="6" name="Picture 2" descr="Image result for legionen am rhei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10148" y="80613"/>
            <a:ext cx="5414978" cy="313498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graphicFrame>
        <p:nvGraphicFramePr>
          <p:cNvPr id="7" name="Diagram 6"/>
          <p:cNvGraphicFramePr/>
          <p:nvPr>
            <p:extLst>
              <p:ext uri="{D42A27DB-BD31-4B8C-83A1-F6EECF244321}">
                <p14:modId xmlns:p14="http://schemas.microsoft.com/office/powerpoint/2010/main" val="1721305503"/>
              </p:ext>
            </p:extLst>
          </p:nvPr>
        </p:nvGraphicFramePr>
        <p:xfrm>
          <a:off x="112144" y="1690777"/>
          <a:ext cx="5564037" cy="42756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cxnSp>
        <p:nvCxnSpPr>
          <p:cNvPr id="5" name="Straight Arrow Connector 4"/>
          <p:cNvCxnSpPr/>
          <p:nvPr/>
        </p:nvCxnSpPr>
        <p:spPr>
          <a:xfrm>
            <a:off x="5348472" y="3531109"/>
            <a:ext cx="3926541" cy="1452283"/>
          </a:xfrm>
          <a:prstGeom prst="straightConnector1">
            <a:avLst/>
          </a:prstGeom>
          <a:ln w="206375">
            <a:solidFill>
              <a:schemeClr val="accent6">
                <a:alpha val="71000"/>
              </a:schemeClr>
            </a:solidFill>
            <a:tailEnd type="triangle"/>
          </a:ln>
        </p:spPr>
        <p:style>
          <a:lnRef idx="3">
            <a:schemeClr val="accent6"/>
          </a:lnRef>
          <a:fillRef idx="0">
            <a:schemeClr val="accent6"/>
          </a:fillRef>
          <a:effectRef idx="2">
            <a:schemeClr val="accent6"/>
          </a:effectRef>
          <a:fontRef idx="minor">
            <a:schemeClr val="tx1"/>
          </a:fontRef>
        </p:style>
      </p:cxnSp>
      <p:cxnSp>
        <p:nvCxnSpPr>
          <p:cNvPr id="9" name="Straight Arrow Connector 8"/>
          <p:cNvCxnSpPr/>
          <p:nvPr/>
        </p:nvCxnSpPr>
        <p:spPr>
          <a:xfrm>
            <a:off x="5638800" y="4762820"/>
            <a:ext cx="3926541" cy="1452283"/>
          </a:xfrm>
          <a:prstGeom prst="straightConnector1">
            <a:avLst/>
          </a:prstGeom>
          <a:ln w="206375">
            <a:solidFill>
              <a:schemeClr val="accent6">
                <a:alpha val="71000"/>
              </a:schemeClr>
            </a:solidFill>
            <a:tailEnd type="triangle"/>
          </a:ln>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4466490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0" name="Picture 4" descr="https://upload.wikimedia.org/wikipedia/commons/3/30/Sommer%2C_Giorgio_%281834-1914%29_-_n._11141_-_Museo_di_Napoli_-_Strumenti_di_chirurgia.jpg"/>
          <p:cNvPicPr>
            <a:picLocks noChangeAspect="1" noChangeArrowheads="1"/>
          </p:cNvPicPr>
          <p:nvPr/>
        </p:nvPicPr>
        <p:blipFill rotWithShape="1">
          <a:blip r:embed="rId2">
            <a:extLst>
              <a:ext uri="{28A0092B-C50C-407E-A947-70E740481C1C}">
                <a14:useLocalDpi xmlns:a14="http://schemas.microsoft.com/office/drawing/2010/main" val="0"/>
              </a:ext>
            </a:extLst>
          </a:blip>
          <a:srcRect t="2186" b="2750"/>
          <a:stretch/>
        </p:blipFill>
        <p:spPr bwMode="auto">
          <a:xfrm>
            <a:off x="0" y="-1"/>
            <a:ext cx="8964706" cy="695045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solidFill>
                  <a:schemeClr val="accent6">
                    <a:lumMod val="75000"/>
                  </a:schemeClr>
                </a:solidFill>
              </a:rPr>
              <a:t>Health care</a:t>
            </a:r>
          </a:p>
        </p:txBody>
      </p:sp>
      <p:sp>
        <p:nvSpPr>
          <p:cNvPr id="3" name="Content Placeholder 2"/>
          <p:cNvSpPr>
            <a:spLocks noGrp="1"/>
          </p:cNvSpPr>
          <p:nvPr>
            <p:ph sz="half" idx="1"/>
          </p:nvPr>
        </p:nvSpPr>
        <p:spPr>
          <a:xfrm>
            <a:off x="69012" y="6492194"/>
            <a:ext cx="5499651" cy="373123"/>
          </a:xfrm>
        </p:spPr>
        <p:txBody>
          <a:bodyPr/>
          <a:lstStyle/>
          <a:p>
            <a:r>
              <a:rPr lang="en-GB" dirty="0">
                <a:solidFill>
                  <a:schemeClr val="accent6">
                    <a:lumMod val="75000"/>
                  </a:schemeClr>
                </a:solidFill>
              </a:rPr>
              <a:t>Surgical instruments,, Pompey</a:t>
            </a:r>
          </a:p>
        </p:txBody>
      </p:sp>
      <p:sp>
        <p:nvSpPr>
          <p:cNvPr id="4" name="Content Placeholder 3"/>
          <p:cNvSpPr>
            <a:spLocks noGrp="1"/>
          </p:cNvSpPr>
          <p:nvPr>
            <p:ph sz="half" idx="2"/>
          </p:nvPr>
        </p:nvSpPr>
        <p:spPr/>
        <p:txBody>
          <a:bodyPr/>
          <a:lstStyle/>
          <a:p>
            <a:endParaRPr lang="en-GB" dirty="0"/>
          </a:p>
        </p:txBody>
      </p:sp>
      <p:pic>
        <p:nvPicPr>
          <p:cNvPr id="6" name="Picture 2" descr="https://upload.wikimedia.org/wikipedia/commons/2/2d/RomeMedicineMura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24755" y="-14420"/>
            <a:ext cx="6067245" cy="6879738"/>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Image result for roman health car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6345" y="1242367"/>
            <a:ext cx="2825788" cy="200372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27515033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750">
        <p15:prstTrans prst="fractur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1000"/>
                                  </p:stCondLst>
                                  <p:childTnLst>
                                    <p:set>
                                      <p:cBhvr>
                                        <p:cTn id="6" dur="1" fill="hold">
                                          <p:stCondLst>
                                            <p:cond delay="0"/>
                                          </p:stCondLst>
                                        </p:cTn>
                                        <p:tgtEl>
                                          <p:spTgt spid="9222"/>
                                        </p:tgtEl>
                                        <p:attrNameLst>
                                          <p:attrName>style.visibility</p:attrName>
                                        </p:attrNameLst>
                                      </p:cBhvr>
                                      <p:to>
                                        <p:strVal val="visible"/>
                                      </p:to>
                                    </p:set>
                                    <p:animEffect transition="in" filter="fade">
                                      <p:cBhvr>
                                        <p:cTn id="7" dur="1000"/>
                                        <p:tgtEl>
                                          <p:spTgt spid="9222"/>
                                        </p:tgtEl>
                                      </p:cBhvr>
                                    </p:animEffect>
                                    <p:anim calcmode="lin" valueType="num">
                                      <p:cBhvr>
                                        <p:cTn id="8" dur="1000" fill="hold"/>
                                        <p:tgtEl>
                                          <p:spTgt spid="9222"/>
                                        </p:tgtEl>
                                        <p:attrNameLst>
                                          <p:attrName>ppt_x</p:attrName>
                                        </p:attrNameLst>
                                      </p:cBhvr>
                                      <p:tavLst>
                                        <p:tav tm="0">
                                          <p:val>
                                            <p:strVal val="#ppt_x"/>
                                          </p:val>
                                        </p:tav>
                                        <p:tav tm="100000">
                                          <p:val>
                                            <p:strVal val="#ppt_x"/>
                                          </p:val>
                                        </p:tav>
                                      </p:tavLst>
                                    </p:anim>
                                    <p:anim calcmode="lin" valueType="num">
                                      <p:cBhvr>
                                        <p:cTn id="9" dur="1000" fill="hold"/>
                                        <p:tgtEl>
                                          <p:spTgt spid="92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ed Rectangle 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solidFill>
            <a:schemeClr val="tx1"/>
          </a:solidFill>
          <a:ln w="12700">
            <a:solidFill>
              <a:schemeClr val="tx2">
                <a:lumMod val="75000"/>
              </a:schemeClr>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2"/>
          <a:srcRect l="38211" t="8080"/>
          <a:stretch/>
        </p:blipFill>
        <p:spPr>
          <a:xfrm>
            <a:off x="5201139" y="698740"/>
            <a:ext cx="6639306" cy="6074343"/>
          </a:xfrm>
          <a:prstGeom prst="rect">
            <a:avLst/>
          </a:prstGeom>
          <a:effectLst/>
        </p:spPr>
      </p:pic>
      <p:sp>
        <p:nvSpPr>
          <p:cNvPr id="8" name="Rectangle 7"/>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48929" y="629266"/>
            <a:ext cx="3505495" cy="1622321"/>
          </a:xfrm>
        </p:spPr>
        <p:txBody>
          <a:bodyPr>
            <a:normAutofit/>
          </a:bodyPr>
          <a:lstStyle/>
          <a:p>
            <a:r>
              <a:rPr lang="en-GB" dirty="0"/>
              <a:t>Galen</a:t>
            </a:r>
          </a:p>
        </p:txBody>
      </p:sp>
      <p:sp>
        <p:nvSpPr>
          <p:cNvPr id="3" name="Content Placeholder 2"/>
          <p:cNvSpPr>
            <a:spLocks noGrp="1"/>
          </p:cNvSpPr>
          <p:nvPr>
            <p:ph idx="1"/>
          </p:nvPr>
        </p:nvSpPr>
        <p:spPr>
          <a:xfrm>
            <a:off x="648931" y="2438400"/>
            <a:ext cx="3505494" cy="3785419"/>
          </a:xfrm>
        </p:spPr>
        <p:txBody>
          <a:bodyPr>
            <a:normAutofit/>
          </a:bodyPr>
          <a:lstStyle/>
          <a:p>
            <a:endParaRPr lang="en-GB"/>
          </a:p>
        </p:txBody>
      </p:sp>
      <p:pic>
        <p:nvPicPr>
          <p:cNvPr id="1026" name="Picture 2" descr="Front Cov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273" y="0"/>
            <a:ext cx="4543425"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1"/>
          <p:cNvSpPr>
            <a:spLocks noChangeArrowheads="1"/>
          </p:cNvSpPr>
          <p:nvPr/>
        </p:nvSpPr>
        <p:spPr bwMode="auto">
          <a:xfrm>
            <a:off x="397562" y="479190"/>
            <a:ext cx="3990022" cy="1200329"/>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sng" strike="noStrike" cap="none" normalizeH="0" baseline="0" dirty="0" err="1">
                <a:ln>
                  <a:noFill/>
                </a:ln>
                <a:solidFill>
                  <a:schemeClr val="tx1"/>
                </a:solidFill>
                <a:effectLst/>
                <a:latin typeface="Arial" panose="020B0604020202020204" pitchFamily="34" charset="0"/>
              </a:rPr>
              <a:t>Aelius</a:t>
            </a:r>
            <a:r>
              <a:rPr kumimoji="0" lang="en-US" altLang="en-US" sz="1800" b="1" i="0" u="sng" strike="noStrike" cap="none" normalizeH="0" baseline="0" dirty="0">
                <a:ln>
                  <a:noFill/>
                </a:ln>
                <a:solidFill>
                  <a:schemeClr val="tx1"/>
                </a:solidFill>
                <a:effectLst/>
                <a:latin typeface="Arial" panose="020B0604020202020204" pitchFamily="34" charset="0"/>
              </a:rPr>
              <a:t> </a:t>
            </a:r>
            <a:r>
              <a:rPr kumimoji="0" lang="en-US" altLang="en-US" sz="1800" b="1" i="0" u="sng" strike="noStrike" cap="none" normalizeH="0" baseline="0" dirty="0" err="1">
                <a:ln>
                  <a:noFill/>
                </a:ln>
                <a:solidFill>
                  <a:schemeClr val="tx1"/>
                </a:solidFill>
                <a:effectLst/>
                <a:latin typeface="Arial" panose="020B0604020202020204" pitchFamily="34" charset="0"/>
              </a:rPr>
              <a:t>Galenius</a:t>
            </a:r>
            <a:endParaRPr kumimoji="0" lang="en-US" altLang="en-US" sz="1800" b="1" i="0" u="sng"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US" altLang="en-US" dirty="0">
                <a:solidFill>
                  <a:schemeClr val="tx1"/>
                </a:solidFill>
                <a:latin typeface="Arial" panose="020B0604020202020204" pitchFamily="34" charset="0"/>
              </a:rPr>
              <a:t>AD </a:t>
            </a:r>
            <a:r>
              <a:rPr kumimoji="0" lang="en-US" altLang="en-US" sz="1800" b="0" i="0" u="none" strike="noStrike" cap="none" normalizeH="0" baseline="0" dirty="0">
                <a:ln>
                  <a:noFill/>
                </a:ln>
                <a:solidFill>
                  <a:schemeClr val="tx1"/>
                </a:solidFill>
                <a:effectLst/>
                <a:latin typeface="Arial" panose="020B0604020202020204" pitchFamily="34" charset="0"/>
              </a:rPr>
              <a:t>129– c. 200/216</a:t>
            </a:r>
          </a:p>
          <a:p>
            <a:pPr lvl="0" defTabSz="914400" eaLnBrk="0" fontAlgn="base" hangingPunct="0">
              <a:spcBef>
                <a:spcPct val="0"/>
              </a:spcBef>
              <a:spcAft>
                <a:spcPct val="0"/>
              </a:spcAft>
            </a:pPr>
            <a:r>
              <a:rPr lang="en-GB" dirty="0"/>
              <a:t>his surviving works amount to some 3 million word</a:t>
            </a:r>
            <a:r>
              <a:rPr kumimoji="0" lang="en-US" altLang="en-US" sz="1800" b="0" i="0" u="none" strike="noStrike" cap="none" normalizeH="0" baseline="0" dirty="0">
                <a:ln>
                  <a:noFill/>
                </a:ln>
                <a:solidFill>
                  <a:schemeClr val="tx1"/>
                </a:solidFill>
                <a:effectLst/>
                <a:latin typeface="Arial" panose="020B0604020202020204" pitchFamily="34" charset="0"/>
              </a:rPr>
              <a:t> </a:t>
            </a:r>
          </a:p>
        </p:txBody>
      </p:sp>
    </p:spTree>
    <p:extLst>
      <p:ext uri="{BB962C8B-B14F-4D97-AF65-F5344CB8AC3E}">
        <p14:creationId xmlns:p14="http://schemas.microsoft.com/office/powerpoint/2010/main" val="202414430"/>
      </p:ext>
    </p:extLst>
  </p:cSld>
  <p:clrMapOvr>
    <a:masterClrMapping/>
  </p:clrMapOvr>
  <p:transition spd="slow">
    <p:randomBar dir="vert"/>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s://upload.wikimedia.org/wikipedia/commons/b/b8/Aeolipile_illustration.png"/>
          <p:cNvPicPr>
            <a:picLocks noChangeAspect="1" noChangeArrowheads="1"/>
          </p:cNvPicPr>
          <p:nvPr/>
        </p:nvPicPr>
        <p:blipFill rotWithShape="1">
          <a:blip r:embed="rId2">
            <a:extLst>
              <a:ext uri="{28A0092B-C50C-407E-A947-70E740481C1C}">
                <a14:useLocalDpi xmlns:a14="http://schemas.microsoft.com/office/drawing/2010/main" val="0"/>
              </a:ext>
            </a:extLst>
          </a:blip>
          <a:srcRect t="2640" r="5" b="5"/>
          <a:stretch/>
        </p:blipFill>
        <p:spPr bwMode="auto">
          <a:xfrm>
            <a:off x="7548152" y="10"/>
            <a:ext cx="4646658" cy="6857990"/>
          </a:xfrm>
          <a:prstGeom prst="rect">
            <a:avLst/>
          </a:prstGeom>
          <a:noFill/>
          <a:extLst>
            <a:ext uri="{909E8E84-426E-40DD-AFC4-6F175D3DCCD1}">
              <a14:hiddenFill xmlns:a14="http://schemas.microsoft.com/office/drawing/2010/main">
                <a:solidFill>
                  <a:srgbClr val="FFFFFF"/>
                </a:solidFill>
              </a14:hiddenFill>
            </a:ext>
          </a:extLst>
        </p:spPr>
      </p:pic>
      <p:sp>
        <p:nvSpPr>
          <p:cNvPr id="68" name="Rectangle 67"/>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50668" y="629266"/>
            <a:ext cx="8368204" cy="1641986"/>
          </a:xfrm>
        </p:spPr>
        <p:txBody>
          <a:bodyPr>
            <a:normAutofit/>
          </a:bodyPr>
          <a:lstStyle/>
          <a:p>
            <a:r>
              <a:rPr lang="en-GB" dirty="0"/>
              <a:t>Inventions, Innovations,…</a:t>
            </a:r>
            <a:r>
              <a:rPr lang="en-GB" sz="2800" dirty="0"/>
              <a:t> </a:t>
            </a:r>
            <a:br>
              <a:rPr lang="en-GB" sz="2800" dirty="0"/>
            </a:br>
            <a:r>
              <a:rPr lang="en-GB" sz="2800" dirty="0"/>
              <a:t>vs. elite decadence…</a:t>
            </a:r>
            <a:endParaRPr lang="en-GB" dirty="0"/>
          </a:p>
        </p:txBody>
      </p:sp>
      <p:sp>
        <p:nvSpPr>
          <p:cNvPr id="3" name="Content Placeholder 2"/>
          <p:cNvSpPr>
            <a:spLocks noGrp="1"/>
          </p:cNvSpPr>
          <p:nvPr>
            <p:ph idx="1"/>
          </p:nvPr>
        </p:nvSpPr>
        <p:spPr>
          <a:xfrm>
            <a:off x="650668" y="2438400"/>
            <a:ext cx="6249784" cy="3809999"/>
          </a:xfrm>
        </p:spPr>
        <p:txBody>
          <a:bodyPr>
            <a:normAutofit/>
          </a:bodyPr>
          <a:lstStyle/>
          <a:p>
            <a:endParaRPr lang="en-GB"/>
          </a:p>
        </p:txBody>
      </p:sp>
      <p:pic>
        <p:nvPicPr>
          <p:cNvPr id="2052" name="Picture 4" descr="Image result for ancient roman comput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871813"/>
            <a:ext cx="6993305" cy="4986187"/>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383471" y="6302579"/>
            <a:ext cx="2824812" cy="369332"/>
          </a:xfrm>
          <a:prstGeom prst="rect">
            <a:avLst/>
          </a:prstGeom>
        </p:spPr>
        <p:txBody>
          <a:bodyPr wrap="none">
            <a:spAutoFit/>
          </a:bodyPr>
          <a:lstStyle/>
          <a:p>
            <a:r>
              <a:rPr lang="en-GB" dirty="0" err="1"/>
              <a:t>Antikythera</a:t>
            </a:r>
            <a:r>
              <a:rPr lang="en-GB" dirty="0"/>
              <a:t> Mechanism</a:t>
            </a:r>
          </a:p>
        </p:txBody>
      </p:sp>
    </p:spTree>
    <p:extLst>
      <p:ext uri="{BB962C8B-B14F-4D97-AF65-F5344CB8AC3E}">
        <p14:creationId xmlns:p14="http://schemas.microsoft.com/office/powerpoint/2010/main" val="3677097138"/>
      </p:ext>
    </p:extLst>
  </p:cSld>
  <p:clrMapOvr>
    <a:masterClrMapping/>
  </p:clrMapOvr>
  <p:transition spd="slow">
    <p:randomBar dir="vert"/>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098" name="Picture 2" descr="Image result for ancient roman comput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6764"/>
            <a:ext cx="12192001" cy="68412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303707"/>
      </p:ext>
    </p:extLst>
  </p:cSld>
  <p:clrMapOvr>
    <a:masterClrMapping/>
  </p:clrMapOvr>
  <p:transition spd="slow">
    <p:randomBar dir="vert"/>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a:p>
        </p:txBody>
      </p:sp>
      <p:sp>
        <p:nvSpPr>
          <p:cNvPr id="6" name="Rectangle 5"/>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Title 1"/>
          <p:cNvSpPr>
            <a:spLocks noGrp="1"/>
          </p:cNvSpPr>
          <p:nvPr>
            <p:ph type="title"/>
          </p:nvPr>
        </p:nvSpPr>
        <p:spPr>
          <a:xfrm>
            <a:off x="650668" y="629266"/>
            <a:ext cx="8368204" cy="1641986"/>
          </a:xfrm>
        </p:spPr>
        <p:txBody>
          <a:bodyPr>
            <a:normAutofit/>
          </a:bodyPr>
          <a:lstStyle/>
          <a:p>
            <a:r>
              <a:rPr lang="en-GB" dirty="0"/>
              <a:t>Inventions, Innovations,…</a:t>
            </a:r>
            <a:r>
              <a:rPr lang="en-GB" sz="2800" dirty="0"/>
              <a:t> </a:t>
            </a:r>
            <a:br>
              <a:rPr lang="en-GB" sz="2800" dirty="0"/>
            </a:br>
            <a:r>
              <a:rPr lang="en-GB" sz="2800" dirty="0"/>
              <a:t>vs. elite decadence…</a:t>
            </a:r>
            <a:endParaRPr lang="en-GB" dirty="0"/>
          </a:p>
        </p:txBody>
      </p:sp>
      <p:pic>
        <p:nvPicPr>
          <p:cNvPr id="8" name="Picture 4" descr="Image result for ancient roman comput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71813"/>
            <a:ext cx="6993305" cy="4986187"/>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Image result for ancient roman computer"/>
          <p:cNvPicPr>
            <a:picLocks noChangeAspect="1" noChangeArrowheads="1"/>
          </p:cNvPicPr>
          <p:nvPr/>
        </p:nvPicPr>
        <p:blipFill rotWithShape="1">
          <a:blip r:embed="rId3">
            <a:extLst>
              <a:ext uri="{28A0092B-C50C-407E-A947-70E740481C1C}">
                <a14:useLocalDpi xmlns:a14="http://schemas.microsoft.com/office/drawing/2010/main" val="0"/>
              </a:ext>
            </a:extLst>
          </a:blip>
          <a:srcRect b="7713"/>
          <a:stretch/>
        </p:blipFill>
        <p:spPr bwMode="auto">
          <a:xfrm>
            <a:off x="6055019" y="-19383"/>
            <a:ext cx="6106245" cy="686455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383471" y="6302579"/>
            <a:ext cx="2824812" cy="369332"/>
          </a:xfrm>
          <a:prstGeom prst="rect">
            <a:avLst/>
          </a:prstGeom>
        </p:spPr>
        <p:txBody>
          <a:bodyPr wrap="none">
            <a:spAutoFit/>
          </a:bodyPr>
          <a:lstStyle/>
          <a:p>
            <a:r>
              <a:rPr lang="en-GB" dirty="0" err="1"/>
              <a:t>Antikythera</a:t>
            </a:r>
            <a:r>
              <a:rPr lang="en-GB" dirty="0"/>
              <a:t> Mechanism</a:t>
            </a:r>
          </a:p>
        </p:txBody>
      </p:sp>
    </p:spTree>
    <p:extLst>
      <p:ext uri="{BB962C8B-B14F-4D97-AF65-F5344CB8AC3E}">
        <p14:creationId xmlns:p14="http://schemas.microsoft.com/office/powerpoint/2010/main" val="2878549898"/>
      </p:ext>
    </p:extLst>
  </p:cSld>
  <p:clrMapOvr>
    <a:masterClrMapping/>
  </p:clrMapOvr>
  <p:transition spd="slow">
    <p:randomBar dir="vert"/>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s://www.freetheslaves.net/view.image?Id=1985"/>
          <p:cNvPicPr>
            <a:picLocks noChangeAspect="1" noChangeArrowheads="1"/>
          </p:cNvPicPr>
          <p:nvPr/>
        </p:nvPicPr>
        <p:blipFill>
          <a:blip r:embed="rId2" cstate="print"/>
          <a:srcRect/>
          <a:stretch>
            <a:fillRect/>
          </a:stretch>
        </p:blipFill>
        <p:spPr bwMode="auto">
          <a:xfrm>
            <a:off x="0" y="72008"/>
            <a:ext cx="12192000" cy="6669360"/>
          </a:xfrm>
          <a:prstGeom prst="rect">
            <a:avLst/>
          </a:prstGeom>
          <a:noFill/>
        </p:spPr>
      </p:pic>
      <p:sp>
        <p:nvSpPr>
          <p:cNvPr id="4" name="Titel 3"/>
          <p:cNvSpPr>
            <a:spLocks noGrp="1"/>
          </p:cNvSpPr>
          <p:nvPr>
            <p:ph type="title"/>
          </p:nvPr>
        </p:nvSpPr>
        <p:spPr/>
        <p:txBody>
          <a:bodyPr/>
          <a:lstStyle/>
          <a:p>
            <a:r>
              <a:rPr lang="en-GB" b="1" dirty="0">
                <a:solidFill>
                  <a:srgbClr val="C00000"/>
                </a:solidFill>
                <a:effectLst>
                  <a:outerShdw blurRad="38100" dist="38100" dir="2700000" algn="tl">
                    <a:srgbClr val="000000">
                      <a:alpha val="43137"/>
                    </a:srgbClr>
                  </a:outerShdw>
                  <a:reflection blurRad="6350" stA="55000" endA="300" endPos="25500" dir="5400000" sy="-100000" algn="bl" rotWithShape="0"/>
                </a:effectLst>
              </a:rPr>
              <a:t>Roman economy: Mining</a:t>
            </a:r>
          </a:p>
        </p:txBody>
      </p:sp>
      <p:sp>
        <p:nvSpPr>
          <p:cNvPr id="5" name="Textplatzhalter 4"/>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3258913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35792"/>
            <a:ext cx="12192000" cy="6893792"/>
          </a:xfrm>
          <a:prstGeom prst="rect">
            <a:avLst/>
          </a:prstGeom>
        </p:spPr>
      </p:pic>
      <p:sp>
        <p:nvSpPr>
          <p:cNvPr id="6" name="Rectangle 5"/>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normAutofit/>
          </a:bodyPr>
          <a:lstStyle/>
          <a:p>
            <a:r>
              <a:rPr lang="en-GB" dirty="0"/>
              <a:t>mines</a:t>
            </a:r>
          </a:p>
        </p:txBody>
      </p:sp>
    </p:spTree>
    <p:extLst>
      <p:ext uri="{BB962C8B-B14F-4D97-AF65-F5344CB8AC3E}">
        <p14:creationId xmlns:p14="http://schemas.microsoft.com/office/powerpoint/2010/main" val="1090256019"/>
      </p:ext>
    </p:extLst>
  </p:cSld>
  <p:clrMapOvr>
    <a:masterClrMapping/>
  </p:clrMapOvr>
  <p:transition spd="slow">
    <p:randomBar dir="vert"/>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 3"/>
          <p:cNvSpPr>
            <a:spLocks noGrp="1"/>
          </p:cNvSpPr>
          <p:nvPr>
            <p:ph type="title"/>
          </p:nvPr>
        </p:nvSpPr>
        <p:spPr/>
        <p:txBody>
          <a:bodyPr/>
          <a:lstStyle/>
          <a:p>
            <a:r>
              <a:rPr lang="en-GB" dirty="0"/>
              <a:t>Mining</a:t>
            </a:r>
          </a:p>
        </p:txBody>
      </p:sp>
      <p:sp>
        <p:nvSpPr>
          <p:cNvPr id="5" name="Inhaltsplatzhalter 4"/>
          <p:cNvSpPr>
            <a:spLocks noGrp="1"/>
          </p:cNvSpPr>
          <p:nvPr>
            <p:ph idx="1"/>
          </p:nvPr>
        </p:nvSpPr>
        <p:spPr/>
        <p:txBody>
          <a:bodyPr/>
          <a:lstStyle/>
          <a:p>
            <a:r>
              <a:rPr lang="en-GB" dirty="0"/>
              <a:t>Gold</a:t>
            </a:r>
          </a:p>
          <a:p>
            <a:r>
              <a:rPr lang="en-GB" dirty="0"/>
              <a:t>Silver</a:t>
            </a:r>
          </a:p>
          <a:p>
            <a:r>
              <a:rPr lang="en-GB" dirty="0"/>
              <a:t>Iron</a:t>
            </a:r>
          </a:p>
          <a:p>
            <a:r>
              <a:rPr lang="en-GB" dirty="0"/>
              <a:t>Copper</a:t>
            </a:r>
          </a:p>
          <a:p>
            <a:r>
              <a:rPr lang="en-GB" dirty="0"/>
              <a:t>Tin </a:t>
            </a:r>
          </a:p>
          <a:p>
            <a:r>
              <a:rPr lang="en-GB" dirty="0"/>
              <a:t>Lead</a:t>
            </a:r>
          </a:p>
        </p:txBody>
      </p:sp>
      <p:sp>
        <p:nvSpPr>
          <p:cNvPr id="6" name="Textfeld 5"/>
          <p:cNvSpPr txBox="1"/>
          <p:nvPr/>
        </p:nvSpPr>
        <p:spPr>
          <a:xfrm>
            <a:off x="7248128" y="2420889"/>
            <a:ext cx="2952328" cy="2585323"/>
          </a:xfrm>
          <a:prstGeom prst="rect">
            <a:avLst/>
          </a:prstGeom>
          <a:noFill/>
        </p:spPr>
        <p:txBody>
          <a:bodyPr wrap="square" rtlCol="0">
            <a:spAutoFit/>
          </a:bodyPr>
          <a:lstStyle/>
          <a:p>
            <a:r>
              <a:rPr lang="en-GB" dirty="0">
                <a:solidFill>
                  <a:schemeClr val="tx2">
                    <a:lumMod val="20000"/>
                    <a:lumOff val="80000"/>
                  </a:schemeClr>
                </a:solidFill>
              </a:rPr>
              <a:t>To what extent did the desire for mineral resources affect Roman foreign policy? </a:t>
            </a:r>
          </a:p>
          <a:p>
            <a:endParaRPr lang="en-GB" dirty="0">
              <a:solidFill>
                <a:schemeClr val="tx2">
                  <a:lumMod val="20000"/>
                  <a:lumOff val="80000"/>
                </a:schemeClr>
              </a:solidFill>
            </a:endParaRPr>
          </a:p>
          <a:p>
            <a:r>
              <a:rPr lang="en-GB" dirty="0" err="1">
                <a:solidFill>
                  <a:schemeClr val="tx2">
                    <a:lumMod val="20000"/>
                    <a:lumOff val="80000"/>
                  </a:schemeClr>
                </a:solidFill>
              </a:rPr>
              <a:t>Caes</a:t>
            </a:r>
            <a:r>
              <a:rPr lang="en-GB" dirty="0">
                <a:solidFill>
                  <a:schemeClr val="tx2">
                    <a:lumMod val="20000"/>
                    <a:lumOff val="80000"/>
                  </a:schemeClr>
                </a:solidFill>
              </a:rPr>
              <a:t>. BG 5.12</a:t>
            </a:r>
          </a:p>
          <a:p>
            <a:r>
              <a:rPr lang="en-GB" dirty="0">
                <a:solidFill>
                  <a:schemeClr val="tx2">
                    <a:lumMod val="20000"/>
                    <a:lumOff val="80000"/>
                  </a:schemeClr>
                </a:solidFill>
              </a:rPr>
              <a:t>“… Tin is produced in the midland regions; in the maritime, iron; …”</a:t>
            </a:r>
          </a:p>
        </p:txBody>
      </p:sp>
    </p:spTree>
    <p:extLst>
      <p:ext uri="{BB962C8B-B14F-4D97-AF65-F5344CB8AC3E}">
        <p14:creationId xmlns:p14="http://schemas.microsoft.com/office/powerpoint/2010/main" val="2083455094"/>
      </p:ext>
    </p:extLst>
  </p:cSld>
  <p:clrMapOvr>
    <a:masterClrMapping/>
  </p:clrMapOvr>
  <p:transition spd="slow">
    <p:randomBar dir="vert"/>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a:t>Mining techniques</a:t>
            </a:r>
          </a:p>
        </p:txBody>
      </p:sp>
      <p:sp>
        <p:nvSpPr>
          <p:cNvPr id="3" name="Inhaltsplatzhalter 2"/>
          <p:cNvSpPr>
            <a:spLocks noGrp="1"/>
          </p:cNvSpPr>
          <p:nvPr>
            <p:ph idx="1"/>
          </p:nvPr>
        </p:nvSpPr>
        <p:spPr>
          <a:xfrm>
            <a:off x="1524001" y="1916833"/>
            <a:ext cx="5015753" cy="3841375"/>
          </a:xfrm>
        </p:spPr>
        <p:txBody>
          <a:bodyPr/>
          <a:lstStyle/>
          <a:p>
            <a:r>
              <a:rPr lang="en-GB" dirty="0"/>
              <a:t>Pliny NH 33.66</a:t>
            </a:r>
            <a:br>
              <a:rPr lang="en-GB" dirty="0"/>
            </a:br>
            <a:br>
              <a:rPr lang="en-GB" dirty="0"/>
            </a:br>
            <a:r>
              <a:rPr lang="en-GB" dirty="0"/>
              <a:t>"Gold in our part of the world ... is found in three ways: first, in river deposits. ... No gold is more refined, for it is thoroughly polished by the very flow of the stream and by wear. The other methods are to mine it in excavated shafts or to look for it in the debris of undermined mountains.”</a:t>
            </a:r>
          </a:p>
        </p:txBody>
      </p:sp>
      <p:sp>
        <p:nvSpPr>
          <p:cNvPr id="4" name="Textfeld 3"/>
          <p:cNvSpPr txBox="1"/>
          <p:nvPr/>
        </p:nvSpPr>
        <p:spPr>
          <a:xfrm>
            <a:off x="7787680" y="1124744"/>
            <a:ext cx="2880320" cy="369332"/>
          </a:xfrm>
          <a:prstGeom prst="rect">
            <a:avLst/>
          </a:prstGeom>
          <a:noFill/>
        </p:spPr>
        <p:txBody>
          <a:bodyPr wrap="square" rtlCol="0">
            <a:spAutoFit/>
          </a:bodyPr>
          <a:lstStyle/>
          <a:p>
            <a:pPr algn="r"/>
            <a:r>
              <a:rPr lang="en-GB" dirty="0">
                <a:solidFill>
                  <a:schemeClr val="tx2">
                    <a:lumMod val="20000"/>
                    <a:lumOff val="80000"/>
                  </a:schemeClr>
                </a:solidFill>
              </a:rPr>
              <a:t>surface mining</a:t>
            </a:r>
          </a:p>
        </p:txBody>
      </p:sp>
      <p:pic>
        <p:nvPicPr>
          <p:cNvPr id="1026" name="Picture 2" descr="File:Panorámica de Las Médulas.jpg"/>
          <p:cNvPicPr>
            <a:picLocks noChangeAspect="1" noChangeArrowheads="1"/>
          </p:cNvPicPr>
          <p:nvPr/>
        </p:nvPicPr>
        <p:blipFill>
          <a:blip r:embed="rId2" cstate="print"/>
          <a:srcRect/>
          <a:stretch>
            <a:fillRect/>
          </a:stretch>
        </p:blipFill>
        <p:spPr bwMode="auto">
          <a:xfrm>
            <a:off x="6504046" y="1556793"/>
            <a:ext cx="4146207" cy="3109655"/>
          </a:xfrm>
          <a:prstGeom prst="rect">
            <a:avLst/>
          </a:prstGeom>
          <a:noFill/>
        </p:spPr>
      </p:pic>
      <p:pic>
        <p:nvPicPr>
          <p:cNvPr id="1028" name="Picture 4" descr="http://www.unc.edu/%7Eduncan/personal/roman_mining/mine2.gif"/>
          <p:cNvPicPr>
            <a:picLocks noChangeAspect="1" noChangeArrowheads="1"/>
          </p:cNvPicPr>
          <p:nvPr/>
        </p:nvPicPr>
        <p:blipFill>
          <a:blip r:embed="rId3" cstate="print"/>
          <a:srcRect/>
          <a:stretch>
            <a:fillRect/>
          </a:stretch>
        </p:blipFill>
        <p:spPr bwMode="auto">
          <a:xfrm>
            <a:off x="6672064" y="4797152"/>
            <a:ext cx="3810000" cy="1905000"/>
          </a:xfrm>
          <a:prstGeom prst="rect">
            <a:avLst/>
          </a:prstGeom>
          <a:noFill/>
        </p:spPr>
      </p:pic>
      <p:sp>
        <p:nvSpPr>
          <p:cNvPr id="9" name="Rechteck 8"/>
          <p:cNvSpPr/>
          <p:nvPr/>
        </p:nvSpPr>
        <p:spPr>
          <a:xfrm>
            <a:off x="2135560" y="6211670"/>
            <a:ext cx="4572000" cy="646331"/>
          </a:xfrm>
          <a:prstGeom prst="rect">
            <a:avLst/>
          </a:prstGeom>
        </p:spPr>
        <p:txBody>
          <a:bodyPr>
            <a:spAutoFit/>
          </a:bodyPr>
          <a:lstStyle/>
          <a:p>
            <a:pPr algn="r"/>
            <a:r>
              <a:rPr lang="en-GB" dirty="0">
                <a:solidFill>
                  <a:schemeClr val="tx2">
                    <a:lumMod val="20000"/>
                    <a:lumOff val="80000"/>
                  </a:schemeClr>
                </a:solidFill>
              </a:rPr>
              <a:t>deep-vein mining, was the most difficult and dangerous</a:t>
            </a:r>
          </a:p>
        </p:txBody>
      </p:sp>
    </p:spTree>
    <p:extLst>
      <p:ext uri="{BB962C8B-B14F-4D97-AF65-F5344CB8AC3E}">
        <p14:creationId xmlns:p14="http://schemas.microsoft.com/office/powerpoint/2010/main" val="691033254"/>
      </p:ext>
    </p:extLst>
  </p:cSld>
  <p:clrMapOvr>
    <a:masterClrMapping/>
  </p:clrMapOvr>
  <p:transition spd="slow">
    <p:randomBar dir="vert"/>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a:xfrm>
            <a:off x="1703513" y="2060849"/>
            <a:ext cx="5015753" cy="3841375"/>
          </a:xfrm>
        </p:spPr>
        <p:txBody>
          <a:bodyPr>
            <a:normAutofit fontScale="92500" lnSpcReduction="10000"/>
          </a:bodyPr>
          <a:lstStyle/>
          <a:p>
            <a:r>
              <a:rPr lang="en-GB" dirty="0" err="1"/>
              <a:t>Diodorus</a:t>
            </a:r>
            <a:r>
              <a:rPr lang="en-GB" dirty="0"/>
              <a:t> 5.36-38 :</a:t>
            </a:r>
            <a:br>
              <a:rPr lang="en-GB" dirty="0"/>
            </a:br>
            <a:endParaRPr lang="en-GB" dirty="0"/>
          </a:p>
          <a:p>
            <a:r>
              <a:rPr lang="en-GB" dirty="0"/>
              <a:t>"...opening shafts up in many places and digging deep into the earth, [they] search for the strata rich in silver and gold. They carry on not only for a great distance, but also to great depth, extending their diggings for many </a:t>
            </a:r>
            <a:r>
              <a:rPr lang="en-GB" dirty="0" err="1"/>
              <a:t>stades</a:t>
            </a:r>
            <a:r>
              <a:rPr lang="en-GB" dirty="0"/>
              <a:t> and driving on galleries branching and bending in various directions, bringing up from the depths the ore which provides them with gain.”</a:t>
            </a:r>
          </a:p>
        </p:txBody>
      </p:sp>
      <p:pic>
        <p:nvPicPr>
          <p:cNvPr id="4" name="Picture 2" descr="File:Panorámica de Las Médulas.jpg"/>
          <p:cNvPicPr>
            <a:picLocks noChangeAspect="1" noChangeArrowheads="1"/>
          </p:cNvPicPr>
          <p:nvPr/>
        </p:nvPicPr>
        <p:blipFill>
          <a:blip r:embed="rId2" cstate="print"/>
          <a:srcRect/>
          <a:stretch>
            <a:fillRect/>
          </a:stretch>
        </p:blipFill>
        <p:spPr bwMode="auto">
          <a:xfrm>
            <a:off x="6504046" y="1556793"/>
            <a:ext cx="4146207" cy="3109655"/>
          </a:xfrm>
          <a:prstGeom prst="rect">
            <a:avLst/>
          </a:prstGeom>
          <a:noFill/>
        </p:spPr>
      </p:pic>
      <p:pic>
        <p:nvPicPr>
          <p:cNvPr id="5" name="Picture 4" descr="http://www.unc.edu/%7Eduncan/personal/roman_mining/mine2.gif"/>
          <p:cNvPicPr>
            <a:picLocks noChangeAspect="1" noChangeArrowheads="1"/>
          </p:cNvPicPr>
          <p:nvPr/>
        </p:nvPicPr>
        <p:blipFill>
          <a:blip r:embed="rId3" cstate="print"/>
          <a:srcRect/>
          <a:stretch>
            <a:fillRect/>
          </a:stretch>
        </p:blipFill>
        <p:spPr bwMode="auto">
          <a:xfrm>
            <a:off x="6672064" y="4797152"/>
            <a:ext cx="3810000" cy="1905000"/>
          </a:xfrm>
          <a:prstGeom prst="rect">
            <a:avLst/>
          </a:prstGeom>
          <a:noFill/>
        </p:spPr>
      </p:pic>
    </p:spTree>
    <p:extLst>
      <p:ext uri="{BB962C8B-B14F-4D97-AF65-F5344CB8AC3E}">
        <p14:creationId xmlns:p14="http://schemas.microsoft.com/office/powerpoint/2010/main" val="2294402904"/>
      </p:ext>
    </p:extLst>
  </p:cSld>
  <p:clrMapOvr>
    <a:masterClrMapping/>
  </p:clrMapOvr>
  <p:transition spd="slow">
    <p:randomBar dir="vert"/>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2" descr="http://www.ugr.es/~arqueologyterritorio/Imagenes/Imags2/cArboled/Arboled4.jpg"/>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3373307" y="82678"/>
            <a:ext cx="8410376" cy="6775322"/>
          </a:xfrm>
          <a:prstGeom prst="rect">
            <a:avLst/>
          </a:prstGeom>
          <a:noFill/>
        </p:spPr>
      </p:pic>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a:xfrm>
            <a:off x="1524001" y="5661248"/>
            <a:ext cx="5015753" cy="864096"/>
          </a:xfrm>
        </p:spPr>
        <p:txBody>
          <a:bodyPr>
            <a:normAutofit/>
          </a:bodyPr>
          <a:lstStyle/>
          <a:p>
            <a:r>
              <a:rPr lang="en-GB" sz="1800" dirty="0"/>
              <a:t>bas-relief of </a:t>
            </a:r>
            <a:r>
              <a:rPr lang="en-GB" sz="1800" dirty="0" err="1"/>
              <a:t>Palazuelos</a:t>
            </a:r>
            <a:br>
              <a:rPr lang="en-GB" sz="1800" dirty="0"/>
            </a:br>
            <a:r>
              <a:rPr lang="en-GB" sz="1800" dirty="0" err="1"/>
              <a:t>Baetica</a:t>
            </a:r>
            <a:endParaRPr lang="en-GB" sz="1800" dirty="0"/>
          </a:p>
        </p:txBody>
      </p:sp>
      <p:sp>
        <p:nvSpPr>
          <p:cNvPr id="5" name="Rechteck 4"/>
          <p:cNvSpPr/>
          <p:nvPr/>
        </p:nvSpPr>
        <p:spPr>
          <a:xfrm>
            <a:off x="1524000" y="2274838"/>
            <a:ext cx="4572000" cy="2308324"/>
          </a:xfrm>
          <a:prstGeom prst="rect">
            <a:avLst/>
          </a:prstGeom>
        </p:spPr>
        <p:txBody>
          <a:bodyPr>
            <a:spAutoFit/>
          </a:bodyPr>
          <a:lstStyle/>
          <a:p>
            <a:r>
              <a:rPr lang="en-GB" dirty="0">
                <a:solidFill>
                  <a:schemeClr val="tx2">
                    <a:lumMod val="20000"/>
                    <a:lumOff val="80000"/>
                  </a:schemeClr>
                </a:solidFill>
              </a:rPr>
              <a:t>miners </a:t>
            </a:r>
          </a:p>
          <a:p>
            <a:r>
              <a:rPr lang="en-GB" dirty="0">
                <a:solidFill>
                  <a:schemeClr val="tx2">
                    <a:lumMod val="20000"/>
                    <a:lumOff val="80000"/>
                  </a:schemeClr>
                </a:solidFill>
              </a:rPr>
              <a:t>dressed in tunics </a:t>
            </a:r>
            <a:br>
              <a:rPr lang="en-GB" dirty="0">
                <a:solidFill>
                  <a:schemeClr val="tx2">
                    <a:lumMod val="20000"/>
                    <a:lumOff val="80000"/>
                  </a:schemeClr>
                </a:solidFill>
              </a:rPr>
            </a:br>
            <a:r>
              <a:rPr lang="en-GB" dirty="0">
                <a:solidFill>
                  <a:schemeClr val="tx2">
                    <a:lumMod val="20000"/>
                    <a:lumOff val="80000"/>
                  </a:schemeClr>
                </a:solidFill>
              </a:rPr>
              <a:t>with aprons </a:t>
            </a:r>
            <a:br>
              <a:rPr lang="en-GB" dirty="0">
                <a:solidFill>
                  <a:schemeClr val="tx2">
                    <a:lumMod val="20000"/>
                    <a:lumOff val="80000"/>
                  </a:schemeClr>
                </a:solidFill>
              </a:rPr>
            </a:br>
            <a:r>
              <a:rPr lang="en-GB" dirty="0">
                <a:solidFill>
                  <a:schemeClr val="tx2">
                    <a:lumMod val="20000"/>
                    <a:lumOff val="80000"/>
                  </a:schemeClr>
                </a:solidFill>
              </a:rPr>
              <a:t>of (presumably) leather </a:t>
            </a:r>
            <a:br>
              <a:rPr lang="en-GB" dirty="0">
                <a:solidFill>
                  <a:schemeClr val="tx2">
                    <a:lumMod val="20000"/>
                    <a:lumOff val="80000"/>
                  </a:schemeClr>
                </a:solidFill>
              </a:rPr>
            </a:br>
            <a:r>
              <a:rPr lang="en-GB" dirty="0">
                <a:solidFill>
                  <a:schemeClr val="tx2">
                    <a:lumMod val="20000"/>
                    <a:lumOff val="80000"/>
                  </a:schemeClr>
                </a:solidFill>
              </a:rPr>
              <a:t>to protect themselves.</a:t>
            </a:r>
          </a:p>
          <a:p>
            <a:r>
              <a:rPr lang="en-GB" dirty="0">
                <a:solidFill>
                  <a:schemeClr val="tx2">
                    <a:lumMod val="20000"/>
                    <a:lumOff val="80000"/>
                  </a:schemeClr>
                </a:solidFill>
              </a:rPr>
              <a:t>Carry:</a:t>
            </a:r>
          </a:p>
          <a:p>
            <a:r>
              <a:rPr lang="en-GB" dirty="0">
                <a:solidFill>
                  <a:schemeClr val="tx2">
                    <a:lumMod val="20000"/>
                    <a:lumOff val="80000"/>
                  </a:schemeClr>
                </a:solidFill>
              </a:rPr>
              <a:t>tong, oil can or bell,</a:t>
            </a:r>
            <a:br>
              <a:rPr lang="en-GB" dirty="0">
                <a:solidFill>
                  <a:schemeClr val="tx2">
                    <a:lumMod val="20000"/>
                    <a:lumOff val="80000"/>
                  </a:schemeClr>
                </a:solidFill>
              </a:rPr>
            </a:br>
            <a:r>
              <a:rPr lang="en-GB" dirty="0">
                <a:solidFill>
                  <a:schemeClr val="tx2">
                    <a:lumMod val="20000"/>
                    <a:lumOff val="80000"/>
                  </a:schemeClr>
                </a:solidFill>
              </a:rPr>
              <a:t> pick, a lamp</a:t>
            </a:r>
          </a:p>
        </p:txBody>
      </p:sp>
    </p:spTree>
    <p:extLst>
      <p:ext uri="{BB962C8B-B14F-4D97-AF65-F5344CB8AC3E}">
        <p14:creationId xmlns:p14="http://schemas.microsoft.com/office/powerpoint/2010/main" val="1891439628"/>
      </p:ext>
    </p:extLst>
  </p:cSld>
  <p:clrMapOvr>
    <a:masterClrMapping/>
  </p:clrMapOvr>
  <p:transition spd="slow">
    <p:randomBar dir="vert"/>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2" descr="20120228-Rosia_Montana_Roman_Gold_Mines 2.jpg"/>
          <p:cNvPicPr>
            <a:picLocks noChangeAspect="1" noChangeArrowheads="1"/>
          </p:cNvPicPr>
          <p:nvPr/>
        </p:nvPicPr>
        <p:blipFill>
          <a:blip r:embed="rId2" cstate="print"/>
          <a:srcRect/>
          <a:stretch>
            <a:fillRect/>
          </a:stretch>
        </p:blipFill>
        <p:spPr bwMode="auto">
          <a:xfrm>
            <a:off x="3894642" y="280898"/>
            <a:ext cx="8027064" cy="6037450"/>
          </a:xfrm>
          <a:prstGeom prst="rect">
            <a:avLst/>
          </a:prstGeom>
          <a:noFill/>
        </p:spPr>
      </p:pic>
      <p:sp>
        <p:nvSpPr>
          <p:cNvPr id="5" name="Rechteck 4"/>
          <p:cNvSpPr/>
          <p:nvPr/>
        </p:nvSpPr>
        <p:spPr>
          <a:xfrm>
            <a:off x="222867" y="5809439"/>
            <a:ext cx="4063933" cy="923330"/>
          </a:xfrm>
          <a:prstGeom prst="rect">
            <a:avLst/>
          </a:prstGeom>
        </p:spPr>
        <p:txBody>
          <a:bodyPr wrap="none">
            <a:spAutoFit/>
          </a:bodyPr>
          <a:lstStyle/>
          <a:p>
            <a:r>
              <a:rPr lang="en-GB" dirty="0" err="1">
                <a:solidFill>
                  <a:schemeClr val="tx2">
                    <a:lumMod val="20000"/>
                    <a:lumOff val="80000"/>
                  </a:schemeClr>
                </a:solidFill>
              </a:rPr>
              <a:t>Rosia</a:t>
            </a:r>
            <a:r>
              <a:rPr lang="en-GB" dirty="0">
                <a:solidFill>
                  <a:schemeClr val="tx2">
                    <a:lumMod val="20000"/>
                    <a:lumOff val="80000"/>
                  </a:schemeClr>
                </a:solidFill>
              </a:rPr>
              <a:t> Montana Roman Gold Mines</a:t>
            </a:r>
          </a:p>
          <a:p>
            <a:r>
              <a:rPr lang="en-GB" dirty="0">
                <a:solidFill>
                  <a:schemeClr val="tx2">
                    <a:lumMod val="20000"/>
                    <a:lumOff val="80000"/>
                  </a:schemeClr>
                </a:solidFill>
              </a:rPr>
              <a:t>Roman since 206 B.C.</a:t>
            </a:r>
          </a:p>
          <a:p>
            <a:r>
              <a:rPr lang="en-GB" dirty="0">
                <a:solidFill>
                  <a:schemeClr val="tx2">
                    <a:lumMod val="20000"/>
                    <a:lumOff val="80000"/>
                  </a:schemeClr>
                </a:solidFill>
              </a:rPr>
              <a:t>peak: A.D. 70 – 180 </a:t>
            </a:r>
          </a:p>
        </p:txBody>
      </p:sp>
      <p:sp>
        <p:nvSpPr>
          <p:cNvPr id="3" name="Inhaltsplatzhalter 2"/>
          <p:cNvSpPr>
            <a:spLocks noGrp="1"/>
          </p:cNvSpPr>
          <p:nvPr>
            <p:ph idx="1"/>
          </p:nvPr>
        </p:nvSpPr>
        <p:spPr>
          <a:xfrm>
            <a:off x="121882" y="108370"/>
            <a:ext cx="3456384" cy="3841375"/>
          </a:xfrm>
        </p:spPr>
        <p:txBody>
          <a:bodyPr/>
          <a:lstStyle/>
          <a:p>
            <a:r>
              <a:rPr lang="en-GB" dirty="0"/>
              <a:t>Theophrastus, </a:t>
            </a:r>
            <a:r>
              <a:rPr lang="en-GB" i="1" dirty="0"/>
              <a:t>On Stones</a:t>
            </a:r>
            <a:r>
              <a:rPr lang="en-GB" dirty="0"/>
              <a:t> 63 (on mining clay):</a:t>
            </a:r>
          </a:p>
          <a:p>
            <a:r>
              <a:rPr lang="en-GB" dirty="0"/>
              <a:t>"It is not possible for someone to stand upright while digging in the Samian deposits, but he must dig while on his back or side"</a:t>
            </a:r>
          </a:p>
        </p:txBody>
      </p:sp>
    </p:spTree>
    <p:extLst>
      <p:ext uri="{BB962C8B-B14F-4D97-AF65-F5344CB8AC3E}">
        <p14:creationId xmlns:p14="http://schemas.microsoft.com/office/powerpoint/2010/main" val="136665787"/>
      </p:ext>
    </p:extLst>
  </p:cSld>
  <p:clrMapOvr>
    <a:masterClrMapping/>
  </p:clrMapOvr>
  <p:transition spd="slow">
    <p:randomBar dir="vert"/>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a:xfrm>
            <a:off x="5652248" y="1844824"/>
            <a:ext cx="5015753" cy="4752528"/>
          </a:xfrm>
        </p:spPr>
        <p:txBody>
          <a:bodyPr>
            <a:normAutofit fontScale="92500" lnSpcReduction="10000"/>
          </a:bodyPr>
          <a:lstStyle/>
          <a:p>
            <a:r>
              <a:rPr lang="en-GB" dirty="0"/>
              <a:t>ventilation problems -  deep-vein mining</a:t>
            </a:r>
          </a:p>
          <a:p>
            <a:r>
              <a:rPr lang="en-GB" dirty="0"/>
              <a:t> Pliny 33.98: </a:t>
            </a:r>
            <a:br>
              <a:rPr lang="en-GB" dirty="0"/>
            </a:br>
            <a:r>
              <a:rPr lang="en-GB" dirty="0"/>
              <a:t>"The fumes from silver mines are harmful to all animals“</a:t>
            </a:r>
          </a:p>
          <a:p>
            <a:r>
              <a:rPr lang="en-GB" dirty="0"/>
              <a:t>Pliny NH 33.98</a:t>
            </a:r>
            <a:br>
              <a:rPr lang="en-GB" dirty="0"/>
            </a:br>
            <a:r>
              <a:rPr lang="en-GB" dirty="0"/>
              <a:t>“when well shafts have been sunk deep, fumes of </a:t>
            </a:r>
            <a:r>
              <a:rPr lang="en-GB" dirty="0" err="1"/>
              <a:t>sulfur</a:t>
            </a:r>
            <a:r>
              <a:rPr lang="en-GB" dirty="0"/>
              <a:t> or alum rush up to meet the diggers and kill them.”</a:t>
            </a:r>
          </a:p>
          <a:p>
            <a:r>
              <a:rPr lang="en-GB" dirty="0"/>
              <a:t>also cf. Lucretius 6.808-815</a:t>
            </a:r>
          </a:p>
          <a:p>
            <a:r>
              <a:rPr lang="en-GB" dirty="0"/>
              <a:t>Strabo 12.3.40</a:t>
            </a:r>
          </a:p>
          <a:p>
            <a:r>
              <a:rPr lang="en-GB" dirty="0"/>
              <a:t>Vitruvius 8.6.12: lowering a lamp into a (well) shaft to determine if the air is dangerous.</a:t>
            </a:r>
          </a:p>
        </p:txBody>
      </p:sp>
      <p:pic>
        <p:nvPicPr>
          <p:cNvPr id="4" name="Picture 4" descr="20120228-WaterwheelsSp.jpg"/>
          <p:cNvPicPr>
            <a:picLocks noChangeAspect="1" noChangeArrowheads="1"/>
          </p:cNvPicPr>
          <p:nvPr/>
        </p:nvPicPr>
        <p:blipFill>
          <a:blip r:embed="rId2" cstate="print"/>
          <a:srcRect/>
          <a:stretch>
            <a:fillRect/>
          </a:stretch>
        </p:blipFill>
        <p:spPr bwMode="auto">
          <a:xfrm>
            <a:off x="1524001" y="2996952"/>
            <a:ext cx="3931799" cy="3861048"/>
          </a:xfrm>
          <a:prstGeom prst="rect">
            <a:avLst/>
          </a:prstGeom>
          <a:noFill/>
        </p:spPr>
      </p:pic>
    </p:spTree>
    <p:extLst>
      <p:ext uri="{BB962C8B-B14F-4D97-AF65-F5344CB8AC3E}">
        <p14:creationId xmlns:p14="http://schemas.microsoft.com/office/powerpoint/2010/main" val="2297884010"/>
      </p:ext>
    </p:extLst>
  </p:cSld>
  <p:clrMapOvr>
    <a:masterClrMapping/>
  </p:clrMapOvr>
  <p:transition spd="slow">
    <p:randomBar dir="vert"/>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a:xfrm>
            <a:off x="5652248" y="2564905"/>
            <a:ext cx="5015753" cy="3841375"/>
          </a:xfrm>
        </p:spPr>
        <p:txBody>
          <a:bodyPr>
            <a:normAutofit/>
          </a:bodyPr>
          <a:lstStyle/>
          <a:p>
            <a:r>
              <a:rPr lang="en-GB" dirty="0"/>
              <a:t>ventilation</a:t>
            </a:r>
          </a:p>
          <a:p>
            <a:pPr lvl="1"/>
            <a:r>
              <a:rPr lang="en-GB" dirty="0"/>
              <a:t>Theophrastus, </a:t>
            </a:r>
            <a:r>
              <a:rPr lang="en-GB" i="1" dirty="0"/>
              <a:t>Concerning Fire</a:t>
            </a:r>
            <a:r>
              <a:rPr lang="en-GB" dirty="0"/>
              <a:t> 24</a:t>
            </a:r>
            <a:br>
              <a:rPr lang="en-GB" dirty="0"/>
            </a:br>
            <a:r>
              <a:rPr lang="en-GB" dirty="0"/>
              <a:t>“They make ventilation shafts, so that the air is thinned by movement”</a:t>
            </a:r>
          </a:p>
          <a:p>
            <a:pPr lvl="1"/>
            <a:r>
              <a:rPr lang="en-GB" dirty="0"/>
              <a:t>Vitruvius 8.6.13:</a:t>
            </a:r>
            <a:br>
              <a:rPr lang="en-GB" dirty="0"/>
            </a:br>
            <a:r>
              <a:rPr lang="en-GB" dirty="0"/>
              <a:t>“but if the flame is snuffed out by the power of the gas, then ventilation shafts are to be dug next to the well on either side. In this way the gas vapours will be dissipated through the shafts as through nostrils” </a:t>
            </a:r>
          </a:p>
        </p:txBody>
      </p:sp>
      <p:pic>
        <p:nvPicPr>
          <p:cNvPr id="4" name="Picture 4" descr="20120228-WaterwheelsSp.jpg"/>
          <p:cNvPicPr>
            <a:picLocks noChangeAspect="1" noChangeArrowheads="1"/>
          </p:cNvPicPr>
          <p:nvPr/>
        </p:nvPicPr>
        <p:blipFill>
          <a:blip r:embed="rId2" cstate="print"/>
          <a:srcRect/>
          <a:stretch>
            <a:fillRect/>
          </a:stretch>
        </p:blipFill>
        <p:spPr bwMode="auto">
          <a:xfrm>
            <a:off x="1524001" y="2996952"/>
            <a:ext cx="3931799" cy="3861048"/>
          </a:xfrm>
          <a:prstGeom prst="rect">
            <a:avLst/>
          </a:prstGeom>
          <a:noFill/>
        </p:spPr>
      </p:pic>
    </p:spTree>
    <p:extLst>
      <p:ext uri="{BB962C8B-B14F-4D97-AF65-F5344CB8AC3E}">
        <p14:creationId xmlns:p14="http://schemas.microsoft.com/office/powerpoint/2010/main" val="3226377326"/>
      </p:ext>
    </p:extLst>
  </p:cSld>
  <p:clrMapOvr>
    <a:masterClrMapping/>
  </p:clrMapOvr>
  <p:transition spd="slow">
    <p:randomBar dir="vert"/>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descr="File:Archimedes-screw one-screw-threads with-ball 3D-view animated small.gif"/>
          <p:cNvPicPr>
            <a:picLocks noChangeAspect="1" noChangeArrowheads="1" noCrop="1"/>
          </p:cNvPicPr>
          <p:nvPr/>
        </p:nvPicPr>
        <p:blipFill>
          <a:blip r:embed="rId2" cstate="print"/>
          <a:srcRect/>
          <a:stretch>
            <a:fillRect/>
          </a:stretch>
        </p:blipFill>
        <p:spPr bwMode="auto">
          <a:xfrm>
            <a:off x="1847529" y="5360975"/>
            <a:ext cx="1656184" cy="1209015"/>
          </a:xfrm>
          <a:prstGeom prst="rect">
            <a:avLst/>
          </a:prstGeom>
          <a:noFill/>
        </p:spPr>
      </p:pic>
      <p:pic>
        <p:nvPicPr>
          <p:cNvPr id="58372" name="Picture 4" descr="File:Archscrew.jpg"/>
          <p:cNvPicPr>
            <a:picLocks noChangeAspect="1" noChangeArrowheads="1"/>
          </p:cNvPicPr>
          <p:nvPr/>
        </p:nvPicPr>
        <p:blipFill>
          <a:blip r:embed="rId3" cstate="print"/>
          <a:srcRect r="36220"/>
          <a:stretch>
            <a:fillRect/>
          </a:stretch>
        </p:blipFill>
        <p:spPr bwMode="auto">
          <a:xfrm>
            <a:off x="1775520" y="1"/>
            <a:ext cx="4860032" cy="5105401"/>
          </a:xfrm>
          <a:prstGeom prst="rect">
            <a:avLst/>
          </a:prstGeom>
          <a:noFill/>
        </p:spPr>
      </p:pic>
      <p:sp>
        <p:nvSpPr>
          <p:cNvPr id="3" name="Inhaltsplatzhalter 2"/>
          <p:cNvSpPr>
            <a:spLocks noGrp="1"/>
          </p:cNvSpPr>
          <p:nvPr>
            <p:ph idx="1"/>
          </p:nvPr>
        </p:nvSpPr>
        <p:spPr>
          <a:xfrm>
            <a:off x="6600056" y="0"/>
            <a:ext cx="4067944" cy="6858000"/>
          </a:xfrm>
        </p:spPr>
        <p:txBody>
          <a:bodyPr>
            <a:normAutofit fontScale="85000" lnSpcReduction="10000"/>
          </a:bodyPr>
          <a:lstStyle/>
          <a:p>
            <a:r>
              <a:rPr lang="en-GB" dirty="0"/>
              <a:t>Drainage</a:t>
            </a:r>
          </a:p>
          <a:p>
            <a:r>
              <a:rPr lang="en-GB" dirty="0" err="1"/>
              <a:t>Diodorus</a:t>
            </a:r>
            <a:r>
              <a:rPr lang="en-GB" dirty="0"/>
              <a:t> 5.37: </a:t>
            </a:r>
            <a:br>
              <a:rPr lang="en-GB" dirty="0"/>
            </a:br>
            <a:r>
              <a:rPr lang="en-GB" dirty="0"/>
              <a:t>“at a depth they sometimes break in on rivers flowing beneath the surface whose strength they overcome by diverting their welling tributaries off to the side in channels”</a:t>
            </a:r>
          </a:p>
          <a:p>
            <a:r>
              <a:rPr lang="en-GB" dirty="0" err="1"/>
              <a:t>Diod</a:t>
            </a:r>
            <a:r>
              <a:rPr lang="en-GB" dirty="0"/>
              <a:t>. 5.37: </a:t>
            </a:r>
            <a:br>
              <a:rPr lang="en-GB" dirty="0"/>
            </a:br>
            <a:r>
              <a:rPr lang="en-GB" dirty="0"/>
              <a:t>“They draw off the streams of water with the so-called Egyptian screw, which Archimedes the </a:t>
            </a:r>
            <a:r>
              <a:rPr lang="en-GB" dirty="0" err="1"/>
              <a:t>Syracusan</a:t>
            </a:r>
            <a:r>
              <a:rPr lang="en-GB" dirty="0"/>
              <a:t> invented when he visited Egypt. By means of these devices, set up in an unbroken series up to the mouth of the mine, they dry up the mining area and provide a suitable environment for carrying out their work. Since this device is quite ingenious, a prodigious amount of water is discharged from the depths into the light of day”</a:t>
            </a:r>
          </a:p>
          <a:p>
            <a:br>
              <a:rPr lang="en-GB" dirty="0"/>
            </a:br>
            <a:endParaRPr lang="en-GB" dirty="0"/>
          </a:p>
        </p:txBody>
      </p:sp>
    </p:spTree>
    <p:extLst>
      <p:ext uri="{BB962C8B-B14F-4D97-AF65-F5344CB8AC3E}">
        <p14:creationId xmlns:p14="http://schemas.microsoft.com/office/powerpoint/2010/main" val="2477683902"/>
      </p:ext>
    </p:extLst>
  </p:cSld>
  <p:clrMapOvr>
    <a:masterClrMapping/>
  </p:clrMapOvr>
  <p:transition spd="slow">
    <p:randomBar dir="vert"/>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a:xfrm>
            <a:off x="5879976" y="1484785"/>
            <a:ext cx="4608512" cy="5184575"/>
          </a:xfrm>
        </p:spPr>
        <p:txBody>
          <a:bodyPr>
            <a:normAutofit lnSpcReduction="10000"/>
          </a:bodyPr>
          <a:lstStyle/>
          <a:p>
            <a:r>
              <a:rPr lang="en-GB" dirty="0"/>
              <a:t>Drainage</a:t>
            </a:r>
          </a:p>
          <a:p>
            <a:r>
              <a:rPr lang="en-GB" dirty="0"/>
              <a:t>Waster wheel</a:t>
            </a:r>
          </a:p>
          <a:p>
            <a:r>
              <a:rPr lang="en-GB" dirty="0"/>
              <a:t>"A wheel will be built around the axle, of a large enough diameter so that it can reach the height which is required. Rectangular compartments will be fixed around the circumference of the wheel and made tight with pitch and wax. Thus, when the wheel is turned by men treading it, the containers will be carried up full to the top of the wheel and on their downward turn will pour out into a reservoir what they have themselves raised [10.4.2;</a:t>
            </a:r>
          </a:p>
        </p:txBody>
      </p:sp>
      <p:pic>
        <p:nvPicPr>
          <p:cNvPr id="4" name="Picture 4" descr="20120228-WaterwheelsSp.jpg"/>
          <p:cNvPicPr>
            <a:picLocks noChangeAspect="1" noChangeArrowheads="1"/>
          </p:cNvPicPr>
          <p:nvPr/>
        </p:nvPicPr>
        <p:blipFill>
          <a:blip r:embed="rId2" cstate="print">
            <a:duotone>
              <a:schemeClr val="accent6">
                <a:shade val="45000"/>
                <a:satMod val="135000"/>
              </a:schemeClr>
              <a:prstClr val="white"/>
            </a:duotone>
          </a:blip>
          <a:srcRect/>
          <a:stretch>
            <a:fillRect/>
          </a:stretch>
        </p:blipFill>
        <p:spPr bwMode="auto">
          <a:xfrm>
            <a:off x="1524000" y="2368273"/>
            <a:ext cx="4572000" cy="4489729"/>
          </a:xfrm>
          <a:prstGeom prst="rect">
            <a:avLst/>
          </a:prstGeom>
          <a:noFill/>
        </p:spPr>
      </p:pic>
      <p:sp>
        <p:nvSpPr>
          <p:cNvPr id="5" name="Rechteck 4"/>
          <p:cNvSpPr/>
          <p:nvPr/>
        </p:nvSpPr>
        <p:spPr>
          <a:xfrm>
            <a:off x="1596008" y="6167045"/>
            <a:ext cx="2051720" cy="923330"/>
          </a:xfrm>
          <a:prstGeom prst="rect">
            <a:avLst/>
          </a:prstGeom>
        </p:spPr>
        <p:txBody>
          <a:bodyPr wrap="square">
            <a:spAutoFit/>
          </a:bodyPr>
          <a:lstStyle/>
          <a:p>
            <a:r>
              <a:rPr lang="en-GB" dirty="0"/>
              <a:t>Waterwheels used in Roman mine</a:t>
            </a:r>
          </a:p>
        </p:txBody>
      </p:sp>
      <p:pic>
        <p:nvPicPr>
          <p:cNvPr id="57346" name="Picture 2" descr="http://www.unc.edu/%7Eduncan/personal/roman_mining/landels3.gif"/>
          <p:cNvPicPr>
            <a:picLocks noChangeAspect="1" noChangeArrowheads="1"/>
          </p:cNvPicPr>
          <p:nvPr/>
        </p:nvPicPr>
        <p:blipFill>
          <a:blip r:embed="rId3" cstate="print">
            <a:duotone>
              <a:prstClr val="black"/>
              <a:schemeClr val="accent3">
                <a:tint val="45000"/>
                <a:satMod val="400000"/>
              </a:schemeClr>
            </a:duotone>
          </a:blip>
          <a:srcRect/>
          <a:stretch>
            <a:fillRect/>
          </a:stretch>
        </p:blipFill>
        <p:spPr bwMode="auto">
          <a:xfrm>
            <a:off x="1775520" y="1073670"/>
            <a:ext cx="4133850" cy="1419226"/>
          </a:xfrm>
          <a:prstGeom prst="rect">
            <a:avLst/>
          </a:prstGeom>
          <a:noFill/>
        </p:spPr>
      </p:pic>
    </p:spTree>
    <p:extLst>
      <p:ext uri="{BB962C8B-B14F-4D97-AF65-F5344CB8AC3E}">
        <p14:creationId xmlns:p14="http://schemas.microsoft.com/office/powerpoint/2010/main" val="576919070"/>
      </p:ext>
    </p:extLst>
  </p:cSld>
  <p:clrMapOvr>
    <a:masterClrMapping/>
  </p:clrMapOvr>
  <p:transition spd="slow">
    <p:randomBar dir="vert"/>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Inhaltsplatzhalter 2"/>
          <p:cNvSpPr txBox="1">
            <a:spLocks/>
          </p:cNvSpPr>
          <p:nvPr/>
        </p:nvSpPr>
        <p:spPr>
          <a:xfrm>
            <a:off x="5879976" y="1484785"/>
            <a:ext cx="4608512" cy="5184575"/>
          </a:xfrm>
          <a:prstGeom prst="rect">
            <a:avLst/>
          </a:prstGeom>
        </p:spPr>
        <p:txBody>
          <a:bodyPr vert="horz" lIns="91440" tIns="45720" rIns="91440" bIns="45720" rtlCol="0">
            <a:normAutofit fontScale="92500" lnSpcReduction="10000"/>
          </a:bodyPr>
          <a:lstStyle/>
          <a:p>
            <a:pPr marL="228600" indent="-228600" defTabSz="914400">
              <a:spcBef>
                <a:spcPts val="1200"/>
              </a:spcBef>
              <a:buClr>
                <a:schemeClr val="bg2"/>
              </a:buClr>
              <a:buBlip>
                <a:blip r:embed="rId2"/>
              </a:buBlip>
              <a:defRPr/>
            </a:pPr>
            <a:r>
              <a:rPr lang="en-GB" sz="2200">
                <a:gradFill>
                  <a:gsLst>
                    <a:gs pos="0">
                      <a:schemeClr val="bg1"/>
                    </a:gs>
                    <a:gs pos="90000">
                      <a:schemeClr val="bg2">
                        <a:lumMod val="90000"/>
                      </a:schemeClr>
                    </a:gs>
                  </a:gsLst>
                  <a:lin ang="5400000" scaled="0"/>
                </a:gradFill>
              </a:rPr>
              <a:t>Drainage</a:t>
            </a:r>
          </a:p>
          <a:p>
            <a:pPr marL="228600" indent="-228600" defTabSz="914400">
              <a:spcBef>
                <a:spcPts val="1200"/>
              </a:spcBef>
              <a:buClr>
                <a:schemeClr val="bg2"/>
              </a:buClr>
              <a:buBlip>
                <a:blip r:embed="rId2"/>
              </a:buBlip>
              <a:defRPr/>
            </a:pPr>
            <a:r>
              <a:rPr lang="en-GB" sz="2200">
                <a:gradFill>
                  <a:gsLst>
                    <a:gs pos="0">
                      <a:schemeClr val="bg1"/>
                    </a:gs>
                    <a:gs pos="90000">
                      <a:schemeClr val="bg2">
                        <a:lumMod val="90000"/>
                      </a:schemeClr>
                    </a:gs>
                  </a:gsLst>
                  <a:lin ang="5400000" scaled="0"/>
                </a:gradFill>
              </a:rPr>
              <a:t>Waster wheel</a:t>
            </a:r>
          </a:p>
          <a:p>
            <a:pPr marL="228600" indent="-228600" defTabSz="914400">
              <a:spcBef>
                <a:spcPts val="1200"/>
              </a:spcBef>
              <a:buClr>
                <a:schemeClr val="bg2"/>
              </a:buClr>
              <a:buBlip>
                <a:blip r:embed="rId2"/>
              </a:buBlip>
              <a:defRPr/>
            </a:pPr>
            <a:r>
              <a:rPr lang="en-GB" sz="2200">
                <a:gradFill>
                  <a:gsLst>
                    <a:gs pos="0">
                      <a:schemeClr val="bg1"/>
                    </a:gs>
                    <a:gs pos="90000">
                      <a:schemeClr val="bg2">
                        <a:lumMod val="90000"/>
                      </a:schemeClr>
                    </a:gs>
                  </a:gsLst>
                  <a:lin ang="5400000" scaled="0"/>
                </a:gradFill>
              </a:rPr>
              <a:t>"A wheel will be built around the axle, of a large enough diameter so that it can reach the height which is required. Rectangular compartments will be fixed around the circumference of the wheel and made tight with pitch and wax. Thus, when the wheel is turned by men treading it, the containers will be carried up full to the top of the wheel and on their downward turn will pour out into a reservoir what they have themselves raised [10.4.2;</a:t>
            </a:r>
            <a:endParaRPr lang="en-GB" sz="2200" dirty="0">
              <a:gradFill>
                <a:gsLst>
                  <a:gs pos="0">
                    <a:schemeClr val="bg1"/>
                  </a:gs>
                  <a:gs pos="90000">
                    <a:schemeClr val="bg2">
                      <a:lumMod val="90000"/>
                    </a:schemeClr>
                  </a:gs>
                </a:gsLst>
                <a:lin ang="5400000" scaled="0"/>
              </a:gradFill>
            </a:endParaRPr>
          </a:p>
        </p:txBody>
      </p:sp>
      <p:pic>
        <p:nvPicPr>
          <p:cNvPr id="63490" name="Picture 2" descr="Hama Water Wheels"/>
          <p:cNvPicPr>
            <a:picLocks noChangeAspect="1" noChangeArrowheads="1"/>
          </p:cNvPicPr>
          <p:nvPr/>
        </p:nvPicPr>
        <p:blipFill>
          <a:blip r:embed="rId3" cstate="print"/>
          <a:srcRect/>
          <a:stretch>
            <a:fillRect/>
          </a:stretch>
        </p:blipFill>
        <p:spPr bwMode="auto">
          <a:xfrm>
            <a:off x="141079" y="0"/>
            <a:ext cx="12050921" cy="6900186"/>
          </a:xfrm>
          <a:prstGeom prst="rect">
            <a:avLst/>
          </a:prstGeom>
          <a:noFill/>
        </p:spPr>
      </p:pic>
      <p:sp>
        <p:nvSpPr>
          <p:cNvPr id="3" name="Inhaltsplatzhalter 2"/>
          <p:cNvSpPr>
            <a:spLocks noGrp="1"/>
          </p:cNvSpPr>
          <p:nvPr>
            <p:ph idx="1"/>
          </p:nvPr>
        </p:nvSpPr>
        <p:spPr>
          <a:xfrm>
            <a:off x="366783" y="5876181"/>
            <a:ext cx="6906217" cy="593376"/>
          </a:xfrm>
        </p:spPr>
        <p:txBody>
          <a:bodyPr>
            <a:normAutofit fontScale="92500" lnSpcReduction="20000"/>
          </a:bodyPr>
          <a:lstStyle/>
          <a:p>
            <a:r>
              <a:rPr lang="en-GB" dirty="0"/>
              <a:t>Hama (Syria), water wheels</a:t>
            </a:r>
            <a:br>
              <a:rPr lang="en-GB" dirty="0"/>
            </a:br>
            <a:r>
              <a:rPr lang="en-GB" dirty="0"/>
              <a:t>(Byzantine)</a:t>
            </a:r>
          </a:p>
        </p:txBody>
      </p:sp>
    </p:spTree>
    <p:extLst>
      <p:ext uri="{BB962C8B-B14F-4D97-AF65-F5344CB8AC3E}">
        <p14:creationId xmlns:p14="http://schemas.microsoft.com/office/powerpoint/2010/main" val="259800636"/>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a:spLocks noGrp="1"/>
          </p:cNvSpPr>
          <p:nvPr>
            <p:ph idx="1"/>
          </p:nvPr>
        </p:nvSpPr>
        <p:spPr>
          <a:xfrm>
            <a:off x="5879977" y="188640"/>
            <a:ext cx="4529953" cy="3905744"/>
          </a:xfrm>
        </p:spPr>
        <p:txBody>
          <a:bodyPr/>
          <a:lstStyle/>
          <a:p>
            <a:r>
              <a:rPr lang="fr-FR" b="1" dirty="0"/>
              <a:t>duplex </a:t>
            </a:r>
            <a:r>
              <a:rPr lang="fr-FR" b="1" dirty="0" err="1"/>
              <a:t>ferrea</a:t>
            </a:r>
            <a:r>
              <a:rPr lang="fr-FR" b="1" dirty="0"/>
              <a:t> </a:t>
            </a:r>
            <a:r>
              <a:rPr lang="fr-FR" b="1" dirty="0" err="1"/>
              <a:t>catena</a:t>
            </a:r>
            <a:br>
              <a:rPr lang="fr-FR" b="1" dirty="0"/>
            </a:br>
            <a:r>
              <a:rPr lang="fr-FR" b="1" dirty="0"/>
              <a:t>(double </a:t>
            </a:r>
            <a:r>
              <a:rPr lang="fr-FR" b="1" dirty="0" err="1"/>
              <a:t>iron</a:t>
            </a:r>
            <a:r>
              <a:rPr lang="fr-FR" b="1" dirty="0"/>
              <a:t> </a:t>
            </a:r>
            <a:r>
              <a:rPr lang="fr-FR" b="1" dirty="0" err="1"/>
              <a:t>chain</a:t>
            </a:r>
            <a:r>
              <a:rPr lang="fr-FR" b="1" dirty="0"/>
              <a:t>)</a:t>
            </a:r>
            <a:endParaRPr lang="en-GB" dirty="0"/>
          </a:p>
          <a:p>
            <a:r>
              <a:rPr lang="en-GB" dirty="0"/>
              <a:t>Gresham St, London</a:t>
            </a:r>
          </a:p>
          <a:p>
            <a:r>
              <a:rPr lang="en-GB" dirty="0"/>
              <a:t>A.D. 110</a:t>
            </a:r>
          </a:p>
          <a:p>
            <a:r>
              <a:rPr lang="en-GB" dirty="0"/>
              <a:t>water lifting mechanism</a:t>
            </a:r>
          </a:p>
        </p:txBody>
      </p:sp>
      <p:pic>
        <p:nvPicPr>
          <p:cNvPr id="65538" name="Picture 2" descr="Reconstruction of a water-lifting machine, Bob Spain"/>
          <p:cNvPicPr>
            <a:picLocks noChangeAspect="1" noChangeArrowheads="1"/>
          </p:cNvPicPr>
          <p:nvPr/>
        </p:nvPicPr>
        <p:blipFill>
          <a:blip r:embed="rId2" cstate="print"/>
          <a:srcRect/>
          <a:stretch>
            <a:fillRect/>
          </a:stretch>
        </p:blipFill>
        <p:spPr bwMode="auto">
          <a:xfrm>
            <a:off x="1559496" y="72008"/>
            <a:ext cx="2075046" cy="2420888"/>
          </a:xfrm>
          <a:prstGeom prst="rect">
            <a:avLst/>
          </a:prstGeom>
          <a:noFill/>
        </p:spPr>
      </p:pic>
      <p:pic>
        <p:nvPicPr>
          <p:cNvPr id="65540" name="Picture 4" descr="Iron chain from a water-lifting machine"/>
          <p:cNvPicPr>
            <a:picLocks noChangeAspect="1" noChangeArrowheads="1"/>
          </p:cNvPicPr>
          <p:nvPr/>
        </p:nvPicPr>
        <p:blipFill>
          <a:blip r:embed="rId3" cstate="print"/>
          <a:srcRect/>
          <a:stretch>
            <a:fillRect/>
          </a:stretch>
        </p:blipFill>
        <p:spPr bwMode="auto">
          <a:xfrm>
            <a:off x="3719736" y="140634"/>
            <a:ext cx="2016224" cy="2352263"/>
          </a:xfrm>
          <a:prstGeom prst="rect">
            <a:avLst/>
          </a:prstGeom>
          <a:noFill/>
        </p:spPr>
      </p:pic>
      <p:pic>
        <p:nvPicPr>
          <p:cNvPr id="65544" name="Picture 8" descr="http://pryorfrancis.files.wordpress.com/2012/10/gresham-street-pump.jpg"/>
          <p:cNvPicPr>
            <a:picLocks noChangeAspect="1" noChangeArrowheads="1"/>
          </p:cNvPicPr>
          <p:nvPr/>
        </p:nvPicPr>
        <p:blipFill>
          <a:blip r:embed="rId4" cstate="print"/>
          <a:srcRect/>
          <a:stretch>
            <a:fillRect/>
          </a:stretch>
        </p:blipFill>
        <p:spPr bwMode="auto">
          <a:xfrm>
            <a:off x="2783632" y="3095624"/>
            <a:ext cx="5010150" cy="3762376"/>
          </a:xfrm>
          <a:prstGeom prst="rect">
            <a:avLst/>
          </a:prstGeom>
          <a:noFill/>
        </p:spPr>
      </p:pic>
      <p:pic>
        <p:nvPicPr>
          <p:cNvPr id="65542" name="Picture 6" descr="Reconstructed version at the Museum of London"/>
          <p:cNvPicPr>
            <a:picLocks noChangeAspect="1" noChangeArrowheads="1"/>
          </p:cNvPicPr>
          <p:nvPr/>
        </p:nvPicPr>
        <p:blipFill>
          <a:blip r:embed="rId5" cstate="print"/>
          <a:srcRect/>
          <a:stretch>
            <a:fillRect/>
          </a:stretch>
        </p:blipFill>
        <p:spPr bwMode="auto">
          <a:xfrm>
            <a:off x="1569786" y="2564905"/>
            <a:ext cx="1861919" cy="2172241"/>
          </a:xfrm>
          <a:prstGeom prst="rect">
            <a:avLst/>
          </a:prstGeom>
          <a:noFill/>
        </p:spPr>
      </p:pic>
    </p:spTree>
    <p:extLst>
      <p:ext uri="{BB962C8B-B14F-4D97-AF65-F5344CB8AC3E}">
        <p14:creationId xmlns:p14="http://schemas.microsoft.com/office/powerpoint/2010/main" val="2090241854"/>
      </p:ext>
    </p:extLst>
  </p:cSld>
  <p:clrMapOvr>
    <a:masterClrMapping/>
  </p:clrMapOvr>
  <p:transition spd="slow">
    <p:randomBar dir="vert"/>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a:xfrm>
            <a:off x="2279577" y="2420889"/>
            <a:ext cx="5015753" cy="3841375"/>
          </a:xfrm>
        </p:spPr>
        <p:txBody>
          <a:bodyPr>
            <a:normAutofit lnSpcReduction="10000"/>
          </a:bodyPr>
          <a:lstStyle/>
          <a:p>
            <a:r>
              <a:rPr lang="en-GB" dirty="0"/>
              <a:t>global pollution in Roman times</a:t>
            </a:r>
          </a:p>
          <a:p>
            <a:pPr lvl="1"/>
            <a:r>
              <a:rPr lang="en-GB" dirty="0"/>
              <a:t>lead content of a 1.9-mile-long ice core drilled in Greenland. </a:t>
            </a:r>
          </a:p>
          <a:p>
            <a:pPr lvl="1"/>
            <a:r>
              <a:rPr lang="en-GB" dirty="0">
                <a:sym typeface="Wingdings" pitchFamily="2" charset="2"/>
              </a:rPr>
              <a:t></a:t>
            </a:r>
            <a:r>
              <a:rPr lang="en-GB" dirty="0"/>
              <a:t>evidence of </a:t>
            </a:r>
            <a:r>
              <a:rPr lang="en-GB" b="1" dirty="0"/>
              <a:t>massive pollution</a:t>
            </a:r>
            <a:r>
              <a:rPr lang="en-GB" dirty="0"/>
              <a:t> during Carthaginian and Roman times</a:t>
            </a:r>
          </a:p>
          <a:p>
            <a:pPr lvl="2"/>
            <a:r>
              <a:rPr lang="en-GB" dirty="0"/>
              <a:t>Spain as the main source:</a:t>
            </a:r>
          </a:p>
          <a:p>
            <a:pPr lvl="2"/>
            <a:r>
              <a:rPr lang="en-GB" dirty="0"/>
              <a:t>70% of the lead in the ice core (150 B.C. – A.D. 50): chemical signature of </a:t>
            </a:r>
            <a:r>
              <a:rPr lang="en-GB" dirty="0" err="1"/>
              <a:t>Riotinto</a:t>
            </a:r>
            <a:r>
              <a:rPr lang="en-GB" dirty="0"/>
              <a:t>. </a:t>
            </a:r>
          </a:p>
          <a:p>
            <a:pPr lvl="2"/>
            <a:r>
              <a:rPr lang="en-GB" dirty="0"/>
              <a:t>Lead, a by-product of silver mining, was used in everything from shipbuilding to winemaking.</a:t>
            </a:r>
          </a:p>
        </p:txBody>
      </p:sp>
      <p:pic>
        <p:nvPicPr>
          <p:cNvPr id="55298" name="Picture 2" descr="20120228-Rosia_Montana_Roman_Gold_Mines_.jpg"/>
          <p:cNvPicPr>
            <a:picLocks noChangeAspect="1" noChangeArrowheads="1"/>
          </p:cNvPicPr>
          <p:nvPr/>
        </p:nvPicPr>
        <p:blipFill>
          <a:blip r:embed="rId2" cstate="print"/>
          <a:srcRect/>
          <a:stretch>
            <a:fillRect/>
          </a:stretch>
        </p:blipFill>
        <p:spPr bwMode="auto">
          <a:xfrm>
            <a:off x="7464152" y="209550"/>
            <a:ext cx="3048000" cy="3219451"/>
          </a:xfrm>
          <a:prstGeom prst="rect">
            <a:avLst/>
          </a:prstGeom>
          <a:noFill/>
        </p:spPr>
      </p:pic>
      <p:sp>
        <p:nvSpPr>
          <p:cNvPr id="5" name="Rechteck 4"/>
          <p:cNvSpPr/>
          <p:nvPr/>
        </p:nvSpPr>
        <p:spPr>
          <a:xfrm>
            <a:off x="8328248" y="3429001"/>
            <a:ext cx="2339752" cy="646331"/>
          </a:xfrm>
          <a:prstGeom prst="rect">
            <a:avLst/>
          </a:prstGeom>
        </p:spPr>
        <p:txBody>
          <a:bodyPr wrap="square">
            <a:spAutoFit/>
          </a:bodyPr>
          <a:lstStyle/>
          <a:p>
            <a:pPr algn="r"/>
            <a:r>
              <a:rPr lang="en-GB" dirty="0" err="1">
                <a:solidFill>
                  <a:schemeClr val="tx2">
                    <a:lumMod val="20000"/>
                    <a:lumOff val="80000"/>
                  </a:schemeClr>
                </a:solidFill>
              </a:rPr>
              <a:t>Rosia</a:t>
            </a:r>
            <a:r>
              <a:rPr lang="en-GB" dirty="0">
                <a:solidFill>
                  <a:schemeClr val="tx2">
                    <a:lumMod val="20000"/>
                    <a:lumOff val="80000"/>
                  </a:schemeClr>
                </a:solidFill>
              </a:rPr>
              <a:t> Montana Roman Gold Mines</a:t>
            </a:r>
          </a:p>
        </p:txBody>
      </p:sp>
    </p:spTree>
    <p:extLst>
      <p:ext uri="{BB962C8B-B14F-4D97-AF65-F5344CB8AC3E}">
        <p14:creationId xmlns:p14="http://schemas.microsoft.com/office/powerpoint/2010/main" val="510586886"/>
      </p:ext>
    </p:extLst>
  </p:cSld>
  <p:clrMapOvr>
    <a:masterClrMapping/>
  </p:clrMapOvr>
  <p:transition spd="slow">
    <p:randomBar dir="vert"/>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p:txBody>
          <a:bodyPr/>
          <a:lstStyle/>
          <a:p>
            <a:endParaRPr lang="en-GB"/>
          </a:p>
        </p:txBody>
      </p:sp>
      <p:pic>
        <p:nvPicPr>
          <p:cNvPr id="56322" name="Picture 2" descr="20120217-mining map_part.jpg"/>
          <p:cNvPicPr>
            <a:picLocks noChangeAspect="1" noChangeArrowheads="1"/>
          </p:cNvPicPr>
          <p:nvPr/>
        </p:nvPicPr>
        <p:blipFill>
          <a:blip r:embed="rId2" cstate="print"/>
          <a:srcRect/>
          <a:stretch>
            <a:fillRect/>
          </a:stretch>
        </p:blipFill>
        <p:spPr bwMode="auto">
          <a:xfrm>
            <a:off x="1524001" y="0"/>
            <a:ext cx="9144001" cy="6894016"/>
          </a:xfrm>
          <a:prstGeom prst="rect">
            <a:avLst/>
          </a:prstGeom>
          <a:noFill/>
        </p:spPr>
      </p:pic>
      <p:sp>
        <p:nvSpPr>
          <p:cNvPr id="5" name="Rechteck 4"/>
          <p:cNvSpPr/>
          <p:nvPr/>
        </p:nvSpPr>
        <p:spPr>
          <a:xfrm>
            <a:off x="1704059" y="35332"/>
            <a:ext cx="2565126" cy="369332"/>
          </a:xfrm>
          <a:prstGeom prst="rect">
            <a:avLst/>
          </a:prstGeom>
        </p:spPr>
        <p:txBody>
          <a:bodyPr wrap="none">
            <a:spAutoFit/>
          </a:bodyPr>
          <a:lstStyle/>
          <a:p>
            <a:r>
              <a:rPr lang="en-GB" b="1" dirty="0">
                <a:effectLst>
                  <a:outerShdw blurRad="38100" dist="38100" dir="2700000" algn="tl">
                    <a:srgbClr val="000000">
                      <a:alpha val="43137"/>
                    </a:srgbClr>
                  </a:outerShdw>
                </a:effectLst>
              </a:rPr>
              <a:t>Egyptian mining map</a:t>
            </a:r>
          </a:p>
        </p:txBody>
      </p:sp>
    </p:spTree>
    <p:extLst>
      <p:ext uri="{BB962C8B-B14F-4D97-AF65-F5344CB8AC3E}">
        <p14:creationId xmlns:p14="http://schemas.microsoft.com/office/powerpoint/2010/main" val="621600097"/>
      </p:ext>
    </p:extLst>
  </p:cSld>
  <p:clrMapOvr>
    <a:masterClrMapping/>
  </p:clrMapOvr>
  <p:transition spd="slow">
    <p:randomBar dir="vert"/>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dirty="0"/>
          </a:p>
        </p:txBody>
      </p:sp>
      <p:sp>
        <p:nvSpPr>
          <p:cNvPr id="3" name="Inhaltsplatzhalter 2"/>
          <p:cNvSpPr>
            <a:spLocks noGrp="1"/>
          </p:cNvSpPr>
          <p:nvPr>
            <p:ph idx="1"/>
          </p:nvPr>
        </p:nvSpPr>
        <p:spPr>
          <a:xfrm>
            <a:off x="3863753" y="1"/>
            <a:ext cx="5015753" cy="3841375"/>
          </a:xfrm>
        </p:spPr>
        <p:txBody>
          <a:bodyPr/>
          <a:lstStyle/>
          <a:p>
            <a:r>
              <a:rPr lang="en-GB" dirty="0"/>
              <a:t>miner</a:t>
            </a:r>
          </a:p>
        </p:txBody>
      </p:sp>
      <p:pic>
        <p:nvPicPr>
          <p:cNvPr id="53250" name="Picture 2" descr="http://www.ugr.es/~arqueologyterritorio/Imagenes/Imags2/cArboled/Arboled3.jpg"/>
          <p:cNvPicPr>
            <a:picLocks noChangeAspect="1" noChangeArrowheads="1"/>
          </p:cNvPicPr>
          <p:nvPr/>
        </p:nvPicPr>
        <p:blipFill>
          <a:blip r:embed="rId2" cstate="print"/>
          <a:srcRect/>
          <a:stretch>
            <a:fillRect/>
          </a:stretch>
        </p:blipFill>
        <p:spPr bwMode="auto">
          <a:xfrm>
            <a:off x="8471141" y="0"/>
            <a:ext cx="3421812" cy="6858000"/>
          </a:xfrm>
          <a:prstGeom prst="rect">
            <a:avLst/>
          </a:prstGeom>
          <a:noFill/>
        </p:spPr>
      </p:pic>
      <p:sp>
        <p:nvSpPr>
          <p:cNvPr id="5" name="Rechteck 4"/>
          <p:cNvSpPr/>
          <p:nvPr/>
        </p:nvSpPr>
        <p:spPr>
          <a:xfrm>
            <a:off x="4246371" y="6020586"/>
            <a:ext cx="4572000" cy="646331"/>
          </a:xfrm>
          <a:prstGeom prst="rect">
            <a:avLst/>
          </a:prstGeom>
        </p:spPr>
        <p:txBody>
          <a:bodyPr>
            <a:spAutoFit/>
          </a:bodyPr>
          <a:lstStyle/>
          <a:p>
            <a:pPr algn="r"/>
            <a:r>
              <a:rPr lang="es-ES" dirty="0">
                <a:solidFill>
                  <a:schemeClr val="tx2">
                    <a:lumMod val="20000"/>
                    <a:lumOff val="80000"/>
                  </a:schemeClr>
                </a:solidFill>
              </a:rPr>
              <a:t>Tombstone of Q. Artulus</a:t>
            </a:r>
            <a:br>
              <a:rPr lang="es-ES" dirty="0">
                <a:solidFill>
                  <a:schemeClr val="tx2">
                    <a:lumMod val="20000"/>
                    <a:lumOff val="80000"/>
                  </a:schemeClr>
                </a:solidFill>
              </a:rPr>
            </a:br>
            <a:r>
              <a:rPr lang="es-ES" dirty="0">
                <a:solidFill>
                  <a:schemeClr val="tx2">
                    <a:lumMod val="20000"/>
                    <a:lumOff val="80000"/>
                  </a:schemeClr>
                </a:solidFill>
              </a:rPr>
              <a:t>(</a:t>
            </a:r>
            <a:r>
              <a:rPr lang="en-GB" dirty="0" err="1">
                <a:solidFill>
                  <a:schemeClr val="tx2">
                    <a:lumMod val="20000"/>
                    <a:lumOff val="80000"/>
                  </a:schemeClr>
                </a:solidFill>
              </a:rPr>
              <a:t>Baños</a:t>
            </a:r>
            <a:r>
              <a:rPr lang="en-GB" dirty="0">
                <a:solidFill>
                  <a:schemeClr val="tx2">
                    <a:lumMod val="20000"/>
                    <a:lumOff val="80000"/>
                  </a:schemeClr>
                </a:solidFill>
              </a:rPr>
              <a:t> de la </a:t>
            </a:r>
            <a:r>
              <a:rPr lang="en-GB" dirty="0" err="1">
                <a:solidFill>
                  <a:schemeClr val="tx2">
                    <a:lumMod val="20000"/>
                    <a:lumOff val="80000"/>
                  </a:schemeClr>
                </a:solidFill>
              </a:rPr>
              <a:t>Encina</a:t>
            </a:r>
            <a:r>
              <a:rPr lang="en-GB" dirty="0">
                <a:solidFill>
                  <a:schemeClr val="tx2">
                    <a:lumMod val="20000"/>
                    <a:lumOff val="80000"/>
                  </a:schemeClr>
                </a:solidFill>
              </a:rPr>
              <a:t>, Andalusia)</a:t>
            </a:r>
          </a:p>
        </p:txBody>
      </p:sp>
      <p:pic>
        <p:nvPicPr>
          <p:cNvPr id="53252" name="Picture 4" descr="http://upload.wikimedia.org/wikipedia/commons/6/65/Roman_collared_slaves_-_Ashmolean_Museum.jpg"/>
          <p:cNvPicPr>
            <a:picLocks noChangeAspect="1" noChangeArrowheads="1"/>
          </p:cNvPicPr>
          <p:nvPr/>
        </p:nvPicPr>
        <p:blipFill>
          <a:blip r:embed="rId3" cstate="print"/>
          <a:srcRect/>
          <a:stretch>
            <a:fillRect/>
          </a:stretch>
        </p:blipFill>
        <p:spPr bwMode="auto">
          <a:xfrm>
            <a:off x="-5883" y="452717"/>
            <a:ext cx="8390757" cy="5599155"/>
          </a:xfrm>
          <a:prstGeom prst="rect">
            <a:avLst/>
          </a:prstGeom>
          <a:noFill/>
        </p:spPr>
      </p:pic>
    </p:spTree>
    <p:extLst>
      <p:ext uri="{BB962C8B-B14F-4D97-AF65-F5344CB8AC3E}">
        <p14:creationId xmlns:p14="http://schemas.microsoft.com/office/powerpoint/2010/main" val="1243758815"/>
      </p:ext>
    </p:extLst>
  </p:cSld>
  <p:clrMapOvr>
    <a:masterClrMapping/>
  </p:clrMapOvr>
  <p:transition spd="slow">
    <p:randomBar dir="vert"/>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a:xfrm>
            <a:off x="1524001" y="1988841"/>
            <a:ext cx="5015753" cy="3841375"/>
          </a:xfrm>
        </p:spPr>
        <p:txBody>
          <a:bodyPr/>
          <a:lstStyle/>
          <a:p>
            <a:r>
              <a:rPr lang="en-GB" dirty="0"/>
              <a:t>procurator </a:t>
            </a:r>
            <a:r>
              <a:rPr lang="en-GB" dirty="0" err="1"/>
              <a:t>metallorum</a:t>
            </a:r>
            <a:br>
              <a:rPr lang="en-GB" dirty="0"/>
            </a:br>
            <a:r>
              <a:rPr lang="en-GB" dirty="0"/>
              <a:t>(in charge of the mines of a province)</a:t>
            </a:r>
          </a:p>
        </p:txBody>
      </p:sp>
      <p:pic>
        <p:nvPicPr>
          <p:cNvPr id="66562" name="Picture 2" descr="http://db.edcs.eu/epigr/bilder/$Petavonium_00050.jpg"/>
          <p:cNvPicPr>
            <a:picLocks noChangeAspect="1" noChangeArrowheads="1"/>
          </p:cNvPicPr>
          <p:nvPr/>
        </p:nvPicPr>
        <p:blipFill>
          <a:blip r:embed="rId2" cstate="print"/>
          <a:srcRect/>
          <a:stretch>
            <a:fillRect/>
          </a:stretch>
        </p:blipFill>
        <p:spPr bwMode="auto">
          <a:xfrm>
            <a:off x="6672064" y="15634"/>
            <a:ext cx="4757936" cy="6842366"/>
          </a:xfrm>
          <a:prstGeom prst="rect">
            <a:avLst/>
          </a:prstGeom>
          <a:noFill/>
        </p:spPr>
      </p:pic>
      <p:sp>
        <p:nvSpPr>
          <p:cNvPr id="66563" name="Rectangle 3"/>
          <p:cNvSpPr>
            <a:spLocks noChangeArrowheads="1"/>
          </p:cNvSpPr>
          <p:nvPr/>
        </p:nvSpPr>
        <p:spPr bwMode="auto">
          <a:xfrm>
            <a:off x="1596008" y="3284984"/>
            <a:ext cx="4860032" cy="341632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algn="ctr" defTabSz="914400" fontAlgn="base">
              <a:spcBef>
                <a:spcPct val="0"/>
              </a:spcBef>
              <a:spcAft>
                <a:spcPct val="0"/>
              </a:spcAft>
            </a:pPr>
            <a:r>
              <a:rPr lang="en-US" b="1" dirty="0">
                <a:solidFill>
                  <a:schemeClr val="accent5">
                    <a:lumMod val="20000"/>
                    <a:lumOff val="80000"/>
                  </a:schemeClr>
                </a:solidFill>
                <a:latin typeface="Arial" pitchFamily="34" charset="0"/>
                <a:cs typeface="Arial" pitchFamily="34" charset="0"/>
              </a:rPr>
              <a:t>ILS 9131 (Hispania </a:t>
            </a:r>
            <a:r>
              <a:rPr lang="en-US" b="1" dirty="0" err="1">
                <a:solidFill>
                  <a:schemeClr val="accent5">
                    <a:lumMod val="20000"/>
                    <a:lumOff val="80000"/>
                  </a:schemeClr>
                </a:solidFill>
                <a:latin typeface="Arial" pitchFamily="34" charset="0"/>
                <a:cs typeface="Arial" pitchFamily="34" charset="0"/>
              </a:rPr>
              <a:t>citerior</a:t>
            </a:r>
            <a:r>
              <a:rPr lang="en-US" b="1" dirty="0">
                <a:solidFill>
                  <a:schemeClr val="accent5">
                    <a:lumMod val="20000"/>
                    <a:lumOff val="80000"/>
                  </a:schemeClr>
                </a:solidFill>
                <a:latin typeface="Arial" pitchFamily="34" charset="0"/>
                <a:cs typeface="Arial" pitchFamily="34" charset="0"/>
              </a:rPr>
              <a:t>, </a:t>
            </a:r>
            <a:r>
              <a:rPr lang="en-US" b="1" dirty="0" err="1">
                <a:solidFill>
                  <a:schemeClr val="accent5">
                    <a:lumMod val="20000"/>
                    <a:lumOff val="80000"/>
                  </a:schemeClr>
                </a:solidFill>
                <a:latin typeface="Arial" pitchFamily="34" charset="0"/>
                <a:cs typeface="Arial" pitchFamily="34" charset="0"/>
              </a:rPr>
              <a:t>Villalis</a:t>
            </a:r>
            <a:r>
              <a:rPr lang="en-US" b="1" dirty="0">
                <a:solidFill>
                  <a:schemeClr val="accent5">
                    <a:lumMod val="20000"/>
                    <a:lumOff val="80000"/>
                  </a:schemeClr>
                </a:solidFill>
                <a:latin typeface="Arial" pitchFamily="34" charset="0"/>
                <a:cs typeface="Arial" pitchFamily="34" charset="0"/>
              </a:rPr>
              <a:t>)</a:t>
            </a:r>
            <a:br>
              <a:rPr lang="en-US" b="1" dirty="0">
                <a:solidFill>
                  <a:schemeClr val="accent5">
                    <a:lumMod val="20000"/>
                    <a:lumOff val="80000"/>
                  </a:schemeClr>
                </a:solidFill>
                <a:latin typeface="Arial" pitchFamily="34" charset="0"/>
                <a:cs typeface="Arial" pitchFamily="34" charset="0"/>
              </a:rPr>
            </a:br>
            <a:r>
              <a:rPr lang="en-US" dirty="0">
                <a:solidFill>
                  <a:schemeClr val="accent5">
                    <a:lumMod val="20000"/>
                    <a:lumOff val="80000"/>
                  </a:schemeClr>
                </a:solidFill>
                <a:latin typeface="Arial" pitchFamily="34" charset="0"/>
                <a:cs typeface="Arial" pitchFamily="34" charset="0"/>
              </a:rPr>
              <a:t>[I(</a:t>
            </a:r>
            <a:r>
              <a:rPr lang="en-US" dirty="0" err="1">
                <a:solidFill>
                  <a:schemeClr val="accent5">
                    <a:lumMod val="20000"/>
                    <a:lumOff val="80000"/>
                  </a:schemeClr>
                </a:solidFill>
                <a:latin typeface="Arial" pitchFamily="34" charset="0"/>
                <a:cs typeface="Arial" pitchFamily="34" charset="0"/>
              </a:rPr>
              <a:t>ovi</a:t>
            </a:r>
            <a:r>
              <a:rPr lang="en-US" dirty="0">
                <a:solidFill>
                  <a:schemeClr val="accent5">
                    <a:lumMod val="20000"/>
                    <a:lumOff val="80000"/>
                  </a:schemeClr>
                </a:solidFill>
                <a:latin typeface="Arial" pitchFamily="34" charset="0"/>
                <a:cs typeface="Arial" pitchFamily="34" charset="0"/>
              </a:rPr>
              <a:t>) O(</a:t>
            </a:r>
            <a:r>
              <a:rPr lang="en-US" dirty="0" err="1">
                <a:solidFill>
                  <a:schemeClr val="accent5">
                    <a:lumMod val="20000"/>
                    <a:lumOff val="80000"/>
                  </a:schemeClr>
                </a:solidFill>
                <a:latin typeface="Arial" pitchFamily="34" charset="0"/>
                <a:cs typeface="Arial" pitchFamily="34" charset="0"/>
              </a:rPr>
              <a:t>ptimo</a:t>
            </a:r>
            <a:r>
              <a:rPr lang="en-US" dirty="0">
                <a:solidFill>
                  <a:schemeClr val="accent5">
                    <a:lumMod val="20000"/>
                    <a:lumOff val="80000"/>
                  </a:schemeClr>
                </a:solidFill>
                <a:latin typeface="Arial" pitchFamily="34" charset="0"/>
                <a:cs typeface="Arial" pitchFamily="34" charset="0"/>
              </a:rPr>
              <a:t>) M(</a:t>
            </a:r>
            <a:r>
              <a:rPr lang="en-US" dirty="0" err="1">
                <a:solidFill>
                  <a:schemeClr val="accent5">
                    <a:lumMod val="20000"/>
                    <a:lumOff val="80000"/>
                  </a:schemeClr>
                </a:solidFill>
                <a:latin typeface="Arial" pitchFamily="34" charset="0"/>
                <a:cs typeface="Arial" pitchFamily="34" charset="0"/>
              </a:rPr>
              <a:t>aximo</a:t>
            </a:r>
            <a:r>
              <a:rPr lang="en-US" dirty="0">
                <a:solidFill>
                  <a:schemeClr val="accent5">
                    <a:lumMod val="20000"/>
                    <a:lumOff val="80000"/>
                  </a:schemeClr>
                </a:solidFill>
                <a:latin typeface="Arial" pitchFamily="34" charset="0"/>
                <a:cs typeface="Arial" pitchFamily="34" charset="0"/>
              </a:rPr>
              <a:t>) s(</a:t>
            </a:r>
            <a:r>
              <a:rPr lang="en-US" dirty="0" err="1">
                <a:solidFill>
                  <a:schemeClr val="accent5">
                    <a:lumMod val="20000"/>
                    <a:lumOff val="80000"/>
                  </a:schemeClr>
                </a:solidFill>
                <a:latin typeface="Arial" pitchFamily="34" charset="0"/>
                <a:cs typeface="Arial" pitchFamily="34" charset="0"/>
              </a:rPr>
              <a:t>acrum</a:t>
            </a:r>
            <a:r>
              <a:rPr lang="en-US" dirty="0">
                <a:solidFill>
                  <a:schemeClr val="accent5">
                    <a:lumMod val="20000"/>
                    <a:lumOff val="80000"/>
                  </a:schemeClr>
                </a:solidFill>
                <a:latin typeface="Arial" pitchFamily="34" charset="0"/>
                <a:cs typeface="Arial" pitchFamily="34" charset="0"/>
              </a:rPr>
              <a:t>)] / [pro </a:t>
            </a:r>
            <a:r>
              <a:rPr lang="en-US" dirty="0" err="1">
                <a:solidFill>
                  <a:schemeClr val="accent5">
                    <a:lumMod val="20000"/>
                    <a:lumOff val="80000"/>
                  </a:schemeClr>
                </a:solidFill>
                <a:latin typeface="Arial" pitchFamily="34" charset="0"/>
                <a:cs typeface="Arial" pitchFamily="34" charset="0"/>
              </a:rPr>
              <a:t>sal</a:t>
            </a:r>
            <a:r>
              <a:rPr lang="en-US" dirty="0">
                <a:solidFill>
                  <a:schemeClr val="accent5">
                    <a:lumMod val="20000"/>
                    <a:lumOff val="80000"/>
                  </a:schemeClr>
                </a:solidFill>
                <a:latin typeface="Arial" pitchFamily="34" charset="0"/>
                <a:cs typeface="Arial" pitchFamily="34" charset="0"/>
              </a:rPr>
              <a:t>(</a:t>
            </a:r>
            <a:r>
              <a:rPr lang="en-US" dirty="0" err="1">
                <a:solidFill>
                  <a:schemeClr val="accent5">
                    <a:lumMod val="20000"/>
                    <a:lumOff val="80000"/>
                  </a:schemeClr>
                </a:solidFill>
                <a:latin typeface="Arial" pitchFamily="34" charset="0"/>
                <a:cs typeface="Arial" pitchFamily="34" charset="0"/>
              </a:rPr>
              <a:t>ute</a:t>
            </a:r>
            <a:r>
              <a:rPr lang="en-US" dirty="0">
                <a:solidFill>
                  <a:schemeClr val="accent5">
                    <a:lumMod val="20000"/>
                    <a:lumOff val="80000"/>
                  </a:schemeClr>
                </a:solidFill>
                <a:latin typeface="Arial" pitchFamily="34" charset="0"/>
                <a:cs typeface="Arial" pitchFamily="34" charset="0"/>
              </a:rPr>
              <a:t>) M(</a:t>
            </a:r>
            <a:r>
              <a:rPr lang="en-US" dirty="0" err="1">
                <a:solidFill>
                  <a:schemeClr val="accent5">
                    <a:lumMod val="20000"/>
                    <a:lumOff val="80000"/>
                  </a:schemeClr>
                </a:solidFill>
                <a:latin typeface="Arial" pitchFamily="34" charset="0"/>
                <a:cs typeface="Arial" pitchFamily="34" charset="0"/>
              </a:rPr>
              <a:t>arci</a:t>
            </a:r>
            <a:r>
              <a:rPr lang="en-US" dirty="0">
                <a:solidFill>
                  <a:schemeClr val="accent5">
                    <a:lumMod val="20000"/>
                    <a:lumOff val="80000"/>
                  </a:schemeClr>
                </a:solidFill>
                <a:latin typeface="Arial" pitchFamily="34" charset="0"/>
                <a:cs typeface="Arial" pitchFamily="34" charset="0"/>
              </a:rPr>
              <a:t>) </a:t>
            </a:r>
            <a:r>
              <a:rPr lang="en-US" dirty="0" err="1">
                <a:solidFill>
                  <a:schemeClr val="accent5">
                    <a:lumMod val="20000"/>
                    <a:lumOff val="80000"/>
                  </a:schemeClr>
                </a:solidFill>
                <a:latin typeface="Arial" pitchFamily="34" charset="0"/>
                <a:cs typeface="Arial" pitchFamily="34" charset="0"/>
              </a:rPr>
              <a:t>Aure</a:t>
            </a:r>
            <a:r>
              <a:rPr lang="en-US" dirty="0">
                <a:solidFill>
                  <a:schemeClr val="accent5">
                    <a:lumMod val="20000"/>
                    <a:lumOff val="80000"/>
                  </a:schemeClr>
                </a:solidFill>
                <a:latin typeface="Arial" pitchFamily="34" charset="0"/>
                <a:cs typeface="Arial" pitchFamily="34" charset="0"/>
              </a:rPr>
              <a:t>]/[</a:t>
            </a:r>
            <a:r>
              <a:rPr lang="en-US" dirty="0" err="1">
                <a:solidFill>
                  <a:schemeClr val="accent5">
                    <a:lumMod val="20000"/>
                    <a:lumOff val="80000"/>
                  </a:schemeClr>
                </a:solidFill>
                <a:latin typeface="Arial" pitchFamily="34" charset="0"/>
                <a:cs typeface="Arial" pitchFamily="34" charset="0"/>
              </a:rPr>
              <a:t>li</a:t>
            </a:r>
            <a:r>
              <a:rPr lang="en-US" dirty="0">
                <a:solidFill>
                  <a:schemeClr val="accent5">
                    <a:lumMod val="20000"/>
                    <a:lumOff val="80000"/>
                  </a:schemeClr>
                </a:solidFill>
                <a:latin typeface="Arial" pitchFamily="34" charset="0"/>
                <a:cs typeface="Arial" pitchFamily="34" charset="0"/>
              </a:rPr>
              <a:t> </a:t>
            </a:r>
            <a:r>
              <a:rPr lang="en-US" dirty="0" err="1">
                <a:solidFill>
                  <a:schemeClr val="accent5">
                    <a:lumMod val="20000"/>
                    <a:lumOff val="80000"/>
                  </a:schemeClr>
                </a:solidFill>
                <a:latin typeface="Arial" pitchFamily="34" charset="0"/>
                <a:cs typeface="Arial" pitchFamily="34" charset="0"/>
              </a:rPr>
              <a:t>Commodi</a:t>
            </a:r>
            <a:r>
              <a:rPr lang="en-US" dirty="0">
                <a:solidFill>
                  <a:schemeClr val="accent5">
                    <a:lumMod val="20000"/>
                    <a:lumOff val="80000"/>
                  </a:schemeClr>
                </a:solidFill>
                <a:latin typeface="Arial" pitchFamily="34" charset="0"/>
                <a:cs typeface="Arial" pitchFamily="34" charset="0"/>
              </a:rPr>
              <a:t> An]/[to]</a:t>
            </a:r>
            <a:r>
              <a:rPr lang="en-US" dirty="0" err="1">
                <a:solidFill>
                  <a:schemeClr val="accent5">
                    <a:lumMod val="20000"/>
                    <a:lumOff val="80000"/>
                  </a:schemeClr>
                </a:solidFill>
                <a:latin typeface="Arial" pitchFamily="34" charset="0"/>
                <a:cs typeface="Arial" pitchFamily="34" charset="0"/>
              </a:rPr>
              <a:t>nini</a:t>
            </a:r>
            <a:r>
              <a:rPr lang="en-US" dirty="0">
                <a:solidFill>
                  <a:schemeClr val="accent5">
                    <a:lumMod val="20000"/>
                    <a:lumOff val="80000"/>
                  </a:schemeClr>
                </a:solidFill>
                <a:latin typeface="Arial" pitchFamily="34" charset="0"/>
                <a:cs typeface="Arial" pitchFamily="34" charset="0"/>
              </a:rPr>
              <a:t> </a:t>
            </a:r>
            <a:r>
              <a:rPr lang="en-US" dirty="0" err="1">
                <a:solidFill>
                  <a:schemeClr val="accent5">
                    <a:lumMod val="20000"/>
                    <a:lumOff val="80000"/>
                  </a:schemeClr>
                </a:solidFill>
                <a:latin typeface="Arial" pitchFamily="34" charset="0"/>
                <a:cs typeface="Arial" pitchFamily="34" charset="0"/>
              </a:rPr>
              <a:t>Pii</a:t>
            </a:r>
            <a:r>
              <a:rPr lang="en-US" dirty="0">
                <a:solidFill>
                  <a:schemeClr val="accent5">
                    <a:lumMod val="20000"/>
                    <a:lumOff val="80000"/>
                  </a:schemeClr>
                </a:solidFill>
                <a:latin typeface="Arial" pitchFamily="34" charset="0"/>
                <a:cs typeface="Arial" pitchFamily="34" charset="0"/>
              </a:rPr>
              <a:t> </a:t>
            </a:r>
            <a:r>
              <a:rPr lang="en-US" dirty="0" err="1">
                <a:solidFill>
                  <a:schemeClr val="accent5">
                    <a:lumMod val="20000"/>
                    <a:lumOff val="80000"/>
                  </a:schemeClr>
                </a:solidFill>
                <a:latin typeface="Arial" pitchFamily="34" charset="0"/>
                <a:cs typeface="Arial" pitchFamily="34" charset="0"/>
              </a:rPr>
              <a:t>Fel</a:t>
            </a:r>
            <a:r>
              <a:rPr lang="en-US" dirty="0">
                <a:solidFill>
                  <a:schemeClr val="accent5">
                    <a:lumMod val="20000"/>
                    <a:lumOff val="80000"/>
                  </a:schemeClr>
                </a:solidFill>
                <a:latin typeface="Arial" pitchFamily="34" charset="0"/>
                <a:cs typeface="Arial" pitchFamily="34" charset="0"/>
              </a:rPr>
              <a:t>(</a:t>
            </a:r>
            <a:r>
              <a:rPr lang="en-US" dirty="0" err="1">
                <a:solidFill>
                  <a:schemeClr val="accent5">
                    <a:lumMod val="20000"/>
                    <a:lumOff val="80000"/>
                  </a:schemeClr>
                </a:solidFill>
                <a:latin typeface="Arial" pitchFamily="34" charset="0"/>
                <a:cs typeface="Arial" pitchFamily="34" charset="0"/>
              </a:rPr>
              <a:t>icis</a:t>
            </a:r>
            <a:r>
              <a:rPr lang="en-US" dirty="0">
                <a:solidFill>
                  <a:schemeClr val="accent5">
                    <a:lumMod val="20000"/>
                    <a:lumOff val="80000"/>
                  </a:schemeClr>
                </a:solidFill>
                <a:latin typeface="Arial" pitchFamily="34" charset="0"/>
                <a:cs typeface="Arial" pitchFamily="34" charset="0"/>
              </a:rPr>
              <a:t>) Au[g(</a:t>
            </a:r>
            <a:r>
              <a:rPr lang="en-US" dirty="0" err="1">
                <a:solidFill>
                  <a:schemeClr val="accent5">
                    <a:lumMod val="20000"/>
                    <a:lumOff val="80000"/>
                  </a:schemeClr>
                </a:solidFill>
                <a:latin typeface="Arial" pitchFamily="34" charset="0"/>
                <a:cs typeface="Arial" pitchFamily="34" charset="0"/>
              </a:rPr>
              <a:t>usti</a:t>
            </a:r>
            <a:r>
              <a:rPr lang="en-US" dirty="0">
                <a:solidFill>
                  <a:schemeClr val="accent5">
                    <a:lumMod val="20000"/>
                    <a:lumOff val="80000"/>
                  </a:schemeClr>
                </a:solidFill>
                <a:latin typeface="Arial" pitchFamily="34" charset="0"/>
                <a:cs typeface="Arial" pitchFamily="34" charset="0"/>
              </a:rPr>
              <a:t>)] / Ger(</a:t>
            </a:r>
            <a:r>
              <a:rPr lang="en-US" dirty="0" err="1">
                <a:solidFill>
                  <a:schemeClr val="accent5">
                    <a:lumMod val="20000"/>
                    <a:lumOff val="80000"/>
                  </a:schemeClr>
                </a:solidFill>
                <a:latin typeface="Arial" pitchFamily="34" charset="0"/>
                <a:cs typeface="Arial" pitchFamily="34" charset="0"/>
              </a:rPr>
              <a:t>manici</a:t>
            </a:r>
            <a:r>
              <a:rPr lang="en-US" dirty="0">
                <a:solidFill>
                  <a:schemeClr val="accent5">
                    <a:lumMod val="20000"/>
                    <a:lumOff val="80000"/>
                  </a:schemeClr>
                </a:solidFill>
                <a:latin typeface="Arial" pitchFamily="34" charset="0"/>
                <a:cs typeface="Arial" pitchFamily="34" charset="0"/>
              </a:rPr>
              <a:t>) max(</a:t>
            </a:r>
            <a:r>
              <a:rPr lang="en-US" dirty="0" err="1">
                <a:solidFill>
                  <a:schemeClr val="accent5">
                    <a:lumMod val="20000"/>
                    <a:lumOff val="80000"/>
                  </a:schemeClr>
                </a:solidFill>
                <a:latin typeface="Arial" pitchFamily="34" charset="0"/>
                <a:cs typeface="Arial" pitchFamily="34" charset="0"/>
              </a:rPr>
              <a:t>imi</a:t>
            </a:r>
            <a:r>
              <a:rPr lang="en-US" dirty="0">
                <a:solidFill>
                  <a:schemeClr val="accent5">
                    <a:lumMod val="20000"/>
                    <a:lumOff val="80000"/>
                  </a:schemeClr>
                </a:solidFill>
                <a:latin typeface="Arial" pitchFamily="34" charset="0"/>
                <a:cs typeface="Arial" pitchFamily="34" charset="0"/>
              </a:rPr>
              <a:t>) </a:t>
            </a:r>
            <a:r>
              <a:rPr lang="en-US" dirty="0" err="1">
                <a:solidFill>
                  <a:schemeClr val="accent5">
                    <a:lumMod val="20000"/>
                    <a:lumOff val="80000"/>
                  </a:schemeClr>
                </a:solidFill>
                <a:latin typeface="Arial" pitchFamily="34" charset="0"/>
                <a:cs typeface="Arial" pitchFamily="34" charset="0"/>
              </a:rPr>
              <a:t>trib</a:t>
            </a:r>
            <a:r>
              <a:rPr lang="en-US" dirty="0">
                <a:solidFill>
                  <a:schemeClr val="accent5">
                    <a:lumMod val="20000"/>
                    <a:lumOff val="80000"/>
                  </a:schemeClr>
                </a:solidFill>
                <a:latin typeface="Arial" pitchFamily="34" charset="0"/>
                <a:cs typeface="Arial" pitchFamily="34" charset="0"/>
              </a:rPr>
              <a:t>(</a:t>
            </a:r>
            <a:r>
              <a:rPr lang="en-US" dirty="0" err="1">
                <a:solidFill>
                  <a:schemeClr val="accent5">
                    <a:lumMod val="20000"/>
                    <a:lumOff val="80000"/>
                  </a:schemeClr>
                </a:solidFill>
                <a:latin typeface="Arial" pitchFamily="34" charset="0"/>
                <a:cs typeface="Arial" pitchFamily="34" charset="0"/>
              </a:rPr>
              <a:t>unicia</a:t>
            </a:r>
            <a:r>
              <a:rPr lang="en-US" dirty="0">
                <a:solidFill>
                  <a:schemeClr val="accent5">
                    <a:lumMod val="20000"/>
                    <a:lumOff val="80000"/>
                  </a:schemeClr>
                </a:solidFill>
                <a:latin typeface="Arial" pitchFamily="34" charset="0"/>
                <a:cs typeface="Arial" pitchFamily="34" charset="0"/>
              </a:rPr>
              <a:t>) pot(estate) [XVI] / imp(</a:t>
            </a:r>
            <a:r>
              <a:rPr lang="en-US" dirty="0" err="1">
                <a:solidFill>
                  <a:schemeClr val="accent5">
                    <a:lumMod val="20000"/>
                    <a:lumOff val="80000"/>
                  </a:schemeClr>
                </a:solidFill>
                <a:latin typeface="Arial" pitchFamily="34" charset="0"/>
                <a:cs typeface="Arial" pitchFamily="34" charset="0"/>
              </a:rPr>
              <a:t>eratoris</a:t>
            </a:r>
            <a:r>
              <a:rPr lang="en-US" dirty="0">
                <a:solidFill>
                  <a:schemeClr val="accent5">
                    <a:lumMod val="20000"/>
                    <a:lumOff val="80000"/>
                  </a:schemeClr>
                </a:solidFill>
                <a:latin typeface="Arial" pitchFamily="34" charset="0"/>
                <a:cs typeface="Arial" pitchFamily="34" charset="0"/>
              </a:rPr>
              <a:t>) XV co(n)s(</a:t>
            </a:r>
            <a:r>
              <a:rPr lang="en-US" dirty="0" err="1">
                <a:solidFill>
                  <a:schemeClr val="accent5">
                    <a:lumMod val="20000"/>
                    <a:lumOff val="80000"/>
                  </a:schemeClr>
                </a:solidFill>
                <a:latin typeface="Arial" pitchFamily="34" charset="0"/>
                <a:cs typeface="Arial" pitchFamily="34" charset="0"/>
              </a:rPr>
              <a:t>ulis</a:t>
            </a:r>
            <a:r>
              <a:rPr lang="en-US" dirty="0">
                <a:solidFill>
                  <a:schemeClr val="accent5">
                    <a:lumMod val="20000"/>
                    <a:lumOff val="80000"/>
                  </a:schemeClr>
                </a:solidFill>
                <a:latin typeface="Arial" pitchFamily="34" charset="0"/>
                <a:cs typeface="Arial" pitchFamily="34" charset="0"/>
              </a:rPr>
              <a:t>) VI ob n[a]/tale(m) </a:t>
            </a:r>
            <a:r>
              <a:rPr lang="en-US" dirty="0" err="1">
                <a:solidFill>
                  <a:schemeClr val="accent5">
                    <a:lumMod val="20000"/>
                    <a:lumOff val="80000"/>
                  </a:schemeClr>
                </a:solidFill>
                <a:latin typeface="Arial" pitchFamily="34" charset="0"/>
                <a:cs typeface="Arial" pitchFamily="34" charset="0"/>
              </a:rPr>
              <a:t>aprunculorum</a:t>
            </a:r>
            <a:r>
              <a:rPr lang="en-US" dirty="0">
                <a:solidFill>
                  <a:schemeClr val="accent5">
                    <a:lumMod val="20000"/>
                    <a:lumOff val="80000"/>
                  </a:schemeClr>
                </a:solidFill>
                <a:latin typeface="Arial" pitchFamily="34" charset="0"/>
                <a:cs typeface="Arial" pitchFamily="34" charset="0"/>
              </a:rPr>
              <a:t> / mil(</a:t>
            </a:r>
            <a:r>
              <a:rPr lang="en-US" dirty="0" err="1">
                <a:solidFill>
                  <a:schemeClr val="accent5">
                    <a:lumMod val="20000"/>
                    <a:lumOff val="80000"/>
                  </a:schemeClr>
                </a:solidFill>
                <a:latin typeface="Arial" pitchFamily="34" charset="0"/>
                <a:cs typeface="Arial" pitchFamily="34" charset="0"/>
              </a:rPr>
              <a:t>ites</a:t>
            </a:r>
            <a:r>
              <a:rPr lang="en-US" dirty="0">
                <a:solidFill>
                  <a:schemeClr val="accent5">
                    <a:lumMod val="20000"/>
                    <a:lumOff val="80000"/>
                  </a:schemeClr>
                </a:solidFill>
                <a:latin typeface="Arial" pitchFamily="34" charset="0"/>
                <a:cs typeface="Arial" pitchFamily="34" charset="0"/>
              </a:rPr>
              <a:t>) </a:t>
            </a:r>
            <a:r>
              <a:rPr lang="en-US" dirty="0" err="1">
                <a:solidFill>
                  <a:schemeClr val="accent5">
                    <a:lumMod val="20000"/>
                    <a:lumOff val="80000"/>
                  </a:schemeClr>
                </a:solidFill>
                <a:latin typeface="Arial" pitchFamily="34" charset="0"/>
                <a:cs typeface="Arial" pitchFamily="34" charset="0"/>
              </a:rPr>
              <a:t>coh</a:t>
            </a:r>
            <a:r>
              <a:rPr lang="en-US" dirty="0">
                <a:solidFill>
                  <a:schemeClr val="accent5">
                    <a:lumMod val="20000"/>
                    <a:lumOff val="80000"/>
                  </a:schemeClr>
                </a:solidFill>
                <a:latin typeface="Arial" pitchFamily="34" charset="0"/>
                <a:cs typeface="Arial" pitchFamily="34" charset="0"/>
              </a:rPr>
              <a:t>(</a:t>
            </a:r>
            <a:r>
              <a:rPr lang="en-US" dirty="0" err="1">
                <a:solidFill>
                  <a:schemeClr val="accent5">
                    <a:lumMod val="20000"/>
                    <a:lumOff val="80000"/>
                  </a:schemeClr>
                </a:solidFill>
                <a:latin typeface="Arial" pitchFamily="34" charset="0"/>
                <a:cs typeface="Arial" pitchFamily="34" charset="0"/>
              </a:rPr>
              <a:t>ortis</a:t>
            </a:r>
            <a:r>
              <a:rPr lang="en-US" dirty="0">
                <a:solidFill>
                  <a:schemeClr val="accent5">
                    <a:lumMod val="20000"/>
                    <a:lumOff val="80000"/>
                  </a:schemeClr>
                </a:solidFill>
                <a:latin typeface="Arial" pitchFamily="34" charset="0"/>
                <a:cs typeface="Arial" pitchFamily="34" charset="0"/>
              </a:rPr>
              <a:t>) I Gal(</a:t>
            </a:r>
            <a:r>
              <a:rPr lang="en-US" dirty="0" err="1">
                <a:solidFill>
                  <a:schemeClr val="accent5">
                    <a:lumMod val="20000"/>
                    <a:lumOff val="80000"/>
                  </a:schemeClr>
                </a:solidFill>
                <a:latin typeface="Arial" pitchFamily="34" charset="0"/>
                <a:cs typeface="Arial" pitchFamily="34" charset="0"/>
              </a:rPr>
              <a:t>licae</a:t>
            </a:r>
            <a:r>
              <a:rPr lang="en-US" dirty="0">
                <a:solidFill>
                  <a:schemeClr val="accent5">
                    <a:lumMod val="20000"/>
                    <a:lumOff val="80000"/>
                  </a:schemeClr>
                </a:solidFill>
                <a:latin typeface="Arial" pitchFamily="34" charset="0"/>
                <a:cs typeface="Arial" pitchFamily="34" charset="0"/>
              </a:rPr>
              <a:t>) sub cu[</a:t>
            </a:r>
            <a:r>
              <a:rPr lang="en-US" dirty="0" err="1">
                <a:solidFill>
                  <a:schemeClr val="accent5">
                    <a:lumMod val="20000"/>
                    <a:lumOff val="80000"/>
                  </a:schemeClr>
                </a:solidFill>
                <a:latin typeface="Arial" pitchFamily="34" charset="0"/>
                <a:cs typeface="Arial" pitchFamily="34" charset="0"/>
              </a:rPr>
              <a:t>ra</a:t>
            </a:r>
            <a:r>
              <a:rPr lang="en-US" dirty="0">
                <a:solidFill>
                  <a:schemeClr val="accent5">
                    <a:lumMod val="20000"/>
                    <a:lumOff val="80000"/>
                  </a:schemeClr>
                </a:solidFill>
                <a:latin typeface="Arial" pitchFamily="34" charset="0"/>
                <a:cs typeface="Arial" pitchFamily="34" charset="0"/>
              </a:rPr>
              <a:t>] / </a:t>
            </a:r>
            <a:r>
              <a:rPr lang="en-US" dirty="0" err="1">
                <a:solidFill>
                  <a:srgbClr val="FFC000"/>
                </a:solidFill>
                <a:latin typeface="Arial" pitchFamily="34" charset="0"/>
                <a:cs typeface="Arial" pitchFamily="34" charset="0"/>
              </a:rPr>
              <a:t>Aureli</a:t>
            </a:r>
            <a:r>
              <a:rPr lang="en-US" dirty="0">
                <a:solidFill>
                  <a:srgbClr val="FFC000"/>
                </a:solidFill>
                <a:latin typeface="Arial" pitchFamily="34" charset="0"/>
                <a:cs typeface="Arial" pitchFamily="34" charset="0"/>
              </a:rPr>
              <a:t> </a:t>
            </a:r>
            <a:r>
              <a:rPr lang="en-US" dirty="0" err="1">
                <a:solidFill>
                  <a:srgbClr val="FFC000"/>
                </a:solidFill>
                <a:latin typeface="Arial" pitchFamily="34" charset="0"/>
                <a:cs typeface="Arial" pitchFamily="34" charset="0"/>
              </a:rPr>
              <a:t>Firmi</a:t>
            </a:r>
            <a:r>
              <a:rPr lang="en-US" dirty="0">
                <a:solidFill>
                  <a:srgbClr val="FFC000"/>
                </a:solidFill>
                <a:latin typeface="Arial" pitchFamily="34" charset="0"/>
                <a:cs typeface="Arial" pitchFamily="34" charset="0"/>
              </a:rPr>
              <a:t> Aug(</a:t>
            </a:r>
            <a:r>
              <a:rPr lang="en-US" dirty="0" err="1">
                <a:solidFill>
                  <a:srgbClr val="FFC000"/>
                </a:solidFill>
                <a:latin typeface="Arial" pitchFamily="34" charset="0"/>
                <a:cs typeface="Arial" pitchFamily="34" charset="0"/>
              </a:rPr>
              <a:t>usti</a:t>
            </a:r>
            <a:r>
              <a:rPr lang="en-US" dirty="0">
                <a:solidFill>
                  <a:srgbClr val="FFC000"/>
                </a:solidFill>
                <a:latin typeface="Arial" pitchFamily="34" charset="0"/>
                <a:cs typeface="Arial" pitchFamily="34" charset="0"/>
              </a:rPr>
              <a:t>) lib(</a:t>
            </a:r>
            <a:r>
              <a:rPr lang="en-US" dirty="0" err="1">
                <a:solidFill>
                  <a:srgbClr val="FFC000"/>
                </a:solidFill>
                <a:latin typeface="Arial" pitchFamily="34" charset="0"/>
                <a:cs typeface="Arial" pitchFamily="34" charset="0"/>
              </a:rPr>
              <a:t>erti</a:t>
            </a:r>
            <a:r>
              <a:rPr lang="en-US" dirty="0">
                <a:solidFill>
                  <a:srgbClr val="FFC000"/>
                </a:solidFill>
                <a:latin typeface="Arial" pitchFamily="34" charset="0"/>
                <a:cs typeface="Arial" pitchFamily="34" charset="0"/>
              </a:rPr>
              <a:t>) [proc(</a:t>
            </a:r>
            <a:r>
              <a:rPr lang="en-US" dirty="0" err="1">
                <a:solidFill>
                  <a:srgbClr val="FFC000"/>
                </a:solidFill>
                <a:latin typeface="Arial" pitchFamily="34" charset="0"/>
                <a:cs typeface="Arial" pitchFamily="34" charset="0"/>
              </a:rPr>
              <a:t>uratoris</a:t>
            </a:r>
            <a:r>
              <a:rPr lang="en-US" dirty="0">
                <a:solidFill>
                  <a:srgbClr val="FFC000"/>
                </a:solidFill>
                <a:latin typeface="Arial" pitchFamily="34" charset="0"/>
                <a:cs typeface="Arial" pitchFamily="34" charset="0"/>
              </a:rPr>
              <a:t>)] / met(</a:t>
            </a:r>
            <a:r>
              <a:rPr lang="en-US" dirty="0" err="1">
                <a:solidFill>
                  <a:srgbClr val="FFC000"/>
                </a:solidFill>
                <a:latin typeface="Arial" pitchFamily="34" charset="0"/>
                <a:cs typeface="Arial" pitchFamily="34" charset="0"/>
              </a:rPr>
              <a:t>allorum</a:t>
            </a:r>
            <a:r>
              <a:rPr lang="en-US" dirty="0">
                <a:solidFill>
                  <a:srgbClr val="FFC000"/>
                </a:solidFill>
                <a:latin typeface="Arial" pitchFamily="34" charset="0"/>
                <a:cs typeface="Arial" pitchFamily="34" charset="0"/>
              </a:rPr>
              <a:t>)</a:t>
            </a:r>
            <a:r>
              <a:rPr lang="en-US" dirty="0">
                <a:solidFill>
                  <a:schemeClr val="accent5">
                    <a:lumMod val="20000"/>
                    <a:lumOff val="80000"/>
                  </a:schemeClr>
                </a:solidFill>
                <a:latin typeface="Arial" pitchFamily="34" charset="0"/>
                <a:cs typeface="Arial" pitchFamily="34" charset="0"/>
              </a:rPr>
              <a:t> et </a:t>
            </a:r>
            <a:r>
              <a:rPr lang="en-US" dirty="0" err="1">
                <a:solidFill>
                  <a:schemeClr val="accent5">
                    <a:lumMod val="20000"/>
                    <a:lumOff val="80000"/>
                  </a:schemeClr>
                </a:solidFill>
                <a:latin typeface="Arial" pitchFamily="34" charset="0"/>
                <a:cs typeface="Arial" pitchFamily="34" charset="0"/>
              </a:rPr>
              <a:t>Valeri</a:t>
            </a:r>
            <a:r>
              <a:rPr lang="en-US" dirty="0">
                <a:solidFill>
                  <a:schemeClr val="accent5">
                    <a:lumMod val="20000"/>
                    <a:lumOff val="80000"/>
                  </a:schemeClr>
                </a:solidFill>
                <a:latin typeface="Arial" pitchFamily="34" charset="0"/>
                <a:cs typeface="Arial" pitchFamily="34" charset="0"/>
              </a:rPr>
              <a:t> Marcel[</a:t>
            </a:r>
            <a:r>
              <a:rPr lang="en-US" dirty="0" err="1">
                <a:solidFill>
                  <a:schemeClr val="accent5">
                    <a:lumMod val="20000"/>
                    <a:lumOff val="80000"/>
                  </a:schemeClr>
                </a:solidFill>
                <a:latin typeface="Arial" pitchFamily="34" charset="0"/>
                <a:cs typeface="Arial" pitchFamily="34" charset="0"/>
              </a:rPr>
              <a:t>lini</a:t>
            </a:r>
            <a:r>
              <a:rPr lang="en-US" dirty="0">
                <a:solidFill>
                  <a:schemeClr val="accent5">
                    <a:lumMod val="20000"/>
                    <a:lumOff val="80000"/>
                  </a:schemeClr>
                </a:solidFill>
                <a:latin typeface="Arial" pitchFamily="34" charset="0"/>
                <a:cs typeface="Arial" pitchFamily="34" charset="0"/>
              </a:rPr>
              <a:t>] / </a:t>
            </a:r>
            <a:r>
              <a:rPr lang="en-US" dirty="0" err="1">
                <a:solidFill>
                  <a:schemeClr val="accent5">
                    <a:lumMod val="20000"/>
                    <a:lumOff val="80000"/>
                  </a:schemeClr>
                </a:solidFill>
                <a:latin typeface="Arial" pitchFamily="34" charset="0"/>
                <a:cs typeface="Arial" pitchFamily="34" charset="0"/>
              </a:rPr>
              <a:t>dec</a:t>
            </a:r>
            <a:r>
              <a:rPr lang="en-US" dirty="0">
                <a:solidFill>
                  <a:schemeClr val="accent5">
                    <a:lumMod val="20000"/>
                    <a:lumOff val="80000"/>
                  </a:schemeClr>
                </a:solidFill>
                <a:latin typeface="Arial" pitchFamily="34" charset="0"/>
                <a:cs typeface="Arial" pitchFamily="34" charset="0"/>
              </a:rPr>
              <a:t>(</a:t>
            </a:r>
            <a:r>
              <a:rPr lang="en-US" dirty="0" err="1">
                <a:solidFill>
                  <a:schemeClr val="accent5">
                    <a:lumMod val="20000"/>
                    <a:lumOff val="80000"/>
                  </a:schemeClr>
                </a:solidFill>
                <a:latin typeface="Arial" pitchFamily="34" charset="0"/>
                <a:cs typeface="Arial" pitchFamily="34" charset="0"/>
              </a:rPr>
              <a:t>urionis</a:t>
            </a:r>
            <a:r>
              <a:rPr lang="en-US" dirty="0">
                <a:solidFill>
                  <a:schemeClr val="accent5">
                    <a:lumMod val="20000"/>
                    <a:lumOff val="80000"/>
                  </a:schemeClr>
                </a:solidFill>
                <a:latin typeface="Arial" pitchFamily="34" charset="0"/>
                <a:cs typeface="Arial" pitchFamily="34" charset="0"/>
              </a:rPr>
              <a:t>) al(</a:t>
            </a:r>
            <a:r>
              <a:rPr lang="en-US" dirty="0" err="1">
                <a:solidFill>
                  <a:schemeClr val="accent5">
                    <a:lumMod val="20000"/>
                    <a:lumOff val="80000"/>
                  </a:schemeClr>
                </a:solidFill>
                <a:latin typeface="Arial" pitchFamily="34" charset="0"/>
                <a:cs typeface="Arial" pitchFamily="34" charset="0"/>
              </a:rPr>
              <a:t>ae</a:t>
            </a:r>
            <a:r>
              <a:rPr lang="en-US" dirty="0">
                <a:solidFill>
                  <a:schemeClr val="accent5">
                    <a:lumMod val="20000"/>
                    <a:lumOff val="80000"/>
                  </a:schemeClr>
                </a:solidFill>
                <a:latin typeface="Arial" pitchFamily="34" charset="0"/>
                <a:cs typeface="Arial" pitchFamily="34" charset="0"/>
              </a:rPr>
              <a:t>) II Fl(</a:t>
            </a:r>
            <a:r>
              <a:rPr lang="en-US" dirty="0" err="1">
                <a:solidFill>
                  <a:schemeClr val="accent5">
                    <a:lumMod val="20000"/>
                    <a:lumOff val="80000"/>
                  </a:schemeClr>
                </a:solidFill>
                <a:latin typeface="Arial" pitchFamily="34" charset="0"/>
                <a:cs typeface="Arial" pitchFamily="34" charset="0"/>
              </a:rPr>
              <a:t>aviae</a:t>
            </a:r>
            <a:r>
              <a:rPr lang="en-US" dirty="0">
                <a:solidFill>
                  <a:schemeClr val="accent5">
                    <a:lumMod val="20000"/>
                    <a:lumOff val="80000"/>
                  </a:schemeClr>
                </a:solidFill>
                <a:latin typeface="Arial" pitchFamily="34" charset="0"/>
                <a:cs typeface="Arial" pitchFamily="34" charset="0"/>
              </a:rPr>
              <a:t>) X K(</a:t>
            </a:r>
            <a:r>
              <a:rPr lang="en-US" dirty="0" err="1">
                <a:solidFill>
                  <a:schemeClr val="accent5">
                    <a:lumMod val="20000"/>
                    <a:lumOff val="80000"/>
                  </a:schemeClr>
                </a:solidFill>
                <a:latin typeface="Arial" pitchFamily="34" charset="0"/>
                <a:cs typeface="Arial" pitchFamily="34" charset="0"/>
              </a:rPr>
              <a:t>alendas</a:t>
            </a:r>
            <a:r>
              <a:rPr lang="en-US" dirty="0">
                <a:solidFill>
                  <a:schemeClr val="accent5">
                    <a:lumMod val="20000"/>
                    <a:lumOff val="80000"/>
                  </a:schemeClr>
                </a:solidFill>
                <a:latin typeface="Arial" pitchFamily="34" charset="0"/>
                <a:cs typeface="Arial" pitchFamily="34" charset="0"/>
              </a:rPr>
              <a:t>) Mai(as) / [P]</a:t>
            </a:r>
            <a:r>
              <a:rPr lang="en-US" dirty="0" err="1">
                <a:solidFill>
                  <a:schemeClr val="accent5">
                    <a:lumMod val="20000"/>
                    <a:lumOff val="80000"/>
                  </a:schemeClr>
                </a:solidFill>
                <a:latin typeface="Arial" pitchFamily="34" charset="0"/>
                <a:cs typeface="Arial" pitchFamily="34" charset="0"/>
              </a:rPr>
              <a:t>opilio</a:t>
            </a:r>
            <a:r>
              <a:rPr lang="en-US" dirty="0">
                <a:solidFill>
                  <a:schemeClr val="accent5">
                    <a:lumMod val="20000"/>
                    <a:lumOff val="80000"/>
                  </a:schemeClr>
                </a:solidFill>
                <a:latin typeface="Arial" pitchFamily="34" charset="0"/>
                <a:cs typeface="Arial" pitchFamily="34" charset="0"/>
              </a:rPr>
              <a:t> </a:t>
            </a:r>
            <a:r>
              <a:rPr lang="en-US" dirty="0" err="1">
                <a:solidFill>
                  <a:schemeClr val="accent5">
                    <a:lumMod val="20000"/>
                    <a:lumOff val="80000"/>
                  </a:schemeClr>
                </a:solidFill>
                <a:latin typeface="Arial" pitchFamily="34" charset="0"/>
                <a:cs typeface="Arial" pitchFamily="34" charset="0"/>
              </a:rPr>
              <a:t>Pedone</a:t>
            </a:r>
            <a:r>
              <a:rPr lang="en-US" dirty="0">
                <a:solidFill>
                  <a:schemeClr val="accent5">
                    <a:lumMod val="20000"/>
                    <a:lumOff val="80000"/>
                  </a:schemeClr>
                </a:solidFill>
                <a:latin typeface="Arial" pitchFamily="34" charset="0"/>
                <a:cs typeface="Arial" pitchFamily="34" charset="0"/>
              </a:rPr>
              <a:t> et / [B]</a:t>
            </a:r>
            <a:r>
              <a:rPr lang="en-US" dirty="0" err="1">
                <a:solidFill>
                  <a:schemeClr val="accent5">
                    <a:lumMod val="20000"/>
                    <a:lumOff val="80000"/>
                  </a:schemeClr>
                </a:solidFill>
                <a:latin typeface="Arial" pitchFamily="34" charset="0"/>
                <a:cs typeface="Arial" pitchFamily="34" charset="0"/>
              </a:rPr>
              <a:t>radua</a:t>
            </a:r>
            <a:r>
              <a:rPr lang="en-US" dirty="0">
                <a:solidFill>
                  <a:schemeClr val="accent5">
                    <a:lumMod val="20000"/>
                    <a:lumOff val="80000"/>
                  </a:schemeClr>
                </a:solidFill>
                <a:latin typeface="Arial" pitchFamily="34" charset="0"/>
                <a:cs typeface="Arial" pitchFamily="34" charset="0"/>
              </a:rPr>
              <a:t> </a:t>
            </a:r>
            <a:r>
              <a:rPr lang="en-US" dirty="0" err="1">
                <a:solidFill>
                  <a:schemeClr val="accent5">
                    <a:lumMod val="20000"/>
                    <a:lumOff val="80000"/>
                  </a:schemeClr>
                </a:solidFill>
                <a:latin typeface="Arial" pitchFamily="34" charset="0"/>
                <a:cs typeface="Arial" pitchFamily="34" charset="0"/>
              </a:rPr>
              <a:t>Maurico</a:t>
            </a:r>
            <a:r>
              <a:rPr lang="en-US" dirty="0">
                <a:solidFill>
                  <a:schemeClr val="accent5">
                    <a:lumMod val="20000"/>
                    <a:lumOff val="80000"/>
                  </a:schemeClr>
                </a:solidFill>
                <a:latin typeface="Arial" pitchFamily="34" charset="0"/>
                <a:cs typeface="Arial" pitchFamily="34" charset="0"/>
              </a:rPr>
              <a:t> [co(n)s(</a:t>
            </a:r>
            <a:r>
              <a:rPr lang="en-US" dirty="0" err="1">
                <a:solidFill>
                  <a:schemeClr val="accent5">
                    <a:lumMod val="20000"/>
                    <a:lumOff val="80000"/>
                  </a:schemeClr>
                </a:solidFill>
                <a:latin typeface="Arial" pitchFamily="34" charset="0"/>
                <a:cs typeface="Arial" pitchFamily="34" charset="0"/>
              </a:rPr>
              <a:t>ulibus</a:t>
            </a:r>
            <a:r>
              <a:rPr lang="en-US" dirty="0">
                <a:solidFill>
                  <a:schemeClr val="accent5">
                    <a:lumMod val="20000"/>
                    <a:lumOff val="80000"/>
                  </a:schemeClr>
                </a:solidFill>
                <a:latin typeface="Arial" pitchFamily="34" charset="0"/>
                <a:cs typeface="Arial" pitchFamily="34" charset="0"/>
              </a:rPr>
              <a:t>)] </a:t>
            </a:r>
          </a:p>
        </p:txBody>
      </p:sp>
      <p:pic>
        <p:nvPicPr>
          <p:cNvPr id="66564" name="Picture 4" descr="http://db.edcs.eu/epigr/epi-button.jpg">
            <a:hlinkClick r:id="rId3"/>
          </p:cNvPr>
          <p:cNvPicPr>
            <a:picLocks noChangeAspect="1" noChangeArrowheads="1"/>
          </p:cNvPicPr>
          <p:nvPr/>
        </p:nvPicPr>
        <p:blipFill>
          <a:blip r:embed="rId4" cstate="print"/>
          <a:srcRect/>
          <a:stretch>
            <a:fillRect/>
          </a:stretch>
        </p:blipFill>
        <p:spPr bwMode="auto">
          <a:xfrm>
            <a:off x="5476875" y="-320675"/>
            <a:ext cx="190500" cy="228600"/>
          </a:xfrm>
          <a:prstGeom prst="rect">
            <a:avLst/>
          </a:prstGeom>
          <a:noFill/>
        </p:spPr>
      </p:pic>
    </p:spTree>
    <p:extLst>
      <p:ext uri="{BB962C8B-B14F-4D97-AF65-F5344CB8AC3E}">
        <p14:creationId xmlns:p14="http://schemas.microsoft.com/office/powerpoint/2010/main" val="163145546"/>
      </p:ext>
    </p:extLst>
  </p:cSld>
  <p:clrMapOvr>
    <a:masterClrMapping/>
  </p:clrMapOvr>
  <p:transition spd="slow">
    <p:randomBar dir="vert"/>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Condemned to Mine Copper"/>
          <p:cNvPicPr>
            <a:picLocks noChangeAspect="1" noChangeArrowheads="1"/>
          </p:cNvPicPr>
          <p:nvPr/>
        </p:nvPicPr>
        <p:blipFill>
          <a:blip r:embed="rId2" cstate="print"/>
          <a:srcRect/>
          <a:stretch>
            <a:fillRect/>
          </a:stretch>
        </p:blipFill>
        <p:spPr bwMode="auto">
          <a:xfrm>
            <a:off x="0" y="3778370"/>
            <a:ext cx="7091249" cy="3079630"/>
          </a:xfrm>
          <a:prstGeom prst="rect">
            <a:avLst/>
          </a:prstGeom>
          <a:noFill/>
        </p:spPr>
      </p:pic>
      <p:sp>
        <p:nvSpPr>
          <p:cNvPr id="3" name="Inhaltsplatzhalter 2"/>
          <p:cNvSpPr>
            <a:spLocks noGrp="1"/>
          </p:cNvSpPr>
          <p:nvPr>
            <p:ph idx="1"/>
          </p:nvPr>
        </p:nvSpPr>
        <p:spPr>
          <a:xfrm>
            <a:off x="652733" y="270795"/>
            <a:ext cx="5015753" cy="3841375"/>
          </a:xfrm>
        </p:spPr>
        <p:txBody>
          <a:bodyPr/>
          <a:lstStyle/>
          <a:p>
            <a:r>
              <a:rPr lang="en-GB" b="1" dirty="0" err="1"/>
              <a:t>Vipasca</a:t>
            </a:r>
            <a:r>
              <a:rPr lang="en-GB" dirty="0"/>
              <a:t>  tablets (</a:t>
            </a:r>
            <a:r>
              <a:rPr lang="en-GB" dirty="0" err="1"/>
              <a:t>Aljustrel</a:t>
            </a:r>
            <a:r>
              <a:rPr lang="en-GB" dirty="0"/>
              <a:t> Portugal)</a:t>
            </a:r>
          </a:p>
          <a:p>
            <a:pPr lvl="1"/>
            <a:r>
              <a:rPr lang="en-GB" dirty="0" err="1"/>
              <a:t>Hadrianic</a:t>
            </a:r>
            <a:r>
              <a:rPr lang="en-GB" dirty="0"/>
              <a:t> period</a:t>
            </a:r>
          </a:p>
          <a:p>
            <a:pPr lvl="1"/>
            <a:r>
              <a:rPr lang="en-GB" dirty="0"/>
              <a:t>Auction / “franchise”</a:t>
            </a:r>
          </a:p>
          <a:p>
            <a:pPr lvl="1"/>
            <a:r>
              <a:rPr lang="en-GB" dirty="0"/>
              <a:t>Organisation</a:t>
            </a:r>
          </a:p>
          <a:p>
            <a:pPr lvl="1"/>
            <a:endParaRPr lang="en-GB" dirty="0"/>
          </a:p>
        </p:txBody>
      </p:sp>
      <p:sp>
        <p:nvSpPr>
          <p:cNvPr id="4" name="Textfeld 3"/>
          <p:cNvSpPr txBox="1"/>
          <p:nvPr/>
        </p:nvSpPr>
        <p:spPr>
          <a:xfrm>
            <a:off x="7157049" y="1124745"/>
            <a:ext cx="4536504" cy="5632311"/>
          </a:xfrm>
          <a:prstGeom prst="rect">
            <a:avLst/>
          </a:prstGeom>
          <a:noFill/>
        </p:spPr>
        <p:txBody>
          <a:bodyPr wrap="square" rtlCol="0">
            <a:spAutoFit/>
          </a:bodyPr>
          <a:lstStyle/>
          <a:p>
            <a:r>
              <a:rPr lang="en-GB" dirty="0">
                <a:solidFill>
                  <a:schemeClr val="accent5">
                    <a:lumMod val="20000"/>
                    <a:lumOff val="80000"/>
                  </a:schemeClr>
                </a:solidFill>
              </a:rPr>
              <a:t>The lessee of these sales by auction within the boundaries of the mining district of </a:t>
            </a:r>
            <a:r>
              <a:rPr lang="en-GB" dirty="0" err="1">
                <a:solidFill>
                  <a:schemeClr val="accent5">
                    <a:lumMod val="20000"/>
                    <a:lumOff val="80000"/>
                  </a:schemeClr>
                </a:solidFill>
              </a:rPr>
              <a:t>Vipasca</a:t>
            </a:r>
            <a:r>
              <a:rPr lang="en-GB" dirty="0">
                <a:solidFill>
                  <a:schemeClr val="accent5">
                    <a:lumMod val="20000"/>
                    <a:lumOff val="80000"/>
                  </a:schemeClr>
                </a:solidFill>
              </a:rPr>
              <a:t> shall receive 1% from the seller, exception being made to those sales made by the procurator of mines at the </a:t>
            </a:r>
            <a:r>
              <a:rPr lang="en-GB" dirty="0" err="1">
                <a:solidFill>
                  <a:schemeClr val="accent5">
                    <a:lumMod val="20000"/>
                    <a:lumOff val="80000"/>
                  </a:schemeClr>
                </a:solidFill>
              </a:rPr>
              <a:t>comand</a:t>
            </a:r>
            <a:r>
              <a:rPr lang="en-GB" dirty="0">
                <a:solidFill>
                  <a:schemeClr val="accent5">
                    <a:lumMod val="20000"/>
                    <a:lumOff val="80000"/>
                  </a:schemeClr>
                </a:solidFill>
              </a:rPr>
              <a:t> of the emperor. The lessee shall receive from the purchaser one per cent of the price of the mines which the procurator of mines shall sell.</a:t>
            </a:r>
          </a:p>
          <a:p>
            <a:r>
              <a:rPr lang="en-GB" dirty="0">
                <a:solidFill>
                  <a:schemeClr val="accent5">
                    <a:lumMod val="20000"/>
                    <a:lumOff val="80000"/>
                  </a:schemeClr>
                </a:solidFill>
              </a:rPr>
              <a:t>(…)</a:t>
            </a:r>
          </a:p>
          <a:p>
            <a:r>
              <a:rPr lang="en-GB" dirty="0">
                <a:solidFill>
                  <a:schemeClr val="accent5">
                    <a:lumMod val="20000"/>
                    <a:lumOff val="80000"/>
                  </a:schemeClr>
                </a:solidFill>
              </a:rPr>
              <a:t>He who has leased the auctioneering concession shall furnish an auctioneer within the boundaries of the district (…)</a:t>
            </a:r>
          </a:p>
          <a:p>
            <a:r>
              <a:rPr lang="en-GB" dirty="0">
                <a:solidFill>
                  <a:schemeClr val="accent5">
                    <a:lumMod val="20000"/>
                    <a:lumOff val="80000"/>
                  </a:schemeClr>
                </a:solidFill>
              </a:rPr>
              <a:t>He who shall have given slaves to the auctioneer for the sale shall give to the lessee, his partner, or his agent, if 5 or smaller number be sold. … </a:t>
            </a:r>
            <a:r>
              <a:rPr lang="en-GB" dirty="0" err="1">
                <a:solidFill>
                  <a:schemeClr val="accent5">
                    <a:lumMod val="20000"/>
                    <a:lumOff val="80000"/>
                  </a:schemeClr>
                </a:solidFill>
              </a:rPr>
              <a:t>denarii</a:t>
            </a:r>
            <a:r>
              <a:rPr lang="en-GB" dirty="0">
                <a:solidFill>
                  <a:schemeClr val="accent5">
                    <a:lumMod val="20000"/>
                    <a:lumOff val="80000"/>
                  </a:schemeClr>
                </a:solidFill>
              </a:rPr>
              <a:t> for each slave; if a greater number be sold, 3 </a:t>
            </a:r>
            <a:r>
              <a:rPr lang="en-GB" dirty="0" err="1">
                <a:solidFill>
                  <a:schemeClr val="accent5">
                    <a:lumMod val="20000"/>
                    <a:lumOff val="80000"/>
                  </a:schemeClr>
                </a:solidFill>
              </a:rPr>
              <a:t>denarii</a:t>
            </a:r>
            <a:r>
              <a:rPr lang="en-GB" dirty="0">
                <a:solidFill>
                  <a:schemeClr val="accent5">
                    <a:lumMod val="20000"/>
                    <a:lumOff val="80000"/>
                  </a:schemeClr>
                </a:solidFill>
              </a:rPr>
              <a:t> for each slave</a:t>
            </a:r>
          </a:p>
        </p:txBody>
      </p:sp>
      <p:sp>
        <p:nvSpPr>
          <p:cNvPr id="5" name="Textfeld 4"/>
          <p:cNvSpPr txBox="1"/>
          <p:nvPr/>
        </p:nvSpPr>
        <p:spPr>
          <a:xfrm rot="20072251">
            <a:off x="1356423" y="1879467"/>
            <a:ext cx="3672408" cy="923330"/>
          </a:xfrm>
          <a:prstGeom prst="rect">
            <a:avLst/>
          </a:prstGeom>
          <a:noFill/>
        </p:spPr>
        <p:txBody>
          <a:bodyPr wrap="square" rtlCol="0">
            <a:spAutoFit/>
          </a:bodyPr>
          <a:lstStyle/>
          <a:p>
            <a:r>
              <a:rPr lang="en-GB" dirty="0">
                <a:solidFill>
                  <a:schemeClr val="accent5">
                    <a:lumMod val="20000"/>
                    <a:lumOff val="80000"/>
                  </a:schemeClr>
                </a:solidFill>
              </a:rPr>
              <a:t>Strabo 3.2.10: mining in Cartagena, 2</a:t>
            </a:r>
            <a:r>
              <a:rPr lang="en-GB" baseline="30000" dirty="0">
                <a:solidFill>
                  <a:schemeClr val="accent5">
                    <a:lumMod val="20000"/>
                    <a:lumOff val="80000"/>
                  </a:schemeClr>
                </a:solidFill>
              </a:rPr>
              <a:t>nd</a:t>
            </a:r>
            <a:r>
              <a:rPr lang="en-GB" dirty="0">
                <a:solidFill>
                  <a:schemeClr val="accent5">
                    <a:lumMod val="20000"/>
                    <a:lumOff val="80000"/>
                  </a:schemeClr>
                </a:solidFill>
              </a:rPr>
              <a:t> c. B.C.:</a:t>
            </a:r>
          </a:p>
          <a:p>
            <a:r>
              <a:rPr lang="en-GB" dirty="0">
                <a:solidFill>
                  <a:srgbClr val="FFFF00"/>
                </a:solidFill>
              </a:rPr>
              <a:t>40,000 slaves!</a:t>
            </a:r>
          </a:p>
        </p:txBody>
      </p:sp>
      <p:sp>
        <p:nvSpPr>
          <p:cNvPr id="6" name="Textfeld 5"/>
          <p:cNvSpPr txBox="1"/>
          <p:nvPr/>
        </p:nvSpPr>
        <p:spPr>
          <a:xfrm>
            <a:off x="652732" y="3583162"/>
            <a:ext cx="3528392" cy="369332"/>
          </a:xfrm>
          <a:prstGeom prst="rect">
            <a:avLst/>
          </a:prstGeom>
          <a:noFill/>
        </p:spPr>
        <p:txBody>
          <a:bodyPr wrap="square" rtlCol="0">
            <a:spAutoFit/>
          </a:bodyPr>
          <a:lstStyle/>
          <a:p>
            <a:r>
              <a:rPr lang="en-GB" b="1" i="1" dirty="0" err="1">
                <a:solidFill>
                  <a:schemeClr val="accent5">
                    <a:lumMod val="20000"/>
                    <a:lumOff val="80000"/>
                  </a:schemeClr>
                </a:solidFill>
              </a:rPr>
              <a:t>damnatio</a:t>
            </a:r>
            <a:r>
              <a:rPr lang="en-GB" b="1" i="1" dirty="0">
                <a:solidFill>
                  <a:schemeClr val="accent5">
                    <a:lumMod val="20000"/>
                    <a:lumOff val="80000"/>
                  </a:schemeClr>
                </a:solidFill>
              </a:rPr>
              <a:t> ad </a:t>
            </a:r>
            <a:r>
              <a:rPr lang="en-GB" b="1" i="1" dirty="0" err="1">
                <a:solidFill>
                  <a:schemeClr val="accent5">
                    <a:lumMod val="20000"/>
                    <a:lumOff val="80000"/>
                  </a:schemeClr>
                </a:solidFill>
              </a:rPr>
              <a:t>metalla</a:t>
            </a:r>
            <a:r>
              <a:rPr lang="en-GB" dirty="0">
                <a:solidFill>
                  <a:schemeClr val="accent5">
                    <a:lumMod val="20000"/>
                    <a:lumOff val="80000"/>
                  </a:schemeClr>
                </a:solidFill>
              </a:rPr>
              <a:t>,</a:t>
            </a:r>
          </a:p>
        </p:txBody>
      </p:sp>
      <p:sp>
        <p:nvSpPr>
          <p:cNvPr id="8" name="Rechteck 7"/>
          <p:cNvSpPr/>
          <p:nvPr/>
        </p:nvSpPr>
        <p:spPr>
          <a:xfrm>
            <a:off x="652732" y="6366802"/>
            <a:ext cx="3140603" cy="338554"/>
          </a:xfrm>
          <a:prstGeom prst="rect">
            <a:avLst/>
          </a:prstGeom>
        </p:spPr>
        <p:txBody>
          <a:bodyPr wrap="none">
            <a:spAutoFit/>
          </a:bodyPr>
          <a:lstStyle/>
          <a:p>
            <a:r>
              <a:rPr lang="en-GB" sz="1600" dirty="0">
                <a:solidFill>
                  <a:schemeClr val="accent5">
                    <a:lumMod val="20000"/>
                    <a:lumOff val="80000"/>
                  </a:schemeClr>
                </a:solidFill>
                <a:effectLst>
                  <a:outerShdw blurRad="38100" dist="38100" dir="2700000" algn="tl">
                    <a:srgbClr val="000000">
                      <a:alpha val="43137"/>
                    </a:srgbClr>
                  </a:outerShdw>
                </a:effectLst>
              </a:rPr>
              <a:t>copper mine, </a:t>
            </a:r>
            <a:r>
              <a:rPr lang="en-GB" sz="1600" dirty="0" err="1">
                <a:solidFill>
                  <a:schemeClr val="accent5">
                    <a:lumMod val="20000"/>
                    <a:lumOff val="80000"/>
                  </a:schemeClr>
                </a:solidFill>
                <a:effectLst>
                  <a:outerShdw blurRad="38100" dist="38100" dir="2700000" algn="tl">
                    <a:srgbClr val="000000">
                      <a:alpha val="43137"/>
                    </a:srgbClr>
                  </a:outerShdw>
                </a:effectLst>
              </a:rPr>
              <a:t>Faynan</a:t>
            </a:r>
            <a:r>
              <a:rPr lang="en-GB" sz="1600" dirty="0">
                <a:solidFill>
                  <a:schemeClr val="accent5">
                    <a:lumMod val="20000"/>
                    <a:lumOff val="80000"/>
                  </a:schemeClr>
                </a:solidFill>
                <a:effectLst>
                  <a:outerShdw blurRad="38100" dist="38100" dir="2700000" algn="tl">
                    <a:srgbClr val="000000">
                      <a:alpha val="43137"/>
                    </a:srgbClr>
                  </a:outerShdw>
                </a:effectLst>
              </a:rPr>
              <a:t>, Jordan</a:t>
            </a:r>
          </a:p>
        </p:txBody>
      </p:sp>
    </p:spTree>
    <p:extLst>
      <p:ext uri="{BB962C8B-B14F-4D97-AF65-F5344CB8AC3E}">
        <p14:creationId xmlns:p14="http://schemas.microsoft.com/office/powerpoint/2010/main" val="4170076088"/>
      </p:ext>
    </p:extLst>
  </p:cSld>
  <p:clrMapOvr>
    <a:masterClrMapping/>
  </p:clrMapOvr>
  <p:transition spd="slow">
    <p:randomBar dir="vert"/>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Inhaltsplatzhalter 2"/>
          <p:cNvSpPr>
            <a:spLocks noGrp="1"/>
          </p:cNvSpPr>
          <p:nvPr>
            <p:ph idx="1"/>
          </p:nvPr>
        </p:nvSpPr>
        <p:spPr>
          <a:xfrm>
            <a:off x="0" y="0"/>
            <a:ext cx="5015753" cy="3841375"/>
          </a:xfrm>
        </p:spPr>
        <p:txBody>
          <a:bodyPr/>
          <a:lstStyle/>
          <a:p>
            <a:r>
              <a:rPr lang="en-GB" b="1" dirty="0" err="1"/>
              <a:t>Vipasca</a:t>
            </a:r>
            <a:r>
              <a:rPr lang="en-GB" dirty="0"/>
              <a:t>  tablets (</a:t>
            </a:r>
            <a:r>
              <a:rPr lang="en-GB" dirty="0" err="1"/>
              <a:t>Aljustrel</a:t>
            </a:r>
            <a:r>
              <a:rPr lang="en-GB" dirty="0"/>
              <a:t> Portugal)</a:t>
            </a:r>
          </a:p>
          <a:p>
            <a:pPr lvl="1"/>
            <a:r>
              <a:rPr lang="en-GB" dirty="0" err="1"/>
              <a:t>Hadrianic</a:t>
            </a:r>
            <a:r>
              <a:rPr lang="en-GB" dirty="0"/>
              <a:t> period</a:t>
            </a:r>
          </a:p>
          <a:p>
            <a:pPr lvl="1"/>
            <a:r>
              <a:rPr lang="en-GB" dirty="0"/>
              <a:t>Auction / “franchise”</a:t>
            </a:r>
          </a:p>
          <a:p>
            <a:pPr lvl="1"/>
            <a:r>
              <a:rPr lang="en-GB" dirty="0"/>
              <a:t>Organisation</a:t>
            </a:r>
          </a:p>
          <a:p>
            <a:pPr lvl="1"/>
            <a:endParaRPr lang="en-GB" dirty="0"/>
          </a:p>
        </p:txBody>
      </p:sp>
      <p:sp>
        <p:nvSpPr>
          <p:cNvPr id="5" name="Textfeld 4"/>
          <p:cNvSpPr txBox="1"/>
          <p:nvPr/>
        </p:nvSpPr>
        <p:spPr>
          <a:xfrm>
            <a:off x="6096000" y="260649"/>
            <a:ext cx="4536504" cy="6740307"/>
          </a:xfrm>
          <a:prstGeom prst="rect">
            <a:avLst/>
          </a:prstGeom>
          <a:noFill/>
        </p:spPr>
        <p:txBody>
          <a:bodyPr wrap="square" rtlCol="0">
            <a:spAutoFit/>
          </a:bodyPr>
          <a:lstStyle/>
          <a:p>
            <a:r>
              <a:rPr lang="en-GB" dirty="0">
                <a:solidFill>
                  <a:schemeClr val="accent5">
                    <a:lumMod val="20000"/>
                    <a:lumOff val="80000"/>
                  </a:schemeClr>
                </a:solidFill>
              </a:rPr>
              <a:t>The lessee of these sales by auction within the boundaries of the mining district of </a:t>
            </a:r>
            <a:r>
              <a:rPr lang="en-GB" dirty="0" err="1">
                <a:solidFill>
                  <a:schemeClr val="accent5">
                    <a:lumMod val="20000"/>
                    <a:lumOff val="80000"/>
                  </a:schemeClr>
                </a:solidFill>
              </a:rPr>
              <a:t>Vipasca</a:t>
            </a:r>
            <a:r>
              <a:rPr lang="en-GB" dirty="0">
                <a:solidFill>
                  <a:schemeClr val="accent5">
                    <a:lumMod val="20000"/>
                    <a:lumOff val="80000"/>
                  </a:schemeClr>
                </a:solidFill>
              </a:rPr>
              <a:t> shall receive 1% from the seller, exception being made to those sales made by the procurator of mines at the </a:t>
            </a:r>
            <a:r>
              <a:rPr lang="en-GB" dirty="0" err="1">
                <a:solidFill>
                  <a:schemeClr val="accent5">
                    <a:lumMod val="20000"/>
                    <a:lumOff val="80000"/>
                  </a:schemeClr>
                </a:solidFill>
              </a:rPr>
              <a:t>comand</a:t>
            </a:r>
            <a:r>
              <a:rPr lang="en-GB" dirty="0">
                <a:solidFill>
                  <a:schemeClr val="accent5">
                    <a:lumMod val="20000"/>
                    <a:lumOff val="80000"/>
                  </a:schemeClr>
                </a:solidFill>
              </a:rPr>
              <a:t> of the emperor. The lessee shall receive from the purchaser one per cent of the price of the mines which the procurator of mines shall sell.</a:t>
            </a:r>
          </a:p>
          <a:p>
            <a:r>
              <a:rPr lang="en-GB" dirty="0">
                <a:solidFill>
                  <a:schemeClr val="accent5">
                    <a:lumMod val="20000"/>
                    <a:lumOff val="80000"/>
                  </a:schemeClr>
                </a:solidFill>
              </a:rPr>
              <a:t>(…)</a:t>
            </a:r>
          </a:p>
          <a:p>
            <a:r>
              <a:rPr lang="en-GB" dirty="0">
                <a:solidFill>
                  <a:schemeClr val="accent5">
                    <a:lumMod val="20000"/>
                    <a:lumOff val="80000"/>
                  </a:schemeClr>
                </a:solidFill>
              </a:rPr>
              <a:t>He who has leased the auctioneering concession shall furnish an auctioneer within the boundaries of the district (…)</a:t>
            </a:r>
          </a:p>
          <a:p>
            <a:r>
              <a:rPr lang="en-GB" dirty="0">
                <a:solidFill>
                  <a:schemeClr val="accent5">
                    <a:lumMod val="20000"/>
                    <a:lumOff val="80000"/>
                  </a:schemeClr>
                </a:solidFill>
              </a:rPr>
              <a:t>He who shall have given slaves to the auctioneer for the sale shall give to the lessee, his partner, or his agent, if 5 or smaller number be sold. … </a:t>
            </a:r>
            <a:r>
              <a:rPr lang="en-GB" dirty="0" err="1">
                <a:solidFill>
                  <a:schemeClr val="accent5">
                    <a:lumMod val="20000"/>
                    <a:lumOff val="80000"/>
                  </a:schemeClr>
                </a:solidFill>
              </a:rPr>
              <a:t>denarii</a:t>
            </a:r>
            <a:r>
              <a:rPr lang="en-GB" dirty="0">
                <a:solidFill>
                  <a:schemeClr val="accent5">
                    <a:lumMod val="20000"/>
                    <a:lumOff val="80000"/>
                  </a:schemeClr>
                </a:solidFill>
              </a:rPr>
              <a:t> for each slave; if a greater number be sold, 3 </a:t>
            </a:r>
            <a:r>
              <a:rPr lang="en-GB" dirty="0" err="1">
                <a:solidFill>
                  <a:schemeClr val="accent5">
                    <a:lumMod val="20000"/>
                    <a:lumOff val="80000"/>
                  </a:schemeClr>
                </a:solidFill>
              </a:rPr>
              <a:t>denarii</a:t>
            </a:r>
            <a:r>
              <a:rPr lang="en-GB" dirty="0">
                <a:solidFill>
                  <a:schemeClr val="accent5">
                    <a:lumMod val="20000"/>
                    <a:lumOff val="80000"/>
                  </a:schemeClr>
                </a:solidFill>
              </a:rPr>
              <a:t> for each slave (…).</a:t>
            </a:r>
          </a:p>
          <a:p>
            <a:r>
              <a:rPr lang="en-GB" dirty="0">
                <a:solidFill>
                  <a:schemeClr val="accent5">
                    <a:lumMod val="20000"/>
                    <a:lumOff val="80000"/>
                  </a:schemeClr>
                </a:solidFill>
              </a:rPr>
              <a:t>He who shall have offered for sale through an auctioneer mules, asses or horses of either sex shall pay for each animal 3 </a:t>
            </a:r>
            <a:r>
              <a:rPr lang="en-GB" dirty="0" err="1">
                <a:solidFill>
                  <a:schemeClr val="accent5">
                    <a:lumMod val="20000"/>
                    <a:lumOff val="80000"/>
                  </a:schemeClr>
                </a:solidFill>
              </a:rPr>
              <a:t>denarii</a:t>
            </a:r>
            <a:endParaRPr lang="en-GB" dirty="0">
              <a:solidFill>
                <a:schemeClr val="accent5">
                  <a:lumMod val="20000"/>
                  <a:lumOff val="80000"/>
                </a:schemeClr>
              </a:solidFill>
            </a:endParaRPr>
          </a:p>
        </p:txBody>
      </p:sp>
    </p:spTree>
    <p:extLst>
      <p:ext uri="{BB962C8B-B14F-4D97-AF65-F5344CB8AC3E}">
        <p14:creationId xmlns:p14="http://schemas.microsoft.com/office/powerpoint/2010/main" val="3962720021"/>
      </p:ext>
    </p:extLst>
  </p:cSld>
  <p:clrMapOvr>
    <a:masterClrMapping/>
  </p:clrMapOvr>
  <p:transition spd="slow">
    <p:randomBar dir="vert"/>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Inhaltsplatzhalter 2"/>
          <p:cNvSpPr>
            <a:spLocks noGrp="1"/>
          </p:cNvSpPr>
          <p:nvPr>
            <p:ph idx="1"/>
          </p:nvPr>
        </p:nvSpPr>
        <p:spPr>
          <a:xfrm>
            <a:off x="0" y="0"/>
            <a:ext cx="5015753" cy="3841375"/>
          </a:xfrm>
        </p:spPr>
        <p:txBody>
          <a:bodyPr/>
          <a:lstStyle/>
          <a:p>
            <a:r>
              <a:rPr lang="en-GB" b="1" dirty="0" err="1"/>
              <a:t>Vipasca</a:t>
            </a:r>
            <a:r>
              <a:rPr lang="en-GB" dirty="0"/>
              <a:t>  tablets (</a:t>
            </a:r>
            <a:r>
              <a:rPr lang="en-GB" dirty="0" err="1"/>
              <a:t>Aljustrel</a:t>
            </a:r>
            <a:r>
              <a:rPr lang="en-GB" dirty="0"/>
              <a:t> Portugal)</a:t>
            </a:r>
          </a:p>
          <a:p>
            <a:pPr lvl="1"/>
            <a:r>
              <a:rPr lang="en-GB" dirty="0" err="1"/>
              <a:t>Hadrianic</a:t>
            </a:r>
            <a:r>
              <a:rPr lang="en-GB" dirty="0"/>
              <a:t> period</a:t>
            </a:r>
          </a:p>
          <a:p>
            <a:pPr lvl="1"/>
            <a:r>
              <a:rPr lang="en-GB" dirty="0"/>
              <a:t>Auction / “franchise”</a:t>
            </a:r>
          </a:p>
          <a:p>
            <a:pPr lvl="1"/>
            <a:r>
              <a:rPr lang="en-GB" dirty="0" err="1"/>
              <a:t>Orgainsation</a:t>
            </a:r>
            <a:endParaRPr lang="en-GB" dirty="0"/>
          </a:p>
          <a:p>
            <a:pPr lvl="1"/>
            <a:endParaRPr lang="en-GB" dirty="0"/>
          </a:p>
        </p:txBody>
      </p:sp>
      <p:sp>
        <p:nvSpPr>
          <p:cNvPr id="5" name="Textfeld 4"/>
          <p:cNvSpPr txBox="1"/>
          <p:nvPr/>
        </p:nvSpPr>
        <p:spPr>
          <a:xfrm>
            <a:off x="4770408" y="260648"/>
            <a:ext cx="5862096" cy="5632311"/>
          </a:xfrm>
          <a:prstGeom prst="rect">
            <a:avLst/>
          </a:prstGeom>
          <a:noFill/>
        </p:spPr>
        <p:txBody>
          <a:bodyPr wrap="square" rtlCol="0">
            <a:spAutoFit/>
          </a:bodyPr>
          <a:lstStyle/>
          <a:p>
            <a:r>
              <a:rPr lang="en-GB" dirty="0">
                <a:solidFill>
                  <a:schemeClr val="accent5">
                    <a:lumMod val="20000"/>
                    <a:lumOff val="80000"/>
                  </a:schemeClr>
                </a:solidFill>
              </a:rPr>
              <a:t>Barbers…</a:t>
            </a:r>
          </a:p>
          <a:p>
            <a:r>
              <a:rPr lang="en-GB" dirty="0">
                <a:solidFill>
                  <a:schemeClr val="accent5">
                    <a:lumMod val="20000"/>
                    <a:lumOff val="80000"/>
                  </a:schemeClr>
                </a:solidFill>
              </a:rPr>
              <a:t>The lessee shall have this privilege, that no one  of the mining district of </a:t>
            </a:r>
            <a:r>
              <a:rPr lang="en-GB" dirty="0" err="1">
                <a:solidFill>
                  <a:schemeClr val="accent5">
                    <a:lumMod val="20000"/>
                    <a:lumOff val="80000"/>
                  </a:schemeClr>
                </a:solidFill>
              </a:rPr>
              <a:t>Vipasca</a:t>
            </a:r>
            <a:r>
              <a:rPr lang="en-GB" dirty="0">
                <a:solidFill>
                  <a:schemeClr val="accent5">
                    <a:lumMod val="20000"/>
                    <a:lumOff val="80000"/>
                  </a:schemeClr>
                </a:solidFill>
              </a:rPr>
              <a:t>… shall practice barbering for profit. He who shall have practices barbering in this manner shall pay to the lessee, his partner or his agent, for each use of the razors … </a:t>
            </a:r>
            <a:r>
              <a:rPr lang="en-GB" dirty="0" err="1">
                <a:solidFill>
                  <a:schemeClr val="accent5">
                    <a:lumMod val="20000"/>
                    <a:lumOff val="80000"/>
                  </a:schemeClr>
                </a:solidFill>
              </a:rPr>
              <a:t>denarii</a:t>
            </a:r>
            <a:r>
              <a:rPr lang="en-GB" dirty="0">
                <a:solidFill>
                  <a:schemeClr val="accent5">
                    <a:lumMod val="20000"/>
                    <a:lumOff val="80000"/>
                  </a:schemeClr>
                </a:solidFill>
              </a:rPr>
              <a:t>, and his razors shall be forfeited to the lessee. …</a:t>
            </a:r>
          </a:p>
          <a:p>
            <a:endParaRPr lang="en-GB" dirty="0">
              <a:solidFill>
                <a:schemeClr val="accent5">
                  <a:lumMod val="20000"/>
                  <a:lumOff val="80000"/>
                </a:schemeClr>
              </a:solidFill>
            </a:endParaRPr>
          </a:p>
          <a:p>
            <a:r>
              <a:rPr lang="en-GB" dirty="0">
                <a:solidFill>
                  <a:schemeClr val="accent5">
                    <a:lumMod val="20000"/>
                    <a:lumOff val="80000"/>
                  </a:schemeClr>
                </a:solidFill>
              </a:rPr>
              <a:t>He who within the mining district of </a:t>
            </a:r>
            <a:r>
              <a:rPr lang="en-GB" dirty="0" err="1">
                <a:solidFill>
                  <a:schemeClr val="accent5">
                    <a:lumMod val="20000"/>
                    <a:lumOff val="80000"/>
                  </a:schemeClr>
                </a:solidFill>
              </a:rPr>
              <a:t>Vipasca</a:t>
            </a:r>
            <a:r>
              <a:rPr lang="en-GB" dirty="0">
                <a:solidFill>
                  <a:schemeClr val="accent5">
                    <a:lumMod val="20000"/>
                    <a:lumOff val="80000"/>
                  </a:schemeClr>
                </a:solidFill>
              </a:rPr>
              <a:t> shall wish t clean, crush, smelt, prepare, break up, separate, or wash silver or cupper dumps, or dust from dumps, or rock fragments purchased by measure or by weight,  or who shall undertake work of any nature in the quarries, shall declare within a period of three days the number of slaves and free labourers whom he is sending for this work, and shall pay to the lessee on or before the last day of each month… If they shall not do this, they shall make double payment. …</a:t>
            </a:r>
          </a:p>
        </p:txBody>
      </p:sp>
    </p:spTree>
    <p:extLst>
      <p:ext uri="{BB962C8B-B14F-4D97-AF65-F5344CB8AC3E}">
        <p14:creationId xmlns:p14="http://schemas.microsoft.com/office/powerpoint/2010/main" val="3506620390"/>
      </p:ext>
    </p:extLst>
  </p:cSld>
  <p:clrMapOvr>
    <a:masterClrMapping/>
  </p:clrMapOvr>
  <p:transition spd="slow">
    <p:randomBar dir="vert"/>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a:spLocks noGrp="1"/>
          </p:cNvSpPr>
          <p:nvPr>
            <p:ph idx="1"/>
          </p:nvPr>
        </p:nvSpPr>
        <p:spPr>
          <a:xfrm>
            <a:off x="1631505" y="1844825"/>
            <a:ext cx="5015753" cy="3841375"/>
          </a:xfrm>
        </p:spPr>
        <p:txBody>
          <a:bodyPr/>
          <a:lstStyle/>
          <a:p>
            <a:r>
              <a:rPr lang="en-GB" dirty="0"/>
              <a:t>Lex </a:t>
            </a:r>
            <a:r>
              <a:rPr lang="en-GB" dirty="0" err="1"/>
              <a:t>Metallis</a:t>
            </a:r>
            <a:r>
              <a:rPr lang="en-GB" dirty="0"/>
              <a:t> Dicta</a:t>
            </a:r>
          </a:p>
        </p:txBody>
      </p:sp>
      <p:sp>
        <p:nvSpPr>
          <p:cNvPr id="4" name="Textfeld 3"/>
          <p:cNvSpPr txBox="1"/>
          <p:nvPr/>
        </p:nvSpPr>
        <p:spPr>
          <a:xfrm>
            <a:off x="4727848" y="178668"/>
            <a:ext cx="5760640" cy="7017306"/>
          </a:xfrm>
          <a:prstGeom prst="rect">
            <a:avLst/>
          </a:prstGeom>
          <a:noFill/>
        </p:spPr>
        <p:txBody>
          <a:bodyPr wrap="square" rtlCol="0">
            <a:spAutoFit/>
          </a:bodyPr>
          <a:lstStyle/>
          <a:p>
            <a:r>
              <a:rPr lang="en-GB" dirty="0">
                <a:solidFill>
                  <a:schemeClr val="accent5">
                    <a:lumMod val="20000"/>
                    <a:lumOff val="80000"/>
                  </a:schemeClr>
                </a:solidFill>
              </a:rPr>
              <a:t>To </a:t>
            </a:r>
            <a:r>
              <a:rPr lang="en-GB" dirty="0" err="1">
                <a:solidFill>
                  <a:schemeClr val="accent5">
                    <a:lumMod val="20000"/>
                    <a:lumOff val="80000"/>
                  </a:schemeClr>
                </a:solidFill>
              </a:rPr>
              <a:t>Ulpianus</a:t>
            </a:r>
            <a:r>
              <a:rPr lang="en-GB" dirty="0">
                <a:solidFill>
                  <a:schemeClr val="accent5">
                    <a:lumMod val="20000"/>
                    <a:lumOff val="80000"/>
                  </a:schemeClr>
                </a:solidFill>
              </a:rPr>
              <a:t> </a:t>
            </a:r>
            <a:r>
              <a:rPr lang="en-GB" dirty="0" err="1">
                <a:solidFill>
                  <a:schemeClr val="accent5">
                    <a:lumMod val="20000"/>
                    <a:lumOff val="80000"/>
                  </a:schemeClr>
                </a:solidFill>
              </a:rPr>
              <a:t>Aelianus</a:t>
            </a:r>
            <a:r>
              <a:rPr lang="en-GB" dirty="0">
                <a:solidFill>
                  <a:schemeClr val="accent5">
                    <a:lumMod val="20000"/>
                    <a:lumOff val="80000"/>
                  </a:schemeClr>
                </a:solidFill>
              </a:rPr>
              <a:t>, Greeting.</a:t>
            </a:r>
          </a:p>
          <a:p>
            <a:r>
              <a:rPr lang="en-GB" dirty="0">
                <a:solidFill>
                  <a:schemeClr val="accent5">
                    <a:lumMod val="20000"/>
                    <a:lumOff val="80000"/>
                  </a:schemeClr>
                </a:solidFill>
              </a:rPr>
              <a:t>In accordance with the will of the liberal and most sacred Imperator Hadrian Augustus, he shall make immediate payment. He who shall not have done this and who shall be convicted of having smelted ore before the purchase price has been paid… shall be deprived of the share due to him as occupier, and the entire mine shall be sold by the procurator of mines. …</a:t>
            </a:r>
          </a:p>
          <a:p>
            <a:r>
              <a:rPr lang="en-GB" dirty="0">
                <a:solidFill>
                  <a:schemeClr val="accent5">
                    <a:lumMod val="20000"/>
                    <a:lumOff val="80000"/>
                  </a:schemeClr>
                </a:solidFill>
              </a:rPr>
              <a:t>Mines of silver shall be exploited in conformity with the regulation which is contained in this law.   (…)</a:t>
            </a:r>
          </a:p>
          <a:p>
            <a:r>
              <a:rPr lang="en-GB" dirty="0">
                <a:solidFill>
                  <a:schemeClr val="accent5">
                    <a:lumMod val="20000"/>
                    <a:lumOff val="80000"/>
                  </a:schemeClr>
                </a:solidFill>
              </a:rPr>
              <a:t>If anyone  after the 25 days granted for the collection of working capital shall begin work at once, but shall afterwards cease working for 10 consecutive days, the right of occupancy shall revert to another.</a:t>
            </a:r>
          </a:p>
          <a:p>
            <a:r>
              <a:rPr lang="en-GB" dirty="0">
                <a:solidFill>
                  <a:schemeClr val="accent5">
                    <a:lumMod val="20000"/>
                    <a:lumOff val="80000"/>
                  </a:schemeClr>
                </a:solidFill>
              </a:rPr>
              <a:t>If a mine sold by the </a:t>
            </a:r>
            <a:r>
              <a:rPr lang="en-GB" dirty="0" err="1">
                <a:solidFill>
                  <a:schemeClr val="accent5">
                    <a:lumMod val="20000"/>
                    <a:lumOff val="80000"/>
                  </a:schemeClr>
                </a:solidFill>
              </a:rPr>
              <a:t>fiscus</a:t>
            </a:r>
            <a:r>
              <a:rPr lang="en-GB" dirty="0">
                <a:solidFill>
                  <a:schemeClr val="accent5">
                    <a:lumMod val="20000"/>
                    <a:lumOff val="80000"/>
                  </a:schemeClr>
                </a:solidFill>
              </a:rPr>
              <a:t> shall lie </a:t>
            </a:r>
            <a:r>
              <a:rPr lang="en-GB" dirty="0" err="1">
                <a:solidFill>
                  <a:schemeClr val="accent5">
                    <a:lumMod val="20000"/>
                    <a:lumOff val="80000"/>
                  </a:schemeClr>
                </a:solidFill>
              </a:rPr>
              <a:t>unworked</a:t>
            </a:r>
            <a:r>
              <a:rPr lang="en-GB" dirty="0">
                <a:solidFill>
                  <a:schemeClr val="accent5">
                    <a:lumMod val="20000"/>
                    <a:lumOff val="80000"/>
                  </a:schemeClr>
                </a:solidFill>
              </a:rPr>
              <a:t> for 6 consecutive months, the right of occupying it shall be open to anyone, provided that when the ore shall be extracted </a:t>
            </a:r>
            <a:r>
              <a:rPr lang="en-GB" dirty="0" err="1">
                <a:solidFill>
                  <a:schemeClr val="accent5">
                    <a:lumMod val="20000"/>
                    <a:lumOff val="80000"/>
                  </a:schemeClr>
                </a:solidFill>
              </a:rPr>
              <a:t>therefrom</a:t>
            </a:r>
            <a:r>
              <a:rPr lang="en-GB" dirty="0">
                <a:solidFill>
                  <a:schemeClr val="accent5">
                    <a:lumMod val="20000"/>
                    <a:lumOff val="80000"/>
                  </a:schemeClr>
                </a:solidFill>
              </a:rPr>
              <a:t>, one half shall be reserved to the </a:t>
            </a:r>
            <a:r>
              <a:rPr lang="en-GB" dirty="0" err="1">
                <a:solidFill>
                  <a:schemeClr val="accent5">
                    <a:lumMod val="20000"/>
                    <a:lumOff val="80000"/>
                  </a:schemeClr>
                </a:solidFill>
              </a:rPr>
              <a:t>fiscus</a:t>
            </a:r>
            <a:r>
              <a:rPr lang="en-GB" dirty="0">
                <a:solidFill>
                  <a:schemeClr val="accent5">
                    <a:lumMod val="20000"/>
                    <a:lumOff val="80000"/>
                  </a:schemeClr>
                </a:solidFill>
              </a:rPr>
              <a:t>, according to custom.</a:t>
            </a:r>
          </a:p>
          <a:p>
            <a:r>
              <a:rPr lang="en-GB" dirty="0">
                <a:solidFill>
                  <a:schemeClr val="accent5">
                    <a:lumMod val="20000"/>
                    <a:lumOff val="80000"/>
                  </a:schemeClr>
                </a:solidFill>
              </a:rPr>
              <a:t>It is permitted that the occupier of mines shall have such partners as he wishes, provided that each partner shall undertake expense in proportion to the amount of his share…</a:t>
            </a:r>
          </a:p>
        </p:txBody>
      </p:sp>
    </p:spTree>
    <p:extLst>
      <p:ext uri="{BB962C8B-B14F-4D97-AF65-F5344CB8AC3E}">
        <p14:creationId xmlns:p14="http://schemas.microsoft.com/office/powerpoint/2010/main" val="716311845"/>
      </p:ext>
    </p:extLst>
  </p:cSld>
  <p:clrMapOvr>
    <a:masterClrMapping/>
  </p:clrMapOvr>
  <p:transition spd="slow">
    <p:randomBar dir="vert"/>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Inhaltsplatzhalter 2"/>
          <p:cNvSpPr>
            <a:spLocks noGrp="1"/>
          </p:cNvSpPr>
          <p:nvPr>
            <p:ph idx="1"/>
          </p:nvPr>
        </p:nvSpPr>
        <p:spPr>
          <a:xfrm>
            <a:off x="1631505" y="1844825"/>
            <a:ext cx="5015753" cy="3841375"/>
          </a:xfrm>
        </p:spPr>
        <p:txBody>
          <a:bodyPr/>
          <a:lstStyle/>
          <a:p>
            <a:r>
              <a:rPr lang="en-GB" dirty="0"/>
              <a:t>Lex </a:t>
            </a:r>
            <a:r>
              <a:rPr lang="en-GB" dirty="0" err="1"/>
              <a:t>Metallis</a:t>
            </a:r>
            <a:r>
              <a:rPr lang="en-GB" dirty="0"/>
              <a:t> Dicta</a:t>
            </a:r>
          </a:p>
        </p:txBody>
      </p:sp>
      <p:sp>
        <p:nvSpPr>
          <p:cNvPr id="5" name="Textfeld 4"/>
          <p:cNvSpPr txBox="1"/>
          <p:nvPr/>
        </p:nvSpPr>
        <p:spPr>
          <a:xfrm>
            <a:off x="4727848" y="178669"/>
            <a:ext cx="5760640" cy="5078313"/>
          </a:xfrm>
          <a:prstGeom prst="rect">
            <a:avLst/>
          </a:prstGeom>
          <a:noFill/>
        </p:spPr>
        <p:txBody>
          <a:bodyPr wrap="square" rtlCol="0">
            <a:spAutoFit/>
          </a:bodyPr>
          <a:lstStyle/>
          <a:p>
            <a:r>
              <a:rPr lang="en-GB" dirty="0">
                <a:solidFill>
                  <a:schemeClr val="accent5">
                    <a:lumMod val="20000"/>
                    <a:lumOff val="80000"/>
                  </a:schemeClr>
                </a:solidFill>
              </a:rPr>
              <a:t>Those to whom the ore belongs shall convey to the smelter from sunrise to sunset that which lies extracted at the </a:t>
            </a:r>
            <a:r>
              <a:rPr lang="en-GB" dirty="0" err="1">
                <a:solidFill>
                  <a:schemeClr val="accent5">
                    <a:lumMod val="20000"/>
                    <a:lumOff val="80000"/>
                  </a:schemeClr>
                </a:solidFill>
              </a:rPr>
              <a:t>minehead</a:t>
            </a:r>
            <a:r>
              <a:rPr lang="en-GB" dirty="0">
                <a:solidFill>
                  <a:schemeClr val="accent5">
                    <a:lumMod val="20000"/>
                    <a:lumOff val="80000"/>
                  </a:schemeClr>
                </a:solidFill>
              </a:rPr>
              <a:t>. He who shall be convicted of having carries ore from the mines after sunset and before sunrise shall pay to the </a:t>
            </a:r>
            <a:r>
              <a:rPr lang="en-GB" dirty="0" err="1">
                <a:solidFill>
                  <a:schemeClr val="accent5">
                    <a:lumMod val="20000"/>
                    <a:lumOff val="80000"/>
                  </a:schemeClr>
                </a:solidFill>
              </a:rPr>
              <a:t>fiscus</a:t>
            </a:r>
            <a:r>
              <a:rPr lang="en-GB" dirty="0">
                <a:solidFill>
                  <a:schemeClr val="accent5">
                    <a:lumMod val="20000"/>
                    <a:lumOff val="80000"/>
                  </a:schemeClr>
                </a:solidFill>
              </a:rPr>
              <a:t> 1,000 sesterces. If an ore thief be a slave, the procurator shall beat him and shall sell him with the condition that he be kept perpetually in chains and shall not reside in any mining camp or district. The price of the slave shall go to the owner. If the thief be a free man, the procurator shall confiscate his property and banish him for ever from the mining districts.</a:t>
            </a:r>
          </a:p>
          <a:p>
            <a:endParaRPr lang="en-GB" dirty="0">
              <a:solidFill>
                <a:schemeClr val="accent5">
                  <a:lumMod val="20000"/>
                  <a:lumOff val="80000"/>
                </a:schemeClr>
              </a:solidFill>
            </a:endParaRPr>
          </a:p>
          <a:p>
            <a:r>
              <a:rPr lang="en-GB" dirty="0">
                <a:solidFill>
                  <a:schemeClr val="accent5">
                    <a:lumMod val="20000"/>
                    <a:lumOff val="80000"/>
                  </a:schemeClr>
                </a:solidFill>
              </a:rPr>
              <a:t>He who works silver mines shall avoid the tunnel which carries water from the mines and shall leave </a:t>
            </a:r>
            <a:r>
              <a:rPr lang="en-GB" dirty="0" err="1">
                <a:solidFill>
                  <a:schemeClr val="accent5">
                    <a:lumMod val="20000"/>
                    <a:lumOff val="80000"/>
                  </a:schemeClr>
                </a:solidFill>
              </a:rPr>
              <a:t>untouches</a:t>
            </a:r>
            <a:r>
              <a:rPr lang="en-GB" dirty="0">
                <a:solidFill>
                  <a:schemeClr val="accent5">
                    <a:lumMod val="20000"/>
                    <a:lumOff val="80000"/>
                  </a:schemeClr>
                </a:solidFill>
              </a:rPr>
              <a:t> not less than 60 feet on either site… </a:t>
            </a:r>
          </a:p>
        </p:txBody>
      </p:sp>
    </p:spTree>
    <p:extLst>
      <p:ext uri="{BB962C8B-B14F-4D97-AF65-F5344CB8AC3E}">
        <p14:creationId xmlns:p14="http://schemas.microsoft.com/office/powerpoint/2010/main" val="468855106"/>
      </p:ext>
    </p:extLst>
  </p:cSld>
  <p:clrMapOvr>
    <a:masterClrMapping/>
  </p:clrMapOvr>
  <p:transition spd="slow">
    <p:randomBar dir="vert"/>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s://cventrella.files.wordpress.com/2013/04/roman-goods.png"/>
          <p:cNvPicPr>
            <a:picLocks noChangeAspect="1" noChangeArrowheads="1"/>
          </p:cNvPicPr>
          <p:nvPr/>
        </p:nvPicPr>
        <p:blipFill rotWithShape="1">
          <a:blip r:embed="rId2">
            <a:extLst>
              <a:ext uri="{28A0092B-C50C-407E-A947-70E740481C1C}">
                <a14:useLocalDpi xmlns:a14="http://schemas.microsoft.com/office/drawing/2010/main" val="0"/>
              </a:ext>
            </a:extLst>
          </a:blip>
          <a:srcRect l="6231" r="-2" b="-2"/>
          <a:stretch/>
        </p:blipFill>
        <p:spPr bwMode="auto">
          <a:xfrm>
            <a:off x="4619544" y="609601"/>
            <a:ext cx="6924756" cy="5638797"/>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68" name="Rectangle 67"/>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48930" y="629266"/>
            <a:ext cx="3322912" cy="1641987"/>
          </a:xfrm>
        </p:spPr>
        <p:txBody>
          <a:bodyPr>
            <a:normAutofit/>
          </a:bodyPr>
          <a:lstStyle/>
          <a:p>
            <a:endParaRPr lang="en-GB"/>
          </a:p>
        </p:txBody>
      </p:sp>
      <p:sp>
        <p:nvSpPr>
          <p:cNvPr id="3" name="Content Placeholder 2"/>
          <p:cNvSpPr>
            <a:spLocks noGrp="1"/>
          </p:cNvSpPr>
          <p:nvPr>
            <p:ph idx="1"/>
          </p:nvPr>
        </p:nvSpPr>
        <p:spPr>
          <a:xfrm>
            <a:off x="647701" y="2438401"/>
            <a:ext cx="3324141" cy="3809998"/>
          </a:xfrm>
        </p:spPr>
        <p:txBody>
          <a:bodyPr>
            <a:normAutofit/>
          </a:bodyPr>
          <a:lstStyle/>
          <a:p>
            <a:endParaRPr lang="en-GB"/>
          </a:p>
        </p:txBody>
      </p:sp>
    </p:spTree>
    <p:extLst>
      <p:ext uri="{BB962C8B-B14F-4D97-AF65-F5344CB8AC3E}">
        <p14:creationId xmlns:p14="http://schemas.microsoft.com/office/powerpoint/2010/main" val="342085674"/>
      </p:ext>
    </p:extLst>
  </p:cSld>
  <p:clrMapOvr>
    <a:masterClrMapping/>
  </p:clrMapOvr>
  <p:transition spd="slow">
    <p:randomBar dir="vert"/>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Image result for imperial slaves rom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7213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8964687" y="217993"/>
            <a:ext cx="2865664" cy="17543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marL="285750" indent="-285750">
              <a:buFontTx/>
              <a:buChar char="-"/>
            </a:pPr>
            <a:r>
              <a:rPr lang="en-GB" dirty="0"/>
              <a:t>Understanding the topic…</a:t>
            </a:r>
          </a:p>
          <a:p>
            <a:pPr marL="285750" indent="-285750">
              <a:buFontTx/>
              <a:buChar char="-"/>
            </a:pPr>
            <a:r>
              <a:rPr lang="en-GB" dirty="0"/>
              <a:t>Available sources ?</a:t>
            </a:r>
          </a:p>
          <a:p>
            <a:pPr marL="285750" indent="-285750">
              <a:buFontTx/>
              <a:buChar char="-"/>
            </a:pPr>
            <a:r>
              <a:rPr lang="en-GB" dirty="0"/>
              <a:t>Modern scholarship?</a:t>
            </a:r>
          </a:p>
          <a:p>
            <a:pPr marL="285750" indent="-285750">
              <a:buFontTx/>
              <a:buChar char="-"/>
            </a:pPr>
            <a:r>
              <a:rPr lang="en-GB" b="1" dirty="0"/>
              <a:t>Problems, controversies,…</a:t>
            </a:r>
          </a:p>
        </p:txBody>
      </p:sp>
      <p:sp>
        <p:nvSpPr>
          <p:cNvPr id="6" name="Rectangle 5"/>
          <p:cNvSpPr/>
          <p:nvPr/>
        </p:nvSpPr>
        <p:spPr>
          <a:xfrm>
            <a:off x="459152" y="2368182"/>
            <a:ext cx="9127672" cy="4429673"/>
          </a:xfrm>
          <a:prstGeom prst="rect">
            <a:avLst/>
          </a:prstGeom>
          <a:solidFill>
            <a:schemeClr val="accent1">
              <a:alpha val="42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a:xfrm>
            <a:off x="641253" y="2189512"/>
            <a:ext cx="9404723" cy="1400530"/>
          </a:xfrm>
        </p:spPr>
        <p:txBody>
          <a:bodyPr/>
          <a:lstStyle/>
          <a:p>
            <a:r>
              <a:rPr lang="en-GB" dirty="0"/>
              <a:t>For next week: </a:t>
            </a:r>
            <a:br>
              <a:rPr lang="en-GB" dirty="0"/>
            </a:br>
            <a:r>
              <a:rPr lang="en-GB" dirty="0"/>
              <a:t>Reading, reading, reading….</a:t>
            </a:r>
          </a:p>
        </p:txBody>
      </p:sp>
      <p:sp>
        <p:nvSpPr>
          <p:cNvPr id="3" name="Content Placeholder 2"/>
          <p:cNvSpPr>
            <a:spLocks noGrp="1"/>
          </p:cNvSpPr>
          <p:nvPr>
            <p:ph idx="1"/>
          </p:nvPr>
        </p:nvSpPr>
        <p:spPr>
          <a:xfrm>
            <a:off x="284022" y="3563007"/>
            <a:ext cx="11276607" cy="3148036"/>
          </a:xfrm>
        </p:spPr>
        <p:txBody>
          <a:bodyPr>
            <a:normAutofit/>
          </a:bodyPr>
          <a:lstStyle/>
          <a:p>
            <a:r>
              <a:rPr lang="en-GB" dirty="0"/>
              <a:t>1.    Feeding the cities: the role and impact of long-distance exchange</a:t>
            </a:r>
            <a:br>
              <a:rPr lang="en-GB" dirty="0"/>
            </a:br>
            <a:r>
              <a:rPr lang="en-GB" dirty="0"/>
              <a:t>2.    Changing Europe’s countryside: exploitation &amp; </a:t>
            </a:r>
            <a:r>
              <a:rPr lang="en-GB" dirty="0" err="1"/>
              <a:t>centuriation</a:t>
            </a:r>
            <a:br>
              <a:rPr lang="en-GB" dirty="0"/>
            </a:br>
            <a:r>
              <a:rPr lang="en-GB" dirty="0"/>
              <a:t>3.    De-forestation and its consequences</a:t>
            </a:r>
            <a:br>
              <a:rPr lang="en-GB" dirty="0"/>
            </a:br>
            <a:r>
              <a:rPr lang="en-GB" dirty="0"/>
              <a:t>4.    River pollution in the Roman empire</a:t>
            </a:r>
            <a:br>
              <a:rPr lang="en-GB" dirty="0"/>
            </a:br>
            <a:r>
              <a:rPr lang="en-GB" dirty="0"/>
              <a:t>5.    Air pollution in Roman cities</a:t>
            </a:r>
            <a:br>
              <a:rPr lang="en-GB" dirty="0"/>
            </a:br>
            <a:r>
              <a:rPr lang="en-GB" dirty="0"/>
              <a:t>6.    Animal protection in the empire</a:t>
            </a:r>
            <a:br>
              <a:rPr lang="en-GB" dirty="0"/>
            </a:br>
            <a:r>
              <a:rPr lang="en-GB" dirty="0"/>
              <a:t>7.    How reliable was the Roman economy on slavery?</a:t>
            </a:r>
            <a:br>
              <a:rPr lang="en-GB" dirty="0"/>
            </a:br>
            <a:r>
              <a:rPr lang="en-GB" dirty="0"/>
              <a:t>8.    Sustaining the Roman army along the Rhine-Danube Limes</a:t>
            </a:r>
            <a:br>
              <a:rPr lang="en-GB" dirty="0"/>
            </a:br>
            <a:r>
              <a:rPr lang="en-GB" dirty="0"/>
              <a:t>9.    Inflation and Roman economic crises</a:t>
            </a:r>
            <a:br>
              <a:rPr lang="en-GB" dirty="0"/>
            </a:br>
            <a:r>
              <a:rPr lang="en-GB" dirty="0"/>
              <a:t>10.  Sustaining the empire: Gender, Ethnicity &amp; Imperialism in Roman literature </a:t>
            </a:r>
          </a:p>
        </p:txBody>
      </p:sp>
      <p:pic>
        <p:nvPicPr>
          <p:cNvPr id="19458" name="Picture 2" descr="Image result for thommen environmental history"/>
          <p:cNvPicPr>
            <a:picLocks noChangeAspect="1" noChangeArrowheads="1"/>
          </p:cNvPicPr>
          <p:nvPr/>
        </p:nvPicPr>
        <p:blipFill rotWithShape="1">
          <a:blip r:embed="rId3">
            <a:extLst>
              <a:ext uri="{28A0092B-C50C-407E-A947-70E740481C1C}">
                <a14:useLocalDpi xmlns:a14="http://schemas.microsoft.com/office/drawing/2010/main" val="0"/>
              </a:ext>
            </a:extLst>
          </a:blip>
          <a:srcRect l="15631" r="14940"/>
          <a:stretch/>
        </p:blipFill>
        <p:spPr bwMode="auto">
          <a:xfrm rot="884671">
            <a:off x="10071343" y="3964293"/>
            <a:ext cx="1713393" cy="26529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6593100"/>
      </p:ext>
    </p:extLst>
  </p:cSld>
  <p:clrMapOvr>
    <a:masterClrMapping/>
  </p:clrMapOvr>
  <p:transition spd="slow">
    <p:randomBar dir="vert"/>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14463" r="9532" b="-2"/>
          <a:stretch/>
        </p:blipFill>
        <p:spPr>
          <a:xfrm>
            <a:off x="648930" y="2052213"/>
            <a:ext cx="5451627" cy="4196185"/>
          </a:xfrm>
          <a:prstGeom prst="rect">
            <a:avLst/>
          </a:prstGeom>
          <a:effectLst>
            <a:outerShdw blurRad="50800" dist="38100" dir="5400000" algn="t" rotWithShape="0">
              <a:prstClr val="black">
                <a:alpha val="43000"/>
              </a:prstClr>
            </a:outerShdw>
          </a:effectLst>
        </p:spPr>
      </p:pic>
      <p:sp>
        <p:nvSpPr>
          <p:cNvPr id="2" name="Title 1"/>
          <p:cNvSpPr>
            <a:spLocks noGrp="1"/>
          </p:cNvSpPr>
          <p:nvPr>
            <p:ph type="title"/>
          </p:nvPr>
        </p:nvSpPr>
        <p:spPr>
          <a:xfrm>
            <a:off x="648930" y="629266"/>
            <a:ext cx="9252154" cy="1223983"/>
          </a:xfrm>
        </p:spPr>
        <p:txBody>
          <a:bodyPr>
            <a:normAutofit/>
          </a:bodyPr>
          <a:lstStyle/>
          <a:p>
            <a:r>
              <a:rPr lang="en-GB" dirty="0" err="1"/>
              <a:t>shipwreks</a:t>
            </a:r>
            <a:endParaRPr lang="en-GB" dirty="0"/>
          </a:p>
        </p:txBody>
      </p:sp>
      <p:sp>
        <p:nvSpPr>
          <p:cNvPr id="3" name="Content Placeholder 2"/>
          <p:cNvSpPr>
            <a:spLocks noGrp="1"/>
          </p:cNvSpPr>
          <p:nvPr>
            <p:ph idx="1"/>
          </p:nvPr>
        </p:nvSpPr>
        <p:spPr>
          <a:xfrm>
            <a:off x="6750752" y="2052214"/>
            <a:ext cx="4338409" cy="4196185"/>
          </a:xfrm>
        </p:spPr>
        <p:txBody>
          <a:bodyPr>
            <a:normAutofit/>
          </a:bodyPr>
          <a:lstStyle/>
          <a:p>
            <a:endParaRPr lang="en-GB" dirty="0"/>
          </a:p>
        </p:txBody>
      </p:sp>
    </p:spTree>
    <p:extLst>
      <p:ext uri="{BB962C8B-B14F-4D97-AF65-F5344CB8AC3E}">
        <p14:creationId xmlns:p14="http://schemas.microsoft.com/office/powerpoint/2010/main" val="3305646226"/>
      </p:ext>
    </p:extLst>
  </p:cSld>
  <p:clrMapOvr>
    <a:masterClrMapping/>
  </p:clrMapOvr>
  <p:transition spd="slow">
    <p:randomBar dir="vert"/>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TM03457515[[fn=View]]</Template>
  <TotalTime>9979</TotalTime>
  <Words>2389</Words>
  <Application>Microsoft Office PowerPoint</Application>
  <PresentationFormat>Widescreen</PresentationFormat>
  <Paragraphs>369</Paragraphs>
  <Slides>71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71</vt:i4>
      </vt:variant>
    </vt:vector>
  </HeadingPairs>
  <TitlesOfParts>
    <vt:vector size="77" baseType="lpstr">
      <vt:lpstr>Arial</vt:lpstr>
      <vt:lpstr>Calibri</vt:lpstr>
      <vt:lpstr>Century Gothic</vt:lpstr>
      <vt:lpstr>Wingdings</vt:lpstr>
      <vt:lpstr>Wingdings 3</vt:lpstr>
      <vt:lpstr>Ion</vt:lpstr>
      <vt:lpstr>Exploring Sustainability in the  Ancient World</vt:lpstr>
      <vt:lpstr>A poster tells a story…</vt:lpstr>
      <vt:lpstr>Sustaining  the army</vt:lpstr>
      <vt:lpstr>Sustaining  the army</vt:lpstr>
      <vt:lpstr>Sustaining  the army</vt:lpstr>
      <vt:lpstr>Feeding the army</vt:lpstr>
      <vt:lpstr>PowerPoint Presentation</vt:lpstr>
      <vt:lpstr>Auxiliaries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Vicus / canabae</vt:lpstr>
      <vt:lpstr>Strasbourg</vt:lpstr>
      <vt:lpstr>Strasbourg</vt:lpstr>
      <vt:lpstr>PowerPoint Presentation</vt:lpstr>
      <vt:lpstr>PowerPoint Presentation</vt:lpstr>
      <vt:lpstr>PowerPoint Presentation</vt:lpstr>
      <vt:lpstr>PowerPoint Presentation</vt:lpstr>
      <vt:lpstr>Samian ware: Rheinzabern</vt:lpstr>
      <vt:lpstr>Classis (Germanica)</vt:lpstr>
      <vt:lpstr>Classis (Germanica)</vt:lpstr>
      <vt:lpstr>PowerPoint Presentation</vt:lpstr>
      <vt:lpstr>What does a soldier need?</vt:lpstr>
      <vt:lpstr>PowerPoint Presentation</vt:lpstr>
      <vt:lpstr>PowerPoint Presentation</vt:lpstr>
      <vt:lpstr>DATA</vt:lpstr>
      <vt:lpstr>DATA</vt:lpstr>
      <vt:lpstr>DATA</vt:lpstr>
      <vt:lpstr>DATA</vt:lpstr>
      <vt:lpstr>Supply: market vs. state economy</vt:lpstr>
      <vt:lpstr>Supply: market vs. state economy</vt:lpstr>
      <vt:lpstr>PowerPoint Presentation</vt:lpstr>
      <vt:lpstr>PowerPoint Presentation</vt:lpstr>
      <vt:lpstr>PowerPoint Presentation</vt:lpstr>
      <vt:lpstr>Health care</vt:lpstr>
      <vt:lpstr>Galen</vt:lpstr>
      <vt:lpstr>Inventions, Innovations,…  vs. elite decadence…</vt:lpstr>
      <vt:lpstr>PowerPoint Presentation</vt:lpstr>
      <vt:lpstr>Inventions, Innovations,…  vs. elite decadence…</vt:lpstr>
      <vt:lpstr>Roman economy: Mining</vt:lpstr>
      <vt:lpstr>mines</vt:lpstr>
      <vt:lpstr>Mining</vt:lpstr>
      <vt:lpstr>Mining techniques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For next week:  Reading, reading, reading….</vt:lpstr>
      <vt:lpstr>shipwreks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Ralph Haeussler</dc:creator>
  <cp:lastModifiedBy>Ralph Haeussler</cp:lastModifiedBy>
  <cp:revision>583</cp:revision>
  <cp:lastPrinted>2016-10-08T13:42:54Z</cp:lastPrinted>
  <dcterms:created xsi:type="dcterms:W3CDTF">2016-10-01T14:36:21Z</dcterms:created>
  <dcterms:modified xsi:type="dcterms:W3CDTF">2016-11-22T08:00:09Z</dcterms:modified>
</cp:coreProperties>
</file>