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sldIdLst>
    <p:sldId id="256" r:id="rId2"/>
    <p:sldId id="257" r:id="rId3"/>
    <p:sldId id="259" r:id="rId4"/>
    <p:sldId id="260" r:id="rId5"/>
    <p:sldId id="258" r:id="rId6"/>
    <p:sldId id="262"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varScale="1">
        <p:scale>
          <a:sx n="72" d="100"/>
          <a:sy n="72" d="100"/>
        </p:scale>
        <p:origin x="660"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074867D-AE92-445E-96A6-123A3AB641F3}" type="datetimeFigureOut">
              <a:rPr lang="en-GB" smtClean="0"/>
              <a:t>22/04/2018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84258984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4867D-AE92-445E-96A6-123A3AB641F3}" type="datetimeFigureOut">
              <a:rPr lang="en-GB" smtClean="0"/>
              <a:t>22/04/2018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7074247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074867D-AE92-445E-96A6-123A3AB641F3}" type="datetimeFigureOut">
              <a:rPr lang="en-GB" smtClean="0"/>
              <a:t>22/04/2018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230042141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832021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074867D-AE92-445E-96A6-123A3AB641F3}" type="datetimeFigureOut">
              <a:rPr lang="en-GB" smtClean="0"/>
              <a:t>22/04/2018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3170534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074867D-AE92-445E-96A6-123A3AB641F3}" type="datetimeFigureOut">
              <a:rPr lang="en-GB" smtClean="0"/>
              <a:t>22/04/2018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42257441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6074867D-AE92-445E-96A6-123A3AB641F3}" type="datetimeFigureOut">
              <a:rPr lang="en-GB" smtClean="0"/>
              <a:t>22/04/2018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392033780"/>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425483957"/>
      </p:ext>
    </p:extLst>
  </p:cSld>
  <p:clrMapOvr>
    <a:masterClrMapping/>
  </p:clrMapOvr>
  <p:extLst>
    <p:ext uri="{DCECCB84-F9BA-43D5-87BE-67443E8EF086}">
      <p15:sldGuideLst xmlns:p15="http://schemas.microsoft.com/office/powerpoint/2012/main"/>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003253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463731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334666927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736731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6074867D-AE92-445E-96A6-123A3AB641F3}" type="datetimeFigureOut">
              <a:rPr lang="en-GB" smtClean="0"/>
              <a:t>22/04/2018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8529877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074867D-AE92-445E-96A6-123A3AB641F3}" type="datetimeFigureOut">
              <a:rPr lang="en-GB" smtClean="0"/>
              <a:t>22/04/2018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17954978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6074867D-AE92-445E-96A6-123A3AB641F3}" type="datetimeFigureOut">
              <a:rPr lang="en-GB" smtClean="0"/>
              <a:t>22/04/2018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35171232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4867D-AE92-445E-96A6-123A3AB641F3}" type="datetimeFigureOut">
              <a:rPr lang="en-GB" smtClean="0"/>
              <a:t>22/04/2018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70545272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074867D-AE92-445E-96A6-123A3AB641F3}" type="datetimeFigureOut">
              <a:rPr lang="en-GB" smtClean="0"/>
              <a:t>22/04/2018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481A1F-1AAF-4E79-958B-3C68A196BE28}" type="slidenum">
              <a:rPr lang="en-GB" smtClean="0"/>
              <a:t>‹#›</a:t>
            </a:fld>
            <a:endParaRPr lang="en-GB"/>
          </a:p>
        </p:txBody>
      </p:sp>
    </p:spTree>
    <p:extLst>
      <p:ext uri="{BB962C8B-B14F-4D97-AF65-F5344CB8AC3E}">
        <p14:creationId xmlns:p14="http://schemas.microsoft.com/office/powerpoint/2010/main" val="33827891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6074867D-AE92-445E-96A6-123A3AB641F3}" type="datetimeFigureOut">
              <a:rPr lang="en-GB" smtClean="0"/>
              <a:t>22/04/2018</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D481A1F-1AAF-4E79-958B-3C68A196BE28}" type="slidenum">
              <a:rPr lang="en-GB" smtClean="0"/>
              <a:t>‹#›</a:t>
            </a:fld>
            <a:endParaRPr lang="en-GB"/>
          </a:p>
        </p:txBody>
      </p:sp>
    </p:spTree>
    <p:extLst>
      <p:ext uri="{BB962C8B-B14F-4D97-AF65-F5344CB8AC3E}">
        <p14:creationId xmlns:p14="http://schemas.microsoft.com/office/powerpoint/2010/main" val="4272534599"/>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4FA795-A069-40B0-AFEB-1E7118B481B8}"/>
              </a:ext>
            </a:extLst>
          </p:cNvPr>
          <p:cNvSpPr/>
          <p:nvPr/>
        </p:nvSpPr>
        <p:spPr>
          <a:xfrm>
            <a:off x="2032329" y="2413337"/>
            <a:ext cx="7305719" cy="1015663"/>
          </a:xfrm>
          <a:prstGeom prst="rect">
            <a:avLst/>
          </a:prstGeom>
          <a:noFill/>
        </p:spPr>
        <p:txBody>
          <a:bodyPr wrap="none" lIns="91440" tIns="45720" rIns="91440" bIns="45720">
            <a:spAutoFit/>
          </a:bodyPr>
          <a:lstStyle/>
          <a:p>
            <a:pPr algn="ctr"/>
            <a:r>
              <a:rPr lang="en-US" sz="6000" b="0" cap="none" spc="0" dirty="0">
                <a:ln w="0"/>
                <a:solidFill>
                  <a:schemeClr val="accent1"/>
                </a:solidFill>
                <a:effectLst>
                  <a:outerShdw blurRad="38100" dist="25400" dir="5400000" algn="ctr" rotWithShape="0">
                    <a:srgbClr val="6E747A">
                      <a:alpha val="43000"/>
                    </a:srgbClr>
                  </a:outerShdw>
                </a:effectLst>
              </a:rPr>
              <a:t>Educational Psychology</a:t>
            </a:r>
          </a:p>
        </p:txBody>
      </p:sp>
    </p:spTree>
    <p:extLst>
      <p:ext uri="{BB962C8B-B14F-4D97-AF65-F5344CB8AC3E}">
        <p14:creationId xmlns:p14="http://schemas.microsoft.com/office/powerpoint/2010/main" val="2799089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FF9049E-3F6D-4B27-ABED-8008636EF087}"/>
              </a:ext>
            </a:extLst>
          </p:cNvPr>
          <p:cNvSpPr txBox="1"/>
          <p:nvPr/>
        </p:nvSpPr>
        <p:spPr>
          <a:xfrm>
            <a:off x="357809" y="1951672"/>
            <a:ext cx="5526156" cy="3693319"/>
          </a:xfrm>
          <a:prstGeom prst="rect">
            <a:avLst/>
          </a:prstGeom>
          <a:noFill/>
        </p:spPr>
        <p:txBody>
          <a:bodyPr wrap="square" rtlCol="0">
            <a:spAutoFit/>
          </a:bodyPr>
          <a:lstStyle/>
          <a:p>
            <a:r>
              <a:rPr lang="en-GB" dirty="0"/>
              <a:t>Educational Psychology is one of the many disciplines within Applied psychology. Applied psychology can be defined as the professional application of psychological knowledge to solution of problems associated with human behaviour (Davey, 2011). Within this field some of the other disciplines spoke of include; occupational, forensic and clinical psychology. These disciplines reside at individual, organisational or societal level.</a:t>
            </a:r>
          </a:p>
          <a:p>
            <a:endParaRPr lang="en-GB" dirty="0"/>
          </a:p>
          <a:p>
            <a:r>
              <a:rPr lang="en-GB" dirty="0"/>
              <a:t>These branches of applied psychology are also recognised in the different professional divisions currently  residing within the BPS.</a:t>
            </a:r>
          </a:p>
          <a:p>
            <a:endParaRPr lang="en-GB" dirty="0"/>
          </a:p>
        </p:txBody>
      </p:sp>
      <p:sp>
        <p:nvSpPr>
          <p:cNvPr id="6" name="TextBox 5">
            <a:extLst>
              <a:ext uri="{FF2B5EF4-FFF2-40B4-BE49-F238E27FC236}">
                <a16:creationId xmlns:a16="http://schemas.microsoft.com/office/drawing/2014/main" id="{0B11E33A-1398-491D-B326-90539DFC87A2}"/>
              </a:ext>
            </a:extLst>
          </p:cNvPr>
          <p:cNvSpPr txBox="1"/>
          <p:nvPr/>
        </p:nvSpPr>
        <p:spPr>
          <a:xfrm>
            <a:off x="3352800" y="622852"/>
            <a:ext cx="4890052" cy="461665"/>
          </a:xfrm>
          <a:prstGeom prst="rect">
            <a:avLst/>
          </a:prstGeom>
          <a:noFill/>
        </p:spPr>
        <p:txBody>
          <a:bodyPr wrap="square" rtlCol="0">
            <a:spAutoFit/>
          </a:bodyPr>
          <a:lstStyle/>
          <a:p>
            <a:r>
              <a:rPr lang="en-GB" sz="2400" b="1" u="sng" dirty="0"/>
              <a:t>What is Educational Psychology?</a:t>
            </a:r>
          </a:p>
        </p:txBody>
      </p:sp>
      <p:sp>
        <p:nvSpPr>
          <p:cNvPr id="8" name="TextBox 7">
            <a:extLst>
              <a:ext uri="{FF2B5EF4-FFF2-40B4-BE49-F238E27FC236}">
                <a16:creationId xmlns:a16="http://schemas.microsoft.com/office/drawing/2014/main" id="{D3BA6B0F-F858-4E08-AFC6-5F782B06C12C}"/>
              </a:ext>
            </a:extLst>
          </p:cNvPr>
          <p:cNvSpPr txBox="1"/>
          <p:nvPr/>
        </p:nvSpPr>
        <p:spPr>
          <a:xfrm>
            <a:off x="6904382" y="1951672"/>
            <a:ext cx="4558747" cy="3693319"/>
          </a:xfrm>
          <a:prstGeom prst="rect">
            <a:avLst/>
          </a:prstGeom>
          <a:noFill/>
        </p:spPr>
        <p:txBody>
          <a:bodyPr wrap="square" rtlCol="0">
            <a:spAutoFit/>
          </a:bodyPr>
          <a:lstStyle/>
          <a:p>
            <a:r>
              <a:rPr lang="en-GB" dirty="0"/>
              <a:t>Educational Psychology as a field is particularly interested in learning and development, and often makes great effort to apply what is known about other disciplines to the educational process. The main ideal is to promote learning at school for both teachers and pupils, but this is not only encouraged within classrooms, but in everyday life also. The hope is that positive changes will occur within young people in school from the learning process in general. The idea is that having a good education will pave the way for someone to also strive in other areas of their life, including their personal and social health. </a:t>
            </a:r>
          </a:p>
        </p:txBody>
      </p:sp>
      <p:sp>
        <p:nvSpPr>
          <p:cNvPr id="9" name="TextBox 8">
            <a:extLst>
              <a:ext uri="{FF2B5EF4-FFF2-40B4-BE49-F238E27FC236}">
                <a16:creationId xmlns:a16="http://schemas.microsoft.com/office/drawing/2014/main" id="{5F94B2CE-9324-4C76-8B23-997CADABA5C2}"/>
              </a:ext>
            </a:extLst>
          </p:cNvPr>
          <p:cNvSpPr txBox="1"/>
          <p:nvPr/>
        </p:nvSpPr>
        <p:spPr>
          <a:xfrm>
            <a:off x="8083826" y="5865816"/>
            <a:ext cx="3220277" cy="369332"/>
          </a:xfrm>
          <a:prstGeom prst="rect">
            <a:avLst/>
          </a:prstGeom>
          <a:noFill/>
        </p:spPr>
        <p:txBody>
          <a:bodyPr wrap="square" rtlCol="0">
            <a:spAutoFit/>
          </a:bodyPr>
          <a:lstStyle/>
          <a:p>
            <a:r>
              <a:rPr lang="en-GB" dirty="0"/>
              <a:t>Alexander and Winne, 2012</a:t>
            </a:r>
          </a:p>
        </p:txBody>
      </p:sp>
    </p:spTree>
    <p:extLst>
      <p:ext uri="{BB962C8B-B14F-4D97-AF65-F5344CB8AC3E}">
        <p14:creationId xmlns:p14="http://schemas.microsoft.com/office/powerpoint/2010/main" val="271285075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18BC71B-B479-4629-AA72-091D92D098BA}"/>
              </a:ext>
            </a:extLst>
          </p:cNvPr>
          <p:cNvSpPr txBox="1"/>
          <p:nvPr/>
        </p:nvSpPr>
        <p:spPr>
          <a:xfrm>
            <a:off x="4625009" y="887896"/>
            <a:ext cx="2623930" cy="461665"/>
          </a:xfrm>
          <a:prstGeom prst="rect">
            <a:avLst/>
          </a:prstGeom>
          <a:noFill/>
        </p:spPr>
        <p:txBody>
          <a:bodyPr wrap="square" rtlCol="0">
            <a:spAutoFit/>
          </a:bodyPr>
          <a:lstStyle/>
          <a:p>
            <a:r>
              <a:rPr lang="en-GB" sz="2400" b="1" u="sng" dirty="0"/>
              <a:t>Training required  </a:t>
            </a:r>
          </a:p>
        </p:txBody>
      </p:sp>
      <p:sp>
        <p:nvSpPr>
          <p:cNvPr id="5" name="TextBox 4">
            <a:extLst>
              <a:ext uri="{FF2B5EF4-FFF2-40B4-BE49-F238E27FC236}">
                <a16:creationId xmlns:a16="http://schemas.microsoft.com/office/drawing/2014/main" id="{F48AF481-7868-4387-BBD0-46226A2C12A4}"/>
              </a:ext>
            </a:extLst>
          </p:cNvPr>
          <p:cNvSpPr txBox="1"/>
          <p:nvPr/>
        </p:nvSpPr>
        <p:spPr>
          <a:xfrm>
            <a:off x="768626" y="2069645"/>
            <a:ext cx="8017565" cy="2585323"/>
          </a:xfrm>
          <a:prstGeom prst="rect">
            <a:avLst/>
          </a:prstGeom>
          <a:noFill/>
        </p:spPr>
        <p:txBody>
          <a:bodyPr wrap="square" rtlCol="0">
            <a:spAutoFit/>
          </a:bodyPr>
          <a:lstStyle/>
          <a:p>
            <a:r>
              <a:rPr lang="en-GB" dirty="0">
                <a:solidFill>
                  <a:srgbClr val="222222"/>
                </a:solidFill>
              </a:rPr>
              <a:t>Entering the field of educational psychology would have to require a thorough education in the area. Though all students interested in becoming an educational psychologist will start with a bachelor's degree, a master's degree is the minimum requirement for a career in the field. The Association of Educational Psychologists offer a funded scheme once a year to around 150 candidates who fit the part, but there are other routes to take also. Those who take part will qualify as a practitioner educational psychologist. This training is vital to ensure when that person is in a situation which they would need to aid, they are fully prepared and know how to deal with it in order to benefit the child/other person.</a:t>
            </a:r>
            <a:endParaRPr lang="en-GB" dirty="0"/>
          </a:p>
        </p:txBody>
      </p:sp>
      <p:sp>
        <p:nvSpPr>
          <p:cNvPr id="6" name="TextBox 5">
            <a:extLst>
              <a:ext uri="{FF2B5EF4-FFF2-40B4-BE49-F238E27FC236}">
                <a16:creationId xmlns:a16="http://schemas.microsoft.com/office/drawing/2014/main" id="{2B621ABA-ACC7-4506-9AC4-A65E0BC74C34}"/>
              </a:ext>
            </a:extLst>
          </p:cNvPr>
          <p:cNvSpPr txBox="1"/>
          <p:nvPr/>
        </p:nvSpPr>
        <p:spPr>
          <a:xfrm>
            <a:off x="7566991" y="4704522"/>
            <a:ext cx="3074505" cy="646331"/>
          </a:xfrm>
          <a:prstGeom prst="rect">
            <a:avLst/>
          </a:prstGeom>
          <a:noFill/>
        </p:spPr>
        <p:txBody>
          <a:bodyPr wrap="square" rtlCol="0">
            <a:spAutoFit/>
          </a:bodyPr>
          <a:lstStyle/>
          <a:p>
            <a:r>
              <a:rPr lang="en-GB" dirty="0"/>
              <a:t>The Association of Educational Psychologists, 2018</a:t>
            </a:r>
          </a:p>
        </p:txBody>
      </p:sp>
    </p:spTree>
    <p:extLst>
      <p:ext uri="{BB962C8B-B14F-4D97-AF65-F5344CB8AC3E}">
        <p14:creationId xmlns:p14="http://schemas.microsoft.com/office/powerpoint/2010/main" val="20584815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33BB08B-589E-4850-8C19-05F5E81A83A6}"/>
              </a:ext>
            </a:extLst>
          </p:cNvPr>
          <p:cNvSpPr txBox="1"/>
          <p:nvPr/>
        </p:nvSpPr>
        <p:spPr>
          <a:xfrm>
            <a:off x="4611756" y="569844"/>
            <a:ext cx="3313044" cy="461665"/>
          </a:xfrm>
          <a:prstGeom prst="rect">
            <a:avLst/>
          </a:prstGeom>
          <a:noFill/>
        </p:spPr>
        <p:txBody>
          <a:bodyPr wrap="square" rtlCol="0">
            <a:spAutoFit/>
          </a:bodyPr>
          <a:lstStyle/>
          <a:p>
            <a:r>
              <a:rPr lang="en-GB" sz="2400" b="1" u="sng" dirty="0"/>
              <a:t>Competencies required</a:t>
            </a:r>
          </a:p>
        </p:txBody>
      </p:sp>
      <p:sp>
        <p:nvSpPr>
          <p:cNvPr id="6" name="TextBox 5">
            <a:extLst>
              <a:ext uri="{FF2B5EF4-FFF2-40B4-BE49-F238E27FC236}">
                <a16:creationId xmlns:a16="http://schemas.microsoft.com/office/drawing/2014/main" id="{1724A824-2CC4-409A-828B-80C5680BB97B}"/>
              </a:ext>
            </a:extLst>
          </p:cNvPr>
          <p:cNvSpPr txBox="1"/>
          <p:nvPr/>
        </p:nvSpPr>
        <p:spPr>
          <a:xfrm>
            <a:off x="901148" y="1961322"/>
            <a:ext cx="9992139" cy="2031325"/>
          </a:xfrm>
          <a:prstGeom prst="rect">
            <a:avLst/>
          </a:prstGeom>
          <a:noFill/>
        </p:spPr>
        <p:txBody>
          <a:bodyPr wrap="square" rtlCol="0">
            <a:spAutoFit/>
          </a:bodyPr>
          <a:lstStyle/>
          <a:p>
            <a:r>
              <a:rPr lang="en-GB" dirty="0"/>
              <a:t>There are abilities one should have to successfully become an educational psychologist, regardless of qualifications. They must be patient and understanding to accommodate around the multiple learning needs for different people. For example, although they will encounter possible reading and writing problems, some students may have social or emotional problems which can make it difficult for them to learn or even make friends. These problems are all something an educational psychologist would need to have an understanding of and be successful at combating. The types of learning a person could require include; severe learning difficulties, specific learning difficulties and speech/language needs.</a:t>
            </a:r>
          </a:p>
        </p:txBody>
      </p:sp>
    </p:spTree>
    <p:extLst>
      <p:ext uri="{BB962C8B-B14F-4D97-AF65-F5344CB8AC3E}">
        <p14:creationId xmlns:p14="http://schemas.microsoft.com/office/powerpoint/2010/main" val="26121375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DF2AA7B-3FD2-4124-A2CE-61FE0824CE64}"/>
              </a:ext>
            </a:extLst>
          </p:cNvPr>
          <p:cNvSpPr txBox="1"/>
          <p:nvPr/>
        </p:nvSpPr>
        <p:spPr>
          <a:xfrm>
            <a:off x="2279374" y="887896"/>
            <a:ext cx="6930887" cy="830997"/>
          </a:xfrm>
          <a:prstGeom prst="rect">
            <a:avLst/>
          </a:prstGeom>
          <a:noFill/>
        </p:spPr>
        <p:txBody>
          <a:bodyPr wrap="square" rtlCol="0">
            <a:spAutoFit/>
          </a:bodyPr>
          <a:lstStyle/>
          <a:p>
            <a:pPr algn="ctr"/>
            <a:r>
              <a:rPr lang="en-GB" sz="2400" b="1" u="sng" dirty="0"/>
              <a:t>Educational Psychology; Contributions to research and applied theory</a:t>
            </a:r>
          </a:p>
        </p:txBody>
      </p:sp>
      <p:sp>
        <p:nvSpPr>
          <p:cNvPr id="5" name="TextBox 4">
            <a:extLst>
              <a:ext uri="{FF2B5EF4-FFF2-40B4-BE49-F238E27FC236}">
                <a16:creationId xmlns:a16="http://schemas.microsoft.com/office/drawing/2014/main" id="{1A522238-FE9D-4657-B349-75CF1F116FDD}"/>
              </a:ext>
            </a:extLst>
          </p:cNvPr>
          <p:cNvSpPr txBox="1"/>
          <p:nvPr/>
        </p:nvSpPr>
        <p:spPr>
          <a:xfrm>
            <a:off x="689113" y="2160104"/>
            <a:ext cx="9819861" cy="3416320"/>
          </a:xfrm>
          <a:prstGeom prst="rect">
            <a:avLst/>
          </a:prstGeom>
          <a:noFill/>
        </p:spPr>
        <p:txBody>
          <a:bodyPr wrap="square" rtlCol="0">
            <a:spAutoFit/>
          </a:bodyPr>
          <a:lstStyle/>
          <a:p>
            <a:r>
              <a:rPr lang="en-GB" dirty="0"/>
              <a:t>When looking at any discipline its important to understand the role of research itself- within applied psychology, and also any associated ethical issues. When considering theories of learning, there are many examples. These include; Skinner, where he introduced radical behaviourism, Thorndike who sought out active learning and Bandura with his social learning theory. All of these theories came with ethical issues and considerations but also benefitted the way we think and our understanding.</a:t>
            </a:r>
          </a:p>
          <a:p>
            <a:endParaRPr lang="en-GB" dirty="0"/>
          </a:p>
          <a:p>
            <a:r>
              <a:rPr lang="en-GB" dirty="0"/>
              <a:t>When considering theories which inform Educational practice itself, Piaget is a clear example. His theory of cognitive development was very insightful. He stated how the child is an agent in the development process. The stages he spoke of were; disequilibrium (starting point of growth), Assimilation (point of extending schemas) and accommodation (changing/ creating schemas). Vygotsky’s sociocultural theory is also interesting as he looked at the child as the ‘apprentice’. He focused on the active role of others in transmitting cultural knowledge to the child.</a:t>
            </a:r>
          </a:p>
        </p:txBody>
      </p:sp>
    </p:spTree>
    <p:extLst>
      <p:ext uri="{BB962C8B-B14F-4D97-AF65-F5344CB8AC3E}">
        <p14:creationId xmlns:p14="http://schemas.microsoft.com/office/powerpoint/2010/main" val="72995476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FB51D33C-13A8-41C9-B5F2-F01FB6E1E549}"/>
              </a:ext>
            </a:extLst>
          </p:cNvPr>
          <p:cNvSpPr txBox="1"/>
          <p:nvPr/>
        </p:nvSpPr>
        <p:spPr>
          <a:xfrm>
            <a:off x="1020417" y="1908313"/>
            <a:ext cx="10257808" cy="923330"/>
          </a:xfrm>
          <a:prstGeom prst="rect">
            <a:avLst/>
          </a:prstGeom>
          <a:noFill/>
        </p:spPr>
        <p:txBody>
          <a:bodyPr wrap="square" rtlCol="0">
            <a:spAutoFit/>
          </a:bodyPr>
          <a:lstStyle/>
          <a:p>
            <a:r>
              <a:rPr lang="en-GB" dirty="0">
                <a:solidFill>
                  <a:srgbClr val="222222"/>
                </a:solidFill>
              </a:rPr>
              <a:t>Davey, G. (Ed.). (2011). </a:t>
            </a:r>
            <a:r>
              <a:rPr lang="en-GB" i="1" dirty="0">
                <a:solidFill>
                  <a:srgbClr val="222222"/>
                </a:solidFill>
              </a:rPr>
              <a:t>Applied psychology</a:t>
            </a:r>
            <a:r>
              <a:rPr lang="en-GB" dirty="0">
                <a:solidFill>
                  <a:srgbClr val="222222"/>
                </a:solidFill>
              </a:rPr>
              <a:t>. John Wiley &amp; Sons.</a:t>
            </a:r>
          </a:p>
          <a:p>
            <a:endParaRPr lang="en-GB" dirty="0"/>
          </a:p>
          <a:p>
            <a:r>
              <a:rPr lang="en-GB" dirty="0"/>
              <a:t>Alexander, P. A., &amp; Winne, P. H. (2012). </a:t>
            </a:r>
            <a:r>
              <a:rPr lang="en-GB" i="1" dirty="0"/>
              <a:t>Handbook of educational psychology</a:t>
            </a:r>
            <a:r>
              <a:rPr lang="en-GB" dirty="0"/>
              <a:t>. Routledge.</a:t>
            </a:r>
          </a:p>
        </p:txBody>
      </p:sp>
      <p:sp>
        <p:nvSpPr>
          <p:cNvPr id="7" name="TextBox 6">
            <a:extLst>
              <a:ext uri="{FF2B5EF4-FFF2-40B4-BE49-F238E27FC236}">
                <a16:creationId xmlns:a16="http://schemas.microsoft.com/office/drawing/2014/main" id="{C4806E35-48B8-4B09-85B6-B89272FBF7B6}"/>
              </a:ext>
            </a:extLst>
          </p:cNvPr>
          <p:cNvSpPr txBox="1"/>
          <p:nvPr/>
        </p:nvSpPr>
        <p:spPr>
          <a:xfrm>
            <a:off x="4982817" y="609600"/>
            <a:ext cx="2226365" cy="461665"/>
          </a:xfrm>
          <a:prstGeom prst="rect">
            <a:avLst/>
          </a:prstGeom>
          <a:noFill/>
        </p:spPr>
        <p:txBody>
          <a:bodyPr wrap="square" rtlCol="0">
            <a:spAutoFit/>
          </a:bodyPr>
          <a:lstStyle/>
          <a:p>
            <a:r>
              <a:rPr lang="en-GB" sz="2400" b="1" u="sng" dirty="0"/>
              <a:t>References</a:t>
            </a:r>
            <a:r>
              <a:rPr lang="en-GB" dirty="0"/>
              <a:t>.</a:t>
            </a:r>
          </a:p>
        </p:txBody>
      </p:sp>
    </p:spTree>
    <p:extLst>
      <p:ext uri="{BB962C8B-B14F-4D97-AF65-F5344CB8AC3E}">
        <p14:creationId xmlns:p14="http://schemas.microsoft.com/office/powerpoint/2010/main" val="4194624257"/>
      </p:ext>
    </p:extLst>
  </p:cSld>
  <p:clrMapOvr>
    <a:masterClrMapping/>
  </p:clrMapOvr>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Droplet</Template>
  <TotalTime>247</TotalTime>
  <Words>540</Words>
  <Application>Microsoft Office PowerPoint</Application>
  <PresentationFormat>Widescreen</PresentationFormat>
  <Paragraphs>20</Paragraphs>
  <Slides>6</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6</vt:i4>
      </vt:variant>
    </vt:vector>
  </HeadingPairs>
  <TitlesOfParts>
    <vt:vector size="9" baseType="lpstr">
      <vt:lpstr>Arial</vt:lpstr>
      <vt:lpstr>Tw Cen MT</vt:lpstr>
      <vt:lpstr>Droplet</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sophie johnson</dc:creator>
  <cp:lastModifiedBy>sophie johnson</cp:lastModifiedBy>
  <cp:revision>24</cp:revision>
  <dcterms:created xsi:type="dcterms:W3CDTF">2018-04-19T12:11:23Z</dcterms:created>
  <dcterms:modified xsi:type="dcterms:W3CDTF">2018-04-22T20:38:08Z</dcterms:modified>
</cp:coreProperties>
</file>