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1BBB53-8BE6-47DE-8660-A7E624A256D1}" v="15" dt="2023-05-10T18:07:13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3" autoAdjust="0"/>
    <p:restoredTop sz="94660"/>
  </p:normalViewPr>
  <p:slideViewPr>
    <p:cSldViewPr snapToGrid="0">
      <p:cViewPr varScale="1">
        <p:scale>
          <a:sx n="63" d="100"/>
          <a:sy n="63" d="100"/>
        </p:scale>
        <p:origin x="6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dijah Begum" userId="8d93fdeaf6ad20f4" providerId="LiveId" clId="{3E1BBB53-8BE6-47DE-8660-A7E624A256D1}"/>
    <pc:docChg chg="custSel modSld">
      <pc:chgData name="Khadijah Begum" userId="8d93fdeaf6ad20f4" providerId="LiveId" clId="{3E1BBB53-8BE6-47DE-8660-A7E624A256D1}" dt="2023-05-12T22:10:54.449" v="80" actId="20577"/>
      <pc:docMkLst>
        <pc:docMk/>
      </pc:docMkLst>
      <pc:sldChg chg="modSp mod">
        <pc:chgData name="Khadijah Begum" userId="8d93fdeaf6ad20f4" providerId="LiveId" clId="{3E1BBB53-8BE6-47DE-8660-A7E624A256D1}" dt="2023-05-12T22:10:54.449" v="80" actId="20577"/>
        <pc:sldMkLst>
          <pc:docMk/>
          <pc:sldMk cId="3654607763" sldId="256"/>
        </pc:sldMkLst>
        <pc:spChg chg="mod">
          <ac:chgData name="Khadijah Begum" userId="8d93fdeaf6ad20f4" providerId="LiveId" clId="{3E1BBB53-8BE6-47DE-8660-A7E624A256D1}" dt="2023-05-12T22:10:54.449" v="80" actId="20577"/>
          <ac:spMkLst>
            <pc:docMk/>
            <pc:sldMk cId="3654607763" sldId="256"/>
            <ac:spMk id="2" creationId="{EEECB13A-FE42-B53F-491D-209D70743AF0}"/>
          </ac:spMkLst>
        </pc:spChg>
      </pc:sldChg>
      <pc:sldChg chg="delSp modSp mod delAnim modAnim">
        <pc:chgData name="Khadijah Begum" userId="8d93fdeaf6ad20f4" providerId="LiveId" clId="{3E1BBB53-8BE6-47DE-8660-A7E624A256D1}" dt="2023-05-10T18:07:13.820" v="33" actId="20577"/>
        <pc:sldMkLst>
          <pc:docMk/>
          <pc:sldMk cId="2717304732" sldId="266"/>
        </pc:sldMkLst>
        <pc:spChg chg="mod">
          <ac:chgData name="Khadijah Begum" userId="8d93fdeaf6ad20f4" providerId="LiveId" clId="{3E1BBB53-8BE6-47DE-8660-A7E624A256D1}" dt="2023-05-10T18:06:46.961" v="24" actId="1076"/>
          <ac:spMkLst>
            <pc:docMk/>
            <pc:sldMk cId="2717304732" sldId="266"/>
            <ac:spMk id="2" creationId="{F2C0E714-C307-17AA-CD86-71E3A95180FB}"/>
          </ac:spMkLst>
        </pc:spChg>
        <pc:spChg chg="del mod">
          <ac:chgData name="Khadijah Begum" userId="8d93fdeaf6ad20f4" providerId="LiveId" clId="{3E1BBB53-8BE6-47DE-8660-A7E624A256D1}" dt="2023-05-10T18:06:22.525" v="18" actId="478"/>
          <ac:spMkLst>
            <pc:docMk/>
            <pc:sldMk cId="2717304732" sldId="266"/>
            <ac:spMk id="3" creationId="{451459B6-33A2-AACA-89A1-4F09A0FC0402}"/>
          </ac:spMkLst>
        </pc:spChg>
        <pc:spChg chg="mod">
          <ac:chgData name="Khadijah Begum" userId="8d93fdeaf6ad20f4" providerId="LiveId" clId="{3E1BBB53-8BE6-47DE-8660-A7E624A256D1}" dt="2023-05-10T18:07:13.820" v="33" actId="20577"/>
          <ac:spMkLst>
            <pc:docMk/>
            <pc:sldMk cId="2717304732" sldId="266"/>
            <ac:spMk id="4" creationId="{5BC2A254-6FD8-DD13-3661-A1D8F4E88928}"/>
          </ac:spMkLst>
        </pc:spChg>
        <pc:spChg chg="del">
          <ac:chgData name="Khadijah Begum" userId="8d93fdeaf6ad20f4" providerId="LiveId" clId="{3E1BBB53-8BE6-47DE-8660-A7E624A256D1}" dt="2023-05-10T18:05:58.911" v="0" actId="478"/>
          <ac:spMkLst>
            <pc:docMk/>
            <pc:sldMk cId="2717304732" sldId="266"/>
            <ac:spMk id="5" creationId="{345F17F9-844B-F86B-300F-617311AE03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EDDF0-DC9E-D522-1A6B-E4E96679C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51A172-4E6E-64C7-DE74-AE6F4BD410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557EF-8D4F-D408-E460-9029481DC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D6BBA-36C6-5EEC-A126-6919419EE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5629C-8A49-C39C-C930-D965E4261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36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C203C-1D39-4EA9-6108-CFFF23981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5684B-9297-827D-4189-D0894AE62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D5822-029F-42AA-17A4-F3071C2EC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A3C80-6EB0-6964-E4D4-50120A94E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C51C91-A7AD-5836-07DC-F69AB5091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03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EF6AE-3032-9BDE-DF28-82686E954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1BE60-B480-061E-D984-68424210E2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4CAE3-6736-F91E-E8CB-91EF51E28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14EF3-B2F7-60E7-7637-994EEFC73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823AF-9AFB-D792-DB2A-6878FFBDD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715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C8FA3-2DDC-AFC1-7B4F-9FACED063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C1020-BF49-A831-5E2F-D508D2ABF4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951B5-21F1-89B4-AD3F-EB00FE497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2D144-09F5-AB68-005D-762355D62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34EE51-7774-8A4F-5A82-131773520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64952-ADE6-B94C-D549-E12155BE2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872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BE048-9BD1-9547-4765-F3D45C80A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79DB0-9368-6512-1386-9F020A2A9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9B920-0998-5A46-9404-1B41B66AEF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7BBEF6-CBFA-D099-0034-EC98215FAD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1CA8BA-5EA7-6AEA-4B29-B0541B8B52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5545BA-38D4-2124-5036-411A79130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C6E730-DD7D-CA01-37F8-585205A1C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63501-368B-C815-F210-C83FBAB31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776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0952B-D4E8-B897-2963-5AFAEE56F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355C6C-0C30-0C33-8BA1-828C2CEBC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B9BEA3-9268-3C1E-0A41-60B35C7AE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0A1049-CECA-1E84-8E76-C366EE3F5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7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29569A-7270-19DE-E4EA-492668856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656C0B-EC3A-E632-512E-7E4856FC2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3EA3AF-1A77-46DC-6871-1BC517C9A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16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F7810-FE16-81EA-1878-47A2C759F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CBEC7-A8B5-B048-0D69-CC8E0FBFD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D11913-C05E-2BFB-D89D-2E424DFE46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5A8785-2209-1BA7-8217-B75EFB100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A1C3B-6CAB-B4ED-9A5B-8E78FC0F6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65507A-9566-0CAF-AD54-5C34D18CB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712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D623A-8967-A8F8-E6D3-4BD0DD88D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563A34-F5EB-3BAD-CB4C-58F83C8034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B10276-72CA-DFF8-8A79-A3F90FE13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4A9D1-FA15-E10C-15B7-242B7050B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F4F9C-9070-5403-A251-B3853D1D6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667F0-2DE0-4A9C-37F6-CF4D10508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09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9B680-0A0F-08BB-A6F1-1A3BE1CE7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49DC3-1C00-00B7-89D9-BB99BE724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0D70F-55B4-C179-D2A4-33C5FC920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67EB6-29AA-3384-5DA0-563B628BE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39856-AE78-CDD4-FF89-8BF6FCBBA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29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F0799F-F52E-5C0D-F45D-CDA967A8F3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9FC2C8-1D59-2836-EEB8-B9CE61C09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1AAB4-0746-55B8-526E-A4BD0EE95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441F39-E370-D55C-6825-981B74003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6D83F-F9F3-17B1-8B31-947321A65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21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6CD25B-12C0-EEF3-3B39-4AA3460ED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40148-8988-17EA-8A54-86F9978FD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9ADD0-755B-5279-1553-F23205F790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CCD5D-401B-40A9-95D0-CBA8260B8151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02F94-58CF-2407-85ED-16F10EE725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9667A-C45B-B180-C695-FA9361987E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43A3B-B410-461C-8C8B-5CB2FEE55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38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telindigo.com/" TargetMode="External"/><Relationship Id="rId2" Type="http://schemas.openxmlformats.org/officeDocument/2006/relationships/hyperlink" Target="https://www.ihg.com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ripadvisor.co.uk/Hotel_Review-g186338-d192143-Reviews-Hotel_Indigo_London_Kensington_An_IHG_Hotel-London_England.html" TargetMode="External"/><Relationship Id="rId5" Type="http://schemas.openxmlformats.org/officeDocument/2006/relationships/hyperlink" Target="http://www.booking.com/" TargetMode="External"/><Relationship Id="rId4" Type="http://schemas.openxmlformats.org/officeDocument/2006/relationships/hyperlink" Target="http://www.tripadviso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outique Hotel in Manchester | Hotel Indigo Manchester - Victoria Station">
            <a:extLst>
              <a:ext uri="{FF2B5EF4-FFF2-40B4-BE49-F238E27FC236}">
                <a16:creationId xmlns:a16="http://schemas.microsoft.com/office/drawing/2014/main" id="{357B94DF-4AA3-DEE1-97D8-F30557EE4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5" r="2426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ECB13A-FE42-B53F-491D-209D70743A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 fontScale="90000"/>
          </a:bodyPr>
          <a:lstStyle/>
          <a:p>
            <a:r>
              <a:rPr lang="en-GB" sz="4000" b="1" i="0" dirty="0">
                <a:solidFill>
                  <a:srgbClr val="FFFFFF"/>
                </a:solidFill>
              </a:rPr>
              <a:t>Jahanara Begum</a:t>
            </a:r>
            <a:br>
              <a:rPr lang="en-GB" sz="4000" b="1" i="0" dirty="0">
                <a:solidFill>
                  <a:srgbClr val="FFFFFF"/>
                </a:solidFill>
              </a:rPr>
            </a:br>
            <a:r>
              <a:rPr lang="en-GB" sz="4000" b="1" i="0" dirty="0">
                <a:solidFill>
                  <a:srgbClr val="FFFFFF"/>
                </a:solidFill>
              </a:rPr>
              <a:t>Student id: 2128162</a:t>
            </a:r>
            <a:br>
              <a:rPr lang="en-GB" sz="4000" b="1" i="0" dirty="0">
                <a:solidFill>
                  <a:srgbClr val="FFFFFF"/>
                </a:solidFill>
              </a:rPr>
            </a:br>
            <a:r>
              <a:rPr lang="en-GB" sz="4000" b="1" i="0" dirty="0">
                <a:solidFill>
                  <a:srgbClr val="FFFFFF"/>
                </a:solidFill>
              </a:rPr>
              <a:t>BMIH4003</a:t>
            </a:r>
            <a:br>
              <a:rPr lang="en-GB" sz="4000" b="1" i="0" dirty="0">
                <a:solidFill>
                  <a:srgbClr val="FFFFFF"/>
                </a:solidFill>
              </a:rPr>
            </a:br>
            <a:r>
              <a:rPr lang="en-GB" sz="4000" b="1" dirty="0">
                <a:solidFill>
                  <a:srgbClr val="FFFFFF"/>
                </a:solidFill>
              </a:rPr>
              <a:t>Luciana </a:t>
            </a:r>
            <a:r>
              <a:rPr lang="en-GB" sz="4000" b="1" dirty="0" err="1">
                <a:solidFill>
                  <a:srgbClr val="FFFFFF"/>
                </a:solidFill>
              </a:rPr>
              <a:t>Suardi</a:t>
            </a:r>
            <a:r>
              <a:rPr lang="en-GB" sz="4000" b="1" dirty="0">
                <a:solidFill>
                  <a:srgbClr val="FFFFFF"/>
                </a:solidFill>
              </a:rPr>
              <a:t> &amp; </a:t>
            </a:r>
            <a:r>
              <a:rPr lang="en-GB" sz="4000" b="1">
                <a:solidFill>
                  <a:srgbClr val="FFFFFF"/>
                </a:solidFill>
              </a:rPr>
              <a:t>Charlotte Joyner </a:t>
            </a:r>
            <a:br>
              <a:rPr lang="en-GB" sz="6000" b="1" i="0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8FE48-F639-CA51-D48A-858B0784B6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sz="2800" b="1" i="0" dirty="0">
                <a:solidFill>
                  <a:srgbClr val="FFFFFF"/>
                </a:solidFill>
              </a:rPr>
              <a:t>The role and importance of quality service, hospitality, and guest services for IHG Hotel Indigo</a:t>
            </a:r>
            <a:endParaRPr lang="en-GB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607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IHG (InterContinental Hotels Group) is one of the world's leading hotel companies.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With over [number of properties] properties across [number of countries], IHG has a strong global presence.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b="0" i="0">
                <a:effectLst/>
                <a:latin typeface="Söhne"/>
              </a:rPr>
              <a:t>IHG is committed to providing exceptional quality and service to its guests.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41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Hotel Indigo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Hotel Indigo is a unique boutique hotel brand within the IHG portfolio.</a:t>
            </a:r>
          </a:p>
          <a:p>
            <a:r>
              <a:rPr lang="en-GB" dirty="0"/>
              <a:t>It offers a design-led concept, combining modern comforts with local authenticity.</a:t>
            </a:r>
          </a:p>
          <a:p>
            <a:r>
              <a:rPr lang="en-GB" dirty="0"/>
              <a:t>Each Hotel Indigo property is designed to reflect the local culture, heritage, and surroundings.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58439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Hotel Indigo's Main Consumers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69369" y="3836196"/>
            <a:ext cx="6600711" cy="3004145"/>
          </a:xfrm>
        </p:spPr>
        <p:txBody>
          <a:bodyPr>
            <a:normAutofit/>
          </a:bodyPr>
          <a:lstStyle/>
          <a:p>
            <a:r>
              <a:rPr lang="en-GB" sz="1800" dirty="0"/>
              <a:t>Hotel Indigo caters to discerning travellers seeking authentic and memorable experiences.</a:t>
            </a:r>
          </a:p>
          <a:p>
            <a:r>
              <a:rPr lang="en-GB" sz="1800" dirty="0"/>
              <a:t>Its main consumers include:</a:t>
            </a:r>
          </a:p>
          <a:p>
            <a:pPr lvl="1"/>
            <a:r>
              <a:rPr lang="en-GB" sz="1800" dirty="0"/>
              <a:t>Millennial travellers looking for unique and locally immersive stays.</a:t>
            </a:r>
          </a:p>
          <a:p>
            <a:pPr lvl="1"/>
            <a:r>
              <a:rPr lang="en-GB" sz="1800" dirty="0"/>
              <a:t>Business professionals seeking boutique accommodations with a personalized touch.</a:t>
            </a:r>
          </a:p>
          <a:p>
            <a:pPr lvl="1"/>
            <a:r>
              <a:rPr lang="en-GB" sz="1800" dirty="0"/>
              <a:t>Leisure travellers who value stylish design, comfort, and local connections.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44215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83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 fontScale="90000"/>
          </a:bodyPr>
          <a:lstStyle/>
          <a:p>
            <a:r>
              <a:rPr lang="en-GB" dirty="0"/>
              <a:t>Importance of Quality and Service in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Quality and service are crucial in the hospitality industry for several reasons:</a:t>
            </a:r>
          </a:p>
          <a:p>
            <a:r>
              <a:rPr lang="en-GB" dirty="0"/>
              <a:t>They directly impact guest satisfaction and overall experience.</a:t>
            </a:r>
          </a:p>
          <a:p>
            <a:r>
              <a:rPr lang="en-GB" dirty="0"/>
              <a:t>Positive reviews and word-of-mouth recommendations drive business growth.</a:t>
            </a:r>
          </a:p>
          <a:p>
            <a:r>
              <a:rPr lang="en-GB" dirty="0"/>
              <a:t>Repeat guests and loyal customers are essential for sustained success.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58439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2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Meeting Guest Expectations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Hotel Indigo consistently exceeds guest expectations through:</a:t>
            </a:r>
          </a:p>
          <a:p>
            <a:r>
              <a:rPr lang="en-GB" dirty="0"/>
              <a:t>Personalized service tailored to individual preferences.</a:t>
            </a:r>
          </a:p>
          <a:p>
            <a:r>
              <a:rPr lang="en-GB" dirty="0"/>
              <a:t>Thoughtful amenities and locally inspired design elements.</a:t>
            </a:r>
          </a:p>
          <a:p>
            <a:r>
              <a:rPr lang="en-GB" dirty="0"/>
              <a:t>Attention to detail in every aspect of the guest experience.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58439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2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Unique Features and Amenities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Hotel Indigo offers a range of unique features and amenities, including:</a:t>
            </a:r>
          </a:p>
          <a:p>
            <a:r>
              <a:rPr lang="en-GB" dirty="0"/>
              <a:t>Locally inspired and curated artwork and decor in each property.</a:t>
            </a:r>
          </a:p>
          <a:p>
            <a:r>
              <a:rPr lang="en-GB" dirty="0"/>
              <a:t>Signature restaurants and bars showcasing local cuisine and flavours.</a:t>
            </a:r>
          </a:p>
          <a:p>
            <a:r>
              <a:rPr lang="en-GB" dirty="0"/>
              <a:t>Spacious and stylish guest rooms with modern comforts and thoughtful design.</a:t>
            </a:r>
          </a:p>
          <a:p>
            <a:endParaRPr lang="en-GB" dirty="0"/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58439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31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 fontScale="90000"/>
          </a:bodyPr>
          <a:lstStyle/>
          <a:p>
            <a:r>
              <a:rPr lang="en-GB" dirty="0"/>
              <a:t>Employee Training and Service Excellence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Hotel Indigo places a strong emphasis on employee training to ensure service excellence:</a:t>
            </a:r>
          </a:p>
          <a:p>
            <a:r>
              <a:rPr lang="en-GB" dirty="0"/>
              <a:t>Staff members are trained to provide personalized and attentive service.</a:t>
            </a:r>
          </a:p>
          <a:p>
            <a:r>
              <a:rPr lang="en-GB" dirty="0"/>
              <a:t>Ongoing training programs focus on enhancing communication and hospitality skills.</a:t>
            </a:r>
          </a:p>
          <a:p>
            <a:r>
              <a:rPr lang="en-GB" dirty="0"/>
              <a:t>Hotel Indigo's employees are passionate about creating memorable experiences for guests.</a:t>
            </a:r>
          </a:p>
          <a:p>
            <a:endParaRPr lang="en-GB" dirty="0"/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58439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93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529" y="577711"/>
            <a:ext cx="5334930" cy="1637170"/>
          </a:xfrm>
        </p:spPr>
        <p:txBody>
          <a:bodyPr>
            <a:normAutofit fontScale="90000"/>
          </a:bodyPr>
          <a:lstStyle/>
          <a:p>
            <a:r>
              <a:rPr lang="en-GB" dirty="0"/>
              <a:t>Guest Testimonials and Recognition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screenshot of a message&#10;&#10;Description automatically generated with low confidence">
            <a:extLst>
              <a:ext uri="{FF2B5EF4-FFF2-40B4-BE49-F238E27FC236}">
                <a16:creationId xmlns:a16="http://schemas.microsoft.com/office/drawing/2014/main" id="{94D6BC1D-AA9C-5C87-24EF-71CF329205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23" y="2314695"/>
            <a:ext cx="5103057" cy="2762548"/>
          </a:xfrm>
          <a:prstGeom prst="rect">
            <a:avLst/>
          </a:prstGeom>
        </p:spPr>
      </p:pic>
      <p:pic>
        <p:nvPicPr>
          <p:cNvPr id="7" name="Picture 6" descr="A picture containing text, screenshot, font">
            <a:extLst>
              <a:ext uri="{FF2B5EF4-FFF2-40B4-BE49-F238E27FC236}">
                <a16:creationId xmlns:a16="http://schemas.microsoft.com/office/drawing/2014/main" id="{0931C74C-D408-059C-04D5-58427F988D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2805" y="2300155"/>
            <a:ext cx="5115772" cy="2777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8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59B6-33A2-AACA-89A1-4F09A0FC04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 fontScale="850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Söhne"/>
              </a:rPr>
              <a:t>Quality and service are essential for Hotel Indigo's success and guest satisfaction.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Söhne"/>
              </a:rPr>
              <a:t>The brand's commitment to exceeding guest expectations and delivering personalized experiences sets it apart.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74151"/>
                </a:solidFill>
                <a:latin typeface="Söhne"/>
              </a:rPr>
              <a:t>Thank the audience for their attention and open the floor for questions.</a:t>
            </a:r>
          </a:p>
          <a:p>
            <a:pPr algn="l"/>
            <a:r>
              <a:rPr lang="en-GB" sz="2000" dirty="0">
                <a:solidFill>
                  <a:srgbClr val="374151"/>
                </a:solidFill>
                <a:latin typeface="Söhne"/>
              </a:rPr>
              <a:t>Remember to incorporate relevant images and visual elements to support the information on each slide.</a:t>
            </a:r>
          </a:p>
          <a:p>
            <a:endParaRPr lang="en-GB" dirty="0"/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050" name="Picture 2" descr="Hotel Indigo - Home | Facebook">
            <a:extLst>
              <a:ext uri="{FF2B5EF4-FFF2-40B4-BE49-F238E27FC236}">
                <a16:creationId xmlns:a16="http://schemas.microsoft.com/office/drawing/2014/main" id="{37B7AB67-D089-AE7F-5062-95A2256E7C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-2"/>
          <a:stretch/>
        </p:blipFill>
        <p:spPr bwMode="auto">
          <a:xfrm>
            <a:off x="623390" y="584391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01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E714-C307-17AA-CD86-71E3A9518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483" y="232021"/>
            <a:ext cx="5334930" cy="1022352"/>
          </a:xfrm>
        </p:spPr>
        <p:txBody>
          <a:bodyPr>
            <a:normAutofit/>
          </a:bodyPr>
          <a:lstStyle/>
          <a:p>
            <a:r>
              <a:rPr lang="en-GB" dirty="0"/>
              <a:t>Reference </a:t>
            </a:r>
          </a:p>
        </p:txBody>
      </p:sp>
      <p:sp>
        <p:nvSpPr>
          <p:cNvPr id="2066" name="Freeform: Shape 2065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8" name="Freeform: Shape 2067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0" name="Freeform: Shape 2069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72" name="Freeform: Shape 2071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4" name="Freeform: Shape 2073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6" name="Freeform: Shape 2075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BC2A254-6FD8-DD13-3661-A1D8F4E88928}"/>
              </a:ext>
            </a:extLst>
          </p:cNvPr>
          <p:cNvSpPr txBox="1">
            <a:spLocks/>
          </p:cNvSpPr>
          <p:nvPr/>
        </p:nvSpPr>
        <p:spPr>
          <a:xfrm>
            <a:off x="829703" y="1385455"/>
            <a:ext cx="10692335" cy="511355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en-GB"/>
          </a:p>
          <a:p>
            <a:pPr lvl="0"/>
            <a:r>
              <a:rPr lang="en-GB"/>
              <a:t>IHG </a:t>
            </a:r>
            <a:r>
              <a:rPr lang="en-GB" dirty="0"/>
              <a:t>Official Website: </a:t>
            </a:r>
            <a:r>
              <a:rPr lang="en-GB" u="sng" dirty="0">
                <a:hlinkClick r:id="rId2"/>
              </a:rPr>
              <a:t>https://www.ihg.com/</a:t>
            </a:r>
            <a:endParaRPr lang="en-GB" dirty="0"/>
          </a:p>
          <a:p>
            <a:pPr lvl="1"/>
            <a:r>
              <a:rPr lang="en-GB" dirty="0"/>
              <a:t>This is the official website of IHG (InterContinental Hotels Group), where you can find information about the company's portfolio, global presence, and commitment to quality and service.</a:t>
            </a:r>
          </a:p>
          <a:p>
            <a:pPr lvl="0"/>
            <a:r>
              <a:rPr lang="en-GB" dirty="0"/>
              <a:t>Hotel Indigo Official Website: </a:t>
            </a:r>
            <a:r>
              <a:rPr lang="en-GB" u="sng" dirty="0">
                <a:hlinkClick r:id="rId3"/>
              </a:rPr>
              <a:t>https://www.hotelindigo.com/</a:t>
            </a:r>
            <a:endParaRPr lang="en-GB" dirty="0"/>
          </a:p>
          <a:p>
            <a:pPr lvl="1"/>
            <a:r>
              <a:rPr lang="en-GB" dirty="0"/>
              <a:t>The official website of Hotel Indigo provides an overview of the brand, its unique features, and the personalized experiences it offers to guests.</a:t>
            </a:r>
          </a:p>
          <a:p>
            <a:pPr lvl="0"/>
            <a:r>
              <a:rPr lang="en-GB" dirty="0"/>
              <a:t>IHG Annual Report</a:t>
            </a:r>
          </a:p>
          <a:p>
            <a:pPr lvl="1"/>
            <a:r>
              <a:rPr lang="en-GB" dirty="0"/>
              <a:t>IHG publishes annual reports that provide in-depth information about the company's performance, initiatives, and strategies. You can access these reports on the IHG website or through financial databases.</a:t>
            </a:r>
          </a:p>
          <a:p>
            <a:pPr lvl="0"/>
            <a:r>
              <a:rPr lang="en-GB" dirty="0"/>
              <a:t>Guest Testimonials and Reviews</a:t>
            </a:r>
          </a:p>
          <a:p>
            <a:pPr lvl="1"/>
            <a:r>
              <a:rPr lang="en-GB" dirty="0"/>
              <a:t>Visit popular travel review websites such as TripAdvisor (</a:t>
            </a:r>
            <a:r>
              <a:rPr lang="en-GB" u="sng" dirty="0">
                <a:hlinkClick r:id="rId4"/>
              </a:rPr>
              <a:t>www.tripadvisor.com</a:t>
            </a:r>
            <a:r>
              <a:rPr lang="en-GB" dirty="0"/>
              <a:t>) or Booking.com (</a:t>
            </a:r>
            <a:r>
              <a:rPr lang="en-GB" u="sng" dirty="0">
                <a:hlinkClick r:id="rId5"/>
              </a:rPr>
              <a:t>www.booking.com</a:t>
            </a:r>
            <a:r>
              <a:rPr lang="en-GB" dirty="0"/>
              <a:t>) to find guest testimonials and reviews about Hotel Indigo properties. These can provide </a:t>
            </a:r>
            <a:r>
              <a:rPr lang="en-GB" dirty="0" err="1"/>
              <a:t>firsthand</a:t>
            </a:r>
            <a:r>
              <a:rPr lang="en-GB" dirty="0"/>
              <a:t> accounts of guest experiences and highlight the importance of quality and service.</a:t>
            </a:r>
          </a:p>
          <a:p>
            <a:pPr lvl="0"/>
            <a:r>
              <a:rPr lang="en-GB" dirty="0"/>
              <a:t>Industry Awards and Recognition</a:t>
            </a:r>
          </a:p>
          <a:p>
            <a:pPr lvl="1"/>
            <a:r>
              <a:rPr lang="en-GB" dirty="0"/>
              <a:t>Explore hospitality industry websites, publications, and awards websites to find specific awards and recognition received by Hotel Indigo. Some notable industry awards include the World Travel Awards, Condé Nast </a:t>
            </a:r>
            <a:r>
              <a:rPr lang="en-GB" dirty="0" err="1"/>
              <a:t>Traveler</a:t>
            </a:r>
            <a:r>
              <a:rPr lang="en-GB" dirty="0"/>
              <a:t> Readers' Choice Awards, and TripAdvisor </a:t>
            </a:r>
            <a:r>
              <a:rPr lang="en-GB" dirty="0" err="1"/>
              <a:t>Travelers'</a:t>
            </a:r>
            <a:r>
              <a:rPr lang="en-GB" dirty="0"/>
              <a:t> Choice Awards.</a:t>
            </a:r>
          </a:p>
          <a:p>
            <a:r>
              <a:rPr lang="en-GB" dirty="0">
                <a:hlinkClick r:id="rId6"/>
              </a:rPr>
              <a:t>https://www.tripadvisor.co.uk/Hotel_Review-g186338-d192143-Reviews-Hotel_Indigo_London_Kensington_An_IHG_Hotel-London_England.html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30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691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Söhne</vt:lpstr>
      <vt:lpstr>Office Theme</vt:lpstr>
      <vt:lpstr>Jahanara Begum Student id: 2128162 BMIH4003 Luciana Suardi &amp; Charlotte Joyner  </vt:lpstr>
      <vt:lpstr>Introduction </vt:lpstr>
      <vt:lpstr>Hotel Indigo Overview</vt:lpstr>
      <vt:lpstr>Hotel Indigo's Main Consumers</vt:lpstr>
      <vt:lpstr>Importance of Quality and Service in Hospitality</vt:lpstr>
      <vt:lpstr>Meeting Guest Expectations</vt:lpstr>
      <vt:lpstr>Unique Features and Amenities</vt:lpstr>
      <vt:lpstr>Employee Training and Service Excellence</vt:lpstr>
      <vt:lpstr>Guest Testimonials and Recognition</vt:lpstr>
      <vt:lpstr>Conclusion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Jahanara Begum Student id: 2128162 BMIH4003 Kathryn Flynn </dc:title>
  <dc:creator>Khadijah Begum</dc:creator>
  <cp:lastModifiedBy>Khadijah Begum</cp:lastModifiedBy>
  <cp:revision>1</cp:revision>
  <dcterms:created xsi:type="dcterms:W3CDTF">2023-05-10T17:20:46Z</dcterms:created>
  <dcterms:modified xsi:type="dcterms:W3CDTF">2023-05-12T22:10:59Z</dcterms:modified>
</cp:coreProperties>
</file>