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2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</p:sldIdLst>
  <p:sldSz cy="5143500" cx="9144000"/>
  <p:notesSz cx="6858000" cy="9144000"/>
  <p:embeddedFontLst>
    <p:embeddedFont>
      <p:font typeface="Roboto"/>
      <p:regular r:id="rId14"/>
      <p:bold r:id="rId15"/>
      <p:italic r:id="rId16"/>
      <p:boldItalic r:id="rId17"/>
    </p:embeddedFont>
    <p:embeddedFont>
      <p:font typeface="Roboto Light"/>
      <p:regular r:id="rId18"/>
      <p:bold r:id="rId19"/>
      <p:italic r:id="rId20"/>
      <p:boldItalic r:id="rId21"/>
    </p:embeddedFont>
    <p:embeddedFont>
      <p:font typeface="Roboto Mono"/>
      <p:regular r:id="rId22"/>
      <p:bold r:id="rId23"/>
      <p:italic r:id="rId24"/>
      <p:boldItalic r:id="rId25"/>
    </p:embeddedFont>
    <p:embeddedFont>
      <p:font typeface="Karla"/>
      <p:regular r:id="rId26"/>
      <p:bold r:id="rId27"/>
      <p:italic r:id="rId28"/>
      <p:boldItalic r:id="rId29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Light-italic.fntdata"/><Relationship Id="rId22" Type="http://schemas.openxmlformats.org/officeDocument/2006/relationships/font" Target="fonts/RobotoMono-regular.fntdata"/><Relationship Id="rId21" Type="http://schemas.openxmlformats.org/officeDocument/2006/relationships/font" Target="fonts/RobotoLight-boldItalic.fntdata"/><Relationship Id="rId24" Type="http://schemas.openxmlformats.org/officeDocument/2006/relationships/font" Target="fonts/RobotoMono-italic.fntdata"/><Relationship Id="rId23" Type="http://schemas.openxmlformats.org/officeDocument/2006/relationships/font" Target="fonts/RobotoMono-bold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font" Target="fonts/Karla-regular.fntdata"/><Relationship Id="rId25" Type="http://schemas.openxmlformats.org/officeDocument/2006/relationships/font" Target="fonts/RobotoMono-boldItalic.fntdata"/><Relationship Id="rId28" Type="http://schemas.openxmlformats.org/officeDocument/2006/relationships/font" Target="fonts/Karla-italic.fntdata"/><Relationship Id="rId27" Type="http://schemas.openxmlformats.org/officeDocument/2006/relationships/font" Target="fonts/Karla-bold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font" Target="fonts/Karla-boldItalic.fntdata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5" Type="http://schemas.openxmlformats.org/officeDocument/2006/relationships/font" Target="fonts/Roboto-bold.fntdata"/><Relationship Id="rId14" Type="http://schemas.openxmlformats.org/officeDocument/2006/relationships/font" Target="fonts/Roboto-regular.fntdata"/><Relationship Id="rId17" Type="http://schemas.openxmlformats.org/officeDocument/2006/relationships/font" Target="fonts/Roboto-boldItalic.fntdata"/><Relationship Id="rId16" Type="http://schemas.openxmlformats.org/officeDocument/2006/relationships/font" Target="fonts/Roboto-italic.fntdata"/><Relationship Id="rId19" Type="http://schemas.openxmlformats.org/officeDocument/2006/relationships/font" Target="fonts/RobotoLight-bold.fntdata"/><Relationship Id="rId18" Type="http://schemas.openxmlformats.org/officeDocument/2006/relationships/font" Target="fonts/RobotoLight-regular.fntdata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g844e922116_0_1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" name="Google Shape;55;g844e922116_0_1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g844e922116_0_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1" name="Google Shape;61;g844e92211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9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844e922116_0_1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1" name="Google Shape;71;g844e922116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g844e922116_0_20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9" name="Google Shape;79;g844e922116_0_2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3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844e922116_0_12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5" name="Google Shape;85;g844e922116_0_1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3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Google Shape;94;g844e922116_0_5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5" name="Google Shape;95;g844e922116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2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g844e922116_0_21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4" name="Google Shape;104;g844e922116_0_2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844e922116_0_22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3" name="Google Shape;113;g844e922116_0_22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3">
  <p:cSld name="TITLE_4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1">
  <p:cSld name="TITLE_2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5">
  <p:cSld name="TITLE_6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theme" Target="../theme/theme1.xml"/><Relationship Id="rId1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5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5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8.xml"/><Relationship Id="rId3" Type="http://schemas.openxmlformats.org/officeDocument/2006/relationships/hyperlink" Target="https://www.amazon.co.uk/dp/0988561301?slotNum=2&amp;linkCode=g12&amp;imprToken=TS5aGInMHi.qFiF7uru.FA&amp;creativeASIN=0988561301&amp;tag=penwor-21" TargetMode="External"/><Relationship Id="rId4" Type="http://schemas.openxmlformats.org/officeDocument/2006/relationships/hyperlink" Target="https://www.amazon.co.uk/dp/0988561301?slotNum=2&amp;linkCode=g12&amp;imprToken=TS5aGInMHi.qFiF7uru.FA&amp;creativeASIN=0988561301&amp;tag=penwor-21" TargetMode="External"/><Relationship Id="rId9" Type="http://schemas.openxmlformats.org/officeDocument/2006/relationships/image" Target="../media/image4.png"/><Relationship Id="rId5" Type="http://schemas.openxmlformats.org/officeDocument/2006/relationships/hyperlink" Target="https://www.amazon.co.uk/dp/1501104896?slotNum=0&amp;linkCode=g12&amp;imprToken=TS5aGInMHi.qFiF7uru.FA&amp;creativeASIN=1501104896&amp;tag=penwor-21" TargetMode="External"/><Relationship Id="rId6" Type="http://schemas.openxmlformats.org/officeDocument/2006/relationships/hyperlink" Target="https://www.youtube.com/watch?v=heN1qRCj4B0&amp;list=PLH8vwzgRCjoGV0zzcEuDf2TuD52OsoYJE" TargetMode="External"/><Relationship Id="rId7" Type="http://schemas.openxmlformats.org/officeDocument/2006/relationships/hyperlink" Target="https://www.amazon.co.uk/Confident-Digital-Content-Fundamentals-Supercharge-ebook/dp/B078HC6XY4" TargetMode="External"/><Relationship Id="rId8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" name="Google Shape;57;p16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58" name="Google Shape;58;p16"/>
          <p:cNvSpPr txBox="1"/>
          <p:nvPr/>
        </p:nvSpPr>
        <p:spPr>
          <a:xfrm>
            <a:off x="609600" y="1887888"/>
            <a:ext cx="40434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latin typeface="Roboto"/>
                <a:ea typeface="Roboto"/>
                <a:cs typeface="Roboto"/>
                <a:sym typeface="Roboto"/>
              </a:rPr>
              <a:t>Session 1</a:t>
            </a:r>
            <a:endParaRPr b="1" sz="24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A Brief History of Digital Content &amp; Modern Marketing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17"/>
          <p:cNvSpPr txBox="1"/>
          <p:nvPr/>
        </p:nvSpPr>
        <p:spPr>
          <a:xfrm>
            <a:off x="150525" y="1955550"/>
            <a:ext cx="5543100" cy="123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KAYODE THOMAS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FOUNDER, TRIBE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DIGITAL CONTENT PRODUCER, AWAL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64" name="Google Shape;64;p17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65" name="Google Shape;65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6" name="Google Shape;66;p17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7" name="Google Shape;67;p17"/>
          <p:cNvPicPr preferRelativeResize="0"/>
          <p:nvPr/>
        </p:nvPicPr>
        <p:blipFill rotWithShape="1">
          <a:blip r:embed="rId4">
            <a:alphaModFix/>
          </a:blip>
          <a:srcRect b="68929" l="1924" r="-6504" t="93247"/>
          <a:stretch/>
        </p:blipFill>
        <p:spPr>
          <a:xfrm rot="-5400000">
            <a:off x="6263100" y="2262600"/>
            <a:ext cx="3446400" cy="2315400"/>
          </a:xfrm>
          <a:prstGeom prst="rtTriangle">
            <a:avLst/>
          </a:prstGeom>
          <a:noFill/>
          <a:ln>
            <a:noFill/>
          </a:ln>
        </p:spPr>
      </p:pic>
      <p:sp>
        <p:nvSpPr>
          <p:cNvPr id="68" name="Google Shape;68;p17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INTRODUCTION</a:t>
            </a: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8"/>
          <p:cNvSpPr txBox="1"/>
          <p:nvPr/>
        </p:nvSpPr>
        <p:spPr>
          <a:xfrm>
            <a:off x="150525" y="227125"/>
            <a:ext cx="24267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LEARNING OUTCOME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74" name="Google Shape;74;p18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75" name="Google Shape;75;p18"/>
          <p:cNvSpPr txBox="1"/>
          <p:nvPr/>
        </p:nvSpPr>
        <p:spPr>
          <a:xfrm>
            <a:off x="150525" y="1931400"/>
            <a:ext cx="7594200" cy="1280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Summarise and discuss the basics of digital content and contemporary marketing practice. How artists connect with their audience in today’s climate</a:t>
            </a:r>
            <a:endParaRPr sz="24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76" name="Google Shape;76;p18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0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" name="Google Shape;81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05338" y="110225"/>
            <a:ext cx="5629175" cy="4923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2" name="Google Shape;82;p19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6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20"/>
          <p:cNvSpPr txBox="1"/>
          <p:nvPr/>
        </p:nvSpPr>
        <p:spPr>
          <a:xfrm>
            <a:off x="226200" y="1284175"/>
            <a:ext cx="5543100" cy="292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DIGITAL CONTENT AND MARKETING BREAKDOWN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Marketing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International Marketing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Digital Marketing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Digital Accounts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Digital Content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Branding &amp; Creative Production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88" name="Google Shape;88;p20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89" name="Google Shape;89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0" name="Google Shape;90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Google Shape;91;p20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TOPICS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92" name="Google Shape;92;p20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7" name="Google Shape;97;p21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cxnSp>
        <p:nvCxnSpPr>
          <p:cNvPr id="98" name="Google Shape;98;p21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99" name="Google Shape;99;p21"/>
          <p:cNvSpPr txBox="1"/>
          <p:nvPr/>
        </p:nvSpPr>
        <p:spPr>
          <a:xfrm>
            <a:off x="140949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Q&amp;A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00" name="Google Shape;100;p21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01" name="Google Shape;101;p21"/>
          <p:cNvSpPr txBox="1"/>
          <p:nvPr/>
        </p:nvSpPr>
        <p:spPr>
          <a:xfrm>
            <a:off x="226200" y="1809150"/>
            <a:ext cx="5131800" cy="152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Discussion</a:t>
            </a: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 Topic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WHAT IS YOUR CURRENT UNDERSTANDING OF DIGITAL CONTENT AND MARKETING?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5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6" name="Google Shape;106;p22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cxnSp>
        <p:nvCxnSpPr>
          <p:cNvPr id="107" name="Google Shape;107;p22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08" name="Google Shape;108;p22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Q&amp;A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09" name="Google Shape;109;p22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10" name="Google Shape;110;p22"/>
          <p:cNvSpPr txBox="1"/>
          <p:nvPr/>
        </p:nvSpPr>
        <p:spPr>
          <a:xfrm>
            <a:off x="226200" y="1589850"/>
            <a:ext cx="5543100" cy="196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Q&amp;A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KAYODE THOMAS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FOUNDER, TRIBE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DIGITAL CONTENT PRODUCER, AWAL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23"/>
          <p:cNvSpPr txBox="1"/>
          <p:nvPr/>
        </p:nvSpPr>
        <p:spPr>
          <a:xfrm>
            <a:off x="150525" y="1808850"/>
            <a:ext cx="5543100" cy="152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VIDEO/READING LIST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000" u="sng">
                <a:solidFill>
                  <a:schemeClr val="accent5"/>
                </a:solidFill>
                <a:latin typeface="Karla"/>
                <a:ea typeface="Karla"/>
                <a:cs typeface="Karla"/>
                <a:sym typeface="Karla"/>
                <a:hlinkClick r:id="rId3"/>
              </a:rPr>
              <a:t>Get More Fans: The DIY Guide to the New Music Business</a:t>
            </a:r>
            <a:r>
              <a:rPr lang="en-GB" sz="1000" u="sng">
                <a:solidFill>
                  <a:schemeClr val="hlink"/>
                </a:solidFill>
                <a:latin typeface="Karla"/>
                <a:ea typeface="Karla"/>
                <a:cs typeface="Karla"/>
                <a:sym typeface="Karla"/>
                <a:hlinkClick r:id="rId4"/>
              </a:rPr>
              <a:t>, Jessie Cannon</a:t>
            </a:r>
            <a:endParaRPr sz="1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000" u="sng">
                <a:solidFill>
                  <a:schemeClr val="accent5"/>
                </a:solidFill>
                <a:latin typeface="Karla"/>
                <a:ea typeface="Karla"/>
                <a:cs typeface="Karla"/>
                <a:sym typeface="Karla"/>
                <a:hlinkClick r:id="rId5"/>
              </a:rPr>
              <a:t>All You Need to Know about the Music Business, Donald S. Passman</a:t>
            </a:r>
            <a:endParaRPr/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000" u="sng">
                <a:solidFill>
                  <a:schemeClr val="hlink"/>
                </a:solidFill>
                <a:latin typeface="Karla"/>
                <a:ea typeface="Karla"/>
                <a:cs typeface="Karla"/>
                <a:sym typeface="Karla"/>
                <a:hlinkClick r:id="rId6"/>
              </a:rPr>
              <a:t>Spotify for artist - Understanding your audience</a:t>
            </a:r>
            <a:endParaRPr sz="1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000" u="sng">
                <a:solidFill>
                  <a:schemeClr val="hlink"/>
                </a:solidFill>
                <a:latin typeface="Karla"/>
                <a:ea typeface="Karla"/>
                <a:cs typeface="Karla"/>
                <a:sym typeface="Karla"/>
                <a:hlinkClick r:id="rId7"/>
              </a:rPr>
              <a:t>Confident Digital Content, Adam waters</a:t>
            </a:r>
            <a:endParaRPr sz="1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t/>
            </a:r>
            <a:endParaRPr sz="1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16" name="Google Shape;116;p23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17" name="Google Shape;117;p2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23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sp>
        <p:nvSpPr>
          <p:cNvPr id="119" name="Google Shape;119;p23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READING LIST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120" name="Google Shape;120;p23"/>
          <p:cNvPicPr preferRelativeResize="0"/>
          <p:nvPr/>
        </p:nvPicPr>
        <p:blipFill rotWithShape="1">
          <a:blip r:embed="rId9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