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6CE3E95-9F33-435A-ACAE-EAC5F8379F1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EDE478A-DBFA-4C7B-9F4E-F3BF57F9887F}">
      <dgm:prSet/>
      <dgm:spPr/>
      <dgm:t>
        <a:bodyPr/>
        <a:lstStyle/>
        <a:p>
          <a:r>
            <a:rPr lang="en-US"/>
            <a:t>Strengths: Positive brand image, cost savings</a:t>
          </a:r>
        </a:p>
      </dgm:t>
    </dgm:pt>
    <dgm:pt modelId="{801F5F23-46AD-4324-912A-6E4E60AFE076}" type="parTrans" cxnId="{907C674B-B5E1-4155-845C-8C083B8D8374}">
      <dgm:prSet/>
      <dgm:spPr/>
      <dgm:t>
        <a:bodyPr/>
        <a:lstStyle/>
        <a:p>
          <a:endParaRPr lang="en-US"/>
        </a:p>
      </dgm:t>
    </dgm:pt>
    <dgm:pt modelId="{E01EBB9F-1A14-41CA-8CEC-D88B07EF3BAB}" type="sibTrans" cxnId="{907C674B-B5E1-4155-845C-8C083B8D8374}">
      <dgm:prSet/>
      <dgm:spPr/>
      <dgm:t>
        <a:bodyPr/>
        <a:lstStyle/>
        <a:p>
          <a:endParaRPr lang="en-US"/>
        </a:p>
      </dgm:t>
    </dgm:pt>
    <dgm:pt modelId="{80C24D9E-D42B-42EA-9760-79B02BCAD93D}">
      <dgm:prSet/>
      <dgm:spPr/>
      <dgm:t>
        <a:bodyPr/>
        <a:lstStyle/>
        <a:p>
          <a:r>
            <a:rPr lang="en-US"/>
            <a:t>Weaknesses: High costs, operational complexity</a:t>
          </a:r>
        </a:p>
      </dgm:t>
    </dgm:pt>
    <dgm:pt modelId="{6E5768EC-701C-42F0-A595-7721EEAA0A6E}" type="parTrans" cxnId="{7B2FD60D-C045-4DC9-8604-3927CB5C3B88}">
      <dgm:prSet/>
      <dgm:spPr/>
      <dgm:t>
        <a:bodyPr/>
        <a:lstStyle/>
        <a:p>
          <a:endParaRPr lang="en-US"/>
        </a:p>
      </dgm:t>
    </dgm:pt>
    <dgm:pt modelId="{B241545A-55E3-4C60-9644-8E1284B0363E}" type="sibTrans" cxnId="{7B2FD60D-C045-4DC9-8604-3927CB5C3B88}">
      <dgm:prSet/>
      <dgm:spPr/>
      <dgm:t>
        <a:bodyPr/>
        <a:lstStyle/>
        <a:p>
          <a:endParaRPr lang="en-US"/>
        </a:p>
      </dgm:t>
    </dgm:pt>
    <dgm:pt modelId="{F7C57551-557C-4DB0-AF08-6EA4ECA9810D}">
      <dgm:prSet/>
      <dgm:spPr/>
      <dgm:t>
        <a:bodyPr/>
        <a:lstStyle/>
        <a:p>
          <a:r>
            <a:rPr lang="en-US"/>
            <a:t>Opportunities: Consumer demand, tech innovation</a:t>
          </a:r>
        </a:p>
      </dgm:t>
    </dgm:pt>
    <dgm:pt modelId="{254ACC23-40AA-4437-BEAC-EE4539D6ACA7}" type="parTrans" cxnId="{4195B5A6-585C-4B88-AE86-F208105C0958}">
      <dgm:prSet/>
      <dgm:spPr/>
      <dgm:t>
        <a:bodyPr/>
        <a:lstStyle/>
        <a:p>
          <a:endParaRPr lang="en-US"/>
        </a:p>
      </dgm:t>
    </dgm:pt>
    <dgm:pt modelId="{56963CC7-8A2A-4DBC-9085-CED494D228FC}" type="sibTrans" cxnId="{4195B5A6-585C-4B88-AE86-F208105C0958}">
      <dgm:prSet/>
      <dgm:spPr/>
      <dgm:t>
        <a:bodyPr/>
        <a:lstStyle/>
        <a:p>
          <a:endParaRPr lang="en-US"/>
        </a:p>
      </dgm:t>
    </dgm:pt>
    <dgm:pt modelId="{9CF4A8D5-C135-4C04-ABF9-A8A1C6DBCA56}">
      <dgm:prSet/>
      <dgm:spPr/>
      <dgm:t>
        <a:bodyPr/>
        <a:lstStyle/>
        <a:p>
          <a:r>
            <a:rPr lang="en-US"/>
            <a:t>Threats: Stricter regulations, supply chain vulnerabilities</a:t>
          </a:r>
        </a:p>
      </dgm:t>
    </dgm:pt>
    <dgm:pt modelId="{15C4D118-12C0-49BD-BC88-2F36B436519B}" type="parTrans" cxnId="{F3584F48-99C4-4BD9-B52B-F8DD38761C7E}">
      <dgm:prSet/>
      <dgm:spPr/>
      <dgm:t>
        <a:bodyPr/>
        <a:lstStyle/>
        <a:p>
          <a:endParaRPr lang="en-US"/>
        </a:p>
      </dgm:t>
    </dgm:pt>
    <dgm:pt modelId="{D20479E6-8D9D-4B09-8BE5-8861DF7F3CE6}" type="sibTrans" cxnId="{F3584F48-99C4-4BD9-B52B-F8DD38761C7E}">
      <dgm:prSet/>
      <dgm:spPr/>
      <dgm:t>
        <a:bodyPr/>
        <a:lstStyle/>
        <a:p>
          <a:endParaRPr lang="en-US"/>
        </a:p>
      </dgm:t>
    </dgm:pt>
    <dgm:pt modelId="{78E10B13-3666-4CC6-89E9-A9DC93FA1752}" type="pres">
      <dgm:prSet presAssocID="{B6CE3E95-9F33-435A-ACAE-EAC5F8379F11}" presName="root" presStyleCnt="0">
        <dgm:presLayoutVars>
          <dgm:dir/>
          <dgm:resizeHandles val="exact"/>
        </dgm:presLayoutVars>
      </dgm:prSet>
      <dgm:spPr/>
    </dgm:pt>
    <dgm:pt modelId="{9582B13C-072A-43C6-B1D0-EC3B8BECD84E}" type="pres">
      <dgm:prSet presAssocID="{1EDE478A-DBFA-4C7B-9F4E-F3BF57F9887F}" presName="compNode" presStyleCnt="0"/>
      <dgm:spPr/>
    </dgm:pt>
    <dgm:pt modelId="{6614C2E6-4ADF-44FB-9872-331AE9C54D69}" type="pres">
      <dgm:prSet presAssocID="{1EDE478A-DBFA-4C7B-9F4E-F3BF57F9887F}" presName="bgRect" presStyleLbl="bgShp" presStyleIdx="0" presStyleCnt="4"/>
      <dgm:spPr/>
    </dgm:pt>
    <dgm:pt modelId="{0587C239-3CA1-491F-8000-7E1AF44E51BF}" type="pres">
      <dgm:prSet presAssocID="{1EDE478A-DBFA-4C7B-9F4E-F3BF57F988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08033576-113E-458B-B9E7-7681E79D41A5}" type="pres">
      <dgm:prSet presAssocID="{1EDE478A-DBFA-4C7B-9F4E-F3BF57F9887F}" presName="spaceRect" presStyleCnt="0"/>
      <dgm:spPr/>
    </dgm:pt>
    <dgm:pt modelId="{FFBA266F-CC2B-4D9C-BF13-3EDFDB123E88}" type="pres">
      <dgm:prSet presAssocID="{1EDE478A-DBFA-4C7B-9F4E-F3BF57F9887F}" presName="parTx" presStyleLbl="revTx" presStyleIdx="0" presStyleCnt="4">
        <dgm:presLayoutVars>
          <dgm:chMax val="0"/>
          <dgm:chPref val="0"/>
        </dgm:presLayoutVars>
      </dgm:prSet>
      <dgm:spPr/>
    </dgm:pt>
    <dgm:pt modelId="{41318908-BD1F-4282-AB81-5ABAA0516DFA}" type="pres">
      <dgm:prSet presAssocID="{E01EBB9F-1A14-41CA-8CEC-D88B07EF3BAB}" presName="sibTrans" presStyleCnt="0"/>
      <dgm:spPr/>
    </dgm:pt>
    <dgm:pt modelId="{92B7407D-8E5B-4073-8692-01817614D78B}" type="pres">
      <dgm:prSet presAssocID="{80C24D9E-D42B-42EA-9760-79B02BCAD93D}" presName="compNode" presStyleCnt="0"/>
      <dgm:spPr/>
    </dgm:pt>
    <dgm:pt modelId="{A8FD5188-DD3F-4B36-A44C-8CBD3EFD8328}" type="pres">
      <dgm:prSet presAssocID="{80C24D9E-D42B-42EA-9760-79B02BCAD93D}" presName="bgRect" presStyleLbl="bgShp" presStyleIdx="1" presStyleCnt="4"/>
      <dgm:spPr/>
    </dgm:pt>
    <dgm:pt modelId="{8984D85D-5382-4E9A-B215-F2620CE8550E}" type="pres">
      <dgm:prSet presAssocID="{80C24D9E-D42B-42EA-9760-79B02BCAD9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2A124E0A-D213-42AF-9ABB-6C6AD366C0CB}" type="pres">
      <dgm:prSet presAssocID="{80C24D9E-D42B-42EA-9760-79B02BCAD93D}" presName="spaceRect" presStyleCnt="0"/>
      <dgm:spPr/>
    </dgm:pt>
    <dgm:pt modelId="{F596833A-4502-4825-822F-A4C1CD0D1BDD}" type="pres">
      <dgm:prSet presAssocID="{80C24D9E-D42B-42EA-9760-79B02BCAD93D}" presName="parTx" presStyleLbl="revTx" presStyleIdx="1" presStyleCnt="4">
        <dgm:presLayoutVars>
          <dgm:chMax val="0"/>
          <dgm:chPref val="0"/>
        </dgm:presLayoutVars>
      </dgm:prSet>
      <dgm:spPr/>
    </dgm:pt>
    <dgm:pt modelId="{807DA746-3252-40DE-BFBB-388D87E97B63}" type="pres">
      <dgm:prSet presAssocID="{B241545A-55E3-4C60-9644-8E1284B0363E}" presName="sibTrans" presStyleCnt="0"/>
      <dgm:spPr/>
    </dgm:pt>
    <dgm:pt modelId="{76218A18-864B-4516-BA90-28CFA1EBB1F4}" type="pres">
      <dgm:prSet presAssocID="{F7C57551-557C-4DB0-AF08-6EA4ECA9810D}" presName="compNode" presStyleCnt="0"/>
      <dgm:spPr/>
    </dgm:pt>
    <dgm:pt modelId="{D55F7A57-4B11-4574-A3F8-E5F39C07B22F}" type="pres">
      <dgm:prSet presAssocID="{F7C57551-557C-4DB0-AF08-6EA4ECA9810D}" presName="bgRect" presStyleLbl="bgShp" presStyleIdx="2" presStyleCnt="4"/>
      <dgm:spPr/>
    </dgm:pt>
    <dgm:pt modelId="{98C8061D-3381-4A6A-A862-76B9BE6D5BF4}" type="pres">
      <dgm:prSet presAssocID="{F7C57551-557C-4DB0-AF08-6EA4ECA9810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AA0F3F5-47B6-4F49-9018-9F7A393C7F9F}" type="pres">
      <dgm:prSet presAssocID="{F7C57551-557C-4DB0-AF08-6EA4ECA9810D}" presName="spaceRect" presStyleCnt="0"/>
      <dgm:spPr/>
    </dgm:pt>
    <dgm:pt modelId="{9FCD27AF-E6B0-4B41-94A9-B711ABD39A59}" type="pres">
      <dgm:prSet presAssocID="{F7C57551-557C-4DB0-AF08-6EA4ECA9810D}" presName="parTx" presStyleLbl="revTx" presStyleIdx="2" presStyleCnt="4">
        <dgm:presLayoutVars>
          <dgm:chMax val="0"/>
          <dgm:chPref val="0"/>
        </dgm:presLayoutVars>
      </dgm:prSet>
      <dgm:spPr/>
    </dgm:pt>
    <dgm:pt modelId="{42AD7F9B-8458-4385-8194-0BA206DAB18E}" type="pres">
      <dgm:prSet presAssocID="{56963CC7-8A2A-4DBC-9085-CED494D228FC}" presName="sibTrans" presStyleCnt="0"/>
      <dgm:spPr/>
    </dgm:pt>
    <dgm:pt modelId="{611D46AF-1A5C-46DA-9C88-272F3435CCEA}" type="pres">
      <dgm:prSet presAssocID="{9CF4A8D5-C135-4C04-ABF9-A8A1C6DBCA56}" presName="compNode" presStyleCnt="0"/>
      <dgm:spPr/>
    </dgm:pt>
    <dgm:pt modelId="{785E101F-038A-45DB-9622-78B72BCAC250}" type="pres">
      <dgm:prSet presAssocID="{9CF4A8D5-C135-4C04-ABF9-A8A1C6DBCA56}" presName="bgRect" presStyleLbl="bgShp" presStyleIdx="3" presStyleCnt="4"/>
      <dgm:spPr/>
    </dgm:pt>
    <dgm:pt modelId="{6C55E40A-5F3F-44C5-8765-B4BBC50D8AC0}" type="pres">
      <dgm:prSet presAssocID="{9CF4A8D5-C135-4C04-ABF9-A8A1C6DBCA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8DF8000F-B9FB-46B5-A3F1-D3C86196CD08}" type="pres">
      <dgm:prSet presAssocID="{9CF4A8D5-C135-4C04-ABF9-A8A1C6DBCA56}" presName="spaceRect" presStyleCnt="0"/>
      <dgm:spPr/>
    </dgm:pt>
    <dgm:pt modelId="{9DFB3EAF-8301-413C-9D0B-EE195B27DDD5}" type="pres">
      <dgm:prSet presAssocID="{9CF4A8D5-C135-4C04-ABF9-A8A1C6DBCA56}" presName="parTx" presStyleLbl="revTx" presStyleIdx="3" presStyleCnt="4">
        <dgm:presLayoutVars>
          <dgm:chMax val="0"/>
          <dgm:chPref val="0"/>
        </dgm:presLayoutVars>
      </dgm:prSet>
      <dgm:spPr/>
    </dgm:pt>
  </dgm:ptLst>
  <dgm:cxnLst>
    <dgm:cxn modelId="{7B2FD60D-C045-4DC9-8604-3927CB5C3B88}" srcId="{B6CE3E95-9F33-435A-ACAE-EAC5F8379F11}" destId="{80C24D9E-D42B-42EA-9760-79B02BCAD93D}" srcOrd="1" destOrd="0" parTransId="{6E5768EC-701C-42F0-A595-7721EEAA0A6E}" sibTransId="{B241545A-55E3-4C60-9644-8E1284B0363E}"/>
    <dgm:cxn modelId="{F3AF0C20-E5A0-4E59-B11E-0A2402D0AB5E}" type="presOf" srcId="{B6CE3E95-9F33-435A-ACAE-EAC5F8379F11}" destId="{78E10B13-3666-4CC6-89E9-A9DC93FA1752}" srcOrd="0" destOrd="0" presId="urn:microsoft.com/office/officeart/2018/2/layout/IconVerticalSolidList"/>
    <dgm:cxn modelId="{F3584F48-99C4-4BD9-B52B-F8DD38761C7E}" srcId="{B6CE3E95-9F33-435A-ACAE-EAC5F8379F11}" destId="{9CF4A8D5-C135-4C04-ABF9-A8A1C6DBCA56}" srcOrd="3" destOrd="0" parTransId="{15C4D118-12C0-49BD-BC88-2F36B436519B}" sibTransId="{D20479E6-8D9D-4B09-8BE5-8861DF7F3CE6}"/>
    <dgm:cxn modelId="{907C674B-B5E1-4155-845C-8C083B8D8374}" srcId="{B6CE3E95-9F33-435A-ACAE-EAC5F8379F11}" destId="{1EDE478A-DBFA-4C7B-9F4E-F3BF57F9887F}" srcOrd="0" destOrd="0" parTransId="{801F5F23-46AD-4324-912A-6E4E60AFE076}" sibTransId="{E01EBB9F-1A14-41CA-8CEC-D88B07EF3BAB}"/>
    <dgm:cxn modelId="{5CF5BF57-3231-4406-A31D-E3E6F5A9682E}" type="presOf" srcId="{9CF4A8D5-C135-4C04-ABF9-A8A1C6DBCA56}" destId="{9DFB3EAF-8301-413C-9D0B-EE195B27DDD5}" srcOrd="0" destOrd="0" presId="urn:microsoft.com/office/officeart/2018/2/layout/IconVerticalSolidList"/>
    <dgm:cxn modelId="{1FFFC094-1EBC-42A5-94F7-34770EDE1251}" type="presOf" srcId="{80C24D9E-D42B-42EA-9760-79B02BCAD93D}" destId="{F596833A-4502-4825-822F-A4C1CD0D1BDD}" srcOrd="0" destOrd="0" presId="urn:microsoft.com/office/officeart/2018/2/layout/IconVerticalSolidList"/>
    <dgm:cxn modelId="{4195B5A6-585C-4B88-AE86-F208105C0958}" srcId="{B6CE3E95-9F33-435A-ACAE-EAC5F8379F11}" destId="{F7C57551-557C-4DB0-AF08-6EA4ECA9810D}" srcOrd="2" destOrd="0" parTransId="{254ACC23-40AA-4437-BEAC-EE4539D6ACA7}" sibTransId="{56963CC7-8A2A-4DBC-9085-CED494D228FC}"/>
    <dgm:cxn modelId="{2CE344C3-A5DD-4BAB-AD57-8781356343D7}" type="presOf" srcId="{F7C57551-557C-4DB0-AF08-6EA4ECA9810D}" destId="{9FCD27AF-E6B0-4B41-94A9-B711ABD39A59}" srcOrd="0" destOrd="0" presId="urn:microsoft.com/office/officeart/2018/2/layout/IconVerticalSolidList"/>
    <dgm:cxn modelId="{000BE8D7-9477-411A-BF9B-6D1786EAD695}" type="presOf" srcId="{1EDE478A-DBFA-4C7B-9F4E-F3BF57F9887F}" destId="{FFBA266F-CC2B-4D9C-BF13-3EDFDB123E88}" srcOrd="0" destOrd="0" presId="urn:microsoft.com/office/officeart/2018/2/layout/IconVerticalSolidList"/>
    <dgm:cxn modelId="{49D21266-9515-4284-A3BF-E631F0474D6E}" type="presParOf" srcId="{78E10B13-3666-4CC6-89E9-A9DC93FA1752}" destId="{9582B13C-072A-43C6-B1D0-EC3B8BECD84E}" srcOrd="0" destOrd="0" presId="urn:microsoft.com/office/officeart/2018/2/layout/IconVerticalSolidList"/>
    <dgm:cxn modelId="{180C4DCF-CC89-4208-99B8-1E4071AAED4A}" type="presParOf" srcId="{9582B13C-072A-43C6-B1D0-EC3B8BECD84E}" destId="{6614C2E6-4ADF-44FB-9872-331AE9C54D69}" srcOrd="0" destOrd="0" presId="urn:microsoft.com/office/officeart/2018/2/layout/IconVerticalSolidList"/>
    <dgm:cxn modelId="{92DD29F8-359E-4803-A7CF-587E4EC9193E}" type="presParOf" srcId="{9582B13C-072A-43C6-B1D0-EC3B8BECD84E}" destId="{0587C239-3CA1-491F-8000-7E1AF44E51BF}" srcOrd="1" destOrd="0" presId="urn:microsoft.com/office/officeart/2018/2/layout/IconVerticalSolidList"/>
    <dgm:cxn modelId="{8FFF954A-E9B1-4EFA-8132-C1C1F30DE31A}" type="presParOf" srcId="{9582B13C-072A-43C6-B1D0-EC3B8BECD84E}" destId="{08033576-113E-458B-B9E7-7681E79D41A5}" srcOrd="2" destOrd="0" presId="urn:microsoft.com/office/officeart/2018/2/layout/IconVerticalSolidList"/>
    <dgm:cxn modelId="{0BC6CCCA-9AE2-453F-A7B5-5EC7D36C8F37}" type="presParOf" srcId="{9582B13C-072A-43C6-B1D0-EC3B8BECD84E}" destId="{FFBA266F-CC2B-4D9C-BF13-3EDFDB123E88}" srcOrd="3" destOrd="0" presId="urn:microsoft.com/office/officeart/2018/2/layout/IconVerticalSolidList"/>
    <dgm:cxn modelId="{C8104DAD-653B-4248-9704-9800417EA77D}" type="presParOf" srcId="{78E10B13-3666-4CC6-89E9-A9DC93FA1752}" destId="{41318908-BD1F-4282-AB81-5ABAA0516DFA}" srcOrd="1" destOrd="0" presId="urn:microsoft.com/office/officeart/2018/2/layout/IconVerticalSolidList"/>
    <dgm:cxn modelId="{45CEBF05-1D38-42EC-B82D-5680BC8051CD}" type="presParOf" srcId="{78E10B13-3666-4CC6-89E9-A9DC93FA1752}" destId="{92B7407D-8E5B-4073-8692-01817614D78B}" srcOrd="2" destOrd="0" presId="urn:microsoft.com/office/officeart/2018/2/layout/IconVerticalSolidList"/>
    <dgm:cxn modelId="{F2B7C501-1CC1-4BD4-89AF-5D4CDF56E699}" type="presParOf" srcId="{92B7407D-8E5B-4073-8692-01817614D78B}" destId="{A8FD5188-DD3F-4B36-A44C-8CBD3EFD8328}" srcOrd="0" destOrd="0" presId="urn:microsoft.com/office/officeart/2018/2/layout/IconVerticalSolidList"/>
    <dgm:cxn modelId="{9F20F1E6-8A3E-4137-89DB-D0D0B4A823FE}" type="presParOf" srcId="{92B7407D-8E5B-4073-8692-01817614D78B}" destId="{8984D85D-5382-4E9A-B215-F2620CE8550E}" srcOrd="1" destOrd="0" presId="urn:microsoft.com/office/officeart/2018/2/layout/IconVerticalSolidList"/>
    <dgm:cxn modelId="{29C7AE4A-FED1-48A0-A390-4FCDDC2AD942}" type="presParOf" srcId="{92B7407D-8E5B-4073-8692-01817614D78B}" destId="{2A124E0A-D213-42AF-9ABB-6C6AD366C0CB}" srcOrd="2" destOrd="0" presId="urn:microsoft.com/office/officeart/2018/2/layout/IconVerticalSolidList"/>
    <dgm:cxn modelId="{28D18322-49C7-47D1-9D1F-C598EADC048F}" type="presParOf" srcId="{92B7407D-8E5B-4073-8692-01817614D78B}" destId="{F596833A-4502-4825-822F-A4C1CD0D1BDD}" srcOrd="3" destOrd="0" presId="urn:microsoft.com/office/officeart/2018/2/layout/IconVerticalSolidList"/>
    <dgm:cxn modelId="{23013CFF-2528-403C-9C44-6B280D89C62B}" type="presParOf" srcId="{78E10B13-3666-4CC6-89E9-A9DC93FA1752}" destId="{807DA746-3252-40DE-BFBB-388D87E97B63}" srcOrd="3" destOrd="0" presId="urn:microsoft.com/office/officeart/2018/2/layout/IconVerticalSolidList"/>
    <dgm:cxn modelId="{FED93DA7-40D9-4B56-9434-7445613A5909}" type="presParOf" srcId="{78E10B13-3666-4CC6-89E9-A9DC93FA1752}" destId="{76218A18-864B-4516-BA90-28CFA1EBB1F4}" srcOrd="4" destOrd="0" presId="urn:microsoft.com/office/officeart/2018/2/layout/IconVerticalSolidList"/>
    <dgm:cxn modelId="{CFA10E3D-F16D-40FE-A729-A620CF36C7FB}" type="presParOf" srcId="{76218A18-864B-4516-BA90-28CFA1EBB1F4}" destId="{D55F7A57-4B11-4574-A3F8-E5F39C07B22F}" srcOrd="0" destOrd="0" presId="urn:microsoft.com/office/officeart/2018/2/layout/IconVerticalSolidList"/>
    <dgm:cxn modelId="{C902C31E-8BF8-4BAA-946D-680E79866580}" type="presParOf" srcId="{76218A18-864B-4516-BA90-28CFA1EBB1F4}" destId="{98C8061D-3381-4A6A-A862-76B9BE6D5BF4}" srcOrd="1" destOrd="0" presId="urn:microsoft.com/office/officeart/2018/2/layout/IconVerticalSolidList"/>
    <dgm:cxn modelId="{D1607440-C83A-4BEA-8C5A-8CE6D41CBC91}" type="presParOf" srcId="{76218A18-864B-4516-BA90-28CFA1EBB1F4}" destId="{5AA0F3F5-47B6-4F49-9018-9F7A393C7F9F}" srcOrd="2" destOrd="0" presId="urn:microsoft.com/office/officeart/2018/2/layout/IconVerticalSolidList"/>
    <dgm:cxn modelId="{9955AA0F-823B-4C3B-8A6B-031923CEE287}" type="presParOf" srcId="{76218A18-864B-4516-BA90-28CFA1EBB1F4}" destId="{9FCD27AF-E6B0-4B41-94A9-B711ABD39A59}" srcOrd="3" destOrd="0" presId="urn:microsoft.com/office/officeart/2018/2/layout/IconVerticalSolidList"/>
    <dgm:cxn modelId="{D8C94E1B-C036-47D0-8EBE-2C1083DFD131}" type="presParOf" srcId="{78E10B13-3666-4CC6-89E9-A9DC93FA1752}" destId="{42AD7F9B-8458-4385-8194-0BA206DAB18E}" srcOrd="5" destOrd="0" presId="urn:microsoft.com/office/officeart/2018/2/layout/IconVerticalSolidList"/>
    <dgm:cxn modelId="{A5E42D34-311B-4430-B87C-AE06F251617F}" type="presParOf" srcId="{78E10B13-3666-4CC6-89E9-A9DC93FA1752}" destId="{611D46AF-1A5C-46DA-9C88-272F3435CCEA}" srcOrd="6" destOrd="0" presId="urn:microsoft.com/office/officeart/2018/2/layout/IconVerticalSolidList"/>
    <dgm:cxn modelId="{E0159387-A1DF-4C40-9971-83C696EE1B59}" type="presParOf" srcId="{611D46AF-1A5C-46DA-9C88-272F3435CCEA}" destId="{785E101F-038A-45DB-9622-78B72BCAC250}" srcOrd="0" destOrd="0" presId="urn:microsoft.com/office/officeart/2018/2/layout/IconVerticalSolidList"/>
    <dgm:cxn modelId="{A38025B8-7736-4F5E-A2F8-37D063B53EEC}" type="presParOf" srcId="{611D46AF-1A5C-46DA-9C88-272F3435CCEA}" destId="{6C55E40A-5F3F-44C5-8765-B4BBC50D8AC0}" srcOrd="1" destOrd="0" presId="urn:microsoft.com/office/officeart/2018/2/layout/IconVerticalSolidList"/>
    <dgm:cxn modelId="{6AC43AD8-3A12-446E-AF86-9B2F1177CCBC}" type="presParOf" srcId="{611D46AF-1A5C-46DA-9C88-272F3435CCEA}" destId="{8DF8000F-B9FB-46B5-A3F1-D3C86196CD08}" srcOrd="2" destOrd="0" presId="urn:microsoft.com/office/officeart/2018/2/layout/IconVerticalSolidList"/>
    <dgm:cxn modelId="{5F96B573-92C4-4F40-B660-05DEA20947A0}" type="presParOf" srcId="{611D46AF-1A5C-46DA-9C88-272F3435CCEA}" destId="{9DFB3EAF-8301-413C-9D0B-EE195B27DD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4C2E6-4ADF-44FB-9872-331AE9C54D69}">
      <dsp:nvSpPr>
        <dsp:cNvPr id="0" name=""/>
        <dsp:cNvSpPr/>
      </dsp:nvSpPr>
      <dsp:spPr>
        <a:xfrm>
          <a:off x="0" y="1698"/>
          <a:ext cx="7213600"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87C239-3CA1-491F-8000-7E1AF44E51BF}">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BA266F-CC2B-4D9C-BF13-3EDFDB123E88}">
      <dsp:nvSpPr>
        <dsp:cNvPr id="0" name=""/>
        <dsp:cNvSpPr/>
      </dsp:nvSpPr>
      <dsp:spPr>
        <a:xfrm>
          <a:off x="994536" y="1698"/>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Strengths: Positive brand image, cost savings</a:t>
          </a:r>
        </a:p>
      </dsp:txBody>
      <dsp:txXfrm>
        <a:off x="994536" y="1698"/>
        <a:ext cx="6219063" cy="861070"/>
      </dsp:txXfrm>
    </dsp:sp>
    <dsp:sp modelId="{A8FD5188-DD3F-4B36-A44C-8CBD3EFD8328}">
      <dsp:nvSpPr>
        <dsp:cNvPr id="0" name=""/>
        <dsp:cNvSpPr/>
      </dsp:nvSpPr>
      <dsp:spPr>
        <a:xfrm>
          <a:off x="0" y="1078036"/>
          <a:ext cx="7213600"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4D85D-5382-4E9A-B215-F2620CE8550E}">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96833A-4502-4825-822F-A4C1CD0D1BDD}">
      <dsp:nvSpPr>
        <dsp:cNvPr id="0" name=""/>
        <dsp:cNvSpPr/>
      </dsp:nvSpPr>
      <dsp:spPr>
        <a:xfrm>
          <a:off x="994536" y="1078036"/>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Weaknesses: High costs, operational complexity</a:t>
          </a:r>
        </a:p>
      </dsp:txBody>
      <dsp:txXfrm>
        <a:off x="994536" y="1078036"/>
        <a:ext cx="6219063" cy="861070"/>
      </dsp:txXfrm>
    </dsp:sp>
    <dsp:sp modelId="{D55F7A57-4B11-4574-A3F8-E5F39C07B22F}">
      <dsp:nvSpPr>
        <dsp:cNvPr id="0" name=""/>
        <dsp:cNvSpPr/>
      </dsp:nvSpPr>
      <dsp:spPr>
        <a:xfrm>
          <a:off x="0" y="2154374"/>
          <a:ext cx="7213600"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8061D-3381-4A6A-A862-76B9BE6D5BF4}">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CD27AF-E6B0-4B41-94A9-B711ABD39A59}">
      <dsp:nvSpPr>
        <dsp:cNvPr id="0" name=""/>
        <dsp:cNvSpPr/>
      </dsp:nvSpPr>
      <dsp:spPr>
        <a:xfrm>
          <a:off x="994536" y="2154374"/>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Opportunities: Consumer demand, tech innovation</a:t>
          </a:r>
        </a:p>
      </dsp:txBody>
      <dsp:txXfrm>
        <a:off x="994536" y="2154374"/>
        <a:ext cx="6219063" cy="861070"/>
      </dsp:txXfrm>
    </dsp:sp>
    <dsp:sp modelId="{785E101F-038A-45DB-9622-78B72BCAC250}">
      <dsp:nvSpPr>
        <dsp:cNvPr id="0" name=""/>
        <dsp:cNvSpPr/>
      </dsp:nvSpPr>
      <dsp:spPr>
        <a:xfrm>
          <a:off x="0" y="3230712"/>
          <a:ext cx="7213600"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55E40A-5F3F-44C5-8765-B4BBC50D8AC0}">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FB3EAF-8301-413C-9D0B-EE195B27DDD5}">
      <dsp:nvSpPr>
        <dsp:cNvPr id="0" name=""/>
        <dsp:cNvSpPr/>
      </dsp:nvSpPr>
      <dsp:spPr>
        <a:xfrm>
          <a:off x="994536" y="3230712"/>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Threats: Stricter regulations, supply chain vulnerabilities</a:t>
          </a:r>
        </a:p>
      </dsp:txBody>
      <dsp:txXfrm>
        <a:off x="994536" y="3230712"/>
        <a:ext cx="6219063" cy="8610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9071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3407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67042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3438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80480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46385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17372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0166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9061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28126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61630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014140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33158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51677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59071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10832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10/29/2024</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5216907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0422" y="-8468"/>
            <a:ext cx="3572669" cy="6866467"/>
            <a:chOff x="67175" y="-8467"/>
            <a:chExt cx="4763558" cy="6866467"/>
          </a:xfrm>
        </p:grpSpPr>
        <p:cxnSp>
          <p:nvCxnSpPr>
            <p:cNvPr id="16" name="Straight Connector 15">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508001" y="1282701"/>
            <a:ext cx="3822045" cy="4307148"/>
          </a:xfrm>
        </p:spPr>
        <p:txBody>
          <a:bodyPr anchor="ctr">
            <a:normAutofit/>
          </a:bodyPr>
          <a:lstStyle/>
          <a:p>
            <a:r>
              <a:rPr lang="en-GB" sz="4600" dirty="0"/>
              <a:t>Sustainability in the Hospitality Industry</a:t>
            </a:r>
          </a:p>
        </p:txBody>
      </p:sp>
      <p:sp>
        <p:nvSpPr>
          <p:cNvPr id="24" name="Freeform: Shape 23">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2372" y="-8468"/>
            <a:ext cx="3806198"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5865840" y="2510119"/>
            <a:ext cx="2701925" cy="1829292"/>
          </a:xfrm>
        </p:spPr>
        <p:txBody>
          <a:bodyPr anchor="ctr">
            <a:normAutofit/>
          </a:bodyPr>
          <a:lstStyle/>
          <a:p>
            <a:pPr algn="l">
              <a:lnSpc>
                <a:spcPct val="90000"/>
              </a:lnSpc>
            </a:pPr>
            <a:r>
              <a:rPr lang="en-GB" sz="1500">
                <a:solidFill>
                  <a:srgbClr val="FFFFFF"/>
                </a:solidFill>
              </a:rPr>
              <a:t>A study of Sustainable Practices and Case Studies in Hotels</a:t>
            </a:r>
          </a:p>
          <a:p>
            <a:pPr algn="l">
              <a:lnSpc>
                <a:spcPct val="90000"/>
              </a:lnSpc>
            </a:pPr>
            <a:endParaRPr lang="en-GB" sz="1500">
              <a:solidFill>
                <a:srgbClr val="FFFFFF"/>
              </a:solidFill>
            </a:endParaRPr>
          </a:p>
          <a:p>
            <a:pPr algn="l">
              <a:lnSpc>
                <a:spcPct val="90000"/>
              </a:lnSpc>
            </a:pPr>
            <a:r>
              <a:rPr lang="en-GB" sz="1500">
                <a:solidFill>
                  <a:srgbClr val="FFFFFF"/>
                </a:solidFill>
              </a:rPr>
              <a:t>Presented by Rima Begum</a:t>
            </a:r>
          </a:p>
          <a:p>
            <a:pPr algn="l">
              <a:lnSpc>
                <a:spcPct val="90000"/>
              </a:lnSpc>
            </a:pPr>
            <a:r>
              <a:rPr lang="en-GB" sz="1500">
                <a:solidFill>
                  <a:srgbClr val="FFFFFF"/>
                </a:solidFill>
              </a:rPr>
              <a:t>Date 29/10/2024</a:t>
            </a:r>
          </a:p>
        </p:txBody>
      </p:sp>
      <p:sp>
        <p:nvSpPr>
          <p:cNvPr id="7" name="AutoShape 8">
            <a:extLst>
              <a:ext uri="{FF2B5EF4-FFF2-40B4-BE49-F238E27FC236}">
                <a16:creationId xmlns:a16="http://schemas.microsoft.com/office/drawing/2014/main" id="{35FD4D4F-4D68-4B15-A864-D10A323B22BE}"/>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a:extLst>
              <a:ext uri="{FF2B5EF4-FFF2-40B4-BE49-F238E27FC236}">
                <a16:creationId xmlns:a16="http://schemas.microsoft.com/office/drawing/2014/main" id="{D6D995DB-E0A6-4B42-DF7B-4C956F25E033}"/>
              </a:ext>
            </a:extLst>
          </p:cNvPr>
          <p:cNvSpPr>
            <a:spLocks noChangeAspect="1" noChangeArrowheads="1"/>
          </p:cNvSpPr>
          <p:nvPr/>
        </p:nvSpPr>
        <p:spPr bwMode="auto">
          <a:xfrm flipV="1">
            <a:off x="4724399" y="4172414"/>
            <a:ext cx="2158181" cy="215818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550" y="609600"/>
            <a:ext cx="2802951" cy="1320800"/>
          </a:xfrm>
        </p:spPr>
        <p:txBody>
          <a:bodyPr>
            <a:normAutofit/>
          </a:bodyPr>
          <a:lstStyle/>
          <a:p>
            <a:r>
              <a:t>Abstract</a:t>
            </a:r>
          </a:p>
        </p:txBody>
      </p:sp>
      <p:pic>
        <p:nvPicPr>
          <p:cNvPr id="5" name="Picture 4" descr="Low angle view of building corner against the clear blue sky">
            <a:extLst>
              <a:ext uri="{FF2B5EF4-FFF2-40B4-BE49-F238E27FC236}">
                <a16:creationId xmlns:a16="http://schemas.microsoft.com/office/drawing/2014/main" id="{452A13F8-FDBD-F0AE-0152-33372A6B5493}"/>
              </a:ext>
            </a:extLst>
          </p:cNvPr>
          <p:cNvPicPr>
            <a:picLocks noChangeAspect="1"/>
          </p:cNvPicPr>
          <p:nvPr/>
        </p:nvPicPr>
        <p:blipFill>
          <a:blip r:embed="rId2"/>
          <a:srcRect l="13849" r="41901"/>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Rectangle 2">
            <a:extLst>
              <a:ext uri="{FF2B5EF4-FFF2-40B4-BE49-F238E27FC236}">
                <a16:creationId xmlns:a16="http://schemas.microsoft.com/office/drawing/2014/main" id="{39A44024-C161-A031-9B97-4B8EB9FC2990}"/>
              </a:ext>
            </a:extLst>
          </p:cNvPr>
          <p:cNvSpPr>
            <a:spLocks noGrp="1" noChangeArrowheads="1"/>
          </p:cNvSpPr>
          <p:nvPr>
            <p:ph idx="1"/>
          </p:nvPr>
        </p:nvSpPr>
        <p:spPr bwMode="auto">
          <a:xfrm>
            <a:off x="3657600" y="2459506"/>
            <a:ext cx="5486380" cy="3631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Sustainability as a Core Theme in Hospitality</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Exploring Sustainable Integration in Hotel Operations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Benefits of Sustainability in Hospitality</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Challenges in Adopting Sustainability</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ow angle view of building corner against the clear blue sky">
            <a:extLst>
              <a:ext uri="{FF2B5EF4-FFF2-40B4-BE49-F238E27FC236}">
                <a16:creationId xmlns:a16="http://schemas.microsoft.com/office/drawing/2014/main" id="{A87BD38E-CEC0-65B1-F851-87B8EFF093FE}"/>
              </a:ext>
            </a:extLst>
          </p:cNvPr>
          <p:cNvPicPr>
            <a:picLocks noChangeAspect="1"/>
          </p:cNvPicPr>
          <p:nvPr/>
        </p:nvPicPr>
        <p:blipFill>
          <a:blip r:embed="rId2"/>
          <a:srcRect l="3485" r="31537"/>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r>
              <a:t>Introduction</a:t>
            </a:r>
          </a:p>
        </p:txBody>
      </p:sp>
      <p:sp>
        <p:nvSpPr>
          <p:cNvPr id="6" name="Rectangle 2">
            <a:extLst>
              <a:ext uri="{FF2B5EF4-FFF2-40B4-BE49-F238E27FC236}">
                <a16:creationId xmlns:a16="http://schemas.microsoft.com/office/drawing/2014/main" id="{15EA4068-37A2-6C28-D0DF-33FFC37E02F0}"/>
              </a:ext>
            </a:extLst>
          </p:cNvPr>
          <p:cNvSpPr>
            <a:spLocks noGrp="1" noChangeArrowheads="1"/>
          </p:cNvSpPr>
          <p:nvPr>
            <p:ph idx="1"/>
          </p:nvPr>
        </p:nvSpPr>
        <p:spPr bwMode="auto">
          <a:xfrm>
            <a:off x="508000" y="2531647"/>
            <a:ext cx="2962787"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Shift in Sustainability in Hospitality</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Growing Environmental Awareness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Strategic Importance of Sustainability for Hotels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iping and tanks of an industrial factory">
            <a:extLst>
              <a:ext uri="{FF2B5EF4-FFF2-40B4-BE49-F238E27FC236}">
                <a16:creationId xmlns:a16="http://schemas.microsoft.com/office/drawing/2014/main" id="{91EA79D6-077B-5FE1-9D79-91FB396B6450}"/>
              </a:ext>
            </a:extLst>
          </p:cNvPr>
          <p:cNvPicPr>
            <a:picLocks noChangeAspect="1"/>
          </p:cNvPicPr>
          <p:nvPr/>
        </p:nvPicPr>
        <p:blipFill>
          <a:blip r:embed="rId2"/>
          <a:srcRect l="10201" r="24821"/>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r>
              <a:t>Industry Overview</a:t>
            </a:r>
          </a:p>
        </p:txBody>
      </p:sp>
      <p:sp>
        <p:nvSpPr>
          <p:cNvPr id="7" name="Rectangle 3">
            <a:extLst>
              <a:ext uri="{FF2B5EF4-FFF2-40B4-BE49-F238E27FC236}">
                <a16:creationId xmlns:a16="http://schemas.microsoft.com/office/drawing/2014/main" id="{9FB07CA0-111C-444F-731F-AEB9E3F42831}"/>
              </a:ext>
            </a:extLst>
          </p:cNvPr>
          <p:cNvSpPr>
            <a:spLocks noGrp="1" noChangeArrowheads="1"/>
          </p:cNvSpPr>
          <p:nvPr>
            <p:ph idx="1"/>
          </p:nvPr>
        </p:nvSpPr>
        <p:spPr bwMode="auto">
          <a:xfrm>
            <a:off x="508000" y="2670147"/>
            <a:ext cx="370020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Resource Consumption in Hospitality</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Environmental Impact</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Necessity of Sustainable Practices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550" y="609600"/>
            <a:ext cx="2802951" cy="1320800"/>
          </a:xfrm>
        </p:spPr>
        <p:txBody>
          <a:bodyPr>
            <a:normAutofit/>
          </a:bodyPr>
          <a:lstStyle/>
          <a:p>
            <a:pPr>
              <a:lnSpc>
                <a:spcPct val="90000"/>
              </a:lnSpc>
            </a:pPr>
            <a:r>
              <a:rPr lang="en-GB" sz="3100"/>
              <a:t>Key Themes in Sustainability</a:t>
            </a:r>
          </a:p>
        </p:txBody>
      </p:sp>
      <p:sp>
        <p:nvSpPr>
          <p:cNvPr id="3" name="Content Placeholder 2"/>
          <p:cNvSpPr>
            <a:spLocks noGrp="1"/>
          </p:cNvSpPr>
          <p:nvPr>
            <p:ph idx="1"/>
          </p:nvPr>
        </p:nvSpPr>
        <p:spPr>
          <a:xfrm>
            <a:off x="3907172" y="2160589"/>
            <a:ext cx="3048329" cy="3880773"/>
          </a:xfrm>
        </p:spPr>
        <p:txBody>
          <a:bodyPr>
            <a:normAutofit/>
          </a:bodyPr>
          <a:lstStyle/>
          <a:p>
            <a:r>
              <a:t>1. Energy Efficiency</a:t>
            </a:r>
          </a:p>
          <a:p>
            <a:r>
              <a:t>2. Water Conservation</a:t>
            </a:r>
          </a:p>
          <a:p>
            <a:r>
              <a:t>3. Waste Reduction</a:t>
            </a:r>
          </a:p>
          <a:p>
            <a:r>
              <a:t>4. Sustainable Sourcing</a:t>
            </a:r>
          </a:p>
        </p:txBody>
      </p:sp>
      <p:pic>
        <p:nvPicPr>
          <p:cNvPr id="5" name="Picture 4" descr="Pipes over the sea">
            <a:extLst>
              <a:ext uri="{FF2B5EF4-FFF2-40B4-BE49-F238E27FC236}">
                <a16:creationId xmlns:a16="http://schemas.microsoft.com/office/drawing/2014/main" id="{FF8D9C02-1703-CA63-72F2-4192B30BA4D7}"/>
              </a:ext>
            </a:extLst>
          </p:cNvPr>
          <p:cNvPicPr>
            <a:picLocks noChangeAspect="1"/>
          </p:cNvPicPr>
          <p:nvPr/>
        </p:nvPicPr>
        <p:blipFill>
          <a:blip r:embed="rId2"/>
          <a:srcRect l="24179" r="31572"/>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ffice building overlayed with stock market graphs">
            <a:extLst>
              <a:ext uri="{FF2B5EF4-FFF2-40B4-BE49-F238E27FC236}">
                <a16:creationId xmlns:a16="http://schemas.microsoft.com/office/drawing/2014/main" id="{31BB2C58-93E6-C11A-C639-00D107820409}"/>
              </a:ext>
            </a:extLst>
          </p:cNvPr>
          <p:cNvPicPr>
            <a:picLocks noChangeAspect="1"/>
          </p:cNvPicPr>
          <p:nvPr/>
        </p:nvPicPr>
        <p:blipFill>
          <a:blip r:embed="rId2"/>
          <a:srcRect l="41810" r="576"/>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r>
              <a:t>Energy Efficiency</a:t>
            </a:r>
          </a:p>
        </p:txBody>
      </p:sp>
      <p:sp>
        <p:nvSpPr>
          <p:cNvPr id="3" name="Content Placeholder 2"/>
          <p:cNvSpPr>
            <a:spLocks noGrp="1"/>
          </p:cNvSpPr>
          <p:nvPr>
            <p:ph idx="1"/>
          </p:nvPr>
        </p:nvSpPr>
        <p:spPr>
          <a:xfrm>
            <a:off x="508000" y="2160589"/>
            <a:ext cx="2888342" cy="3880773"/>
          </a:xfrm>
        </p:spPr>
        <p:txBody>
          <a:bodyPr>
            <a:normAutofit/>
          </a:bodyPr>
          <a:lstStyle/>
          <a:p>
            <a:r>
              <a:t>Energy consumption is a major expense for hotels. Implementing energy-efficient technologies reduces costs and environmental impact. Examples include:</a:t>
            </a:r>
          </a:p>
          <a:p>
            <a:r>
              <a:t>- Hilton: 30% energy reduction by 2030</a:t>
            </a:r>
          </a:p>
          <a:p>
            <a:r>
              <a:t>- Marriott: 50% GHG reduction by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CF2508-4D12-191E-FBC5-EBAFF5634666}"/>
              </a:ext>
            </a:extLst>
          </p:cNvPr>
          <p:cNvPicPr>
            <a:picLocks noChangeAspect="1"/>
          </p:cNvPicPr>
          <p:nvPr/>
        </p:nvPicPr>
        <p:blipFill>
          <a:blip r:embed="rId2"/>
          <a:srcRect l="32935" r="18331"/>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r>
              <a:t>Water Conservation</a:t>
            </a:r>
          </a:p>
        </p:txBody>
      </p:sp>
      <p:sp>
        <p:nvSpPr>
          <p:cNvPr id="6" name="Rectangle 2">
            <a:extLst>
              <a:ext uri="{FF2B5EF4-FFF2-40B4-BE49-F238E27FC236}">
                <a16:creationId xmlns:a16="http://schemas.microsoft.com/office/drawing/2014/main" id="{4A46BBE1-38C1-27E0-0E36-229D455AA931}"/>
              </a:ext>
            </a:extLst>
          </p:cNvPr>
          <p:cNvSpPr>
            <a:spLocks noGrp="1" noChangeArrowheads="1"/>
          </p:cNvSpPr>
          <p:nvPr>
            <p:ph idx="1"/>
          </p:nvPr>
        </p:nvSpPr>
        <p:spPr bwMode="auto">
          <a:xfrm>
            <a:off x="508000" y="2670147"/>
            <a:ext cx="3955845"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Importance of Water Management in Hospitality</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Water Reduction Goals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Innovative Water-Saving Practices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550" y="609600"/>
            <a:ext cx="2802951" cy="1320800"/>
          </a:xfrm>
        </p:spPr>
        <p:txBody>
          <a:bodyPr>
            <a:normAutofit/>
          </a:bodyPr>
          <a:lstStyle/>
          <a:p>
            <a:r>
              <a:t>Waste Reduction</a:t>
            </a:r>
          </a:p>
        </p:txBody>
      </p:sp>
      <p:pic>
        <p:nvPicPr>
          <p:cNvPr id="5" name="Picture 4" descr="Throwing empty plastic bottle into the rubbish">
            <a:extLst>
              <a:ext uri="{FF2B5EF4-FFF2-40B4-BE49-F238E27FC236}">
                <a16:creationId xmlns:a16="http://schemas.microsoft.com/office/drawing/2014/main" id="{4DE4A8E8-9F58-D392-CEDA-50522A7CFA74}"/>
              </a:ext>
            </a:extLst>
          </p:cNvPr>
          <p:cNvPicPr>
            <a:picLocks noChangeAspect="1"/>
          </p:cNvPicPr>
          <p:nvPr/>
        </p:nvPicPr>
        <p:blipFill>
          <a:blip r:embed="rId2"/>
          <a:srcRect l="25404" r="35213" b="-2"/>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Rectangle 2">
            <a:extLst>
              <a:ext uri="{FF2B5EF4-FFF2-40B4-BE49-F238E27FC236}">
                <a16:creationId xmlns:a16="http://schemas.microsoft.com/office/drawing/2014/main" id="{1E329EEB-A153-E786-15FD-FDB37536C618}"/>
              </a:ext>
            </a:extLst>
          </p:cNvPr>
          <p:cNvSpPr>
            <a:spLocks noGrp="1" noChangeArrowheads="1"/>
          </p:cNvSpPr>
          <p:nvPr>
            <p:ph idx="1"/>
          </p:nvPr>
        </p:nvSpPr>
        <p:spPr bwMode="auto">
          <a:xfrm>
            <a:off x="3906837" y="2947145"/>
            <a:ext cx="404619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Waste Generation in Hospitality</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Accor’s ‘Planet 21’ Initiative</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Challenges for Smaller Hotels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8000" y="609600"/>
            <a:ext cx="2882531" cy="5175624"/>
          </a:xfrm>
        </p:spPr>
        <p:txBody>
          <a:bodyPr anchor="ctr">
            <a:normAutofit/>
          </a:bodyPr>
          <a:lstStyle/>
          <a:p>
            <a:r>
              <a:rPr lang="en-GB">
                <a:solidFill>
                  <a:schemeClr val="tx1">
                    <a:lumMod val="85000"/>
                    <a:lumOff val="15000"/>
                  </a:schemeClr>
                </a:solidFill>
              </a:rPr>
              <a:t>Sustainable Sourcing</a:t>
            </a:r>
          </a:p>
        </p:txBody>
      </p:sp>
      <p:sp>
        <p:nvSpPr>
          <p:cNvPr id="4" name="Rectangle 1">
            <a:extLst>
              <a:ext uri="{FF2B5EF4-FFF2-40B4-BE49-F238E27FC236}">
                <a16:creationId xmlns:a16="http://schemas.microsoft.com/office/drawing/2014/main" id="{55ABE492-BD82-DDA8-9BC1-E9EF3BFAAFBA}"/>
              </a:ext>
            </a:extLst>
          </p:cNvPr>
          <p:cNvSpPr>
            <a:spLocks noGrp="1" noChangeArrowheads="1"/>
          </p:cNvSpPr>
          <p:nvPr>
            <p:ph idx="1"/>
          </p:nvPr>
        </p:nvSpPr>
        <p:spPr bwMode="auto">
          <a:xfrm>
            <a:off x="3390531" y="2050851"/>
            <a:ext cx="447526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Benefits of Local Sourcing</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Ritz-Carlton’s Farm-to-Table Approach</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Challenges for Remote Hotels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550" y="609600"/>
            <a:ext cx="2802951" cy="1320800"/>
          </a:xfrm>
        </p:spPr>
        <p:txBody>
          <a:bodyPr>
            <a:normAutofit/>
          </a:bodyPr>
          <a:lstStyle/>
          <a:p>
            <a:pPr>
              <a:lnSpc>
                <a:spcPct val="90000"/>
              </a:lnSpc>
            </a:pPr>
            <a:r>
              <a:rPr lang="en-GB" sz="3100"/>
              <a:t>Certifications and Standards</a:t>
            </a:r>
          </a:p>
        </p:txBody>
      </p:sp>
      <p:pic>
        <p:nvPicPr>
          <p:cNvPr id="5" name="Picture 4" descr="Keys to a home">
            <a:extLst>
              <a:ext uri="{FF2B5EF4-FFF2-40B4-BE49-F238E27FC236}">
                <a16:creationId xmlns:a16="http://schemas.microsoft.com/office/drawing/2014/main" id="{898FAC0F-D561-E3CB-5F05-73C089EC149C}"/>
              </a:ext>
            </a:extLst>
          </p:cNvPr>
          <p:cNvPicPr>
            <a:picLocks noChangeAspect="1"/>
          </p:cNvPicPr>
          <p:nvPr/>
        </p:nvPicPr>
        <p:blipFill>
          <a:blip r:embed="rId2"/>
          <a:srcRect l="44105" r="16513" b="-2"/>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Rectangle 1">
            <a:extLst>
              <a:ext uri="{FF2B5EF4-FFF2-40B4-BE49-F238E27FC236}">
                <a16:creationId xmlns:a16="http://schemas.microsoft.com/office/drawing/2014/main" id="{9072A4F9-7B0B-4606-2EC1-83D26B18DBC4}"/>
              </a:ext>
            </a:extLst>
          </p:cNvPr>
          <p:cNvSpPr>
            <a:spLocks noGrp="1" noChangeArrowheads="1"/>
          </p:cNvSpPr>
          <p:nvPr>
            <p:ph idx="1"/>
          </p:nvPr>
        </p:nvSpPr>
        <p:spPr bwMode="auto">
          <a:xfrm>
            <a:off x="3906838" y="3085645"/>
            <a:ext cx="3152723"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Role of Sustainability Certifications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Challenges with Certification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550" y="609600"/>
            <a:ext cx="2802951" cy="1320800"/>
          </a:xfrm>
        </p:spPr>
        <p:txBody>
          <a:bodyPr>
            <a:normAutofit/>
          </a:bodyPr>
          <a:lstStyle/>
          <a:p>
            <a:r>
              <a:t>Global Case Studies</a:t>
            </a:r>
          </a:p>
        </p:txBody>
      </p:sp>
      <p:sp>
        <p:nvSpPr>
          <p:cNvPr id="3" name="Content Placeholder 2"/>
          <p:cNvSpPr>
            <a:spLocks noGrp="1"/>
          </p:cNvSpPr>
          <p:nvPr>
            <p:ph idx="1"/>
          </p:nvPr>
        </p:nvSpPr>
        <p:spPr>
          <a:xfrm>
            <a:off x="3907172" y="2160589"/>
            <a:ext cx="3048329" cy="3880773"/>
          </a:xfrm>
        </p:spPr>
        <p:txBody>
          <a:bodyPr>
            <a:normAutofit/>
          </a:bodyPr>
          <a:lstStyle/>
          <a:p>
            <a:r>
              <a:t>Examples of sustainable practices:</a:t>
            </a:r>
          </a:p>
          <a:p>
            <a:r>
              <a:t>- Proximity Hotel (USA): LEED Platinum, 39% energy reduction</a:t>
            </a:r>
          </a:p>
          <a:p>
            <a:r>
              <a:t>- Oberoi Group (India): Water conservation and eco-friendly practices</a:t>
            </a:r>
          </a:p>
          <a:p>
            <a:r>
              <a:t>- Accor and Marriott: Global sustainability initiatives</a:t>
            </a:r>
          </a:p>
        </p:txBody>
      </p:sp>
      <p:pic>
        <p:nvPicPr>
          <p:cNvPr id="5" name="Picture 4">
            <a:extLst>
              <a:ext uri="{FF2B5EF4-FFF2-40B4-BE49-F238E27FC236}">
                <a16:creationId xmlns:a16="http://schemas.microsoft.com/office/drawing/2014/main" id="{5CA11662-B796-680F-D849-C7CD7A619DD5}"/>
              </a:ext>
            </a:extLst>
          </p:cNvPr>
          <p:cNvPicPr>
            <a:picLocks noChangeAspect="1"/>
          </p:cNvPicPr>
          <p:nvPr/>
        </p:nvPicPr>
        <p:blipFill>
          <a:blip r:embed="rId2"/>
          <a:srcRect l="27649" r="33116"/>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ow angle view of modern financial skyscrapers into the sky">
            <a:extLst>
              <a:ext uri="{FF2B5EF4-FFF2-40B4-BE49-F238E27FC236}">
                <a16:creationId xmlns:a16="http://schemas.microsoft.com/office/drawing/2014/main" id="{BFCAB75C-D8EB-A2F1-E4C1-A16E92A79CB7}"/>
              </a:ext>
            </a:extLst>
          </p:cNvPr>
          <p:cNvPicPr>
            <a:picLocks noChangeAspect="1"/>
          </p:cNvPicPr>
          <p:nvPr/>
        </p:nvPicPr>
        <p:blipFill>
          <a:blip r:embed="rId2"/>
          <a:srcRect l="25727" r="16442" b="-2"/>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r>
              <a:rPr lang="en-GB" sz="3300"/>
              <a:t>Challenges in Sustainability</a:t>
            </a:r>
          </a:p>
        </p:txBody>
      </p:sp>
      <p:sp>
        <p:nvSpPr>
          <p:cNvPr id="4" name="Rectangle 1">
            <a:extLst>
              <a:ext uri="{FF2B5EF4-FFF2-40B4-BE49-F238E27FC236}">
                <a16:creationId xmlns:a16="http://schemas.microsoft.com/office/drawing/2014/main" id="{DA8183CD-FF61-2A1D-9E84-F82B2E6BDA3D}"/>
              </a:ext>
            </a:extLst>
          </p:cNvPr>
          <p:cNvSpPr>
            <a:spLocks noGrp="1" noChangeArrowheads="1"/>
          </p:cNvSpPr>
          <p:nvPr>
            <p:ph idx="1"/>
          </p:nvPr>
        </p:nvSpPr>
        <p:spPr bwMode="auto">
          <a:xfrm>
            <a:off x="507999" y="2753461"/>
            <a:ext cx="358221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Challenges Facing Hotels in Sustainability Efforts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Specific Struggles for Smaller Hotels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199" y="609600"/>
            <a:ext cx="7648121" cy="1099457"/>
          </a:xfrm>
        </p:spPr>
        <p:txBody>
          <a:bodyPr>
            <a:normAutofit/>
          </a:bodyPr>
          <a:lstStyle/>
          <a:p>
            <a:pPr>
              <a:lnSpc>
                <a:spcPct val="90000"/>
              </a:lnSpc>
            </a:pPr>
            <a:r>
              <a:t>SWOT Analysis: Sustainability in Hospitality</a:t>
            </a:r>
            <a:endParaRPr lang="en-GB"/>
          </a:p>
        </p:txBody>
      </p:sp>
      <p:graphicFrame>
        <p:nvGraphicFramePr>
          <p:cNvPr id="5" name="Content Placeholder 2">
            <a:extLst>
              <a:ext uri="{FF2B5EF4-FFF2-40B4-BE49-F238E27FC236}">
                <a16:creationId xmlns:a16="http://schemas.microsoft.com/office/drawing/2014/main" id="{043CA869-F1D4-6BD1-7089-C851F84C0D4B}"/>
              </a:ext>
            </a:extLst>
          </p:cNvPr>
          <p:cNvGraphicFramePr>
            <a:graphicFrameLocks noGrp="1"/>
          </p:cNvGraphicFramePr>
          <p:nvPr>
            <p:ph idx="1"/>
            <p:extLst>
              <p:ext uri="{D42A27DB-BD31-4B8C-83A1-F6EECF244321}">
                <p14:modId xmlns:p14="http://schemas.microsoft.com/office/powerpoint/2010/main" val="3238021377"/>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8000" y="609600"/>
            <a:ext cx="2882531" cy="5175624"/>
          </a:xfrm>
        </p:spPr>
        <p:txBody>
          <a:bodyPr anchor="ctr">
            <a:normAutofit/>
          </a:bodyPr>
          <a:lstStyle/>
          <a:p>
            <a:r>
              <a:rPr lang="en-GB">
                <a:solidFill>
                  <a:schemeClr val="tx1">
                    <a:lumMod val="85000"/>
                    <a:lumOff val="15000"/>
                  </a:schemeClr>
                </a:solidFill>
              </a:rPr>
              <a:t>PESTLE Analysis</a:t>
            </a:r>
          </a:p>
        </p:txBody>
      </p:sp>
      <p:sp>
        <p:nvSpPr>
          <p:cNvPr id="3" name="Content Placeholder 2"/>
          <p:cNvSpPr>
            <a:spLocks noGrp="1"/>
          </p:cNvSpPr>
          <p:nvPr>
            <p:ph idx="1"/>
          </p:nvPr>
        </p:nvSpPr>
        <p:spPr>
          <a:xfrm>
            <a:off x="4587063" y="609601"/>
            <a:ext cx="4133472" cy="5175624"/>
          </a:xfrm>
        </p:spPr>
        <p:txBody>
          <a:bodyPr anchor="ctr">
            <a:normAutofit/>
          </a:bodyPr>
          <a:lstStyle/>
          <a:p>
            <a:r>
              <a:rPr lang="en-GB">
                <a:solidFill>
                  <a:srgbClr val="FFFFFF"/>
                </a:solidFill>
              </a:rPr>
              <a:t>Political: Regulations and incentives</a:t>
            </a:r>
          </a:p>
          <a:p>
            <a:r>
              <a:rPr lang="en-GB">
                <a:solidFill>
                  <a:srgbClr val="FFFFFF"/>
                </a:solidFill>
              </a:rPr>
              <a:t>Economic: Cost vs. long-term savings</a:t>
            </a:r>
          </a:p>
          <a:p>
            <a:r>
              <a:rPr lang="en-GB">
                <a:solidFill>
                  <a:srgbClr val="FFFFFF"/>
                </a:solidFill>
              </a:rPr>
              <a:t>Social: Demand for eco-friendly hotels</a:t>
            </a:r>
          </a:p>
          <a:p>
            <a:r>
              <a:rPr lang="en-GB">
                <a:solidFill>
                  <a:srgbClr val="FFFFFF"/>
                </a:solidFill>
              </a:rPr>
              <a:t>Technological: IoT and resource management</a:t>
            </a:r>
          </a:p>
          <a:p>
            <a:r>
              <a:rPr lang="en-GB">
                <a:solidFill>
                  <a:srgbClr val="FFFFFF"/>
                </a:solidFill>
              </a:rPr>
              <a:t>Legal: Compliance and certifications</a:t>
            </a:r>
          </a:p>
          <a:p>
            <a:r>
              <a:rPr lang="en-GB">
                <a:solidFill>
                  <a:srgbClr val="FFFFFF"/>
                </a:solidFill>
              </a:rPr>
              <a:t>Environmental: Climate change pressures</a:t>
            </a:r>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8000" y="609600"/>
            <a:ext cx="2882531" cy="5175624"/>
          </a:xfrm>
        </p:spPr>
        <p:txBody>
          <a:bodyPr anchor="ctr">
            <a:normAutofit/>
          </a:bodyPr>
          <a:lstStyle/>
          <a:p>
            <a:r>
              <a:rPr lang="en-GB">
                <a:solidFill>
                  <a:schemeClr val="tx1">
                    <a:lumMod val="85000"/>
                    <a:lumOff val="15000"/>
                  </a:schemeClr>
                </a:solidFill>
              </a:rPr>
              <a:t>Conclusion</a:t>
            </a:r>
          </a:p>
        </p:txBody>
      </p:sp>
      <p:sp>
        <p:nvSpPr>
          <p:cNvPr id="3" name="Content Placeholder 2"/>
          <p:cNvSpPr>
            <a:spLocks noGrp="1"/>
          </p:cNvSpPr>
          <p:nvPr>
            <p:ph idx="1"/>
          </p:nvPr>
        </p:nvSpPr>
        <p:spPr>
          <a:xfrm>
            <a:off x="4587063" y="609601"/>
            <a:ext cx="4133472" cy="5175624"/>
          </a:xfrm>
        </p:spPr>
        <p:txBody>
          <a:bodyPr anchor="ctr">
            <a:normAutofit/>
          </a:bodyPr>
          <a:lstStyle/>
          <a:p>
            <a:r>
              <a:rPr lang="en-GB">
                <a:solidFill>
                  <a:srgbClr val="FFFFFF"/>
                </a:solidFill>
              </a:rPr>
              <a:t>Sustainability in hospitality is both an ethical responsibility and strategic advantage. Successful cases, like Proximity Hotel and Oberoi Group, highlight benefits for the environment and business. However, challenges remain for smaller hotels. A sustainable future for hospitality requires industry-wide commitment.</a:t>
            </a:r>
          </a:p>
        </p:txBody>
      </p:sp>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right modern kitchen">
            <a:extLst>
              <a:ext uri="{FF2B5EF4-FFF2-40B4-BE49-F238E27FC236}">
                <a16:creationId xmlns:a16="http://schemas.microsoft.com/office/drawing/2014/main" id="{49909268-60A5-CFED-957D-A809ADD7DEA6}"/>
              </a:ext>
            </a:extLst>
          </p:cNvPr>
          <p:cNvPicPr>
            <a:picLocks noChangeAspect="1"/>
          </p:cNvPicPr>
          <p:nvPr/>
        </p:nvPicPr>
        <p:blipFill>
          <a:blip r:embed="rId2">
            <a:duotone>
              <a:prstClr val="black"/>
              <a:prstClr val="white"/>
            </a:duotone>
          </a:blip>
          <a:srcRect l="34862" r="13562" b="-2"/>
          <a:stretch/>
        </p:blipFill>
        <p:spPr>
          <a:xfrm>
            <a:off x="3842657" y="-1"/>
            <a:ext cx="529896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1630340-02C5-AB9B-B367-2C148DF5C680}"/>
              </a:ext>
            </a:extLst>
          </p:cNvPr>
          <p:cNvSpPr>
            <a:spLocks noGrp="1"/>
          </p:cNvSpPr>
          <p:nvPr>
            <p:ph type="ctrTitle"/>
          </p:nvPr>
        </p:nvSpPr>
        <p:spPr>
          <a:xfrm>
            <a:off x="501649" y="1678666"/>
            <a:ext cx="3842636" cy="2369093"/>
          </a:xfrm>
        </p:spPr>
        <p:txBody>
          <a:bodyPr>
            <a:normAutofit/>
          </a:bodyPr>
          <a:lstStyle/>
          <a:p>
            <a:r>
              <a:rPr lang="en-GB" sz="4200" dirty="0"/>
              <a:t>Thank you, any Questions? </a:t>
            </a:r>
          </a:p>
        </p:txBody>
      </p:sp>
    </p:spTree>
    <p:extLst>
      <p:ext uri="{BB962C8B-B14F-4D97-AF65-F5344CB8AC3E}">
        <p14:creationId xmlns:p14="http://schemas.microsoft.com/office/powerpoint/2010/main" val="677885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E4AC-D6C9-7D4A-499D-EEADF680D71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0DCB46B-1376-B669-5A25-511C7E113E6E}"/>
              </a:ext>
            </a:extLst>
          </p:cNvPr>
          <p:cNvSpPr>
            <a:spLocks noGrp="1"/>
          </p:cNvSpPr>
          <p:nvPr>
            <p:ph idx="1"/>
          </p:nvPr>
        </p:nvSpPr>
        <p:spPr/>
        <p:txBody>
          <a:bodyPr>
            <a:normAutofit fontScale="55000" lnSpcReduction="20000"/>
          </a:bodyPr>
          <a:lstStyle/>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Accor. (2021). Planet 21: Acting Here. Retrieved from [Accor website]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Bohdanowicz</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P. (2005). European hoteliers' attitudes towards environmental sustainability. Hotel and Restaurant Management, 10(2), 149-159.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Chechi</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M., &amp; Bruni, M. (2021).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Sustainability in Hospitality: The Influence of Sustainable Practices on Hotel Performance. Journal of Hospitality and Tourism Research, 45(4), 617-634.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Fairmont. (2023). Sustainability at Fairmont Hotels &amp; Resorts. Retrieved from [Fairmont website]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Hilton. (2021). Travel with Purpose 2030 Goals. Retrieved from [Hilton website]</a:t>
            </a: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IHG. (2021). Sustainable Development Goals: 2021 Highlights. Retrieved from [IHG website]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817767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501</Words>
  <Application>Microsoft Office PowerPoint</Application>
  <PresentationFormat>On-screen Show (4:3)</PresentationFormat>
  <Paragraphs>101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Trebuchet MS</vt:lpstr>
      <vt:lpstr>Wingdings 3</vt:lpstr>
      <vt:lpstr>Facet</vt:lpstr>
      <vt:lpstr>Sustainability in the Hospitality Industry</vt:lpstr>
      <vt:lpstr>Abstract</vt:lpstr>
      <vt:lpstr>Introduction</vt:lpstr>
      <vt:lpstr>Industry Overview</vt:lpstr>
      <vt:lpstr>Key Themes in Sustainability</vt:lpstr>
      <vt:lpstr>Energy Efficiency</vt:lpstr>
      <vt:lpstr>Water Conservation</vt:lpstr>
      <vt:lpstr>Waste Reduction</vt:lpstr>
      <vt:lpstr>Sustainable Sourcing</vt:lpstr>
      <vt:lpstr>Certifications and Standards</vt:lpstr>
      <vt:lpstr>Global Case Studies</vt:lpstr>
      <vt:lpstr>Challenges in Sustainability</vt:lpstr>
      <vt:lpstr>SWOT Analysis: Sustainability in Hospitality</vt:lpstr>
      <vt:lpstr>PESTLE Analysis</vt:lpstr>
      <vt:lpstr>Conclusion</vt:lpstr>
      <vt:lpstr>Thank you, any Questions?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Abdul Sobur</dc:creator>
  <cp:keywords/>
  <dc:description>generated using python-pptx</dc:description>
  <cp:lastModifiedBy>Abdul Sobur</cp:lastModifiedBy>
  <cp:revision>4</cp:revision>
  <dcterms:created xsi:type="dcterms:W3CDTF">2013-01-27T09:14:16Z</dcterms:created>
  <dcterms:modified xsi:type="dcterms:W3CDTF">2024-10-29T01:55:29Z</dcterms:modified>
  <cp:category/>
</cp:coreProperties>
</file>