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3" r:id="rId1"/>
  </p:sldMasterIdLst>
  <p:notesMasterIdLst>
    <p:notesMasterId r:id="rId12"/>
  </p:notesMasterIdLst>
  <p:sldIdLst>
    <p:sldId id="256" r:id="rId2"/>
    <p:sldId id="258" r:id="rId3"/>
    <p:sldId id="257" r:id="rId4"/>
    <p:sldId id="259" r:id="rId5"/>
    <p:sldId id="271" r:id="rId6"/>
    <p:sldId id="270" r:id="rId7"/>
    <p:sldId id="262" r:id="rId8"/>
    <p:sldId id="261" r:id="rId9"/>
    <p:sldId id="264" r:id="rId10"/>
    <p:sldId id="263" r:id="rId11"/>
  </p:sldIdLst>
  <p:sldSz cx="18288000" cy="10287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20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27D7047-D5FE-496B-946A-5536C39F00B4}">
  <a:tblStyle styleId="{727D7047-D5FE-496B-946A-5536C39F00B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80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>
          <a:extLst>
            <a:ext uri="{FF2B5EF4-FFF2-40B4-BE49-F238E27FC236}">
              <a16:creationId xmlns:a16="http://schemas.microsoft.com/office/drawing/2014/main" id="{E0743F25-406B-FE46-A17B-431446DDCF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4:notes">
            <a:extLst>
              <a:ext uri="{FF2B5EF4-FFF2-40B4-BE49-F238E27FC236}">
                <a16:creationId xmlns:a16="http://schemas.microsoft.com/office/drawing/2014/main" id="{B16D45A5-A041-BCBB-C167-29988692ABC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4:notes">
            <a:extLst>
              <a:ext uri="{FF2B5EF4-FFF2-40B4-BE49-F238E27FC236}">
                <a16:creationId xmlns:a16="http://schemas.microsoft.com/office/drawing/2014/main" id="{FC9957C4-6C8B-5423-9129-5E2EEB64706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765963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>
          <a:extLst>
            <a:ext uri="{FF2B5EF4-FFF2-40B4-BE49-F238E27FC236}">
              <a16:creationId xmlns:a16="http://schemas.microsoft.com/office/drawing/2014/main" id="{BE7FF145-6013-5687-C7D7-A65135F84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4:notes">
            <a:extLst>
              <a:ext uri="{FF2B5EF4-FFF2-40B4-BE49-F238E27FC236}">
                <a16:creationId xmlns:a16="http://schemas.microsoft.com/office/drawing/2014/main" id="{B48FBE3B-BC3B-A913-6DEC-D79B91F304A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4:notes">
            <a:extLst>
              <a:ext uri="{FF2B5EF4-FFF2-40B4-BE49-F238E27FC236}">
                <a16:creationId xmlns:a16="http://schemas.microsoft.com/office/drawing/2014/main" id="{B46623BF-188D-5205-9C0E-478047E3330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091303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rgbClr val="8D2041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/>
        </p:nvSpPr>
        <p:spPr>
          <a:xfrm flipH="1">
            <a:off x="16489400" y="8349198"/>
            <a:ext cx="1555677" cy="1555677"/>
          </a:xfrm>
          <a:custGeom>
            <a:avLst/>
            <a:gdLst/>
            <a:ahLst/>
            <a:cxnLst/>
            <a:rect l="l" t="t" r="r" b="b"/>
            <a:pathLst>
              <a:path w="1555677" h="1555677" extrusionOk="0">
                <a:moveTo>
                  <a:pt x="1555678" y="0"/>
                </a:moveTo>
                <a:lnTo>
                  <a:pt x="0" y="0"/>
                </a:lnTo>
                <a:lnTo>
                  <a:pt x="0" y="1555677"/>
                </a:lnTo>
                <a:lnTo>
                  <a:pt x="1555678" y="1555677"/>
                </a:lnTo>
                <a:lnTo>
                  <a:pt x="1555678" y="0"/>
                </a:lnTo>
                <a:close/>
              </a:path>
            </a:pathLst>
          </a:cu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7" name="Google Shape;17;p3"/>
          <p:cNvSpPr>
            <a:spLocks noGrp="1"/>
          </p:cNvSpPr>
          <p:nvPr>
            <p:ph type="pic" idx="2"/>
          </p:nvPr>
        </p:nvSpPr>
        <p:spPr>
          <a:xfrm>
            <a:off x="484800" y="466875"/>
            <a:ext cx="17318400" cy="4805700"/>
          </a:xfrm>
          <a:prstGeom prst="rect">
            <a:avLst/>
          </a:prstGeom>
          <a:noFill/>
          <a:ln>
            <a:noFill/>
          </a:ln>
        </p:spPr>
      </p:sp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484800" y="5811250"/>
            <a:ext cx="14730000" cy="284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0000"/>
              <a:buNone/>
              <a:defRPr sz="10000" i="0" u="none" strike="noStrike" cap="none">
                <a:solidFill>
                  <a:srgbClr val="F0E4E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title" idx="3"/>
          </p:nvPr>
        </p:nvSpPr>
        <p:spPr>
          <a:xfrm>
            <a:off x="484800" y="8933900"/>
            <a:ext cx="14730000" cy="38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2000"/>
              <a:buNone/>
              <a:defRPr sz="2000" i="0" u="none" strike="noStrike" cap="none">
                <a:solidFill>
                  <a:srgbClr val="F0E4E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/>
          <p:nvPr/>
        </p:nvSpPr>
        <p:spPr>
          <a:xfrm rot="-5400000" flipH="1">
            <a:off x="12404700" y="1006412"/>
            <a:ext cx="1364197" cy="1364197"/>
          </a:xfrm>
          <a:custGeom>
            <a:avLst/>
            <a:gdLst/>
            <a:ahLst/>
            <a:cxnLst/>
            <a:rect l="l" t="t" r="r" b="b"/>
            <a:pathLst>
              <a:path w="1364197" h="1364197" extrusionOk="0">
                <a:moveTo>
                  <a:pt x="1364197" y="0"/>
                </a:moveTo>
                <a:lnTo>
                  <a:pt x="0" y="0"/>
                </a:lnTo>
                <a:lnTo>
                  <a:pt x="0" y="1364198"/>
                </a:lnTo>
                <a:lnTo>
                  <a:pt x="1364197" y="1364198"/>
                </a:lnTo>
                <a:lnTo>
                  <a:pt x="1364197" y="0"/>
                </a:lnTo>
                <a:close/>
              </a:path>
            </a:pathLst>
          </a:cu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22" name="Google Shape;22;p4"/>
          <p:cNvSpPr>
            <a:spLocks noGrp="1"/>
          </p:cNvSpPr>
          <p:nvPr>
            <p:ph type="pic" idx="2"/>
          </p:nvPr>
        </p:nvSpPr>
        <p:spPr>
          <a:xfrm>
            <a:off x="620175" y="3379125"/>
            <a:ext cx="4905300" cy="2845800"/>
          </a:xfrm>
          <a:prstGeom prst="roundRect">
            <a:avLst>
              <a:gd name="adj" fmla="val 2335"/>
            </a:avLst>
          </a:prstGeom>
          <a:noFill/>
          <a:ln>
            <a:noFill/>
          </a:ln>
        </p:spPr>
      </p:sp>
      <p:sp>
        <p:nvSpPr>
          <p:cNvPr id="23" name="Google Shape;23;p4"/>
          <p:cNvSpPr>
            <a:spLocks noGrp="1"/>
          </p:cNvSpPr>
          <p:nvPr>
            <p:ph type="pic" idx="3"/>
          </p:nvPr>
        </p:nvSpPr>
        <p:spPr>
          <a:xfrm>
            <a:off x="6691350" y="3379125"/>
            <a:ext cx="4905300" cy="2845800"/>
          </a:xfrm>
          <a:prstGeom prst="roundRect">
            <a:avLst>
              <a:gd name="adj" fmla="val 2335"/>
            </a:avLst>
          </a:prstGeom>
          <a:noFill/>
          <a:ln>
            <a:noFill/>
          </a:ln>
        </p:spPr>
      </p:sp>
      <p:sp>
        <p:nvSpPr>
          <p:cNvPr id="24" name="Google Shape;24;p4"/>
          <p:cNvSpPr>
            <a:spLocks noGrp="1"/>
          </p:cNvSpPr>
          <p:nvPr>
            <p:ph type="pic" idx="4"/>
          </p:nvPr>
        </p:nvSpPr>
        <p:spPr>
          <a:xfrm>
            <a:off x="12671300" y="3379125"/>
            <a:ext cx="4905300" cy="2845800"/>
          </a:xfrm>
          <a:prstGeom prst="roundRect">
            <a:avLst>
              <a:gd name="adj" fmla="val 2335"/>
            </a:avLst>
          </a:prstGeom>
          <a:noFill/>
          <a:ln>
            <a:noFill/>
          </a:ln>
        </p:spPr>
      </p:sp>
      <p:sp>
        <p:nvSpPr>
          <p:cNvPr id="25" name="Google Shape;25;p4"/>
          <p:cNvSpPr txBox="1">
            <a:spLocks noGrp="1"/>
          </p:cNvSpPr>
          <p:nvPr>
            <p:ph type="title"/>
          </p:nvPr>
        </p:nvSpPr>
        <p:spPr>
          <a:xfrm>
            <a:off x="1712550" y="1094500"/>
            <a:ext cx="10279800" cy="118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0000"/>
              <a:buNone/>
              <a:defRPr sz="10000" i="0" u="none" strike="noStrike" cap="none">
                <a:solidFill>
                  <a:srgbClr val="F0E4E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1"/>
          </p:nvPr>
        </p:nvSpPr>
        <p:spPr>
          <a:xfrm>
            <a:off x="620175" y="6605300"/>
            <a:ext cx="4905300" cy="27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»"/>
              <a:defRPr sz="2000" i="0" u="none" strike="noStrike" cap="none">
                <a:solidFill>
                  <a:srgbClr val="F0E4E2"/>
                </a:solidFill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body" idx="5"/>
          </p:nvPr>
        </p:nvSpPr>
        <p:spPr>
          <a:xfrm>
            <a:off x="6691350" y="6605300"/>
            <a:ext cx="4905300" cy="27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»"/>
              <a:defRPr sz="2000" i="0" u="none" strike="noStrike" cap="none">
                <a:solidFill>
                  <a:srgbClr val="F0E4E2"/>
                </a:solidFill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body" idx="6"/>
          </p:nvPr>
        </p:nvSpPr>
        <p:spPr>
          <a:xfrm>
            <a:off x="12671300" y="6605300"/>
            <a:ext cx="4905300" cy="27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»"/>
              <a:defRPr sz="2000" i="0" u="none" strike="noStrike" cap="none">
                <a:solidFill>
                  <a:srgbClr val="F0E4E2"/>
                </a:solidFill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>
            <a:spLocks noGrp="1"/>
          </p:cNvSpPr>
          <p:nvPr>
            <p:ph type="pic" idx="2"/>
          </p:nvPr>
        </p:nvSpPr>
        <p:spPr>
          <a:xfrm>
            <a:off x="531575" y="544400"/>
            <a:ext cx="8094600" cy="9234900"/>
          </a:xfrm>
          <a:prstGeom prst="roundRect">
            <a:avLst>
              <a:gd name="adj" fmla="val 2335"/>
            </a:avLst>
          </a:prstGeom>
          <a:noFill/>
          <a:ln>
            <a:noFill/>
          </a:ln>
        </p:spPr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9390175" y="1138800"/>
            <a:ext cx="8194200" cy="336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0000"/>
              <a:buNone/>
              <a:defRPr sz="10000" i="0" u="none" strike="noStrike" cap="none">
                <a:solidFill>
                  <a:srgbClr val="F0E4E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9390175" y="6184525"/>
            <a:ext cx="7972800" cy="336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»"/>
              <a:defRPr sz="2000" i="0" u="none" strike="noStrike" cap="none">
                <a:solidFill>
                  <a:srgbClr val="F0E4E2"/>
                </a:solidFill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bg>
      <p:bgPr>
        <a:solidFill>
          <a:srgbClr val="F0E4E2"/>
        </a:solidFill>
        <a:effectLst/>
      </p:bgPr>
    </p:bg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oogle Shape;34;p6"/>
          <p:cNvGrpSpPr/>
          <p:nvPr/>
        </p:nvGrpSpPr>
        <p:grpSpPr>
          <a:xfrm>
            <a:off x="1028700" y="3206458"/>
            <a:ext cx="3779434" cy="6051883"/>
            <a:chOff x="0" y="-47625"/>
            <a:chExt cx="995400" cy="1593901"/>
          </a:xfrm>
        </p:grpSpPr>
        <p:sp>
          <p:nvSpPr>
            <p:cNvPr id="35" name="Google Shape;35;p6"/>
            <p:cNvSpPr/>
            <p:nvPr/>
          </p:nvSpPr>
          <p:spPr>
            <a:xfrm>
              <a:off x="0" y="0"/>
              <a:ext cx="995358" cy="1546276"/>
            </a:xfrm>
            <a:custGeom>
              <a:avLst/>
              <a:gdLst/>
              <a:ahLst/>
              <a:cxnLst/>
              <a:rect l="l" t="t" r="r" b="b"/>
              <a:pathLst>
                <a:path w="995358" h="1546276" extrusionOk="0">
                  <a:moveTo>
                    <a:pt x="40971" y="0"/>
                  </a:moveTo>
                  <a:lnTo>
                    <a:pt x="954388" y="0"/>
                  </a:lnTo>
                  <a:cubicBezTo>
                    <a:pt x="977015" y="0"/>
                    <a:pt x="995358" y="18343"/>
                    <a:pt x="995358" y="40971"/>
                  </a:cubicBezTo>
                  <a:lnTo>
                    <a:pt x="995358" y="1505305"/>
                  </a:lnTo>
                  <a:cubicBezTo>
                    <a:pt x="995358" y="1527933"/>
                    <a:pt x="977015" y="1546276"/>
                    <a:pt x="954388" y="1546276"/>
                  </a:cubicBezTo>
                  <a:lnTo>
                    <a:pt x="40971" y="1546276"/>
                  </a:lnTo>
                  <a:cubicBezTo>
                    <a:pt x="18343" y="1546276"/>
                    <a:pt x="0" y="1527933"/>
                    <a:pt x="0" y="1505305"/>
                  </a:cubicBezTo>
                  <a:lnTo>
                    <a:pt x="0" y="40971"/>
                  </a:lnTo>
                  <a:cubicBezTo>
                    <a:pt x="0" y="18343"/>
                    <a:pt x="18343" y="0"/>
                    <a:pt x="40971" y="0"/>
                  </a:cubicBezTo>
                  <a:close/>
                </a:path>
              </a:pathLst>
            </a:custGeom>
            <a:solidFill>
              <a:srgbClr val="8D20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6"/>
            <p:cNvSpPr txBox="1"/>
            <p:nvPr/>
          </p:nvSpPr>
          <p:spPr>
            <a:xfrm>
              <a:off x="0" y="-47625"/>
              <a:ext cx="995400" cy="1593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7" name="Google Shape;37;p6"/>
          <p:cNvGrpSpPr/>
          <p:nvPr/>
        </p:nvGrpSpPr>
        <p:grpSpPr>
          <a:xfrm>
            <a:off x="5179150" y="3206458"/>
            <a:ext cx="3779434" cy="6051883"/>
            <a:chOff x="0" y="-47625"/>
            <a:chExt cx="995400" cy="1593901"/>
          </a:xfrm>
        </p:grpSpPr>
        <p:sp>
          <p:nvSpPr>
            <p:cNvPr id="38" name="Google Shape;38;p6"/>
            <p:cNvSpPr/>
            <p:nvPr/>
          </p:nvSpPr>
          <p:spPr>
            <a:xfrm>
              <a:off x="0" y="0"/>
              <a:ext cx="995358" cy="1546276"/>
            </a:xfrm>
            <a:custGeom>
              <a:avLst/>
              <a:gdLst/>
              <a:ahLst/>
              <a:cxnLst/>
              <a:rect l="l" t="t" r="r" b="b"/>
              <a:pathLst>
                <a:path w="995358" h="1546276" extrusionOk="0">
                  <a:moveTo>
                    <a:pt x="40971" y="0"/>
                  </a:moveTo>
                  <a:lnTo>
                    <a:pt x="954388" y="0"/>
                  </a:lnTo>
                  <a:cubicBezTo>
                    <a:pt x="977015" y="0"/>
                    <a:pt x="995358" y="18343"/>
                    <a:pt x="995358" y="40971"/>
                  </a:cubicBezTo>
                  <a:lnTo>
                    <a:pt x="995358" y="1505305"/>
                  </a:lnTo>
                  <a:cubicBezTo>
                    <a:pt x="995358" y="1527933"/>
                    <a:pt x="977015" y="1546276"/>
                    <a:pt x="954388" y="1546276"/>
                  </a:cubicBezTo>
                  <a:lnTo>
                    <a:pt x="40971" y="1546276"/>
                  </a:lnTo>
                  <a:cubicBezTo>
                    <a:pt x="18343" y="1546276"/>
                    <a:pt x="0" y="1527933"/>
                    <a:pt x="0" y="1505305"/>
                  </a:cubicBezTo>
                  <a:lnTo>
                    <a:pt x="0" y="40971"/>
                  </a:lnTo>
                  <a:cubicBezTo>
                    <a:pt x="0" y="18343"/>
                    <a:pt x="18343" y="0"/>
                    <a:pt x="40971" y="0"/>
                  </a:cubicBezTo>
                  <a:close/>
                </a:path>
              </a:pathLst>
            </a:custGeom>
            <a:solidFill>
              <a:srgbClr val="BFB4B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6"/>
            <p:cNvSpPr txBox="1"/>
            <p:nvPr/>
          </p:nvSpPr>
          <p:spPr>
            <a:xfrm>
              <a:off x="0" y="-47625"/>
              <a:ext cx="995400" cy="1593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0" name="Google Shape;40;p6"/>
          <p:cNvGrpSpPr/>
          <p:nvPr/>
        </p:nvGrpSpPr>
        <p:grpSpPr>
          <a:xfrm>
            <a:off x="9329599" y="3206458"/>
            <a:ext cx="3779434" cy="6051883"/>
            <a:chOff x="0" y="-47625"/>
            <a:chExt cx="995400" cy="1593901"/>
          </a:xfrm>
        </p:grpSpPr>
        <p:sp>
          <p:nvSpPr>
            <p:cNvPr id="41" name="Google Shape;41;p6"/>
            <p:cNvSpPr/>
            <p:nvPr/>
          </p:nvSpPr>
          <p:spPr>
            <a:xfrm>
              <a:off x="0" y="0"/>
              <a:ext cx="995358" cy="1546276"/>
            </a:xfrm>
            <a:custGeom>
              <a:avLst/>
              <a:gdLst/>
              <a:ahLst/>
              <a:cxnLst/>
              <a:rect l="l" t="t" r="r" b="b"/>
              <a:pathLst>
                <a:path w="995358" h="1546276" extrusionOk="0">
                  <a:moveTo>
                    <a:pt x="40971" y="0"/>
                  </a:moveTo>
                  <a:lnTo>
                    <a:pt x="954388" y="0"/>
                  </a:lnTo>
                  <a:cubicBezTo>
                    <a:pt x="977015" y="0"/>
                    <a:pt x="995358" y="18343"/>
                    <a:pt x="995358" y="40971"/>
                  </a:cubicBezTo>
                  <a:lnTo>
                    <a:pt x="995358" y="1505305"/>
                  </a:lnTo>
                  <a:cubicBezTo>
                    <a:pt x="995358" y="1527933"/>
                    <a:pt x="977015" y="1546276"/>
                    <a:pt x="954388" y="1546276"/>
                  </a:cubicBezTo>
                  <a:lnTo>
                    <a:pt x="40971" y="1546276"/>
                  </a:lnTo>
                  <a:cubicBezTo>
                    <a:pt x="18343" y="1546276"/>
                    <a:pt x="0" y="1527933"/>
                    <a:pt x="0" y="1505305"/>
                  </a:cubicBezTo>
                  <a:lnTo>
                    <a:pt x="0" y="40971"/>
                  </a:lnTo>
                  <a:cubicBezTo>
                    <a:pt x="0" y="18343"/>
                    <a:pt x="18343" y="0"/>
                    <a:pt x="40971" y="0"/>
                  </a:cubicBezTo>
                  <a:close/>
                </a:path>
              </a:pathLst>
            </a:custGeom>
            <a:solidFill>
              <a:srgbClr val="8D20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6"/>
            <p:cNvSpPr txBox="1"/>
            <p:nvPr/>
          </p:nvSpPr>
          <p:spPr>
            <a:xfrm>
              <a:off x="0" y="-47625"/>
              <a:ext cx="995400" cy="1593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3" name="Google Shape;43;p6"/>
          <p:cNvGrpSpPr/>
          <p:nvPr/>
        </p:nvGrpSpPr>
        <p:grpSpPr>
          <a:xfrm>
            <a:off x="13480049" y="3206458"/>
            <a:ext cx="3779434" cy="6051883"/>
            <a:chOff x="0" y="-47625"/>
            <a:chExt cx="995400" cy="1593901"/>
          </a:xfrm>
        </p:grpSpPr>
        <p:sp>
          <p:nvSpPr>
            <p:cNvPr id="44" name="Google Shape;44;p6"/>
            <p:cNvSpPr/>
            <p:nvPr/>
          </p:nvSpPr>
          <p:spPr>
            <a:xfrm>
              <a:off x="0" y="0"/>
              <a:ext cx="995358" cy="1546276"/>
            </a:xfrm>
            <a:custGeom>
              <a:avLst/>
              <a:gdLst/>
              <a:ahLst/>
              <a:cxnLst/>
              <a:rect l="l" t="t" r="r" b="b"/>
              <a:pathLst>
                <a:path w="995358" h="1546276" extrusionOk="0">
                  <a:moveTo>
                    <a:pt x="40971" y="0"/>
                  </a:moveTo>
                  <a:lnTo>
                    <a:pt x="954388" y="0"/>
                  </a:lnTo>
                  <a:cubicBezTo>
                    <a:pt x="977015" y="0"/>
                    <a:pt x="995358" y="18343"/>
                    <a:pt x="995358" y="40971"/>
                  </a:cubicBezTo>
                  <a:lnTo>
                    <a:pt x="995358" y="1505305"/>
                  </a:lnTo>
                  <a:cubicBezTo>
                    <a:pt x="995358" y="1527933"/>
                    <a:pt x="977015" y="1546276"/>
                    <a:pt x="954388" y="1546276"/>
                  </a:cubicBezTo>
                  <a:lnTo>
                    <a:pt x="40971" y="1546276"/>
                  </a:lnTo>
                  <a:cubicBezTo>
                    <a:pt x="18343" y="1546276"/>
                    <a:pt x="0" y="1527933"/>
                    <a:pt x="0" y="1505305"/>
                  </a:cubicBezTo>
                  <a:lnTo>
                    <a:pt x="0" y="40971"/>
                  </a:lnTo>
                  <a:cubicBezTo>
                    <a:pt x="0" y="18343"/>
                    <a:pt x="18343" y="0"/>
                    <a:pt x="40971" y="0"/>
                  </a:cubicBezTo>
                  <a:close/>
                </a:path>
              </a:pathLst>
            </a:custGeom>
            <a:solidFill>
              <a:srgbClr val="BFB4B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6"/>
            <p:cNvSpPr txBox="1"/>
            <p:nvPr/>
          </p:nvSpPr>
          <p:spPr>
            <a:xfrm>
              <a:off x="0" y="-47625"/>
              <a:ext cx="995400" cy="1593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cxnSp>
        <p:nvCxnSpPr>
          <p:cNvPr id="46" name="Google Shape;46;p6"/>
          <p:cNvCxnSpPr/>
          <p:nvPr/>
        </p:nvCxnSpPr>
        <p:spPr>
          <a:xfrm>
            <a:off x="2918325" y="4442276"/>
            <a:ext cx="12451200" cy="0"/>
          </a:xfrm>
          <a:prstGeom prst="straightConnector1">
            <a:avLst/>
          </a:prstGeom>
          <a:noFill/>
          <a:ln w="57150" cap="rnd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</p:cxnSp>
      <p:grpSp>
        <p:nvGrpSpPr>
          <p:cNvPr id="47" name="Google Shape;47;p6"/>
          <p:cNvGrpSpPr/>
          <p:nvPr/>
        </p:nvGrpSpPr>
        <p:grpSpPr>
          <a:xfrm>
            <a:off x="2788461" y="4312412"/>
            <a:ext cx="259690" cy="259690"/>
            <a:chOff x="0" y="0"/>
            <a:chExt cx="812800" cy="812800"/>
          </a:xfrm>
        </p:grpSpPr>
        <p:sp>
          <p:nvSpPr>
            <p:cNvPr id="48" name="Google Shape;48;p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6"/>
            <p:cNvSpPr txBox="1"/>
            <p:nvPr/>
          </p:nvSpPr>
          <p:spPr>
            <a:xfrm>
              <a:off x="76200" y="76200"/>
              <a:ext cx="660300" cy="66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0" name="Google Shape;50;p6"/>
          <p:cNvGrpSpPr/>
          <p:nvPr/>
        </p:nvGrpSpPr>
        <p:grpSpPr>
          <a:xfrm>
            <a:off x="6938911" y="4312412"/>
            <a:ext cx="259690" cy="259690"/>
            <a:chOff x="0" y="0"/>
            <a:chExt cx="812800" cy="812800"/>
          </a:xfrm>
        </p:grpSpPr>
        <p:sp>
          <p:nvSpPr>
            <p:cNvPr id="51" name="Google Shape;51;p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6"/>
            <p:cNvSpPr txBox="1"/>
            <p:nvPr/>
          </p:nvSpPr>
          <p:spPr>
            <a:xfrm>
              <a:off x="76200" y="76200"/>
              <a:ext cx="660300" cy="66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3" name="Google Shape;53;p6"/>
          <p:cNvGrpSpPr/>
          <p:nvPr/>
        </p:nvGrpSpPr>
        <p:grpSpPr>
          <a:xfrm>
            <a:off x="11089361" y="4312412"/>
            <a:ext cx="259690" cy="259690"/>
            <a:chOff x="0" y="0"/>
            <a:chExt cx="812800" cy="812800"/>
          </a:xfrm>
        </p:grpSpPr>
        <p:sp>
          <p:nvSpPr>
            <p:cNvPr id="54" name="Google Shape;54;p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6"/>
            <p:cNvSpPr txBox="1"/>
            <p:nvPr/>
          </p:nvSpPr>
          <p:spPr>
            <a:xfrm>
              <a:off x="76200" y="76200"/>
              <a:ext cx="660300" cy="66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6" name="Google Shape;56;p6"/>
          <p:cNvGrpSpPr/>
          <p:nvPr/>
        </p:nvGrpSpPr>
        <p:grpSpPr>
          <a:xfrm>
            <a:off x="15239811" y="4312412"/>
            <a:ext cx="259690" cy="259690"/>
            <a:chOff x="0" y="0"/>
            <a:chExt cx="812800" cy="812800"/>
          </a:xfrm>
        </p:grpSpPr>
        <p:sp>
          <p:nvSpPr>
            <p:cNvPr id="57" name="Google Shape;57;p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 extrusionOk="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6"/>
            <p:cNvSpPr txBox="1"/>
            <p:nvPr/>
          </p:nvSpPr>
          <p:spPr>
            <a:xfrm>
              <a:off x="76200" y="76200"/>
              <a:ext cx="660300" cy="660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66666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9" name="Google Shape;59;p6"/>
          <p:cNvSpPr txBox="1">
            <a:spLocks noGrp="1"/>
          </p:cNvSpPr>
          <p:nvPr>
            <p:ph type="title"/>
          </p:nvPr>
        </p:nvSpPr>
        <p:spPr>
          <a:xfrm>
            <a:off x="1139525" y="917350"/>
            <a:ext cx="14100300" cy="19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8D2041"/>
              </a:buClr>
              <a:buSzPts val="10000"/>
              <a:buNone/>
              <a:defRPr sz="10000" i="0" u="none" strike="noStrike" cap="none">
                <a:solidFill>
                  <a:srgbClr val="8D204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8D2041"/>
              </a:buClr>
              <a:buSzPts val="1400"/>
              <a:buNone/>
              <a:defRPr sz="1800">
                <a:solidFill>
                  <a:srgbClr val="8D204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8D2041"/>
              </a:buClr>
              <a:buSzPts val="1400"/>
              <a:buNone/>
              <a:defRPr sz="1800">
                <a:solidFill>
                  <a:srgbClr val="8D204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8D2041"/>
              </a:buClr>
              <a:buSzPts val="1400"/>
              <a:buNone/>
              <a:defRPr sz="1800">
                <a:solidFill>
                  <a:srgbClr val="8D204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8D2041"/>
              </a:buClr>
              <a:buSzPts val="1400"/>
              <a:buNone/>
              <a:defRPr sz="1800">
                <a:solidFill>
                  <a:srgbClr val="8D204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8D2041"/>
              </a:buClr>
              <a:buSzPts val="1400"/>
              <a:buNone/>
              <a:defRPr sz="1800">
                <a:solidFill>
                  <a:srgbClr val="8D204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8D2041"/>
              </a:buClr>
              <a:buSzPts val="1400"/>
              <a:buNone/>
              <a:defRPr sz="1800">
                <a:solidFill>
                  <a:srgbClr val="8D204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8D2041"/>
              </a:buClr>
              <a:buSzPts val="1400"/>
              <a:buNone/>
              <a:defRPr sz="1800">
                <a:solidFill>
                  <a:srgbClr val="8D204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8D2041"/>
              </a:buClr>
              <a:buSzPts val="1400"/>
              <a:buNone/>
              <a:defRPr sz="1800">
                <a:solidFill>
                  <a:srgbClr val="8D2041"/>
                </a:solidFill>
              </a:defRPr>
            </a:lvl9pPr>
          </a:lstStyle>
          <a:p>
            <a:endParaRPr/>
          </a:p>
        </p:txBody>
      </p:sp>
      <p:sp>
        <p:nvSpPr>
          <p:cNvPr id="60" name="Google Shape;60;p6"/>
          <p:cNvSpPr txBox="1">
            <a:spLocks noGrp="1"/>
          </p:cNvSpPr>
          <p:nvPr>
            <p:ph type="body" idx="1"/>
          </p:nvPr>
        </p:nvSpPr>
        <p:spPr>
          <a:xfrm>
            <a:off x="1461750" y="5221125"/>
            <a:ext cx="2967600" cy="363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»"/>
              <a:defRPr sz="2000" i="0" u="none" strike="noStrike" cap="none">
                <a:solidFill>
                  <a:srgbClr val="F0E4E2"/>
                </a:solidFill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  <p:sp>
        <p:nvSpPr>
          <p:cNvPr id="61" name="Google Shape;61;p6"/>
          <p:cNvSpPr txBox="1">
            <a:spLocks noGrp="1"/>
          </p:cNvSpPr>
          <p:nvPr>
            <p:ph type="body" idx="2"/>
          </p:nvPr>
        </p:nvSpPr>
        <p:spPr>
          <a:xfrm>
            <a:off x="5585063" y="5221125"/>
            <a:ext cx="2967600" cy="363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rgbClr val="8D2041"/>
              </a:buClr>
              <a:buSzPts val="2000"/>
              <a:buChar char="–"/>
              <a:defRPr sz="2000" i="0" u="none" strike="noStrike" cap="none">
                <a:solidFill>
                  <a:srgbClr val="8D2041"/>
                </a:solidFill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–"/>
              <a:defRPr sz="2000" i="0" u="none" strike="noStrike" cap="none">
                <a:solidFill>
                  <a:srgbClr val="8D2041"/>
                </a:solidFill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»"/>
              <a:defRPr sz="2000" i="0" u="none" strike="noStrike" cap="none">
                <a:solidFill>
                  <a:srgbClr val="8D2041"/>
                </a:solidFill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9pPr>
          </a:lstStyle>
          <a:p>
            <a:endParaRPr/>
          </a:p>
        </p:txBody>
      </p:sp>
      <p:sp>
        <p:nvSpPr>
          <p:cNvPr id="62" name="Google Shape;62;p6"/>
          <p:cNvSpPr txBox="1">
            <a:spLocks noGrp="1"/>
          </p:cNvSpPr>
          <p:nvPr>
            <p:ph type="body" idx="3"/>
          </p:nvPr>
        </p:nvSpPr>
        <p:spPr>
          <a:xfrm>
            <a:off x="9777725" y="5221125"/>
            <a:ext cx="2967600" cy="363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»"/>
              <a:defRPr sz="2000" i="0" u="none" strike="noStrike" cap="none">
                <a:solidFill>
                  <a:srgbClr val="F0E4E2"/>
                </a:solidFill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  <p:sp>
        <p:nvSpPr>
          <p:cNvPr id="63" name="Google Shape;63;p6"/>
          <p:cNvSpPr txBox="1">
            <a:spLocks noGrp="1"/>
          </p:cNvSpPr>
          <p:nvPr>
            <p:ph type="body" idx="4"/>
          </p:nvPr>
        </p:nvSpPr>
        <p:spPr>
          <a:xfrm>
            <a:off x="13901038" y="5221125"/>
            <a:ext cx="2967600" cy="363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rgbClr val="8D2041"/>
              </a:buClr>
              <a:buSzPts val="2000"/>
              <a:buChar char="–"/>
              <a:defRPr sz="2000" i="0" u="none" strike="noStrike" cap="none">
                <a:solidFill>
                  <a:srgbClr val="8D2041"/>
                </a:solidFill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–"/>
              <a:defRPr sz="2000" i="0" u="none" strike="noStrike" cap="none">
                <a:solidFill>
                  <a:srgbClr val="8D2041"/>
                </a:solidFill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»"/>
              <a:defRPr sz="2000" i="0" u="none" strike="noStrike" cap="none">
                <a:solidFill>
                  <a:srgbClr val="8D2041"/>
                </a:solidFill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rgbClr val="8D2041"/>
              </a:buClr>
              <a:buSzPts val="2000"/>
              <a:buChar char="•"/>
              <a:defRPr sz="2000" i="0" u="none" strike="noStrike" cap="none">
                <a:solidFill>
                  <a:srgbClr val="8D204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204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4400"/>
              <a:buNone/>
              <a:defRPr sz="4400" i="0" u="none" strike="noStrike" cap="none">
                <a:solidFill>
                  <a:srgbClr val="F0E4E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0E4E2"/>
              </a:buClr>
              <a:buSzPts val="1400"/>
              <a:buNone/>
              <a:defRPr sz="1800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171500" cy="325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–"/>
              <a:defRPr sz="2000" i="0" u="none" strike="noStrike" cap="none">
                <a:solidFill>
                  <a:srgbClr val="F0E4E2"/>
                </a:solidFill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»"/>
              <a:defRPr sz="2000" i="0" u="none" strike="noStrike" cap="none">
                <a:solidFill>
                  <a:srgbClr val="F0E4E2"/>
                </a:solidFill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rgbClr val="F0E4E2"/>
              </a:buClr>
              <a:buSzPts val="2000"/>
              <a:buChar char="•"/>
              <a:defRPr sz="2000" i="0" u="none" strike="noStrike" cap="none">
                <a:solidFill>
                  <a:srgbClr val="F0E4E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mindandlife.org/insight/embodiment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hyperlink" Target="file:///C:\Users\liaoc\Downloads\The%20Philosophy%20of%20Merleau-Ponty_26_02_03_14_55_20.pdf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2041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7"/>
          <p:cNvSpPr/>
          <p:nvPr/>
        </p:nvSpPr>
        <p:spPr>
          <a:xfrm flipH="1">
            <a:off x="16489400" y="8349198"/>
            <a:ext cx="1555677" cy="1555677"/>
          </a:xfrm>
          <a:custGeom>
            <a:avLst/>
            <a:gdLst/>
            <a:ahLst/>
            <a:cxnLst/>
            <a:rect l="l" t="t" r="r" b="b"/>
            <a:pathLst>
              <a:path w="1555677" h="1555677" extrusionOk="0">
                <a:moveTo>
                  <a:pt x="1555678" y="0"/>
                </a:moveTo>
                <a:lnTo>
                  <a:pt x="0" y="0"/>
                </a:lnTo>
                <a:lnTo>
                  <a:pt x="0" y="1555677"/>
                </a:lnTo>
                <a:lnTo>
                  <a:pt x="1555678" y="1555677"/>
                </a:lnTo>
                <a:lnTo>
                  <a:pt x="1555678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69" name="Google Shape;69;p7"/>
          <p:cNvSpPr txBox="1"/>
          <p:nvPr/>
        </p:nvSpPr>
        <p:spPr>
          <a:xfrm>
            <a:off x="491285" y="5143500"/>
            <a:ext cx="12821100" cy="3139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85000"/>
              </a:lnSpc>
            </a:pPr>
            <a:r>
              <a:rPr lang="en-US" altLang="ja-JP" sz="8000" dirty="0">
                <a:solidFill>
                  <a:schemeClr val="bg1"/>
                </a:solidFill>
              </a:rPr>
              <a:t>How the Body Shapes Human Action: </a:t>
            </a:r>
          </a:p>
          <a:p>
            <a:pPr lvl="0">
              <a:lnSpc>
                <a:spcPct val="85000"/>
              </a:lnSpc>
            </a:pPr>
            <a:r>
              <a:rPr lang="en-US" altLang="ja-JP" sz="8000" dirty="0">
                <a:solidFill>
                  <a:schemeClr val="bg1"/>
                </a:solidFill>
              </a:rPr>
              <a:t>Merleau-Ponty’s Philosophy</a:t>
            </a:r>
            <a:endParaRPr sz="8000" dirty="0">
              <a:solidFill>
                <a:schemeClr val="bg1"/>
              </a:solidFill>
            </a:endParaRPr>
          </a:p>
        </p:txBody>
      </p:sp>
      <p:sp>
        <p:nvSpPr>
          <p:cNvPr id="70" name="Google Shape;70;p7"/>
          <p:cNvSpPr txBox="1"/>
          <p:nvPr/>
        </p:nvSpPr>
        <p:spPr>
          <a:xfrm>
            <a:off x="491285" y="9003940"/>
            <a:ext cx="8874000" cy="10772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dirty="0">
                <a:solidFill>
                  <a:schemeClr val="bg1"/>
                </a:solidFill>
              </a:rPr>
              <a:t>06/02/26</a:t>
            </a:r>
          </a:p>
          <a:p>
            <a:pPr marL="0" marR="0" lvl="0" indent="0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dirty="0">
                <a:solidFill>
                  <a:schemeClr val="bg1"/>
                </a:solidFill>
              </a:rPr>
              <a:t>Lia </a:t>
            </a:r>
            <a:r>
              <a:rPr lang="en-US" sz="2500" dirty="0" err="1">
                <a:solidFill>
                  <a:schemeClr val="bg1"/>
                </a:solidFill>
              </a:rPr>
              <a:t>Tachigami</a:t>
            </a:r>
            <a:endParaRPr sz="2500" dirty="0">
              <a:solidFill>
                <a:schemeClr val="bg1"/>
              </a:solidFill>
            </a:endParaRPr>
          </a:p>
        </p:txBody>
      </p:sp>
      <p:pic>
        <p:nvPicPr>
          <p:cNvPr id="2" name="図 1">
            <a:extLst>
              <a:ext uri="{FF2B5EF4-FFF2-40B4-BE49-F238E27FC236}">
                <a16:creationId xmlns:a16="http://schemas.microsoft.com/office/drawing/2014/main" id="{DA662A38-1A09-7FF3-C3D8-7F528F26DE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4643120"/>
          </a:xfrm>
          <a:prstGeom prst="rect">
            <a:avLst/>
          </a:prstGeom>
        </p:spPr>
      </p:pic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FF6EA210-E49C-81B0-907F-012A13CC1A6F}"/>
              </a:ext>
            </a:extLst>
          </p:cNvPr>
          <p:cNvSpPr txBox="1"/>
          <p:nvPr/>
        </p:nvSpPr>
        <p:spPr>
          <a:xfrm>
            <a:off x="15367008" y="4643120"/>
            <a:ext cx="29209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ja-JP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Embodiment - Mind &amp; Life Institute</a:t>
            </a:r>
            <a:endParaRPr kumimoji="1" lang="ja-JP" alt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4E2"/>
        </a:solidFill>
        <a:effectLst/>
      </p:bgPr>
    </p:bg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9"/>
          <p:cNvSpPr txBox="1"/>
          <p:nvPr/>
        </p:nvSpPr>
        <p:spPr>
          <a:xfrm>
            <a:off x="591820" y="733725"/>
            <a:ext cx="7023900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0" i="0" u="sng" strike="noStrike" cap="none" dirty="0">
                <a:solidFill>
                  <a:srgbClr val="8D2041"/>
                </a:solidFill>
                <a:latin typeface="Arial"/>
                <a:ea typeface="Arial"/>
                <a:cs typeface="Arial"/>
                <a:sym typeface="Arial"/>
              </a:rPr>
              <a:t>Resource</a:t>
            </a:r>
            <a:endParaRPr sz="8000" u="sng" dirty="0">
              <a:solidFill>
                <a:srgbClr val="8D2041"/>
              </a:solidFill>
            </a:endParaRPr>
          </a:p>
        </p:txBody>
      </p:sp>
      <p:sp>
        <p:nvSpPr>
          <p:cNvPr id="92" name="Google Shape;92;p9"/>
          <p:cNvSpPr txBox="1"/>
          <p:nvPr/>
        </p:nvSpPr>
        <p:spPr>
          <a:xfrm>
            <a:off x="0" y="3019842"/>
            <a:ext cx="10480371" cy="21236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en-US" altLang="ja-JP" sz="4000" b="1" dirty="0">
                <a:solidFill>
                  <a:srgbClr val="8D2041"/>
                </a:solidFill>
              </a:rPr>
              <a:t>Eric Matthews</a:t>
            </a:r>
            <a:r>
              <a:rPr lang="en-US" altLang="ja-JP" sz="4000" dirty="0">
                <a:solidFill>
                  <a:srgbClr val="8D2041"/>
                </a:solidFill>
              </a:rPr>
              <a:t>: Professor Emeritus of Philosophy in University of Aberdeen</a:t>
            </a:r>
          </a:p>
          <a:p>
            <a:pPr lvl="0">
              <a:lnSpc>
                <a:spcPct val="115000"/>
              </a:lnSpc>
            </a:pPr>
            <a:r>
              <a:rPr lang="en-US" sz="4000" dirty="0">
                <a:solidFill>
                  <a:srgbClr val="8D2041"/>
                </a:solidFill>
              </a:rPr>
              <a:t>(</a:t>
            </a:r>
            <a:r>
              <a:rPr lang="en-US" altLang="ja-JP" sz="4000" dirty="0">
                <a:solidFill>
                  <a:srgbClr val="8D2041"/>
                </a:solidFill>
              </a:rPr>
              <a:t>Stanford Encyclopedia of Philosophy, 2023)</a:t>
            </a:r>
            <a:endParaRPr sz="4000" dirty="0">
              <a:solidFill>
                <a:srgbClr val="8D2041"/>
              </a:solidFill>
            </a:endParaRPr>
          </a:p>
        </p:txBody>
      </p:sp>
      <p:pic>
        <p:nvPicPr>
          <p:cNvPr id="3" name="図 2" descr="テキスト が含まれている画像&#10;&#10;AI 生成コンテンツは誤りを含む可能性があります。">
            <a:extLst>
              <a:ext uri="{FF2B5EF4-FFF2-40B4-BE49-F238E27FC236}">
                <a16:creationId xmlns:a16="http://schemas.microsoft.com/office/drawing/2014/main" id="{9EF23B78-4E77-1642-9676-B665BF5A59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00" y="914400"/>
            <a:ext cx="7760146" cy="8147442"/>
          </a:xfrm>
          <a:prstGeom prst="rect">
            <a:avLst/>
          </a:prstGeom>
        </p:spPr>
      </p:pic>
      <p:sp>
        <p:nvSpPr>
          <p:cNvPr id="4" name="吹き出し: 角を丸めた四角形 3">
            <a:extLst>
              <a:ext uri="{FF2B5EF4-FFF2-40B4-BE49-F238E27FC236}">
                <a16:creationId xmlns:a16="http://schemas.microsoft.com/office/drawing/2014/main" id="{98272145-1518-8DA7-1B13-22694511D7EA}"/>
              </a:ext>
            </a:extLst>
          </p:cNvPr>
          <p:cNvSpPr/>
          <p:nvPr/>
        </p:nvSpPr>
        <p:spPr>
          <a:xfrm>
            <a:off x="8961120" y="321149"/>
            <a:ext cx="5307306" cy="2011680"/>
          </a:xfrm>
          <a:prstGeom prst="wedgeRoundRectCallout">
            <a:avLst>
              <a:gd name="adj1" fmla="val 43565"/>
              <a:gd name="adj2" fmla="val 67469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2800" dirty="0">
                <a:solidFill>
                  <a:schemeClr val="tx1"/>
                </a:solidFill>
                <a:latin typeface="+mj-lt"/>
              </a:rPr>
              <a:t>An introductory guide to reading Merleau-Ponty's entire philosophy</a:t>
            </a:r>
            <a:endParaRPr kumimoji="1" lang="ja-JP" altLang="en-US" sz="2800" dirty="0">
              <a:solidFill>
                <a:schemeClr val="tx1"/>
              </a:solidFill>
              <a:latin typeface="+mj-lt"/>
            </a:endParaRPr>
          </a:p>
          <a:p>
            <a:pPr algn="ctr"/>
            <a:endParaRPr kumimoji="1" lang="ja-JP" altLang="en-US" dirty="0"/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49DC06B5-F63A-62A7-D357-3F2E8AE22A35}"/>
              </a:ext>
            </a:extLst>
          </p:cNvPr>
          <p:cNvSpPr txBox="1"/>
          <p:nvPr/>
        </p:nvSpPr>
        <p:spPr>
          <a:xfrm>
            <a:off x="591820" y="6440951"/>
            <a:ext cx="8616461" cy="1323439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altLang="ja-JP" sz="4000" b="1" dirty="0">
                <a:solidFill>
                  <a:srgbClr val="8D2041"/>
                </a:solidFill>
              </a:rPr>
              <a:t>Chapter 4</a:t>
            </a:r>
          </a:p>
          <a:p>
            <a:r>
              <a:rPr lang="en-US" altLang="ja-JP" sz="4000" b="1" dirty="0">
                <a:solidFill>
                  <a:srgbClr val="8D2041"/>
                </a:solidFill>
              </a:rPr>
              <a:t>“Embodiment and Human Action.”</a:t>
            </a:r>
            <a:endParaRPr kumimoji="1" lang="ja-JP" altLang="en-US" sz="4000" b="1" dirty="0">
              <a:solidFill>
                <a:srgbClr val="8D2041"/>
              </a:solidFill>
            </a:endParaRPr>
          </a:p>
        </p:txBody>
      </p:sp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67D199AC-DF72-8563-3092-8E807F2DE1EC}"/>
              </a:ext>
            </a:extLst>
          </p:cNvPr>
          <p:cNvSpPr txBox="1"/>
          <p:nvPr/>
        </p:nvSpPr>
        <p:spPr>
          <a:xfrm>
            <a:off x="15147235" y="9126306"/>
            <a:ext cx="296267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ja-JP" sz="8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*The Philosophy of Merleau-Ponty_26_02_03_14_55_20.pdf</a:t>
            </a:r>
            <a:endParaRPr kumimoji="1" lang="ja-JP" altLang="en-US" sz="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2041"/>
        </a:solidFill>
        <a:effectLst/>
      </p:bgPr>
    </p:bg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8"/>
          <p:cNvSpPr txBox="1"/>
          <p:nvPr/>
        </p:nvSpPr>
        <p:spPr>
          <a:xfrm>
            <a:off x="827145" y="632977"/>
            <a:ext cx="5785688" cy="104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8499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0" i="0" u="sng" strike="noStrike" cap="non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Background</a:t>
            </a:r>
            <a:endParaRPr sz="8000" u="sng" dirty="0"/>
          </a:p>
        </p:txBody>
      </p:sp>
      <p:sp>
        <p:nvSpPr>
          <p:cNvPr id="78" name="Google Shape;78;p8"/>
          <p:cNvSpPr txBox="1"/>
          <p:nvPr/>
        </p:nvSpPr>
        <p:spPr>
          <a:xfrm>
            <a:off x="9121176" y="1891449"/>
            <a:ext cx="7099485" cy="5755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85000"/>
              </a:lnSpc>
            </a:pPr>
            <a:r>
              <a:rPr lang="en-US" altLang="ja-JP" sz="4400" b="1" dirty="0">
                <a:solidFill>
                  <a:schemeClr val="bg1"/>
                </a:solidFill>
              </a:rPr>
              <a:t>Cartesian dualism</a:t>
            </a:r>
            <a:endParaRPr sz="4400" b="1" dirty="0">
              <a:solidFill>
                <a:schemeClr val="bg1"/>
              </a:solidFill>
            </a:endParaRPr>
          </a:p>
        </p:txBody>
      </p:sp>
      <p:sp>
        <p:nvSpPr>
          <p:cNvPr id="81" name="Google Shape;81;p8"/>
          <p:cNvSpPr txBox="1"/>
          <p:nvPr/>
        </p:nvSpPr>
        <p:spPr>
          <a:xfrm>
            <a:off x="9263269" y="5626911"/>
            <a:ext cx="6424479" cy="5755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85000"/>
              </a:lnSpc>
            </a:pPr>
            <a:r>
              <a:rPr lang="en-US" altLang="ja-JP" sz="4400" b="1" dirty="0">
                <a:solidFill>
                  <a:schemeClr val="bg1"/>
                </a:solidFill>
              </a:rPr>
              <a:t>materialistic monism</a:t>
            </a:r>
            <a:endParaRPr sz="4400" b="1" dirty="0">
              <a:solidFill>
                <a:schemeClr val="bg1"/>
              </a:solidFill>
            </a:endParaRPr>
          </a:p>
        </p:txBody>
      </p:sp>
      <p:pic>
        <p:nvPicPr>
          <p:cNvPr id="6" name="図 5">
            <a:extLst>
              <a:ext uri="{FF2B5EF4-FFF2-40B4-BE49-F238E27FC236}">
                <a16:creationId xmlns:a16="http://schemas.microsoft.com/office/drawing/2014/main" id="{24AD2FA7-CF8A-53CA-9AC8-EBC1466D9D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145" y="2466991"/>
            <a:ext cx="5128082" cy="4760222"/>
          </a:xfrm>
          <a:prstGeom prst="rect">
            <a:avLst/>
          </a:prstGeom>
        </p:spPr>
      </p:pic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8A5D8A85-489A-8E62-795F-DD843A6BB9CD}"/>
              </a:ext>
            </a:extLst>
          </p:cNvPr>
          <p:cNvSpPr txBox="1"/>
          <p:nvPr/>
        </p:nvSpPr>
        <p:spPr>
          <a:xfrm>
            <a:off x="1630997" y="7227213"/>
            <a:ext cx="37192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4000" b="1" dirty="0">
                <a:solidFill>
                  <a:schemeClr val="bg1"/>
                </a:solidFill>
              </a:rPr>
              <a:t>Merleau-Ponty</a:t>
            </a:r>
            <a:endParaRPr kumimoji="1" lang="ja-JP" altLang="en-US" sz="4000" b="1" dirty="0">
              <a:solidFill>
                <a:schemeClr val="bg1"/>
              </a:solidFill>
            </a:endParaRPr>
          </a:p>
        </p:txBody>
      </p:sp>
      <p:sp>
        <p:nvSpPr>
          <p:cNvPr id="8" name="テキスト ボックス 7">
            <a:extLst>
              <a:ext uri="{FF2B5EF4-FFF2-40B4-BE49-F238E27FC236}">
                <a16:creationId xmlns:a16="http://schemas.microsoft.com/office/drawing/2014/main" id="{220E4A73-5923-206D-5460-650FA77A1E8A}"/>
              </a:ext>
            </a:extLst>
          </p:cNvPr>
          <p:cNvSpPr txBox="1"/>
          <p:nvPr/>
        </p:nvSpPr>
        <p:spPr>
          <a:xfrm>
            <a:off x="99393" y="7815202"/>
            <a:ext cx="207727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800" dirty="0"/>
              <a:t>https://www.bing.com/images/search?view=detailV2&amp;ccid=OmPWxO4X&amp;id=07B704FC5C4006436D59D2CFA651CCBEEF0032CA&amp;thid=OIP.OmPWxO4X0FuxvNYsrhWs3AHaG3&amp;mediaurl=https%3A%2F%2Fstatic.ilmanifesto.it%2F2021%2F02%2Fmerleau-ponty.jpg&amp;cdnurl=https%3A%2F%2Fth.bing.com%2Fth%2Fid%2FR.3a63d6c4ee17d05bb1bcd62cae15acdc%3Frik%3DyjIA777MUabP0g%26pid%3DImgRaw%26r%3D0&amp;exph=867&amp;expw=934&amp;q=merleau-ponty&amp;FORM=IRPRST&amp;ck=8B4B7A76B7ED91DDE5C394BAF59157CB&amp;selectedIndex=2&amp;itb=0&amp;cw=1346&amp;ch=784&amp;mode=overlay</a:t>
            </a:r>
            <a:endParaRPr kumimoji="1" lang="ja-JP" altLang="en-US" sz="800" dirty="0"/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174BE29E-50ED-E953-D7F0-962451281291}"/>
              </a:ext>
            </a:extLst>
          </p:cNvPr>
          <p:cNvSpPr txBox="1"/>
          <p:nvPr/>
        </p:nvSpPr>
        <p:spPr>
          <a:xfrm>
            <a:off x="9121176" y="2822713"/>
            <a:ext cx="820972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600" dirty="0">
                <a:solidFill>
                  <a:schemeClr val="bg1"/>
                </a:solidFill>
              </a:rPr>
              <a:t>➡</a:t>
            </a:r>
            <a:r>
              <a:rPr lang="en-US" altLang="ja-JP" sz="3600" dirty="0">
                <a:solidFill>
                  <a:schemeClr val="bg1"/>
                </a:solidFill>
              </a:rPr>
              <a:t>Our true self is not really in the world. The subject of experience is the mind, and the body is only an object</a:t>
            </a:r>
            <a:endParaRPr kumimoji="1" lang="ja-JP" altLang="en-US" sz="3600" dirty="0">
              <a:solidFill>
                <a:schemeClr val="bg1"/>
              </a:solidFill>
            </a:endParaRPr>
          </a:p>
        </p:txBody>
      </p:sp>
      <p:sp>
        <p:nvSpPr>
          <p:cNvPr id="16" name="テキスト ボックス 15">
            <a:extLst>
              <a:ext uri="{FF2B5EF4-FFF2-40B4-BE49-F238E27FC236}">
                <a16:creationId xmlns:a16="http://schemas.microsoft.com/office/drawing/2014/main" id="{734F79D8-CA9F-6561-E2B6-6C003708408A}"/>
              </a:ext>
            </a:extLst>
          </p:cNvPr>
          <p:cNvSpPr txBox="1"/>
          <p:nvPr/>
        </p:nvSpPr>
        <p:spPr>
          <a:xfrm>
            <a:off x="9263269" y="6614873"/>
            <a:ext cx="85774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3600" dirty="0">
                <a:solidFill>
                  <a:schemeClr val="bg1"/>
                </a:solidFill>
              </a:rPr>
              <a:t>➡</a:t>
            </a:r>
            <a:r>
              <a:rPr lang="en-US" altLang="ja-JP" sz="3600" dirty="0">
                <a:solidFill>
                  <a:schemeClr val="bg1"/>
                </a:solidFill>
              </a:rPr>
              <a:t>Humans are in the world just like other objects, simply reacting to stimuli</a:t>
            </a:r>
            <a:endParaRPr kumimoji="1" lang="ja-JP" altLang="en-US" sz="3600" dirty="0">
              <a:solidFill>
                <a:schemeClr val="bg1"/>
              </a:solidFill>
            </a:endParaRPr>
          </a:p>
        </p:txBody>
      </p:sp>
      <p:sp>
        <p:nvSpPr>
          <p:cNvPr id="19" name="爆発: 8 pt 18">
            <a:extLst>
              <a:ext uri="{FF2B5EF4-FFF2-40B4-BE49-F238E27FC236}">
                <a16:creationId xmlns:a16="http://schemas.microsoft.com/office/drawing/2014/main" id="{238371AD-8A40-E68C-6847-B1FD6623D09A}"/>
              </a:ext>
            </a:extLst>
          </p:cNvPr>
          <p:cNvSpPr/>
          <p:nvPr/>
        </p:nvSpPr>
        <p:spPr>
          <a:xfrm>
            <a:off x="5955227" y="3595541"/>
            <a:ext cx="3498575" cy="2787836"/>
          </a:xfrm>
          <a:prstGeom prst="irregularSeal1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3600" dirty="0">
                <a:solidFill>
                  <a:schemeClr val="tx1"/>
                </a:solidFill>
              </a:rPr>
              <a:t>Criticize</a:t>
            </a:r>
            <a:endParaRPr kumimoji="1" lang="ja-JP" altLang="en-US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2041"/>
        </a:solidFill>
        <a:effectLst/>
      </p:bgPr>
    </p:bg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0"/>
          <p:cNvSpPr txBox="1"/>
          <p:nvPr/>
        </p:nvSpPr>
        <p:spPr>
          <a:xfrm>
            <a:off x="687731" y="1655960"/>
            <a:ext cx="12990444" cy="541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87998"/>
              </a:lnSpc>
            </a:pPr>
            <a:r>
              <a:rPr lang="ja-JP" altLang="en-US" sz="4000" b="1" dirty="0">
                <a:solidFill>
                  <a:schemeClr val="bg1"/>
                </a:solidFill>
              </a:rPr>
              <a:t>①</a:t>
            </a:r>
            <a:r>
              <a:rPr lang="en-US" altLang="ja-JP" sz="4000" b="1" dirty="0">
                <a:solidFill>
                  <a:schemeClr val="bg1"/>
                </a:solidFill>
              </a:rPr>
              <a:t>Action Comes from the Embodied Subject</a:t>
            </a:r>
            <a:endParaRPr sz="4000" b="1" dirty="0">
              <a:solidFill>
                <a:schemeClr val="bg1"/>
              </a:solidFill>
            </a:endParaRPr>
          </a:p>
        </p:txBody>
      </p:sp>
      <p:sp>
        <p:nvSpPr>
          <p:cNvPr id="107" name="Google Shape;107;p10"/>
          <p:cNvSpPr txBox="1"/>
          <p:nvPr/>
        </p:nvSpPr>
        <p:spPr>
          <a:xfrm>
            <a:off x="687731" y="2780753"/>
            <a:ext cx="12990444" cy="22652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n-US" altLang="ja-JP" sz="3200" dirty="0">
                <a:solidFill>
                  <a:schemeClr val="bg1"/>
                </a:solidFill>
              </a:rPr>
              <a:t>“One obvious problem with this, even from a strictly scientific point of view, is that we rarely find, even in non-human animals, simple classical examples of reflexes in which a single defined stimulus produces a single defined response.” (Eric, 2002, p.73)</a:t>
            </a: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E1EC5B56-F660-5968-4FFA-CE8BDE99D273}"/>
              </a:ext>
            </a:extLst>
          </p:cNvPr>
          <p:cNvSpPr txBox="1"/>
          <p:nvPr/>
        </p:nvSpPr>
        <p:spPr>
          <a:xfrm>
            <a:off x="238528" y="299512"/>
            <a:ext cx="9601200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rtl="0">
              <a:lnSpc>
                <a:spcPct val="8499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6000" b="0" i="0" u="sng" strike="noStrike" cap="non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Main claims and arguments</a:t>
            </a:r>
            <a:endParaRPr lang="en-US" altLang="ja-JP" sz="6000" u="sng" dirty="0"/>
          </a:p>
        </p:txBody>
      </p:sp>
      <p:pic>
        <p:nvPicPr>
          <p:cNvPr id="4" name="図 3">
            <a:extLst>
              <a:ext uri="{FF2B5EF4-FFF2-40B4-BE49-F238E27FC236}">
                <a16:creationId xmlns:a16="http://schemas.microsoft.com/office/drawing/2014/main" id="{15F1C72F-F4FF-AE75-9D41-6A7B0259A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0457" y="299512"/>
            <a:ext cx="4019674" cy="4046486"/>
          </a:xfrm>
          <a:prstGeom prst="rect">
            <a:avLst/>
          </a:prstGeom>
        </p:spPr>
      </p:pic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26F08CBE-0EB1-97EA-2E4F-50B2B9ED62C3}"/>
              </a:ext>
            </a:extLst>
          </p:cNvPr>
          <p:cNvSpPr txBox="1"/>
          <p:nvPr/>
        </p:nvSpPr>
        <p:spPr>
          <a:xfrm>
            <a:off x="14044758" y="4441389"/>
            <a:ext cx="416011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800">
                <a:solidFill>
                  <a:schemeClr val="tx1"/>
                </a:solidFill>
              </a:rPr>
              <a:t>https://miltonmarketing.com/health/impact-of-cortisol-and-dopamine-on-body-and-mind/</a:t>
            </a:r>
            <a:endParaRPr kumimoji="1" lang="ja-JP" altLang="en-US" sz="800" dirty="0">
              <a:solidFill>
                <a:schemeClr val="tx1"/>
              </a:solidFill>
            </a:endParaRPr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F786B3A0-FA7E-53EA-8DC9-3EE671E21AAA}"/>
              </a:ext>
            </a:extLst>
          </p:cNvPr>
          <p:cNvSpPr txBox="1"/>
          <p:nvPr/>
        </p:nvSpPr>
        <p:spPr>
          <a:xfrm>
            <a:off x="559076" y="5065517"/>
            <a:ext cx="1165611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1" lang="ja-JP" altLang="en-US" sz="3200" b="1" dirty="0">
                <a:solidFill>
                  <a:schemeClr val="bg1"/>
                </a:solidFill>
              </a:rPr>
              <a:t>➡</a:t>
            </a:r>
            <a:r>
              <a:rPr lang="en-US" altLang="ja-JP" sz="3200" b="1" dirty="0">
                <a:solidFill>
                  <a:schemeClr val="bg1"/>
                </a:solidFill>
              </a:rPr>
              <a:t>behavior cannot be fully explained as a mechanical reflex</a:t>
            </a:r>
            <a:endParaRPr kumimoji="1" lang="ja-JP" altLang="en-US" sz="3200" b="1" dirty="0">
              <a:solidFill>
                <a:schemeClr val="bg1"/>
              </a:solidFill>
            </a:endParaRPr>
          </a:p>
        </p:txBody>
      </p:sp>
      <p:pic>
        <p:nvPicPr>
          <p:cNvPr id="10" name="図 9">
            <a:extLst>
              <a:ext uri="{FF2B5EF4-FFF2-40B4-BE49-F238E27FC236}">
                <a16:creationId xmlns:a16="http://schemas.microsoft.com/office/drawing/2014/main" id="{E0E900DB-744F-425C-E721-DF47CC9F87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7640" y="6086489"/>
            <a:ext cx="5962650" cy="4238625"/>
          </a:xfrm>
          <a:prstGeom prst="rect">
            <a:avLst/>
          </a:prstGeom>
        </p:spPr>
      </p:pic>
      <p:sp>
        <p:nvSpPr>
          <p:cNvPr id="11" name="思考の吹き出し: 雲形 10">
            <a:extLst>
              <a:ext uri="{FF2B5EF4-FFF2-40B4-BE49-F238E27FC236}">
                <a16:creationId xmlns:a16="http://schemas.microsoft.com/office/drawing/2014/main" id="{12E23C84-4F39-7C8A-AFD7-00E80A653C93}"/>
              </a:ext>
            </a:extLst>
          </p:cNvPr>
          <p:cNvSpPr/>
          <p:nvPr/>
        </p:nvSpPr>
        <p:spPr>
          <a:xfrm>
            <a:off x="11897139" y="6325029"/>
            <a:ext cx="6586028" cy="2721045"/>
          </a:xfrm>
          <a:prstGeom prst="cloudCallout">
            <a:avLst>
              <a:gd name="adj1" fmla="val -63641"/>
              <a:gd name="adj2" fmla="val -1864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3200" dirty="0"/>
              <a:t>“I must make a gesture that matches my words.”</a:t>
            </a:r>
            <a:endParaRPr kumimoji="1" lang="ja-JP" altLang="en-US" sz="3200" dirty="0"/>
          </a:p>
        </p:txBody>
      </p:sp>
      <p:sp>
        <p:nvSpPr>
          <p:cNvPr id="12" name="乗算記号 11">
            <a:extLst>
              <a:ext uri="{FF2B5EF4-FFF2-40B4-BE49-F238E27FC236}">
                <a16:creationId xmlns:a16="http://schemas.microsoft.com/office/drawing/2014/main" id="{2F752D8E-8CFC-79BC-A159-B899B1FA17C8}"/>
              </a:ext>
            </a:extLst>
          </p:cNvPr>
          <p:cNvSpPr/>
          <p:nvPr/>
        </p:nvSpPr>
        <p:spPr>
          <a:xfrm>
            <a:off x="16124814" y="6196328"/>
            <a:ext cx="1182756" cy="1049776"/>
          </a:xfrm>
          <a:prstGeom prst="mathMultiply">
            <a:avLst/>
          </a:prstGeom>
          <a:solidFill>
            <a:srgbClr val="8D204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3" name="テキスト ボックス 12">
            <a:extLst>
              <a:ext uri="{FF2B5EF4-FFF2-40B4-BE49-F238E27FC236}">
                <a16:creationId xmlns:a16="http://schemas.microsoft.com/office/drawing/2014/main" id="{77411A5B-059C-0ED4-02D5-1F5A249CF875}"/>
              </a:ext>
            </a:extLst>
          </p:cNvPr>
          <p:cNvSpPr txBox="1"/>
          <p:nvPr/>
        </p:nvSpPr>
        <p:spPr>
          <a:xfrm>
            <a:off x="478411" y="7085386"/>
            <a:ext cx="7696105" cy="1200329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ja-JP" sz="3600" dirty="0">
                <a:solidFill>
                  <a:schemeClr val="bg1"/>
                </a:solidFill>
              </a:rPr>
              <a:t>A meaning-based and existential understanding of action is necessary</a:t>
            </a:r>
            <a:endParaRPr lang="ja-JP" altLang="ja-JP" sz="3600" dirty="0">
              <a:solidFill>
                <a:schemeClr val="bg1"/>
              </a:solidFill>
            </a:endParaRPr>
          </a:p>
        </p:txBody>
      </p:sp>
      <p:sp>
        <p:nvSpPr>
          <p:cNvPr id="15" name="テキスト ボックス 14">
            <a:extLst>
              <a:ext uri="{FF2B5EF4-FFF2-40B4-BE49-F238E27FC236}">
                <a16:creationId xmlns:a16="http://schemas.microsoft.com/office/drawing/2014/main" id="{47ACB840-992D-3F37-2056-D0CD775D7E06}"/>
              </a:ext>
            </a:extLst>
          </p:cNvPr>
          <p:cNvSpPr txBox="1"/>
          <p:nvPr/>
        </p:nvSpPr>
        <p:spPr>
          <a:xfrm>
            <a:off x="14580290" y="9624909"/>
            <a:ext cx="221642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800" dirty="0"/>
              <a:t>https://www.freepik.com/premium-photo/young-man-making-gesture-crossing-with-arms_19182768.htm</a:t>
            </a:r>
            <a:endParaRPr lang="ja-JP" altLang="en-US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2041"/>
        </a:solidFill>
        <a:effectLst/>
      </p:bgPr>
    </p:bg>
    <p:spTree>
      <p:nvGrpSpPr>
        <p:cNvPr id="1" name="Shape 105">
          <a:extLst>
            <a:ext uri="{FF2B5EF4-FFF2-40B4-BE49-F238E27FC236}">
              <a16:creationId xmlns:a16="http://schemas.microsoft.com/office/drawing/2014/main" id="{59471433-3FA4-7B43-60A5-F4AA70807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0">
            <a:extLst>
              <a:ext uri="{FF2B5EF4-FFF2-40B4-BE49-F238E27FC236}">
                <a16:creationId xmlns:a16="http://schemas.microsoft.com/office/drawing/2014/main" id="{A21B85F7-8135-FA1E-532C-FC66B409A10C}"/>
              </a:ext>
            </a:extLst>
          </p:cNvPr>
          <p:cNvSpPr txBox="1"/>
          <p:nvPr/>
        </p:nvSpPr>
        <p:spPr>
          <a:xfrm>
            <a:off x="906563" y="2027956"/>
            <a:ext cx="9357368" cy="1625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87998"/>
              </a:lnSpc>
            </a:pPr>
            <a:r>
              <a:rPr lang="ja-JP" altLang="en-US" sz="4000" b="1" dirty="0">
                <a:solidFill>
                  <a:schemeClr val="bg1"/>
                </a:solidFill>
              </a:rPr>
              <a:t>②</a:t>
            </a:r>
            <a:r>
              <a:rPr lang="en-US" altLang="ja-JP" sz="4000" b="1" dirty="0">
                <a:solidFill>
                  <a:schemeClr val="bg1"/>
                </a:solidFill>
              </a:rPr>
              <a:t> A structural and existential understanding is necessary for</a:t>
            </a:r>
            <a:r>
              <a:rPr lang="ja-JP" altLang="en-US" sz="4000" b="1" dirty="0">
                <a:solidFill>
                  <a:schemeClr val="bg1"/>
                </a:solidFill>
              </a:rPr>
              <a:t> </a:t>
            </a:r>
            <a:r>
              <a:rPr lang="en-US" altLang="ja-JP" sz="4000" b="1" dirty="0">
                <a:solidFill>
                  <a:schemeClr val="bg1"/>
                </a:solidFill>
              </a:rPr>
              <a:t>human development and pathology</a:t>
            </a:r>
            <a:endParaRPr sz="4000" b="1" dirty="0">
              <a:solidFill>
                <a:schemeClr val="bg1"/>
              </a:solidFill>
            </a:endParaRPr>
          </a:p>
        </p:txBody>
      </p:sp>
      <p:sp>
        <p:nvSpPr>
          <p:cNvPr id="107" name="Google Shape;107;p10">
            <a:extLst>
              <a:ext uri="{FF2B5EF4-FFF2-40B4-BE49-F238E27FC236}">
                <a16:creationId xmlns:a16="http://schemas.microsoft.com/office/drawing/2014/main" id="{DE33726E-C280-D977-450D-46BFF718F65C}"/>
              </a:ext>
            </a:extLst>
          </p:cNvPr>
          <p:cNvSpPr txBox="1"/>
          <p:nvPr/>
        </p:nvSpPr>
        <p:spPr>
          <a:xfrm>
            <a:off x="812613" y="4987814"/>
            <a:ext cx="16549969" cy="16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n-US" altLang="ja-JP" sz="3200" dirty="0">
                <a:solidFill>
                  <a:schemeClr val="bg1"/>
                </a:solidFill>
              </a:rPr>
              <a:t>“The </a:t>
            </a:r>
            <a:r>
              <a:rPr lang="en-US" altLang="ja-JP" sz="3200" dirty="0" err="1">
                <a:solidFill>
                  <a:schemeClr val="bg1"/>
                </a:solidFill>
              </a:rPr>
              <a:t>behaviour</a:t>
            </a:r>
            <a:r>
              <a:rPr lang="en-US" altLang="ja-JP" sz="3200" dirty="0">
                <a:solidFill>
                  <a:schemeClr val="bg1"/>
                </a:solidFill>
              </a:rPr>
              <a:t> of a diseased subject cannot be understood by simple ‘disaggregation’ of that of healthy subjects.”</a:t>
            </a:r>
            <a:r>
              <a:rPr lang="ja-JP" altLang="en-US" sz="3200" dirty="0">
                <a:solidFill>
                  <a:schemeClr val="bg1"/>
                </a:solidFill>
              </a:rPr>
              <a:t>　</a:t>
            </a:r>
            <a:r>
              <a:rPr lang="en-US" altLang="ja-JP" sz="3200" dirty="0">
                <a:solidFill>
                  <a:schemeClr val="bg1"/>
                </a:solidFill>
              </a:rPr>
              <a:t>(Eric, 2002, p.78)</a:t>
            </a:r>
          </a:p>
          <a:p>
            <a:pPr>
              <a:lnSpc>
                <a:spcPct val="115000"/>
              </a:lnSpc>
            </a:pPr>
            <a:r>
              <a:rPr lang="ja-JP" altLang="en-US" sz="3200" b="1" dirty="0">
                <a:solidFill>
                  <a:schemeClr val="bg1"/>
                </a:solidFill>
              </a:rPr>
              <a:t>➡</a:t>
            </a:r>
            <a:r>
              <a:rPr lang="en-US" altLang="ja-JP" sz="3200" b="1" dirty="0">
                <a:solidFill>
                  <a:schemeClr val="bg1"/>
                </a:solidFill>
              </a:rPr>
              <a:t>how the body as a whole tries to relate to the world</a:t>
            </a:r>
            <a:r>
              <a:rPr lang="ja-JP" altLang="en-US" sz="3200" b="1" dirty="0">
                <a:solidFill>
                  <a:schemeClr val="bg1"/>
                </a:solidFill>
              </a:rPr>
              <a:t> </a:t>
            </a:r>
            <a:r>
              <a:rPr lang="en-US" altLang="ja-JP" sz="3200" b="1" dirty="0">
                <a:solidFill>
                  <a:schemeClr val="bg1"/>
                </a:solidFill>
              </a:rPr>
              <a:t>matters</a:t>
            </a: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50C4F881-AD0C-D3EB-9CE0-17B048F3BB52}"/>
              </a:ext>
            </a:extLst>
          </p:cNvPr>
          <p:cNvSpPr txBox="1"/>
          <p:nvPr/>
        </p:nvSpPr>
        <p:spPr>
          <a:xfrm>
            <a:off x="407504" y="514807"/>
            <a:ext cx="9770165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rtl="0">
              <a:lnSpc>
                <a:spcPct val="8499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6000" b="0" i="0" u="sng" strike="noStrike" cap="non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Main claims and arguments</a:t>
            </a:r>
            <a:endParaRPr lang="en-US" altLang="ja-JP" sz="6000" u="sng" dirty="0"/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5B1F81A9-17F7-9B37-DD58-B68E3575DDA6}"/>
              </a:ext>
            </a:extLst>
          </p:cNvPr>
          <p:cNvSpPr txBox="1"/>
          <p:nvPr/>
        </p:nvSpPr>
        <p:spPr>
          <a:xfrm>
            <a:off x="2448926" y="8135257"/>
            <a:ext cx="11597580" cy="1200329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ja-JP" sz="3600" dirty="0">
                <a:solidFill>
                  <a:schemeClr val="bg1"/>
                </a:solidFill>
              </a:rPr>
              <a:t>Whether we understand human life as causal failure or as a change in meaningful bodily relations to the world</a:t>
            </a:r>
            <a:endParaRPr kumimoji="1" lang="ja-JP" altLang="en-US" sz="3600" dirty="0">
              <a:solidFill>
                <a:schemeClr val="bg1"/>
              </a:solidFill>
            </a:endParaRP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BFA075EE-FC08-2196-EBE0-C5D486C33A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9522" y="414602"/>
            <a:ext cx="7365734" cy="4124811"/>
          </a:xfrm>
          <a:prstGeom prst="rect">
            <a:avLst/>
          </a:prstGeom>
        </p:spPr>
      </p:pic>
      <p:pic>
        <p:nvPicPr>
          <p:cNvPr id="6" name="図 5">
            <a:extLst>
              <a:ext uri="{FF2B5EF4-FFF2-40B4-BE49-F238E27FC236}">
                <a16:creationId xmlns:a16="http://schemas.microsoft.com/office/drawing/2014/main" id="{65949DA4-5EF1-6029-4C67-7DAEB70EE9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90094" y="5874211"/>
            <a:ext cx="4225162" cy="2054702"/>
          </a:xfrm>
          <a:prstGeom prst="rect">
            <a:avLst/>
          </a:prstGeom>
        </p:spPr>
      </p:pic>
      <p:sp>
        <p:nvSpPr>
          <p:cNvPr id="7" name="テキスト ボックス 6">
            <a:extLst>
              <a:ext uri="{FF2B5EF4-FFF2-40B4-BE49-F238E27FC236}">
                <a16:creationId xmlns:a16="http://schemas.microsoft.com/office/drawing/2014/main" id="{4CEB5909-B7D9-5277-4DB5-A125FB109345}"/>
              </a:ext>
            </a:extLst>
          </p:cNvPr>
          <p:cNvSpPr txBox="1"/>
          <p:nvPr/>
        </p:nvSpPr>
        <p:spPr>
          <a:xfrm>
            <a:off x="14751585" y="8059398"/>
            <a:ext cx="339319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ja-JP" sz="800" dirty="0"/>
              <a:t>https://fity.club/lists/c/one-recommended-action-disability-in-business/</a:t>
            </a:r>
            <a:endParaRPr kumimoji="1" lang="ja-JP" altLang="en-US" sz="800" dirty="0"/>
          </a:p>
        </p:txBody>
      </p:sp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24C1B96A-D823-F2F4-331E-9356C07A9181}"/>
              </a:ext>
            </a:extLst>
          </p:cNvPr>
          <p:cNvSpPr txBox="1"/>
          <p:nvPr/>
        </p:nvSpPr>
        <p:spPr>
          <a:xfrm>
            <a:off x="15126159" y="4585533"/>
            <a:ext cx="3161841" cy="218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800" dirty="0"/>
              <a:t>https://www.vecteezy.com/free-photos/mind-body-connection</a:t>
            </a:r>
            <a:endParaRPr lang="ja-JP" altLang="en-US" sz="800" dirty="0"/>
          </a:p>
        </p:txBody>
      </p:sp>
    </p:spTree>
    <p:extLst>
      <p:ext uri="{BB962C8B-B14F-4D97-AF65-F5344CB8AC3E}">
        <p14:creationId xmlns:p14="http://schemas.microsoft.com/office/powerpoint/2010/main" val="395987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2041"/>
        </a:solidFill>
        <a:effectLst/>
      </p:bgPr>
    </p:bg>
    <p:spTree>
      <p:nvGrpSpPr>
        <p:cNvPr id="1" name="Shape 105">
          <a:extLst>
            <a:ext uri="{FF2B5EF4-FFF2-40B4-BE49-F238E27FC236}">
              <a16:creationId xmlns:a16="http://schemas.microsoft.com/office/drawing/2014/main" id="{F3476F9A-7E11-0951-9259-728E7DE691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0">
            <a:extLst>
              <a:ext uri="{FF2B5EF4-FFF2-40B4-BE49-F238E27FC236}">
                <a16:creationId xmlns:a16="http://schemas.microsoft.com/office/drawing/2014/main" id="{4A57BF81-3781-3A0A-8208-21A6A60076EA}"/>
              </a:ext>
            </a:extLst>
          </p:cNvPr>
          <p:cNvSpPr txBox="1"/>
          <p:nvPr/>
        </p:nvSpPr>
        <p:spPr>
          <a:xfrm>
            <a:off x="710090" y="2145981"/>
            <a:ext cx="10461013" cy="541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87998"/>
              </a:lnSpc>
            </a:pPr>
            <a:r>
              <a:rPr lang="ja-JP" altLang="en-US" sz="4000" b="1" dirty="0">
                <a:solidFill>
                  <a:schemeClr val="bg1"/>
                </a:solidFill>
              </a:rPr>
              <a:t>③</a:t>
            </a:r>
            <a:r>
              <a:rPr lang="en-US" altLang="ja-JP" sz="4000" b="1" dirty="0">
                <a:solidFill>
                  <a:schemeClr val="bg1"/>
                </a:solidFill>
              </a:rPr>
              <a:t>The Body as Both Object and Subject</a:t>
            </a:r>
            <a:endParaRPr sz="4000" b="1" dirty="0">
              <a:solidFill>
                <a:schemeClr val="bg1"/>
              </a:solidFill>
            </a:endParaRPr>
          </a:p>
        </p:txBody>
      </p:sp>
      <p:sp>
        <p:nvSpPr>
          <p:cNvPr id="107" name="Google Shape;107;p10">
            <a:extLst>
              <a:ext uri="{FF2B5EF4-FFF2-40B4-BE49-F238E27FC236}">
                <a16:creationId xmlns:a16="http://schemas.microsoft.com/office/drawing/2014/main" id="{025BFCAA-38D6-08B4-73DD-5CF00E1B681F}"/>
              </a:ext>
            </a:extLst>
          </p:cNvPr>
          <p:cNvSpPr txBox="1"/>
          <p:nvPr/>
        </p:nvSpPr>
        <p:spPr>
          <a:xfrm>
            <a:off x="886361" y="3839061"/>
            <a:ext cx="12278796" cy="11326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</a:pPr>
            <a:r>
              <a:rPr lang="ja-JP" altLang="en-US" sz="3200" dirty="0">
                <a:solidFill>
                  <a:schemeClr val="bg1"/>
                </a:solidFill>
              </a:rPr>
              <a:t>・</a:t>
            </a:r>
            <a:r>
              <a:rPr lang="en-US" altLang="ja-JP" sz="3200" dirty="0">
                <a:solidFill>
                  <a:schemeClr val="bg1"/>
                </a:solidFill>
              </a:rPr>
              <a:t>Sexuality should not be understood as merely a biological function, but as something that has existential meaning</a:t>
            </a:r>
            <a:endParaRPr sz="3200" dirty="0">
              <a:solidFill>
                <a:schemeClr val="bg1"/>
              </a:solidFill>
            </a:endParaRP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91730CF3-F395-7173-2129-DF98F1EED514}"/>
              </a:ext>
            </a:extLst>
          </p:cNvPr>
          <p:cNvSpPr txBox="1"/>
          <p:nvPr/>
        </p:nvSpPr>
        <p:spPr>
          <a:xfrm>
            <a:off x="473724" y="589383"/>
            <a:ext cx="11160087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rtl="0">
              <a:lnSpc>
                <a:spcPct val="8499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ja-JP" sz="6000" b="0" i="0" u="sng" strike="noStrike" cap="non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Main claims and arguments</a:t>
            </a:r>
            <a:endParaRPr lang="en-US" altLang="ja-JP" sz="6000" u="sng" dirty="0"/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5A997E02-815A-EE75-DB76-3D262BCFB9E9}"/>
              </a:ext>
            </a:extLst>
          </p:cNvPr>
          <p:cNvSpPr txBox="1"/>
          <p:nvPr/>
        </p:nvSpPr>
        <p:spPr>
          <a:xfrm>
            <a:off x="710090" y="5538297"/>
            <a:ext cx="1124822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sz="3200" dirty="0">
                <a:solidFill>
                  <a:schemeClr val="bg1"/>
                </a:solidFill>
                <a:effectLst/>
                <a:latin typeface="+mj-lt"/>
                <a:cs typeface="Times New Roman" panose="02020603050405020304" pitchFamily="18" charset="0"/>
              </a:rPr>
              <a:t>・</a:t>
            </a:r>
            <a:r>
              <a:rPr lang="en-US" altLang="ja-JP" sz="3200" dirty="0">
                <a:solidFill>
                  <a:schemeClr val="bg1"/>
                </a:solidFill>
                <a:latin typeface="+mj-lt"/>
                <a:cs typeface="Times New Roman" panose="02020603050405020304" pitchFamily="18" charset="0"/>
              </a:rPr>
              <a:t>S</a:t>
            </a:r>
            <a:r>
              <a:rPr lang="en-US" altLang="ja-JP" sz="3200" dirty="0">
                <a:solidFill>
                  <a:schemeClr val="bg1"/>
                </a:solidFill>
                <a:effectLst/>
                <a:latin typeface="+mj-lt"/>
                <a:cs typeface="Times New Roman" panose="02020603050405020304" pitchFamily="18" charset="0"/>
              </a:rPr>
              <a:t>exuality is deeply connected to the way we live our lives</a:t>
            </a:r>
            <a:endParaRPr lang="ja-JP" altLang="en-US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D077F87E-2A81-1A29-684F-CE4DBEC13810}"/>
              </a:ext>
            </a:extLst>
          </p:cNvPr>
          <p:cNvSpPr txBox="1"/>
          <p:nvPr/>
        </p:nvSpPr>
        <p:spPr>
          <a:xfrm>
            <a:off x="2960559" y="7540854"/>
            <a:ext cx="12366881" cy="1200329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altLang="ja-JP" sz="3600" dirty="0">
                <a:solidFill>
                  <a:schemeClr val="bg1"/>
                </a:solidFill>
              </a:rPr>
              <a:t>The “ambiguity of existence,” the idea that human beings cannot be reduced to either body or subject alone</a:t>
            </a:r>
            <a:endParaRPr lang="ja-JP" altLang="ja-JP" sz="3600" dirty="0">
              <a:solidFill>
                <a:schemeClr val="bg1"/>
              </a:solidFill>
            </a:endParaRPr>
          </a:p>
        </p:txBody>
      </p:sp>
      <p:pic>
        <p:nvPicPr>
          <p:cNvPr id="8" name="図 7">
            <a:extLst>
              <a:ext uri="{FF2B5EF4-FFF2-40B4-BE49-F238E27FC236}">
                <a16:creationId xmlns:a16="http://schemas.microsoft.com/office/drawing/2014/main" id="{6316E63F-BD2D-71D2-E8EA-D42CC2B5F5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83243" y="757918"/>
            <a:ext cx="4191000" cy="5962650"/>
          </a:xfrm>
          <a:prstGeom prst="rect">
            <a:avLst/>
          </a:prstGeom>
        </p:spPr>
      </p:pic>
      <p:sp>
        <p:nvSpPr>
          <p:cNvPr id="10" name="テキスト ボックス 9">
            <a:extLst>
              <a:ext uri="{FF2B5EF4-FFF2-40B4-BE49-F238E27FC236}">
                <a16:creationId xmlns:a16="http://schemas.microsoft.com/office/drawing/2014/main" id="{56758F5E-D679-718C-4024-C891F9A45D24}"/>
              </a:ext>
            </a:extLst>
          </p:cNvPr>
          <p:cNvSpPr txBox="1"/>
          <p:nvPr/>
        </p:nvSpPr>
        <p:spPr>
          <a:xfrm>
            <a:off x="15435588" y="6807545"/>
            <a:ext cx="396275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800" dirty="0"/>
              <a:t>https://www.freepik.com/photos/drawing</a:t>
            </a:r>
            <a:endParaRPr lang="ja-JP" altLang="en-US" sz="800" dirty="0"/>
          </a:p>
        </p:txBody>
      </p:sp>
    </p:spTree>
    <p:extLst>
      <p:ext uri="{BB962C8B-B14F-4D97-AF65-F5344CB8AC3E}">
        <p14:creationId xmlns:p14="http://schemas.microsoft.com/office/powerpoint/2010/main" val="3045129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4E2"/>
        </a:solidFill>
        <a:effectLst/>
      </p:bgPr>
    </p:bg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/>
          <p:cNvSpPr/>
          <p:nvPr/>
        </p:nvSpPr>
        <p:spPr>
          <a:xfrm>
            <a:off x="8267241" y="-166482"/>
            <a:ext cx="10226039" cy="10822433"/>
          </a:xfrm>
          <a:custGeom>
            <a:avLst/>
            <a:gdLst/>
            <a:ahLst/>
            <a:cxnLst/>
            <a:rect l="l" t="t" r="r" b="b"/>
            <a:pathLst>
              <a:path w="1844375" h="2170615" extrusionOk="0">
                <a:moveTo>
                  <a:pt x="22111" y="0"/>
                </a:moveTo>
                <a:lnTo>
                  <a:pt x="1822264" y="0"/>
                </a:lnTo>
                <a:cubicBezTo>
                  <a:pt x="1828128" y="0"/>
                  <a:pt x="1833752" y="2330"/>
                  <a:pt x="1837899" y="6476"/>
                </a:cubicBezTo>
                <a:cubicBezTo>
                  <a:pt x="1842045" y="10623"/>
                  <a:pt x="1844375" y="16247"/>
                  <a:pt x="1844375" y="22111"/>
                </a:cubicBezTo>
                <a:lnTo>
                  <a:pt x="1844375" y="2148504"/>
                </a:lnTo>
                <a:cubicBezTo>
                  <a:pt x="1844375" y="2154368"/>
                  <a:pt x="1842045" y="2159992"/>
                  <a:pt x="1837899" y="2164138"/>
                </a:cubicBezTo>
                <a:cubicBezTo>
                  <a:pt x="1833752" y="2168285"/>
                  <a:pt x="1828128" y="2170615"/>
                  <a:pt x="1822264" y="2170615"/>
                </a:cubicBezTo>
                <a:lnTo>
                  <a:pt x="22111" y="2170615"/>
                </a:lnTo>
                <a:cubicBezTo>
                  <a:pt x="16247" y="2170615"/>
                  <a:pt x="10623" y="2168285"/>
                  <a:pt x="6476" y="2164138"/>
                </a:cubicBezTo>
                <a:cubicBezTo>
                  <a:pt x="2330" y="2159992"/>
                  <a:pt x="0" y="2154368"/>
                  <a:pt x="0" y="2148504"/>
                </a:cubicBezTo>
                <a:lnTo>
                  <a:pt x="0" y="22111"/>
                </a:lnTo>
                <a:cubicBezTo>
                  <a:pt x="0" y="16247"/>
                  <a:pt x="2330" y="10623"/>
                  <a:pt x="6476" y="6476"/>
                </a:cubicBezTo>
                <a:cubicBezTo>
                  <a:pt x="10623" y="2330"/>
                  <a:pt x="16247" y="0"/>
                  <a:pt x="22111" y="0"/>
                </a:cubicBezTo>
                <a:close/>
              </a:path>
            </a:pathLst>
          </a:custGeom>
          <a:solidFill>
            <a:srgbClr val="8D204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5" name="Google Shape;175;p13"/>
          <p:cNvSpPr txBox="1"/>
          <p:nvPr/>
        </p:nvSpPr>
        <p:spPr>
          <a:xfrm>
            <a:off x="1988820" y="2283535"/>
            <a:ext cx="5226900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i="0" u="none" strike="noStrike" cap="none" dirty="0">
                <a:solidFill>
                  <a:srgbClr val="8D2041"/>
                </a:solidFill>
                <a:latin typeface="Arial"/>
                <a:ea typeface="Arial"/>
                <a:cs typeface="Arial"/>
                <a:sym typeface="Arial"/>
              </a:rPr>
              <a:t>Positive Aspects</a:t>
            </a:r>
            <a:endParaRPr sz="4000" b="1" dirty="0"/>
          </a:p>
        </p:txBody>
      </p:sp>
      <p:sp>
        <p:nvSpPr>
          <p:cNvPr id="176" name="Google Shape;176;p13"/>
          <p:cNvSpPr txBox="1"/>
          <p:nvPr/>
        </p:nvSpPr>
        <p:spPr>
          <a:xfrm>
            <a:off x="11545628" y="3605129"/>
            <a:ext cx="3100832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>
                <a:solidFill>
                  <a:srgbClr val="8D2041"/>
                </a:solidFill>
                <a:latin typeface="Arial"/>
                <a:ea typeface="Arial"/>
                <a:cs typeface="Arial"/>
                <a:sym typeface="Arial"/>
              </a:rPr>
              <a:t>Option 1</a:t>
            </a:r>
            <a:endParaRPr/>
          </a:p>
        </p:txBody>
      </p:sp>
      <p:sp>
        <p:nvSpPr>
          <p:cNvPr id="181" name="Google Shape;181;p13"/>
          <p:cNvSpPr txBox="1"/>
          <p:nvPr/>
        </p:nvSpPr>
        <p:spPr>
          <a:xfrm>
            <a:off x="11545628" y="5016135"/>
            <a:ext cx="3100832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>
                <a:solidFill>
                  <a:srgbClr val="8D2041"/>
                </a:solidFill>
                <a:latin typeface="Arial"/>
                <a:ea typeface="Arial"/>
                <a:cs typeface="Arial"/>
                <a:sym typeface="Arial"/>
              </a:rPr>
              <a:t>Option 2</a:t>
            </a:r>
            <a:endParaRPr/>
          </a:p>
        </p:txBody>
      </p:sp>
      <p:sp>
        <p:nvSpPr>
          <p:cNvPr id="185" name="Google Shape;185;p13"/>
          <p:cNvSpPr txBox="1"/>
          <p:nvPr/>
        </p:nvSpPr>
        <p:spPr>
          <a:xfrm>
            <a:off x="11545628" y="6427140"/>
            <a:ext cx="3100832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>
                <a:solidFill>
                  <a:srgbClr val="8D2041"/>
                </a:solidFill>
                <a:latin typeface="Arial"/>
                <a:ea typeface="Arial"/>
                <a:cs typeface="Arial"/>
                <a:sym typeface="Arial"/>
              </a:rPr>
              <a:t>Option 3</a:t>
            </a:r>
            <a:endParaRPr/>
          </a:p>
        </p:txBody>
      </p:sp>
      <p:sp>
        <p:nvSpPr>
          <p:cNvPr id="189" name="Google Shape;189;p13"/>
          <p:cNvSpPr txBox="1"/>
          <p:nvPr/>
        </p:nvSpPr>
        <p:spPr>
          <a:xfrm>
            <a:off x="11545628" y="7838146"/>
            <a:ext cx="3100832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000" b="0" i="0" u="none" strike="noStrike" cap="none">
                <a:solidFill>
                  <a:srgbClr val="8D2041"/>
                </a:solidFill>
                <a:latin typeface="Arial"/>
                <a:ea typeface="Arial"/>
                <a:cs typeface="Arial"/>
                <a:sym typeface="Arial"/>
              </a:rPr>
              <a:t>Option 4</a:t>
            </a:r>
            <a:endParaRPr/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DD4981F5-467C-04D1-3950-C8F9221C059B}"/>
              </a:ext>
            </a:extLst>
          </p:cNvPr>
          <p:cNvSpPr txBox="1"/>
          <p:nvPr/>
        </p:nvSpPr>
        <p:spPr>
          <a:xfrm>
            <a:off x="511628" y="237942"/>
            <a:ext cx="694132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6000" u="sng" dirty="0">
                <a:solidFill>
                  <a:srgbClr val="8D2041"/>
                </a:solidFill>
              </a:rPr>
              <a:t>Critical Assessment</a:t>
            </a:r>
            <a:endParaRPr kumimoji="1" lang="ja-JP" altLang="en-US" sz="6000" u="sng" dirty="0">
              <a:solidFill>
                <a:srgbClr val="8D2041"/>
              </a:solidFill>
            </a:endParaRPr>
          </a:p>
        </p:txBody>
      </p:sp>
      <p:sp>
        <p:nvSpPr>
          <p:cNvPr id="4" name="テキスト ボックス 3">
            <a:extLst>
              <a:ext uri="{FF2B5EF4-FFF2-40B4-BE49-F238E27FC236}">
                <a16:creationId xmlns:a16="http://schemas.microsoft.com/office/drawing/2014/main" id="{52D0B057-FACA-5A63-0F8A-F18F3D5394E8}"/>
              </a:ext>
            </a:extLst>
          </p:cNvPr>
          <p:cNvSpPr txBox="1"/>
          <p:nvPr/>
        </p:nvSpPr>
        <p:spPr>
          <a:xfrm>
            <a:off x="11545628" y="2283535"/>
            <a:ext cx="45993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ja-JP" sz="4000" b="1" dirty="0">
                <a:solidFill>
                  <a:schemeClr val="bg1"/>
                </a:solidFill>
              </a:rPr>
              <a:t>Points of Concern</a:t>
            </a:r>
            <a:endParaRPr kumimoji="1" lang="ja-JP" altLang="en-US" sz="4000" b="1" dirty="0">
              <a:solidFill>
                <a:schemeClr val="bg1"/>
              </a:solidFill>
            </a:endParaRPr>
          </a:p>
        </p:txBody>
      </p:sp>
      <p:sp>
        <p:nvSpPr>
          <p:cNvPr id="5" name="テキスト ボックス 4">
            <a:extLst>
              <a:ext uri="{FF2B5EF4-FFF2-40B4-BE49-F238E27FC236}">
                <a16:creationId xmlns:a16="http://schemas.microsoft.com/office/drawing/2014/main" id="{C1E962D4-52A0-D34A-9C29-23ED46D00201}"/>
              </a:ext>
            </a:extLst>
          </p:cNvPr>
          <p:cNvSpPr txBox="1"/>
          <p:nvPr/>
        </p:nvSpPr>
        <p:spPr>
          <a:xfrm>
            <a:off x="696790" y="3847359"/>
            <a:ext cx="781095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solidFill>
                  <a:srgbClr val="8D2041"/>
                </a:solidFill>
              </a:rPr>
              <a:t>・</a:t>
            </a:r>
            <a:r>
              <a:rPr lang="en-US" altLang="ja-JP" sz="4000" dirty="0">
                <a:solidFill>
                  <a:srgbClr val="8D2041"/>
                </a:solidFill>
              </a:rPr>
              <a:t>original and interesting philosophy compared to earlier philosophers</a:t>
            </a:r>
          </a:p>
          <a:p>
            <a:r>
              <a:rPr kumimoji="1" lang="ja-JP" altLang="en-US" sz="4000" dirty="0">
                <a:solidFill>
                  <a:srgbClr val="8D2041"/>
                </a:solidFill>
              </a:rPr>
              <a:t>・</a:t>
            </a:r>
            <a:r>
              <a:rPr lang="en-US" altLang="ja-JP" sz="4000" dirty="0">
                <a:solidFill>
                  <a:srgbClr val="8D2041"/>
                </a:solidFill>
              </a:rPr>
              <a:t>covers not only human and animal behavior, but also mental illness and sexuality</a:t>
            </a:r>
            <a:endParaRPr kumimoji="1" lang="ja-JP" altLang="en-US" sz="4000" dirty="0">
              <a:solidFill>
                <a:srgbClr val="8D2041"/>
              </a:solidFill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DAF550A9-49D6-AED6-2D92-A8FD764FE7D3}"/>
              </a:ext>
            </a:extLst>
          </p:cNvPr>
          <p:cNvSpPr txBox="1"/>
          <p:nvPr/>
        </p:nvSpPr>
        <p:spPr>
          <a:xfrm>
            <a:off x="8884186" y="3833729"/>
            <a:ext cx="93266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ja-JP" altLang="en-US" sz="4000" dirty="0">
                <a:solidFill>
                  <a:schemeClr val="bg1"/>
                </a:solidFill>
              </a:rPr>
              <a:t>・</a:t>
            </a:r>
            <a:r>
              <a:rPr lang="en-US" altLang="ja-JP" sz="4000" dirty="0">
                <a:solidFill>
                  <a:schemeClr val="bg1"/>
                </a:solidFill>
              </a:rPr>
              <a:t>Highly reflective actions can be explained mainly in bodily terms</a:t>
            </a:r>
          </a:p>
          <a:p>
            <a:r>
              <a:rPr lang="ja-JP" altLang="en-US" sz="4000" dirty="0">
                <a:solidFill>
                  <a:schemeClr val="bg1"/>
                </a:solidFill>
              </a:rPr>
              <a:t>・</a:t>
            </a:r>
            <a:r>
              <a:rPr lang="en-US" altLang="ja-JP" sz="4000" dirty="0">
                <a:solidFill>
                  <a:schemeClr val="bg1"/>
                </a:solidFill>
              </a:rPr>
              <a:t>Causal explanations sometimes seem to be treated too lightly</a:t>
            </a:r>
          </a:p>
          <a:p>
            <a:r>
              <a:rPr lang="ja-JP" altLang="en-US" sz="4000" dirty="0">
                <a:solidFill>
                  <a:schemeClr val="bg1"/>
                </a:solidFill>
              </a:rPr>
              <a:t>・</a:t>
            </a:r>
            <a:r>
              <a:rPr lang="en-US" altLang="ja-JP" sz="4000" dirty="0">
                <a:solidFill>
                  <a:schemeClr val="bg1"/>
                </a:solidFill>
              </a:rPr>
              <a:t>The concept of human “ambiguity” remains unclear</a:t>
            </a:r>
            <a:endParaRPr kumimoji="1" lang="ja-JP" altLang="en-US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2041"/>
        </a:solidFill>
        <a:effectLst/>
      </p:bgPr>
    </p:bg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2"/>
          <p:cNvSpPr txBox="1"/>
          <p:nvPr/>
        </p:nvSpPr>
        <p:spPr>
          <a:xfrm>
            <a:off x="-1509655" y="523686"/>
            <a:ext cx="8671093" cy="812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799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0" i="0" u="sng" strike="noStrike" cap="non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Conclusion</a:t>
            </a:r>
            <a:endParaRPr sz="6000" u="sng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A9A0537-2CE1-08FA-CEC1-F954C6CC0C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8262" y="2848501"/>
            <a:ext cx="14613344" cy="6001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ja-JP" sz="4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Me</a:t>
            </a:r>
            <a:r>
              <a:rPr lang="en-US" altLang="ja-JP" sz="4000" dirty="0">
                <a:solidFill>
                  <a:schemeClr val="bg1"/>
                </a:solidFill>
                <a:latin typeface="Arial" panose="020B0604020202020204" pitchFamily="34" charset="0"/>
              </a:rPr>
              <a:t>rleau-Ponty claims that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ja-JP" sz="4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ja-JP" sz="4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ja-JP" altLang="ja-JP" sz="4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Human action comes from an embodied subject, not the mind alone.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ja-JP" altLang="ja-JP" sz="4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Human development and illness cannot be explained only by causes, but by how one lives in the world.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ja-JP" altLang="ja-JP" sz="44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The body is both an object and a subject, and this ambiguity defines human existence</a:t>
            </a:r>
          </a:p>
        </p:txBody>
      </p:sp>
      <p:pic>
        <p:nvPicPr>
          <p:cNvPr id="5" name="図 4">
            <a:extLst>
              <a:ext uri="{FF2B5EF4-FFF2-40B4-BE49-F238E27FC236}">
                <a16:creationId xmlns:a16="http://schemas.microsoft.com/office/drawing/2014/main" id="{F389E712-6B88-ABBE-DD16-2B2A868558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0033" y="171364"/>
            <a:ext cx="7612443" cy="4266314"/>
          </a:xfrm>
          <a:prstGeom prst="rect">
            <a:avLst/>
          </a:prstGeom>
        </p:spPr>
      </p:pic>
      <p:sp>
        <p:nvSpPr>
          <p:cNvPr id="9" name="テキスト ボックス 8">
            <a:extLst>
              <a:ext uri="{FF2B5EF4-FFF2-40B4-BE49-F238E27FC236}">
                <a16:creationId xmlns:a16="http://schemas.microsoft.com/office/drawing/2014/main" id="{E550524C-F2CD-0471-16CF-95C4EFC53407}"/>
              </a:ext>
            </a:extLst>
          </p:cNvPr>
          <p:cNvSpPr txBox="1"/>
          <p:nvPr/>
        </p:nvSpPr>
        <p:spPr>
          <a:xfrm>
            <a:off x="13583094" y="4437678"/>
            <a:ext cx="50451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800" dirty="0"/>
              <a:t>https://petalasdeamor.com.br/espiritualidade-e-ciencia-explorando-as-fronteiras-do-conhecimento</a:t>
            </a:r>
            <a:r>
              <a:rPr lang="en-US" altLang="ja-JP" dirty="0"/>
              <a:t>/</a:t>
            </a:r>
            <a:endParaRPr lang="ja-JP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4E2"/>
        </a:solidFill>
        <a:effectLst/>
      </p:bgPr>
    </p:bg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" name="Google Shape;207;p15"/>
          <p:cNvGrpSpPr/>
          <p:nvPr/>
        </p:nvGrpSpPr>
        <p:grpSpPr>
          <a:xfrm>
            <a:off x="-202018" y="4327840"/>
            <a:ext cx="19117339" cy="7463667"/>
            <a:chOff x="0" y="-47625"/>
            <a:chExt cx="1337339" cy="1290680"/>
          </a:xfrm>
        </p:grpSpPr>
        <p:sp>
          <p:nvSpPr>
            <p:cNvPr id="208" name="Google Shape;208;p15"/>
            <p:cNvSpPr/>
            <p:nvPr/>
          </p:nvSpPr>
          <p:spPr>
            <a:xfrm>
              <a:off x="0" y="0"/>
              <a:ext cx="1337339" cy="1243055"/>
            </a:xfrm>
            <a:custGeom>
              <a:avLst/>
              <a:gdLst/>
              <a:ahLst/>
              <a:cxnLst/>
              <a:rect l="l" t="t" r="r" b="b"/>
              <a:pathLst>
                <a:path w="1337339" h="1243055" extrusionOk="0">
                  <a:moveTo>
                    <a:pt x="30494" y="0"/>
                  </a:moveTo>
                  <a:lnTo>
                    <a:pt x="1306846" y="0"/>
                  </a:lnTo>
                  <a:cubicBezTo>
                    <a:pt x="1314933" y="0"/>
                    <a:pt x="1322689" y="3213"/>
                    <a:pt x="1328408" y="8931"/>
                  </a:cubicBezTo>
                  <a:cubicBezTo>
                    <a:pt x="1334127" y="14650"/>
                    <a:pt x="1337339" y="22406"/>
                    <a:pt x="1337339" y="30494"/>
                  </a:cubicBezTo>
                  <a:lnTo>
                    <a:pt x="1337339" y="1212562"/>
                  </a:lnTo>
                  <a:cubicBezTo>
                    <a:pt x="1337339" y="1220649"/>
                    <a:pt x="1334127" y="1228405"/>
                    <a:pt x="1328408" y="1234124"/>
                  </a:cubicBezTo>
                  <a:cubicBezTo>
                    <a:pt x="1322689" y="1239843"/>
                    <a:pt x="1314933" y="1243055"/>
                    <a:pt x="1306846" y="1243055"/>
                  </a:cubicBezTo>
                  <a:lnTo>
                    <a:pt x="30494" y="1243055"/>
                  </a:lnTo>
                  <a:cubicBezTo>
                    <a:pt x="22406" y="1243055"/>
                    <a:pt x="14650" y="1239843"/>
                    <a:pt x="8931" y="1234124"/>
                  </a:cubicBezTo>
                  <a:cubicBezTo>
                    <a:pt x="3213" y="1228405"/>
                    <a:pt x="0" y="1220649"/>
                    <a:pt x="0" y="1212562"/>
                  </a:cubicBezTo>
                  <a:lnTo>
                    <a:pt x="0" y="30494"/>
                  </a:lnTo>
                  <a:cubicBezTo>
                    <a:pt x="0" y="22406"/>
                    <a:pt x="3213" y="14650"/>
                    <a:pt x="8931" y="8931"/>
                  </a:cubicBezTo>
                  <a:cubicBezTo>
                    <a:pt x="14650" y="3213"/>
                    <a:pt x="22406" y="0"/>
                    <a:pt x="30494" y="0"/>
                  </a:cubicBezTo>
                  <a:close/>
                </a:path>
              </a:pathLst>
            </a:custGeom>
            <a:solidFill>
              <a:srgbClr val="8D204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15"/>
            <p:cNvSpPr txBox="1"/>
            <p:nvPr/>
          </p:nvSpPr>
          <p:spPr>
            <a:xfrm>
              <a:off x="0" y="-47625"/>
              <a:ext cx="1337339" cy="129068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11" name="Google Shape;211;p15"/>
          <p:cNvSpPr txBox="1"/>
          <p:nvPr/>
        </p:nvSpPr>
        <p:spPr>
          <a:xfrm>
            <a:off x="2105683" y="3091640"/>
            <a:ext cx="13611837" cy="13739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93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600" b="0" i="0" u="none" strike="noStrike" cap="none" dirty="0">
                <a:solidFill>
                  <a:srgbClr val="8D2041"/>
                </a:solidFill>
                <a:latin typeface="Arial"/>
                <a:ea typeface="Arial"/>
                <a:cs typeface="Arial"/>
                <a:sym typeface="Arial"/>
              </a:rPr>
              <a:t>Thank you for listening!</a:t>
            </a:r>
            <a:endParaRPr sz="9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2041"/>
        </a:solidFill>
        <a:effectLst/>
      </p:bgPr>
    </p:bg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14"/>
          <p:cNvSpPr txBox="1"/>
          <p:nvPr/>
        </p:nvSpPr>
        <p:spPr>
          <a:xfrm>
            <a:off x="586107" y="500189"/>
            <a:ext cx="7824000" cy="12321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8799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99" b="0" i="0" u="none" strike="noStrike" cap="non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 sz="500" dirty="0"/>
          </a:p>
        </p:txBody>
      </p:sp>
      <p:sp>
        <p:nvSpPr>
          <p:cNvPr id="195" name="Google Shape;195;p14"/>
          <p:cNvSpPr txBox="1"/>
          <p:nvPr/>
        </p:nvSpPr>
        <p:spPr>
          <a:xfrm>
            <a:off x="788125" y="2556049"/>
            <a:ext cx="12874712" cy="19112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ja-JP" altLang="en-US" sz="3600" dirty="0">
                <a:solidFill>
                  <a:srgbClr val="FFFFFF"/>
                </a:solidFill>
              </a:rPr>
              <a:t>・</a:t>
            </a:r>
            <a:r>
              <a:rPr lang="en-US" altLang="ja-JP" sz="3600" dirty="0">
                <a:solidFill>
                  <a:srgbClr val="FFFFFF"/>
                </a:solidFill>
              </a:rPr>
              <a:t>Stanford Encyclopedia of Philosophy, 2023, </a:t>
            </a:r>
            <a:r>
              <a:rPr lang="en-US" altLang="ja-JP" sz="3600" dirty="0">
                <a:solidFill>
                  <a:schemeClr val="bg1"/>
                </a:solidFill>
              </a:rPr>
              <a:t>‘Maurice Merleau-Ponty.’ https://plato.stanford.edu/entries/merleau-ponty/</a:t>
            </a:r>
          </a:p>
        </p:txBody>
      </p:sp>
      <p:sp>
        <p:nvSpPr>
          <p:cNvPr id="2" name="テキスト ボックス 1">
            <a:extLst>
              <a:ext uri="{FF2B5EF4-FFF2-40B4-BE49-F238E27FC236}">
                <a16:creationId xmlns:a16="http://schemas.microsoft.com/office/drawing/2014/main" id="{D23C3F47-C57C-8692-62EC-607F41452586}"/>
              </a:ext>
            </a:extLst>
          </p:cNvPr>
          <p:cNvSpPr txBox="1"/>
          <p:nvPr/>
        </p:nvSpPr>
        <p:spPr>
          <a:xfrm>
            <a:off x="788125" y="4967838"/>
            <a:ext cx="133645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ja-JP" altLang="en-US" sz="3600" dirty="0">
                <a:solidFill>
                  <a:schemeClr val="bg1"/>
                </a:solidFill>
              </a:rPr>
              <a:t>・</a:t>
            </a:r>
            <a:r>
              <a:rPr lang="en-US" altLang="ja-JP" sz="3600" dirty="0">
                <a:solidFill>
                  <a:schemeClr val="bg1"/>
                </a:solidFill>
              </a:rPr>
              <a:t>Eric Matthews, 2002, </a:t>
            </a:r>
            <a:r>
              <a:rPr lang="en-US" altLang="ja-JP" sz="3600" i="1" dirty="0">
                <a:solidFill>
                  <a:schemeClr val="bg1"/>
                </a:solidFill>
              </a:rPr>
              <a:t>The Philosophy of Merleau-Ponty</a:t>
            </a:r>
            <a:r>
              <a:rPr lang="en-US" altLang="ja-JP" sz="3600" dirty="0">
                <a:solidFill>
                  <a:schemeClr val="bg1"/>
                </a:solidFill>
              </a:rPr>
              <a:t>, Ch. 4</a:t>
            </a:r>
            <a:r>
              <a:rPr lang="en-US" altLang="ja-JP" dirty="0"/>
              <a:t>. </a:t>
            </a:r>
            <a:endParaRPr lang="ja-JP" altLang="ja-JP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706</Words>
  <Application>Microsoft Office PowerPoint</Application>
  <PresentationFormat>ユーザー設定</PresentationFormat>
  <Paragraphs>65</Paragraphs>
  <Slides>10</Slides>
  <Notes>10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2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  <vt:lpstr>PowerPoint プレゼンテーション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舘上りあ</dc:creator>
  <cp:lastModifiedBy>りあ 舘上</cp:lastModifiedBy>
  <cp:revision>2</cp:revision>
  <dcterms:modified xsi:type="dcterms:W3CDTF">2026-02-06T12:51:04Z</dcterms:modified>
</cp:coreProperties>
</file>