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74" r:id="rId16"/>
    <p:sldId id="276" r:id="rId17"/>
    <p:sldId id="268" r:id="rId18"/>
    <p:sldId id="271" r:id="rId19"/>
    <p:sldId id="275" r:id="rId20"/>
    <p:sldId id="270" r:id="rId21"/>
    <p:sldId id="272" r:id="rId22"/>
    <p:sldId id="278" r:id="rId23"/>
    <p:sldId id="279"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BE3F1"/>
    <a:srgbClr val="47C4DD"/>
    <a:srgbClr val="6BAEEB"/>
    <a:srgbClr val="59D7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96403E-4220-4F37-A42B-248B46E9AB58}" v="2727" dt="2022-07-24T10:06:24.0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A696403E-4220-4F37-A42B-248B46E9AB58}"/>
    <pc:docChg chg="undo custSel modSld">
      <pc:chgData name="Ishrat Rehman (2118374)" userId="7bceaac9-4ea7-4498-9296-f3c92db6e852" providerId="ADAL" clId="{A696403E-4220-4F37-A42B-248B46E9AB58}" dt="2022-07-24T10:06:24.093" v="2966" actId="1076"/>
      <pc:docMkLst>
        <pc:docMk/>
      </pc:docMkLst>
      <pc:sldChg chg="modSp mod">
        <pc:chgData name="Ishrat Rehman (2118374)" userId="7bceaac9-4ea7-4498-9296-f3c92db6e852" providerId="ADAL" clId="{A696403E-4220-4F37-A42B-248B46E9AB58}" dt="2022-07-24T09:38:18.993" v="1793" actId="20577"/>
        <pc:sldMkLst>
          <pc:docMk/>
          <pc:sldMk cId="371956692" sldId="257"/>
        </pc:sldMkLst>
        <pc:graphicFrameChg chg="modGraphic">
          <ac:chgData name="Ishrat Rehman (2118374)" userId="7bceaac9-4ea7-4498-9296-f3c92db6e852" providerId="ADAL" clId="{A696403E-4220-4F37-A42B-248B46E9AB58}" dt="2022-07-24T09:38:18.993" v="1793" actId="20577"/>
          <ac:graphicFrameMkLst>
            <pc:docMk/>
            <pc:sldMk cId="371956692" sldId="257"/>
            <ac:graphicFrameMk id="10" creationId="{F6947542-EA18-D3CB-6033-0146C4E3CFA6}"/>
          </ac:graphicFrameMkLst>
        </pc:graphicFrameChg>
      </pc:sldChg>
      <pc:sldChg chg="addSp delSp modSp mod modNotesTx">
        <pc:chgData name="Ishrat Rehman (2118374)" userId="7bceaac9-4ea7-4498-9296-f3c92db6e852" providerId="ADAL" clId="{A696403E-4220-4F37-A42B-248B46E9AB58}" dt="2022-07-24T10:04:54.219" v="2921" actId="478"/>
        <pc:sldMkLst>
          <pc:docMk/>
          <pc:sldMk cId="445651643" sldId="258"/>
        </pc:sldMkLst>
        <pc:spChg chg="add del mod">
          <ac:chgData name="Ishrat Rehman (2118374)" userId="7bceaac9-4ea7-4498-9296-f3c92db6e852" providerId="ADAL" clId="{A696403E-4220-4F37-A42B-248B46E9AB58}" dt="2022-07-24T10:04:54.219" v="2921" actId="478"/>
          <ac:spMkLst>
            <pc:docMk/>
            <pc:sldMk cId="445651643" sldId="258"/>
            <ac:spMk id="5" creationId="{70BC0D22-7B1A-3C40-5D9A-CEED2F425F20}"/>
          </ac:spMkLst>
        </pc:spChg>
      </pc:sldChg>
      <pc:sldChg chg="modNotesTx">
        <pc:chgData name="Ishrat Rehman (2118374)" userId="7bceaac9-4ea7-4498-9296-f3c92db6e852" providerId="ADAL" clId="{A696403E-4220-4F37-A42B-248B46E9AB58}" dt="2022-07-24T09:27:13.896" v="460" actId="20577"/>
        <pc:sldMkLst>
          <pc:docMk/>
          <pc:sldMk cId="1511629609" sldId="259"/>
        </pc:sldMkLst>
      </pc:sldChg>
      <pc:sldChg chg="modNotesTx">
        <pc:chgData name="Ishrat Rehman (2118374)" userId="7bceaac9-4ea7-4498-9296-f3c92db6e852" providerId="ADAL" clId="{A696403E-4220-4F37-A42B-248B46E9AB58}" dt="2022-07-24T09:29:05.366" v="725" actId="20577"/>
        <pc:sldMkLst>
          <pc:docMk/>
          <pc:sldMk cId="345143267" sldId="260"/>
        </pc:sldMkLst>
      </pc:sldChg>
      <pc:sldChg chg="modSp mod modNotesTx">
        <pc:chgData name="Ishrat Rehman (2118374)" userId="7bceaac9-4ea7-4498-9296-f3c92db6e852" providerId="ADAL" clId="{A696403E-4220-4F37-A42B-248B46E9AB58}" dt="2022-07-24T09:44:18.541" v="2073" actId="20577"/>
        <pc:sldMkLst>
          <pc:docMk/>
          <pc:sldMk cId="885355826" sldId="261"/>
        </pc:sldMkLst>
        <pc:spChg chg="mod">
          <ac:chgData name="Ishrat Rehman (2118374)" userId="7bceaac9-4ea7-4498-9296-f3c92db6e852" providerId="ADAL" clId="{A696403E-4220-4F37-A42B-248B46E9AB58}" dt="2022-07-24T09:44:18.541" v="2073" actId="20577"/>
          <ac:spMkLst>
            <pc:docMk/>
            <pc:sldMk cId="885355826" sldId="261"/>
            <ac:spMk id="4" creationId="{F1CB8C3C-8060-98C8-C967-72F1EC4AA0DE}"/>
          </ac:spMkLst>
        </pc:spChg>
      </pc:sldChg>
      <pc:sldChg chg="modSp mod">
        <pc:chgData name="Ishrat Rehman (2118374)" userId="7bceaac9-4ea7-4498-9296-f3c92db6e852" providerId="ADAL" clId="{A696403E-4220-4F37-A42B-248B46E9AB58}" dt="2022-07-24T09:29:59.967" v="727" actId="207"/>
        <pc:sldMkLst>
          <pc:docMk/>
          <pc:sldMk cId="2508981441" sldId="262"/>
        </pc:sldMkLst>
        <pc:spChg chg="mod">
          <ac:chgData name="Ishrat Rehman (2118374)" userId="7bceaac9-4ea7-4498-9296-f3c92db6e852" providerId="ADAL" clId="{A696403E-4220-4F37-A42B-248B46E9AB58}" dt="2022-07-24T09:29:59.967" v="727" actId="207"/>
          <ac:spMkLst>
            <pc:docMk/>
            <pc:sldMk cId="2508981441" sldId="262"/>
            <ac:spMk id="5" creationId="{B429B278-4E5B-FDAD-C276-8C26FE095BA3}"/>
          </ac:spMkLst>
        </pc:spChg>
        <pc:spChg chg="mod">
          <ac:chgData name="Ishrat Rehman (2118374)" userId="7bceaac9-4ea7-4498-9296-f3c92db6e852" providerId="ADAL" clId="{A696403E-4220-4F37-A42B-248B46E9AB58}" dt="2022-07-24T09:29:49.148" v="726" actId="688"/>
          <ac:spMkLst>
            <pc:docMk/>
            <pc:sldMk cId="2508981441" sldId="262"/>
            <ac:spMk id="6" creationId="{DE2BF408-09FB-EC5E-7545-1E4E6960507A}"/>
          </ac:spMkLst>
        </pc:spChg>
      </pc:sldChg>
      <pc:sldChg chg="addSp delSp modSp mod modNotesTx">
        <pc:chgData name="Ishrat Rehman (2118374)" userId="7bceaac9-4ea7-4498-9296-f3c92db6e852" providerId="ADAL" clId="{A696403E-4220-4F37-A42B-248B46E9AB58}" dt="2022-07-24T10:05:24.414" v="2938" actId="255"/>
        <pc:sldMkLst>
          <pc:docMk/>
          <pc:sldMk cId="2223036070" sldId="263"/>
        </pc:sldMkLst>
        <pc:spChg chg="add del mod">
          <ac:chgData name="Ishrat Rehman (2118374)" userId="7bceaac9-4ea7-4498-9296-f3c92db6e852" providerId="ADAL" clId="{A696403E-4220-4F37-A42B-248B46E9AB58}" dt="2022-07-24T10:03:53.586" v="2906"/>
          <ac:spMkLst>
            <pc:docMk/>
            <pc:sldMk cId="2223036070" sldId="263"/>
            <ac:spMk id="4" creationId="{408AC435-52E5-3422-320D-AB06A5FF7AD5}"/>
          </ac:spMkLst>
        </pc:spChg>
        <pc:spChg chg="add del mod">
          <ac:chgData name="Ishrat Rehman (2118374)" userId="7bceaac9-4ea7-4498-9296-f3c92db6e852" providerId="ADAL" clId="{A696403E-4220-4F37-A42B-248B46E9AB58}" dt="2022-07-24T10:04:18.558" v="2909"/>
          <ac:spMkLst>
            <pc:docMk/>
            <pc:sldMk cId="2223036070" sldId="263"/>
            <ac:spMk id="5" creationId="{42D0458E-F4D2-8E04-20C1-DB3ABBEB0606}"/>
          </ac:spMkLst>
        </pc:spChg>
        <pc:spChg chg="add del mod">
          <ac:chgData name="Ishrat Rehman (2118374)" userId="7bceaac9-4ea7-4498-9296-f3c92db6e852" providerId="ADAL" clId="{A696403E-4220-4F37-A42B-248B46E9AB58}" dt="2022-07-24T10:04:34.934" v="2919" actId="478"/>
          <ac:spMkLst>
            <pc:docMk/>
            <pc:sldMk cId="2223036070" sldId="263"/>
            <ac:spMk id="6" creationId="{522FCBEE-E6B0-159A-1717-81CD894C4B2B}"/>
          </ac:spMkLst>
        </pc:spChg>
        <pc:spChg chg="add mod">
          <ac:chgData name="Ishrat Rehman (2118374)" userId="7bceaac9-4ea7-4498-9296-f3c92db6e852" providerId="ADAL" clId="{A696403E-4220-4F37-A42B-248B46E9AB58}" dt="2022-07-24T10:05:24.414" v="2938" actId="255"/>
          <ac:spMkLst>
            <pc:docMk/>
            <pc:sldMk cId="2223036070" sldId="263"/>
            <ac:spMk id="7" creationId="{E206A4C4-FC50-E7F2-BFFB-179E9DB44261}"/>
          </ac:spMkLst>
        </pc:spChg>
        <pc:spChg chg="mod">
          <ac:chgData name="Ishrat Rehman (2118374)" userId="7bceaac9-4ea7-4498-9296-f3c92db6e852" providerId="ADAL" clId="{A696403E-4220-4F37-A42B-248B46E9AB58}" dt="2022-07-24T09:45:10.055" v="2136" actId="14100"/>
          <ac:spMkLst>
            <pc:docMk/>
            <pc:sldMk cId="2223036070" sldId="263"/>
            <ac:spMk id="13" creationId="{5DF871E4-E142-36EB-BA72-40C0EF50E161}"/>
          </ac:spMkLst>
        </pc:spChg>
        <pc:spChg chg="mod">
          <ac:chgData name="Ishrat Rehman (2118374)" userId="7bceaac9-4ea7-4498-9296-f3c92db6e852" providerId="ADAL" clId="{A696403E-4220-4F37-A42B-248B46E9AB58}" dt="2022-07-24T09:45:21.495" v="2161" actId="20577"/>
          <ac:spMkLst>
            <pc:docMk/>
            <pc:sldMk cId="2223036070" sldId="263"/>
            <ac:spMk id="15" creationId="{45F5BD09-7A02-00B3-E6CF-460BCD31140A}"/>
          </ac:spMkLst>
        </pc:spChg>
        <pc:spChg chg="mod">
          <ac:chgData name="Ishrat Rehman (2118374)" userId="7bceaac9-4ea7-4498-9296-f3c92db6e852" providerId="ADAL" clId="{A696403E-4220-4F37-A42B-248B46E9AB58}" dt="2022-07-24T10:03:52.663" v="2904" actId="1076"/>
          <ac:spMkLst>
            <pc:docMk/>
            <pc:sldMk cId="2223036070" sldId="263"/>
            <ac:spMk id="16" creationId="{3DFBBF5E-2E93-64C8-83B7-CE2D5557B912}"/>
          </ac:spMkLst>
        </pc:spChg>
      </pc:sldChg>
      <pc:sldChg chg="modSp mod modNotesTx">
        <pc:chgData name="Ishrat Rehman (2118374)" userId="7bceaac9-4ea7-4498-9296-f3c92db6e852" providerId="ADAL" clId="{A696403E-4220-4F37-A42B-248B46E9AB58}" dt="2022-07-24T09:58:45.215" v="2874" actId="20577"/>
        <pc:sldMkLst>
          <pc:docMk/>
          <pc:sldMk cId="3858929619" sldId="264"/>
        </pc:sldMkLst>
        <pc:spChg chg="mod">
          <ac:chgData name="Ishrat Rehman (2118374)" userId="7bceaac9-4ea7-4498-9296-f3c92db6e852" providerId="ADAL" clId="{A696403E-4220-4F37-A42B-248B46E9AB58}" dt="2022-07-24T09:46:07.206" v="2170" actId="207"/>
          <ac:spMkLst>
            <pc:docMk/>
            <pc:sldMk cId="3858929619" sldId="264"/>
            <ac:spMk id="4" creationId="{CCD886A6-1526-7C99-969D-A23B2670E66C}"/>
          </ac:spMkLst>
        </pc:spChg>
        <pc:spChg chg="mod">
          <ac:chgData name="Ishrat Rehman (2118374)" userId="7bceaac9-4ea7-4498-9296-f3c92db6e852" providerId="ADAL" clId="{A696403E-4220-4F37-A42B-248B46E9AB58}" dt="2022-07-24T09:45:59.629" v="2169" actId="20577"/>
          <ac:spMkLst>
            <pc:docMk/>
            <pc:sldMk cId="3858929619" sldId="264"/>
            <ac:spMk id="5" creationId="{113C094E-7EF8-1446-98E1-80C7B984FC1D}"/>
          </ac:spMkLst>
        </pc:spChg>
        <pc:spChg chg="mod">
          <ac:chgData name="Ishrat Rehman (2118374)" userId="7bceaac9-4ea7-4498-9296-f3c92db6e852" providerId="ADAL" clId="{A696403E-4220-4F37-A42B-248B46E9AB58}" dt="2022-07-24T09:45:52.357" v="2167" actId="1076"/>
          <ac:spMkLst>
            <pc:docMk/>
            <pc:sldMk cId="3858929619" sldId="264"/>
            <ac:spMk id="6" creationId="{525B4D6A-0C40-9DF4-435A-27EBF97D4A9C}"/>
          </ac:spMkLst>
        </pc:spChg>
      </pc:sldChg>
      <pc:sldChg chg="modSp mod modNotesTx">
        <pc:chgData name="Ishrat Rehman (2118374)" userId="7bceaac9-4ea7-4498-9296-f3c92db6e852" providerId="ADAL" clId="{A696403E-4220-4F37-A42B-248B46E9AB58}" dt="2022-07-24T09:47:34.166" v="2288" actId="207"/>
        <pc:sldMkLst>
          <pc:docMk/>
          <pc:sldMk cId="1619885457" sldId="265"/>
        </pc:sldMkLst>
        <pc:spChg chg="mod">
          <ac:chgData name="Ishrat Rehman (2118374)" userId="7bceaac9-4ea7-4498-9296-f3c92db6e852" providerId="ADAL" clId="{A696403E-4220-4F37-A42B-248B46E9AB58}" dt="2022-07-24T09:47:34.166" v="2288" actId="207"/>
          <ac:spMkLst>
            <pc:docMk/>
            <pc:sldMk cId="1619885457" sldId="265"/>
            <ac:spMk id="4" creationId="{D9A85C34-9E7D-1DDD-BB54-7D4FC6CA41E4}"/>
          </ac:spMkLst>
        </pc:spChg>
        <pc:spChg chg="mod">
          <ac:chgData name="Ishrat Rehman (2118374)" userId="7bceaac9-4ea7-4498-9296-f3c92db6e852" providerId="ADAL" clId="{A696403E-4220-4F37-A42B-248B46E9AB58}" dt="2022-07-24T09:47:23.635" v="2287" actId="20577"/>
          <ac:spMkLst>
            <pc:docMk/>
            <pc:sldMk cId="1619885457" sldId="265"/>
            <ac:spMk id="6" creationId="{25386E03-F3B2-78E5-A54A-2245657D9189}"/>
          </ac:spMkLst>
        </pc:spChg>
        <pc:spChg chg="mod">
          <ac:chgData name="Ishrat Rehman (2118374)" userId="7bceaac9-4ea7-4498-9296-f3c92db6e852" providerId="ADAL" clId="{A696403E-4220-4F37-A42B-248B46E9AB58}" dt="2022-07-24T09:46:48.917" v="2228" actId="1076"/>
          <ac:spMkLst>
            <pc:docMk/>
            <pc:sldMk cId="1619885457" sldId="265"/>
            <ac:spMk id="7" creationId="{E2EED1D7-9E37-9096-D166-0AF22C754A57}"/>
          </ac:spMkLst>
        </pc:spChg>
      </pc:sldChg>
      <pc:sldChg chg="modNotesTx">
        <pc:chgData name="Ishrat Rehman (2118374)" userId="7bceaac9-4ea7-4498-9296-f3c92db6e852" providerId="ADAL" clId="{A696403E-4220-4F37-A42B-248B46E9AB58}" dt="2022-07-24T09:36:08.492" v="1637" actId="20577"/>
        <pc:sldMkLst>
          <pc:docMk/>
          <pc:sldMk cId="1760343292" sldId="266"/>
        </pc:sldMkLst>
      </pc:sldChg>
      <pc:sldChg chg="addSp modSp mod">
        <pc:chgData name="Ishrat Rehman (2118374)" userId="7bceaac9-4ea7-4498-9296-f3c92db6e852" providerId="ADAL" clId="{A696403E-4220-4F37-A42B-248B46E9AB58}" dt="2022-07-24T09:51:13.314" v="2501" actId="20577"/>
        <pc:sldMkLst>
          <pc:docMk/>
          <pc:sldMk cId="3594385494" sldId="268"/>
        </pc:sldMkLst>
        <pc:spChg chg="add mod">
          <ac:chgData name="Ishrat Rehman (2118374)" userId="7bceaac9-4ea7-4498-9296-f3c92db6e852" providerId="ADAL" clId="{A696403E-4220-4F37-A42B-248B46E9AB58}" dt="2022-07-24T09:51:13.314" v="2501" actId="20577"/>
          <ac:spMkLst>
            <pc:docMk/>
            <pc:sldMk cId="3594385494" sldId="268"/>
            <ac:spMk id="5" creationId="{20A40EE8-12BA-F3E7-7681-C7472314A9F0}"/>
          </ac:spMkLst>
        </pc:spChg>
        <pc:spChg chg="mod">
          <ac:chgData name="Ishrat Rehman (2118374)" userId="7bceaac9-4ea7-4498-9296-f3c92db6e852" providerId="ADAL" clId="{A696403E-4220-4F37-A42B-248B46E9AB58}" dt="2022-07-24T09:50:06.013" v="2428" actId="20577"/>
          <ac:spMkLst>
            <pc:docMk/>
            <pc:sldMk cId="3594385494" sldId="268"/>
            <ac:spMk id="35" creationId="{06425E80-FDA2-73BC-8892-142E88274B37}"/>
          </ac:spMkLst>
        </pc:spChg>
      </pc:sldChg>
      <pc:sldChg chg="modSp mod">
        <pc:chgData name="Ishrat Rehman (2118374)" userId="7bceaac9-4ea7-4498-9296-f3c92db6e852" providerId="ADAL" clId="{A696403E-4220-4F37-A42B-248B46E9AB58}" dt="2022-07-24T09:56:07.699" v="2863" actId="20577"/>
        <pc:sldMkLst>
          <pc:docMk/>
          <pc:sldMk cId="3520818335" sldId="270"/>
        </pc:sldMkLst>
        <pc:spChg chg="mod">
          <ac:chgData name="Ishrat Rehman (2118374)" userId="7bceaac9-4ea7-4498-9296-f3c92db6e852" providerId="ADAL" clId="{A696403E-4220-4F37-A42B-248B46E9AB58}" dt="2022-07-24T09:56:07.699" v="2863" actId="20577"/>
          <ac:spMkLst>
            <pc:docMk/>
            <pc:sldMk cId="3520818335" sldId="270"/>
            <ac:spMk id="6" creationId="{F1A072C0-3644-39B1-50A2-7B73A4432BC4}"/>
          </ac:spMkLst>
        </pc:spChg>
      </pc:sldChg>
      <pc:sldChg chg="addSp modSp mod">
        <pc:chgData name="Ishrat Rehman (2118374)" userId="7bceaac9-4ea7-4498-9296-f3c92db6e852" providerId="ADAL" clId="{A696403E-4220-4F37-A42B-248B46E9AB58}" dt="2022-07-24T09:52:19.595" v="2573" actId="1076"/>
        <pc:sldMkLst>
          <pc:docMk/>
          <pc:sldMk cId="3548608380" sldId="271"/>
        </pc:sldMkLst>
        <pc:spChg chg="add mod">
          <ac:chgData name="Ishrat Rehman (2118374)" userId="7bceaac9-4ea7-4498-9296-f3c92db6e852" providerId="ADAL" clId="{A696403E-4220-4F37-A42B-248B46E9AB58}" dt="2022-07-24T09:52:19.595" v="2573" actId="1076"/>
          <ac:spMkLst>
            <pc:docMk/>
            <pc:sldMk cId="3548608380" sldId="271"/>
            <ac:spMk id="6" creationId="{7AD07748-2645-5072-4351-9CB092715147}"/>
          </ac:spMkLst>
        </pc:spChg>
      </pc:sldChg>
      <pc:sldChg chg="modNotesTx">
        <pc:chgData name="Ishrat Rehman (2118374)" userId="7bceaac9-4ea7-4498-9296-f3c92db6e852" providerId="ADAL" clId="{A696403E-4220-4F37-A42B-248B46E9AB58}" dt="2022-07-24T09:36:59.109" v="1779" actId="20577"/>
        <pc:sldMkLst>
          <pc:docMk/>
          <pc:sldMk cId="1714100625" sldId="274"/>
        </pc:sldMkLst>
      </pc:sldChg>
      <pc:sldChg chg="addSp modSp mod">
        <pc:chgData name="Ishrat Rehman (2118374)" userId="7bceaac9-4ea7-4498-9296-f3c92db6e852" providerId="ADAL" clId="{A696403E-4220-4F37-A42B-248B46E9AB58}" dt="2022-07-24T09:53:54.371" v="2669" actId="20577"/>
        <pc:sldMkLst>
          <pc:docMk/>
          <pc:sldMk cId="2617447084" sldId="275"/>
        </pc:sldMkLst>
        <pc:spChg chg="add mod">
          <ac:chgData name="Ishrat Rehman (2118374)" userId="7bceaac9-4ea7-4498-9296-f3c92db6e852" providerId="ADAL" clId="{A696403E-4220-4F37-A42B-248B46E9AB58}" dt="2022-07-24T09:53:54.371" v="2669" actId="20577"/>
          <ac:spMkLst>
            <pc:docMk/>
            <pc:sldMk cId="2617447084" sldId="275"/>
            <ac:spMk id="2" creationId="{2F2E6264-AC94-017D-517D-A40890F16002}"/>
          </ac:spMkLst>
        </pc:spChg>
        <pc:spChg chg="mod">
          <ac:chgData name="Ishrat Rehman (2118374)" userId="7bceaac9-4ea7-4498-9296-f3c92db6e852" providerId="ADAL" clId="{A696403E-4220-4F37-A42B-248B46E9AB58}" dt="2022-07-24T09:52:30.952" v="2574" actId="207"/>
          <ac:spMkLst>
            <pc:docMk/>
            <pc:sldMk cId="2617447084" sldId="275"/>
            <ac:spMk id="13" creationId="{6D17886D-6526-8A29-431A-26033F06C2F0}"/>
          </ac:spMkLst>
        </pc:spChg>
        <pc:spChg chg="mod">
          <ac:chgData name="Ishrat Rehman (2118374)" userId="7bceaac9-4ea7-4498-9296-f3c92db6e852" providerId="ADAL" clId="{A696403E-4220-4F37-A42B-248B46E9AB58}" dt="2022-07-24T09:52:35.865" v="2575" actId="207"/>
          <ac:spMkLst>
            <pc:docMk/>
            <pc:sldMk cId="2617447084" sldId="275"/>
            <ac:spMk id="15" creationId="{0FE370DF-AA6A-D719-9CDD-63D67D0D21A9}"/>
          </ac:spMkLst>
        </pc:spChg>
        <pc:spChg chg="mod">
          <ac:chgData name="Ishrat Rehman (2118374)" userId="7bceaac9-4ea7-4498-9296-f3c92db6e852" providerId="ADAL" clId="{A696403E-4220-4F37-A42B-248B46E9AB58}" dt="2022-07-24T09:52:41.730" v="2576" actId="207"/>
          <ac:spMkLst>
            <pc:docMk/>
            <pc:sldMk cId="2617447084" sldId="275"/>
            <ac:spMk id="16" creationId="{AFC5C5D1-1DBA-43AB-EC44-2F5070C8E3F9}"/>
          </ac:spMkLst>
        </pc:spChg>
      </pc:sldChg>
      <pc:sldChg chg="addSp delSp modSp mod">
        <pc:chgData name="Ishrat Rehman (2118374)" userId="7bceaac9-4ea7-4498-9296-f3c92db6e852" providerId="ADAL" clId="{A696403E-4220-4F37-A42B-248B46E9AB58}" dt="2022-07-24T10:06:24.093" v="2966" actId="1076"/>
        <pc:sldMkLst>
          <pc:docMk/>
          <pc:sldMk cId="3786935187" sldId="276"/>
        </pc:sldMkLst>
        <pc:spChg chg="add del mod">
          <ac:chgData name="Ishrat Rehman (2118374)" userId="7bceaac9-4ea7-4498-9296-f3c92db6e852" providerId="ADAL" clId="{A696403E-4220-4F37-A42B-248B46E9AB58}" dt="2022-07-24T09:48:35.545" v="2303" actId="478"/>
          <ac:spMkLst>
            <pc:docMk/>
            <pc:sldMk cId="3786935187" sldId="276"/>
            <ac:spMk id="3" creationId="{65CD18AA-35DA-6B6D-1F80-3D2B4AF9F54B}"/>
          </ac:spMkLst>
        </pc:spChg>
        <pc:spChg chg="add mod">
          <ac:chgData name="Ishrat Rehman (2118374)" userId="7bceaac9-4ea7-4498-9296-f3c92db6e852" providerId="ADAL" clId="{A696403E-4220-4F37-A42B-248B46E9AB58}" dt="2022-07-24T09:49:24.723" v="2407" actId="255"/>
          <ac:spMkLst>
            <pc:docMk/>
            <pc:sldMk cId="3786935187" sldId="276"/>
            <ac:spMk id="5" creationId="{1946EF9D-223F-6551-0084-12E01D4DD5DF}"/>
          </ac:spMkLst>
        </pc:spChg>
        <pc:spChg chg="add mod">
          <ac:chgData name="Ishrat Rehman (2118374)" userId="7bceaac9-4ea7-4498-9296-f3c92db6e852" providerId="ADAL" clId="{A696403E-4220-4F37-A42B-248B46E9AB58}" dt="2022-07-24T10:06:24.093" v="2966" actId="1076"/>
          <ac:spMkLst>
            <pc:docMk/>
            <pc:sldMk cId="3786935187" sldId="276"/>
            <ac:spMk id="7" creationId="{55B18F1C-2C81-8E51-EF99-C2B4073DD386}"/>
          </ac:spMkLst>
        </pc:spChg>
        <pc:spChg chg="mod">
          <ac:chgData name="Ishrat Rehman (2118374)" userId="7bceaac9-4ea7-4498-9296-f3c92db6e852" providerId="ADAL" clId="{A696403E-4220-4F37-A42B-248B46E9AB58}" dt="2022-07-24T10:06:18.313" v="2965" actId="1076"/>
          <ac:spMkLst>
            <pc:docMk/>
            <pc:sldMk cId="3786935187" sldId="276"/>
            <ac:spMk id="97" creationId="{86AC49A6-E78B-0386-B34A-807FAE6DA8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44C72-DB5E-43A5-89AA-372A38F90A86}"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D2922-533A-4256-A911-087AB7FAF06A}" type="slidenum">
              <a:rPr lang="en-GB" smtClean="0"/>
              <a:t>‹#›</a:t>
            </a:fld>
            <a:endParaRPr lang="en-GB"/>
          </a:p>
        </p:txBody>
      </p:sp>
    </p:spTree>
    <p:extLst>
      <p:ext uri="{BB962C8B-B14F-4D97-AF65-F5344CB8AC3E}">
        <p14:creationId xmlns:p14="http://schemas.microsoft.com/office/powerpoint/2010/main" val="279743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CD2922-533A-4256-A911-087AB7FAF06A}" type="slidenum">
              <a:rPr lang="en-GB" smtClean="0"/>
              <a:t>3</a:t>
            </a:fld>
            <a:endParaRPr lang="en-GB"/>
          </a:p>
        </p:txBody>
      </p:sp>
    </p:spTree>
    <p:extLst>
      <p:ext uri="{BB962C8B-B14F-4D97-AF65-F5344CB8AC3E}">
        <p14:creationId xmlns:p14="http://schemas.microsoft.com/office/powerpoint/2010/main" val="1325186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Arial" panose="020B0604020202020204" pitchFamily="34" charset="0"/>
                <a:cs typeface="Arial" panose="020B0604020202020204" pitchFamily="34" charset="0"/>
              </a:rPr>
              <a:t>Heart of England Outpatients Department uses a number of methods to communicate. With patients they use letters, forms, text messages and phone calls. </a:t>
            </a:r>
            <a:endParaRPr lang="en-GB"/>
          </a:p>
        </p:txBody>
      </p:sp>
      <p:sp>
        <p:nvSpPr>
          <p:cNvPr id="4" name="Slide Number Placeholder 3"/>
          <p:cNvSpPr>
            <a:spLocks noGrp="1"/>
          </p:cNvSpPr>
          <p:nvPr>
            <p:ph type="sldNum" sz="quarter" idx="5"/>
          </p:nvPr>
        </p:nvSpPr>
        <p:spPr/>
        <p:txBody>
          <a:bodyPr/>
          <a:lstStyle/>
          <a:p>
            <a:fld id="{EDCD2922-533A-4256-A911-087AB7FAF06A}" type="slidenum">
              <a:rPr lang="en-GB" smtClean="0"/>
              <a:t>4</a:t>
            </a:fld>
            <a:endParaRPr lang="en-GB"/>
          </a:p>
        </p:txBody>
      </p:sp>
    </p:spTree>
    <p:extLst>
      <p:ext uri="{BB962C8B-B14F-4D97-AF65-F5344CB8AC3E}">
        <p14:creationId xmlns:p14="http://schemas.microsoft.com/office/powerpoint/2010/main" val="64630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effectively communicate with external stakeholders Heart of England Outpatients Department look out for the above cues. It is essential that patients are not overloaded with information that could cause misunderstandings. </a:t>
            </a:r>
          </a:p>
        </p:txBody>
      </p:sp>
      <p:sp>
        <p:nvSpPr>
          <p:cNvPr id="4" name="Slide Number Placeholder 3"/>
          <p:cNvSpPr>
            <a:spLocks noGrp="1"/>
          </p:cNvSpPr>
          <p:nvPr>
            <p:ph type="sldNum" sz="quarter" idx="5"/>
          </p:nvPr>
        </p:nvSpPr>
        <p:spPr/>
        <p:txBody>
          <a:bodyPr/>
          <a:lstStyle/>
          <a:p>
            <a:fld id="{EDCD2922-533A-4256-A911-087AB7FAF06A}" type="slidenum">
              <a:rPr lang="en-GB" smtClean="0"/>
              <a:t>5</a:t>
            </a:fld>
            <a:endParaRPr lang="en-GB"/>
          </a:p>
        </p:txBody>
      </p:sp>
    </p:spTree>
    <p:extLst>
      <p:ext uri="{BB962C8B-B14F-4D97-AF65-F5344CB8AC3E}">
        <p14:creationId xmlns:p14="http://schemas.microsoft.com/office/powerpoint/2010/main" val="394619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Effectively communicating is beneficial to Heart of England Outpatients Department. </a:t>
            </a:r>
          </a:p>
        </p:txBody>
      </p:sp>
      <p:sp>
        <p:nvSpPr>
          <p:cNvPr id="4" name="Slide Number Placeholder 3"/>
          <p:cNvSpPr>
            <a:spLocks noGrp="1"/>
          </p:cNvSpPr>
          <p:nvPr>
            <p:ph type="sldNum" sz="quarter" idx="5"/>
          </p:nvPr>
        </p:nvSpPr>
        <p:spPr/>
        <p:txBody>
          <a:bodyPr/>
          <a:lstStyle/>
          <a:p>
            <a:fld id="{EDCD2922-533A-4256-A911-087AB7FAF06A}" type="slidenum">
              <a:rPr lang="en-GB" smtClean="0"/>
              <a:t>6</a:t>
            </a:fld>
            <a:endParaRPr lang="en-GB"/>
          </a:p>
        </p:txBody>
      </p:sp>
    </p:spTree>
    <p:extLst>
      <p:ext uri="{BB962C8B-B14F-4D97-AF65-F5344CB8AC3E}">
        <p14:creationId xmlns:p14="http://schemas.microsoft.com/office/powerpoint/2010/main" val="1536923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Does not allow for feedback, therefore unsuitable for Heart of England Outpatients Department, or any other organisation in the healthcare sector.</a:t>
            </a:r>
          </a:p>
        </p:txBody>
      </p:sp>
      <p:sp>
        <p:nvSpPr>
          <p:cNvPr id="4" name="Slide Number Placeholder 3"/>
          <p:cNvSpPr>
            <a:spLocks noGrp="1"/>
          </p:cNvSpPr>
          <p:nvPr>
            <p:ph type="sldNum" sz="quarter" idx="5"/>
          </p:nvPr>
        </p:nvSpPr>
        <p:spPr/>
        <p:txBody>
          <a:bodyPr/>
          <a:lstStyle/>
          <a:p>
            <a:fld id="{EDCD2922-533A-4256-A911-087AB7FAF06A}" type="slidenum">
              <a:rPr lang="en-GB" smtClean="0"/>
              <a:t>8</a:t>
            </a:fld>
            <a:endParaRPr lang="en-GB"/>
          </a:p>
        </p:txBody>
      </p:sp>
    </p:spTree>
    <p:extLst>
      <p:ext uri="{BB962C8B-B14F-4D97-AF65-F5344CB8AC3E}">
        <p14:creationId xmlns:p14="http://schemas.microsoft.com/office/powerpoint/2010/main" val="1486723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noise is not accounted for and the sender and receiver must be in sync, it makes it unsuitable for Heart of England Outpatients Department or any other organisation in the healthcare sector. </a:t>
            </a:r>
          </a:p>
        </p:txBody>
      </p:sp>
      <p:sp>
        <p:nvSpPr>
          <p:cNvPr id="4" name="Slide Number Placeholder 3"/>
          <p:cNvSpPr>
            <a:spLocks noGrp="1"/>
          </p:cNvSpPr>
          <p:nvPr>
            <p:ph type="sldNum" sz="quarter" idx="5"/>
          </p:nvPr>
        </p:nvSpPr>
        <p:spPr/>
        <p:txBody>
          <a:bodyPr/>
          <a:lstStyle/>
          <a:p>
            <a:fld id="{EDCD2922-533A-4256-A911-087AB7FAF06A}" type="slidenum">
              <a:rPr lang="en-GB" smtClean="0"/>
              <a:t>9</a:t>
            </a:fld>
            <a:endParaRPr lang="en-GB"/>
          </a:p>
        </p:txBody>
      </p:sp>
    </p:spTree>
    <p:extLst>
      <p:ext uri="{BB962C8B-B14F-4D97-AF65-F5344CB8AC3E}">
        <p14:creationId xmlns:p14="http://schemas.microsoft.com/office/powerpoint/2010/main" val="4136232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allows for feedback, this ensures that the message has been received and understood. This is particularly important for patients, it ensures that the message has not been misunderstood.</a:t>
            </a:r>
          </a:p>
        </p:txBody>
      </p:sp>
      <p:sp>
        <p:nvSpPr>
          <p:cNvPr id="4" name="Slide Number Placeholder 3"/>
          <p:cNvSpPr>
            <a:spLocks noGrp="1"/>
          </p:cNvSpPr>
          <p:nvPr>
            <p:ph type="sldNum" sz="quarter" idx="5"/>
          </p:nvPr>
        </p:nvSpPr>
        <p:spPr/>
        <p:txBody>
          <a:bodyPr/>
          <a:lstStyle/>
          <a:p>
            <a:fld id="{EDCD2922-533A-4256-A911-087AB7FAF06A}" type="slidenum">
              <a:rPr lang="en-GB" smtClean="0"/>
              <a:t>10</a:t>
            </a:fld>
            <a:endParaRPr lang="en-GB"/>
          </a:p>
        </p:txBody>
      </p:sp>
    </p:spTree>
    <p:extLst>
      <p:ext uri="{BB962C8B-B14F-4D97-AF65-F5344CB8AC3E}">
        <p14:creationId xmlns:p14="http://schemas.microsoft.com/office/powerpoint/2010/main" val="3232285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many barriers to communication that Heart of England Outpatients Department face. However, in order to tackle them they must recognise that there are barriers that needs solutions.</a:t>
            </a:r>
          </a:p>
        </p:txBody>
      </p:sp>
      <p:sp>
        <p:nvSpPr>
          <p:cNvPr id="4" name="Slide Number Placeholder 3"/>
          <p:cNvSpPr>
            <a:spLocks noGrp="1"/>
          </p:cNvSpPr>
          <p:nvPr>
            <p:ph type="sldNum" sz="quarter" idx="5"/>
          </p:nvPr>
        </p:nvSpPr>
        <p:spPr/>
        <p:txBody>
          <a:bodyPr/>
          <a:lstStyle/>
          <a:p>
            <a:fld id="{EDCD2922-533A-4256-A911-087AB7FAF06A}" type="slidenum">
              <a:rPr lang="en-GB" smtClean="0"/>
              <a:t>11</a:t>
            </a:fld>
            <a:endParaRPr lang="en-GB"/>
          </a:p>
        </p:txBody>
      </p:sp>
    </p:spTree>
    <p:extLst>
      <p:ext uri="{BB962C8B-B14F-4D97-AF65-F5344CB8AC3E}">
        <p14:creationId xmlns:p14="http://schemas.microsoft.com/office/powerpoint/2010/main" val="4090188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Overcoming barriers can be done by the above. This allows for little to no misunderstandings, allows everyone to be heard, </a:t>
            </a:r>
          </a:p>
        </p:txBody>
      </p:sp>
      <p:sp>
        <p:nvSpPr>
          <p:cNvPr id="4" name="Slide Number Placeholder 3"/>
          <p:cNvSpPr>
            <a:spLocks noGrp="1"/>
          </p:cNvSpPr>
          <p:nvPr>
            <p:ph type="sldNum" sz="quarter" idx="5"/>
          </p:nvPr>
        </p:nvSpPr>
        <p:spPr/>
        <p:txBody>
          <a:bodyPr/>
          <a:lstStyle/>
          <a:p>
            <a:fld id="{EDCD2922-533A-4256-A911-087AB7FAF06A}" type="slidenum">
              <a:rPr lang="en-GB" smtClean="0"/>
              <a:t>12</a:t>
            </a:fld>
            <a:endParaRPr lang="en-GB"/>
          </a:p>
        </p:txBody>
      </p:sp>
    </p:spTree>
    <p:extLst>
      <p:ext uri="{BB962C8B-B14F-4D97-AF65-F5344CB8AC3E}">
        <p14:creationId xmlns:p14="http://schemas.microsoft.com/office/powerpoint/2010/main" val="2666045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Formal – Letters, meetings</a:t>
            </a:r>
          </a:p>
          <a:p>
            <a:r>
              <a:rPr lang="en-GB"/>
              <a:t>Informal – Text messages, phone conversations</a:t>
            </a:r>
          </a:p>
          <a:p>
            <a:r>
              <a:rPr lang="en-GB"/>
              <a:t>Unofficial – Social</a:t>
            </a:r>
            <a:r>
              <a:rPr lang="en-GB" baseline="0"/>
              <a:t> Media</a:t>
            </a:r>
            <a:endParaRPr lang="en-GB"/>
          </a:p>
          <a:p>
            <a:endParaRPr lang="en-GB"/>
          </a:p>
          <a:p>
            <a:r>
              <a:rPr lang="en-GB"/>
              <a:t>Channels</a:t>
            </a:r>
            <a:r>
              <a:rPr lang="en-GB" baseline="0"/>
              <a:t> are the path through which information travels until it reaches its destination - which is the recipient. </a:t>
            </a:r>
            <a:endParaRPr lang="en-GB"/>
          </a:p>
        </p:txBody>
      </p:sp>
      <p:sp>
        <p:nvSpPr>
          <p:cNvPr id="4" name="Slide Number Placeholder 3"/>
          <p:cNvSpPr>
            <a:spLocks noGrp="1"/>
          </p:cNvSpPr>
          <p:nvPr>
            <p:ph type="sldNum" sz="quarter" idx="5"/>
          </p:nvPr>
        </p:nvSpPr>
        <p:spPr/>
        <p:txBody>
          <a:bodyPr/>
          <a:lstStyle/>
          <a:p>
            <a:fld id="{EDCD2922-533A-4256-A911-087AB7FAF06A}" type="slidenum">
              <a:rPr lang="en-GB" smtClean="0"/>
              <a:t>15</a:t>
            </a:fld>
            <a:endParaRPr lang="en-GB"/>
          </a:p>
        </p:txBody>
      </p:sp>
    </p:spTree>
    <p:extLst>
      <p:ext uri="{BB962C8B-B14F-4D97-AF65-F5344CB8AC3E}">
        <p14:creationId xmlns:p14="http://schemas.microsoft.com/office/powerpoint/2010/main" val="3271800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4A07-C85E-C3EB-91E5-F5D4876ABF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2F2AB2-3B00-B62D-EACF-4ABF6E4F1D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742303-572D-A4BB-BC75-C5E749238BB4}"/>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1E2C0F37-7102-6AB3-D257-EB0766C930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B7A4C-657E-3035-9894-8E99ACF639B0}"/>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05126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D67A4-1F7B-3D03-4779-88BD32BFA2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B78AF-74E3-E5C3-4299-59A9FE4188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70EE88-83BA-0D83-4AE4-26180724C61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AFFC4C44-80EB-4453-F31F-9B25C14B3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21407-66A0-8F10-9C13-B72B5B210407}"/>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463781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E0AA3-3D34-C192-2944-0C84BEBB9A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3AD66E-9FEF-F210-E3B9-53924DA54D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B91B80-9888-B110-F8F7-54EE6D509EC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A656A04-7C36-5607-8214-D468AEE0CA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5FD46-2A7B-528F-CF5E-E7B0475179FD}"/>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9783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6EC-6DAB-BD4F-A1CB-552F510513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5E87-E3B3-644F-A0CF-3F9ABBDD0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4B08DD-E1A2-BB2B-19AD-3AAF8DBA75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9E41D6-660A-FC99-F107-960A429929E1}"/>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D56E418B-4E8B-F300-A0B1-621B71445F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274600-F66B-75AC-9E68-0F67E778971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077226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DDC1-F53A-1737-F185-143F61C14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0509F6-CAF6-09E9-699E-BBF9B8A1BA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EFADA3-3158-4C87-B990-D96BFAC4DC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3DF849-6E10-DF90-CB6B-8D747661F4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995AD5-8BED-46C8-CF6E-D3180023E7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D988F7-AD30-80B5-49EB-310BA606F426}"/>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8" name="Footer Placeholder 7">
            <a:extLst>
              <a:ext uri="{FF2B5EF4-FFF2-40B4-BE49-F238E27FC236}">
                <a16:creationId xmlns:a16="http://schemas.microsoft.com/office/drawing/2014/main" id="{77A52987-6FD4-7EB5-4E99-5ED645CC39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847469-77D6-AA9D-F26C-015A01B176D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615624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862E-1D86-A402-868B-6E7AD78650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1BEFF5-4D53-1CA4-88ED-E654EAFD4133}"/>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4" name="Footer Placeholder 3">
            <a:extLst>
              <a:ext uri="{FF2B5EF4-FFF2-40B4-BE49-F238E27FC236}">
                <a16:creationId xmlns:a16="http://schemas.microsoft.com/office/drawing/2014/main" id="{78A5AABE-8051-53E8-DAB1-4052F1B248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0AA600-BBFA-3192-0520-A287AABBA98C}"/>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994215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A96887-149F-4140-68AC-C199C6D3A80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3" name="Footer Placeholder 2">
            <a:extLst>
              <a:ext uri="{FF2B5EF4-FFF2-40B4-BE49-F238E27FC236}">
                <a16:creationId xmlns:a16="http://schemas.microsoft.com/office/drawing/2014/main" id="{F8DFA7BC-27FC-98D9-F971-905F4C42BD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89C4A8-66E3-FB8E-C1B4-0A6708BEEB2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959243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049D-E20D-243B-8CA6-800FA83C79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2468BA-91AF-BEA2-B154-748301666B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2E9E4E-06F8-CDB3-EEFA-A480FBFA02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7A5F40-1D29-92F5-61AE-C282B704BE1D}"/>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235F7085-7F69-79D6-1FA4-2E219728E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A6F261-CED9-351D-0A67-73A32DDA064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01863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1030-7E68-88FD-2675-6DAEE34F8F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F7CB9F-68A0-5B49-46A4-5C0F122D93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AC2BFA-391B-162F-5E97-C8F58FBE3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6A6C0E-4F80-41E2-7F42-6FB3208265C0}"/>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48C6FC12-8BC7-485B-D5FA-31086ECC4E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03BBCD-6FF3-D5E0-C22F-AAFA84A45572}"/>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312638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CA5AD-DBA5-8480-165B-C84F0751C2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FD4EAD-81B5-62F7-1429-86F6B9F804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BA89B2-C9E8-FCB5-3C44-2F274F18C49E}"/>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CEA5EF1-28AD-2696-C109-835147F3DE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80389-B57C-3641-3247-32F9A8740C8F}"/>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357377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1ED6E-B7E3-7D4F-3B25-A2A3617023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3CD8EA-852F-87FD-AEB0-60280AD48C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332C4F-D6CA-16E2-C2D4-750A0D8431F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5CB86B6A-36EE-0479-4FB5-82CDBAD28A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2B8BC-41B0-2D0E-6DBC-CD9E3E87A3A8}"/>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849655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CEE282-6F22-D9AA-045E-47FCBE0860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DADAF5-A97D-2C6C-8546-A9BDCD287E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A91D9-4B2C-3620-18F5-2D0E83770D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844551EA-CA2D-ABA0-7D86-1EBCA7E013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0476E2-5558-E80C-3C60-9E569B5E42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6F54C9-D48F-447C-8972-6ED073B2A44A}" type="slidenum">
              <a:rPr lang="en-GB" smtClean="0"/>
              <a:t>‹#›</a:t>
            </a:fld>
            <a:endParaRPr lang="en-GB"/>
          </a:p>
        </p:txBody>
      </p:sp>
    </p:spTree>
    <p:extLst>
      <p:ext uri="{BB962C8B-B14F-4D97-AF65-F5344CB8AC3E}">
        <p14:creationId xmlns:p14="http://schemas.microsoft.com/office/powerpoint/2010/main" val="51791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news.euspert.com/improve-communication-skills-get-point/"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www.wallpaperflare.com/search?wallpaper=Lawye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7" descr="Close up of two people holding hands">
            <a:extLst>
              <a:ext uri="{FF2B5EF4-FFF2-40B4-BE49-F238E27FC236}">
                <a16:creationId xmlns:a16="http://schemas.microsoft.com/office/drawing/2014/main" id="{2710A8D5-90B0-842C-859E-FFC0B897F837}"/>
              </a:ext>
            </a:extLst>
          </p:cNvPr>
          <p:cNvPicPr>
            <a:picLocks noChangeAspect="1"/>
          </p:cNvPicPr>
          <p:nvPr/>
        </p:nvPicPr>
        <p:blipFill rotWithShape="1">
          <a:blip r:embed="rId2">
            <a:extLst>
              <a:ext uri="{28A0092B-C50C-407E-A947-70E740481C1C}">
                <a14:useLocalDpi xmlns:a14="http://schemas.microsoft.com/office/drawing/2010/main" val="0"/>
              </a:ext>
            </a:extLst>
          </a:blip>
          <a:srcRect l="24756" r="2937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itle 11">
            <a:extLst>
              <a:ext uri="{FF2B5EF4-FFF2-40B4-BE49-F238E27FC236}">
                <a16:creationId xmlns:a16="http://schemas.microsoft.com/office/drawing/2014/main" id="{46361E77-91E9-2E4B-7638-37F64E5323DA}"/>
              </a:ext>
            </a:extLst>
          </p:cNvPr>
          <p:cNvSpPr>
            <a:spLocks noGrp="1"/>
          </p:cNvSpPr>
          <p:nvPr>
            <p:ph type="ctrTitle"/>
          </p:nvPr>
        </p:nvSpPr>
        <p:spPr>
          <a:xfrm>
            <a:off x="0" y="0"/>
            <a:ext cx="1680210" cy="572453"/>
          </a:xfrm>
        </p:spPr>
        <p:txBody>
          <a:bodyPr>
            <a:normAutofit/>
          </a:bodyPr>
          <a:lstStyle/>
          <a:p>
            <a:r>
              <a:rPr lang="en-GB" sz="2400">
                <a:latin typeface="Arial" panose="020B0604020202020204" pitchFamily="34" charset="0"/>
                <a:cs typeface="Arial" panose="020B0604020202020204" pitchFamily="34" charset="0"/>
              </a:rPr>
              <a:t>Title Page</a:t>
            </a:r>
          </a:p>
        </p:txBody>
      </p:sp>
      <p:cxnSp>
        <p:nvCxnSpPr>
          <p:cNvPr id="13" name="Straight Connector 12">
            <a:extLst>
              <a:ext uri="{FF2B5EF4-FFF2-40B4-BE49-F238E27FC236}">
                <a16:creationId xmlns:a16="http://schemas.microsoft.com/office/drawing/2014/main" id="{94720B5C-8F57-20A0-86F2-12D6865F4C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64275974-3A20-31B0-58A8-3365C9E2D661}"/>
              </a:ext>
            </a:extLst>
          </p:cNvPr>
          <p:cNvSpPr txBox="1"/>
          <p:nvPr/>
        </p:nvSpPr>
        <p:spPr>
          <a:xfrm>
            <a:off x="320040" y="994410"/>
            <a:ext cx="4446270" cy="3365024"/>
          </a:xfrm>
          <a:prstGeom prst="rect">
            <a:avLst/>
          </a:prstGeom>
          <a:noFill/>
        </p:spPr>
        <p:txBody>
          <a:bodyPr wrap="square" lIns="91440" tIns="45720" rIns="91440" bIns="45720" rtlCol="0" anchor="t">
            <a:spAutoFit/>
          </a:bodyPr>
          <a:lstStyle/>
          <a:p>
            <a:pPr>
              <a:lnSpc>
                <a:spcPct val="150000"/>
              </a:lnSpc>
            </a:pPr>
            <a:r>
              <a:rPr lang="en-GB">
                <a:latin typeface="Arial"/>
                <a:cs typeface="Arial"/>
              </a:rPr>
              <a:t>BMSW4002 - Effective Teamwork and Communication</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a:cs typeface="Arial"/>
              </a:rPr>
              <a:t>Lecturer – Joanne Davies</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a:cs typeface="Arial"/>
              </a:rPr>
              <a:t>Borimir Petkov 2118523</a:t>
            </a:r>
          </a:p>
          <a:p>
            <a:pPr>
              <a:lnSpc>
                <a:spcPct val="150000"/>
              </a:lnSpc>
            </a:pPr>
            <a:r>
              <a:rPr lang="en-GB">
                <a:latin typeface="Arial"/>
                <a:cs typeface="Arial"/>
              </a:rPr>
              <a:t>Cosmina </a:t>
            </a:r>
            <a:r>
              <a:rPr lang="en-GB" err="1">
                <a:latin typeface="Arial"/>
                <a:cs typeface="Arial"/>
              </a:rPr>
              <a:t>Lemnariu</a:t>
            </a:r>
            <a:r>
              <a:rPr lang="en-GB">
                <a:latin typeface="Arial"/>
                <a:cs typeface="Arial"/>
              </a:rPr>
              <a:t> 2119068</a:t>
            </a:r>
          </a:p>
          <a:p>
            <a:pPr>
              <a:lnSpc>
                <a:spcPct val="150000"/>
              </a:lnSpc>
            </a:pPr>
            <a:r>
              <a:rPr lang="en-GB">
                <a:latin typeface="Arial"/>
                <a:cs typeface="Arial"/>
              </a:rPr>
              <a:t>Ishrat Rehman 2118374</a:t>
            </a:r>
          </a:p>
        </p:txBody>
      </p:sp>
    </p:spTree>
    <p:extLst>
      <p:ext uri="{BB962C8B-B14F-4D97-AF65-F5344CB8AC3E}">
        <p14:creationId xmlns:p14="http://schemas.microsoft.com/office/powerpoint/2010/main" val="222035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4248E8-F9A3-9BDC-595C-D2B11422EFB5}"/>
              </a:ext>
            </a:extLst>
          </p:cNvPr>
          <p:cNvSpPr>
            <a:spLocks noGrp="1"/>
          </p:cNvSpPr>
          <p:nvPr>
            <p:ph type="title" idx="4294967295"/>
          </p:nvPr>
        </p:nvSpPr>
        <p:spPr>
          <a:xfrm>
            <a:off x="0" y="0"/>
            <a:ext cx="10515600" cy="604838"/>
          </a:xfrm>
        </p:spPr>
        <p:txBody>
          <a:bodyPr/>
          <a:lstStyle/>
          <a:p>
            <a:r>
              <a:rPr lang="en-GB" sz="2400">
                <a:latin typeface="Arial" panose="020B0604020202020204" pitchFamily="34" charset="0"/>
                <a:cs typeface="Arial" panose="020B0604020202020204" pitchFamily="34" charset="0"/>
              </a:rPr>
              <a:t>Contents Page</a:t>
            </a:r>
          </a:p>
        </p:txBody>
      </p:sp>
      <p:cxnSp>
        <p:nvCxnSpPr>
          <p:cNvPr id="5" name="Straight Connector 4">
            <a:extLst>
              <a:ext uri="{FF2B5EF4-FFF2-40B4-BE49-F238E27FC236}">
                <a16:creationId xmlns:a16="http://schemas.microsoft.com/office/drawing/2014/main" id="{29BF5DB0-6132-6506-160D-84F7CDCF2D54}"/>
              </a:ext>
            </a:extLst>
          </p:cNvPr>
          <p:cNvCxnSpPr>
            <a:endCxn id="3" idx="2"/>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aphicFrame>
        <p:nvGraphicFramePr>
          <p:cNvPr id="10" name="Table 10">
            <a:extLst>
              <a:ext uri="{FF2B5EF4-FFF2-40B4-BE49-F238E27FC236}">
                <a16:creationId xmlns:a16="http://schemas.microsoft.com/office/drawing/2014/main" id="{F6947542-EA18-D3CB-6033-0146C4E3CFA6}"/>
              </a:ext>
            </a:extLst>
          </p:cNvPr>
          <p:cNvGraphicFramePr>
            <a:graphicFrameLocks noGrp="1"/>
          </p:cNvGraphicFramePr>
          <p:nvPr>
            <p:extLst>
              <p:ext uri="{D42A27DB-BD31-4B8C-83A1-F6EECF244321}">
                <p14:modId xmlns:p14="http://schemas.microsoft.com/office/powerpoint/2010/main" val="3064149811"/>
              </p:ext>
            </p:extLst>
          </p:nvPr>
        </p:nvGraphicFramePr>
        <p:xfrm>
          <a:off x="340360" y="719666"/>
          <a:ext cx="6289040" cy="6135556"/>
        </p:xfrm>
        <a:graphic>
          <a:graphicData uri="http://schemas.openxmlformats.org/drawingml/2006/table">
            <a:tbl>
              <a:tblPr firstRow="1" bandRow="1">
                <a:tableStyleId>{3B4B98B0-60AC-42C2-AFA5-B58CD77FA1E5}</a:tableStyleId>
              </a:tblPr>
              <a:tblGrid>
                <a:gridCol w="6289040">
                  <a:extLst>
                    <a:ext uri="{9D8B030D-6E8A-4147-A177-3AD203B41FA5}">
                      <a16:colId xmlns:a16="http://schemas.microsoft.com/office/drawing/2014/main" val="1095359321"/>
                    </a:ext>
                  </a:extLst>
                </a:gridCol>
              </a:tblGrid>
              <a:tr h="322924">
                <a:tc>
                  <a:txBody>
                    <a:bodyPr/>
                    <a:lstStyle/>
                    <a:p>
                      <a:r>
                        <a:rPr lang="en-GB" sz="1400" b="1">
                          <a:latin typeface="Arial" panose="020B0604020202020204" pitchFamily="34" charset="0"/>
                          <a:cs typeface="Arial" panose="020B0604020202020204" pitchFamily="34" charset="0"/>
                        </a:rPr>
                        <a:t>Title Page</a:t>
                      </a:r>
                    </a:p>
                  </a:txBody>
                  <a:tcPr/>
                </a:tc>
                <a:extLst>
                  <a:ext uri="{0D108BD9-81ED-4DB2-BD59-A6C34878D82A}">
                    <a16:rowId xmlns:a16="http://schemas.microsoft.com/office/drawing/2014/main" val="3559161223"/>
                  </a:ext>
                </a:extLst>
              </a:tr>
              <a:tr h="322924">
                <a:tc>
                  <a:txBody>
                    <a:bodyPr/>
                    <a:lstStyle/>
                    <a:p>
                      <a:r>
                        <a:rPr lang="en-GB" sz="1400" b="1">
                          <a:latin typeface="Arial" panose="020B0604020202020204" pitchFamily="34" charset="0"/>
                          <a:cs typeface="Arial" panose="020B0604020202020204" pitchFamily="34" charset="0"/>
                        </a:rPr>
                        <a:t>Contents Page</a:t>
                      </a:r>
                    </a:p>
                  </a:txBody>
                  <a:tcPr/>
                </a:tc>
                <a:extLst>
                  <a:ext uri="{0D108BD9-81ED-4DB2-BD59-A6C34878D82A}">
                    <a16:rowId xmlns:a16="http://schemas.microsoft.com/office/drawing/2014/main" val="3316850796"/>
                  </a:ext>
                </a:extLst>
              </a:tr>
              <a:tr h="322924">
                <a:tc>
                  <a:txBody>
                    <a:bodyPr/>
                    <a:lstStyle/>
                    <a:p>
                      <a:r>
                        <a:rPr lang="en-GB" sz="1400" b="1">
                          <a:latin typeface="Arial" panose="020B0604020202020204" pitchFamily="34" charset="0"/>
                          <a:cs typeface="Arial" panose="020B0604020202020204" pitchFamily="34" charset="0"/>
                        </a:rPr>
                        <a:t>Introduction</a:t>
                      </a:r>
                    </a:p>
                  </a:txBody>
                  <a:tcPr/>
                </a:tc>
                <a:extLst>
                  <a:ext uri="{0D108BD9-81ED-4DB2-BD59-A6C34878D82A}">
                    <a16:rowId xmlns:a16="http://schemas.microsoft.com/office/drawing/2014/main" val="3038575951"/>
                  </a:ext>
                </a:extLst>
              </a:tr>
              <a:tr h="322924">
                <a:tc>
                  <a:txBody>
                    <a:bodyPr/>
                    <a:lstStyle/>
                    <a:p>
                      <a:r>
                        <a:rPr lang="en-GB" sz="1400" b="1">
                          <a:latin typeface="Arial" panose="020B0604020202020204" pitchFamily="34" charset="0"/>
                          <a:cs typeface="Arial" panose="020B0604020202020204" pitchFamily="34" charset="0"/>
                        </a:rPr>
                        <a:t>What is Communication?</a:t>
                      </a:r>
                    </a:p>
                  </a:txBody>
                  <a:tcPr/>
                </a:tc>
                <a:extLst>
                  <a:ext uri="{0D108BD9-81ED-4DB2-BD59-A6C34878D82A}">
                    <a16:rowId xmlns:a16="http://schemas.microsoft.com/office/drawing/2014/main" val="2149173486"/>
                  </a:ext>
                </a:extLst>
              </a:tr>
              <a:tr h="322924">
                <a:tc>
                  <a:txBody>
                    <a:bodyPr/>
                    <a:lstStyle/>
                    <a:p>
                      <a:r>
                        <a:rPr lang="en-GB" sz="1400" b="1">
                          <a:latin typeface="Arial" panose="020B0604020202020204" pitchFamily="34" charset="0"/>
                          <a:cs typeface="Arial" panose="020B0604020202020204" pitchFamily="34" charset="0"/>
                        </a:rPr>
                        <a:t>What is Effective</a:t>
                      </a:r>
                      <a:r>
                        <a:rPr lang="en-GB" sz="1400" b="1" baseline="0">
                          <a:latin typeface="Arial" panose="020B0604020202020204" pitchFamily="34" charset="0"/>
                          <a:cs typeface="Arial" panose="020B0604020202020204" pitchFamily="34" charset="0"/>
                        </a:rPr>
                        <a:t> Communication?</a:t>
                      </a:r>
                      <a:endParaRPr lang="en-GB" sz="14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4788307"/>
                  </a:ext>
                </a:extLst>
              </a:tr>
              <a:tr h="322924">
                <a:tc>
                  <a:txBody>
                    <a:bodyPr/>
                    <a:lstStyle/>
                    <a:p>
                      <a:r>
                        <a:rPr lang="en-GB" sz="1400" b="1">
                          <a:latin typeface="Arial" panose="020B0604020202020204" pitchFamily="34" charset="0"/>
                          <a:cs typeface="Arial" panose="020B0604020202020204" pitchFamily="34" charset="0"/>
                        </a:rPr>
                        <a:t>Benefits of Effective Communication</a:t>
                      </a:r>
                    </a:p>
                  </a:txBody>
                  <a:tcPr/>
                </a:tc>
                <a:extLst>
                  <a:ext uri="{0D108BD9-81ED-4DB2-BD59-A6C34878D82A}">
                    <a16:rowId xmlns:a16="http://schemas.microsoft.com/office/drawing/2014/main" val="2827362349"/>
                  </a:ext>
                </a:extLst>
              </a:tr>
              <a:tr h="322924">
                <a:tc>
                  <a:txBody>
                    <a:bodyPr/>
                    <a:lstStyle/>
                    <a:p>
                      <a:r>
                        <a:rPr lang="en-GB" sz="1400" b="1">
                          <a:latin typeface="Arial" panose="020B0604020202020204" pitchFamily="34" charset="0"/>
                          <a:cs typeface="Arial" panose="020B0604020202020204" pitchFamily="34" charset="0"/>
                        </a:rPr>
                        <a:t>Models on Communication</a:t>
                      </a:r>
                    </a:p>
                  </a:txBody>
                  <a:tcPr/>
                </a:tc>
                <a:extLst>
                  <a:ext uri="{0D108BD9-81ED-4DB2-BD59-A6C34878D82A}">
                    <a16:rowId xmlns:a16="http://schemas.microsoft.com/office/drawing/2014/main" val="3829516271"/>
                  </a:ext>
                </a:extLst>
              </a:tr>
              <a:tr h="322924">
                <a:tc>
                  <a:txBody>
                    <a:bodyPr/>
                    <a:lstStyle/>
                    <a:p>
                      <a:r>
                        <a:rPr lang="en-GB" sz="1400" b="1">
                          <a:latin typeface="Arial" panose="020B0604020202020204" pitchFamily="34" charset="0"/>
                          <a:cs typeface="Arial" panose="020B0604020202020204" pitchFamily="34" charset="0"/>
                        </a:rPr>
                        <a:t>Shannon and Weavers Model</a:t>
                      </a:r>
                    </a:p>
                  </a:txBody>
                  <a:tcPr/>
                </a:tc>
                <a:extLst>
                  <a:ext uri="{0D108BD9-81ED-4DB2-BD59-A6C34878D82A}">
                    <a16:rowId xmlns:a16="http://schemas.microsoft.com/office/drawing/2014/main" val="2386241380"/>
                  </a:ext>
                </a:extLst>
              </a:tr>
              <a:tr h="322924">
                <a:tc>
                  <a:txBody>
                    <a:bodyPr/>
                    <a:lstStyle/>
                    <a:p>
                      <a:r>
                        <a:rPr lang="en-GB" sz="1400" b="1" err="1">
                          <a:latin typeface="Arial" panose="020B0604020202020204" pitchFamily="34" charset="0"/>
                          <a:cs typeface="Arial" panose="020B0604020202020204" pitchFamily="34" charset="0"/>
                        </a:rPr>
                        <a:t>Berlo’s</a:t>
                      </a:r>
                      <a:r>
                        <a:rPr lang="en-GB" sz="1400" b="1">
                          <a:latin typeface="Arial" panose="020B0604020202020204" pitchFamily="34" charset="0"/>
                          <a:cs typeface="Arial" panose="020B0604020202020204" pitchFamily="34" charset="0"/>
                        </a:rPr>
                        <a:t> </a:t>
                      </a:r>
                      <a:r>
                        <a:rPr lang="en-GB" sz="1400" b="1" err="1">
                          <a:latin typeface="Arial" panose="020B0604020202020204" pitchFamily="34" charset="0"/>
                          <a:cs typeface="Arial" panose="020B0604020202020204" pitchFamily="34" charset="0"/>
                        </a:rPr>
                        <a:t>SMCR</a:t>
                      </a:r>
                      <a:r>
                        <a:rPr lang="en-GB" sz="1400" b="1">
                          <a:latin typeface="Arial" panose="020B0604020202020204" pitchFamily="34" charset="0"/>
                          <a:cs typeface="Arial" panose="020B0604020202020204" pitchFamily="34" charset="0"/>
                        </a:rPr>
                        <a:t> Model</a:t>
                      </a:r>
                    </a:p>
                  </a:txBody>
                  <a:tcPr/>
                </a:tc>
                <a:extLst>
                  <a:ext uri="{0D108BD9-81ED-4DB2-BD59-A6C34878D82A}">
                    <a16:rowId xmlns:a16="http://schemas.microsoft.com/office/drawing/2014/main" val="3563472714"/>
                  </a:ext>
                </a:extLst>
              </a:tr>
              <a:tr h="322924">
                <a:tc>
                  <a:txBody>
                    <a:bodyPr/>
                    <a:lstStyle/>
                    <a:p>
                      <a:r>
                        <a:rPr lang="en-GB" sz="1400" b="1">
                          <a:latin typeface="Arial" panose="020B0604020202020204" pitchFamily="34" charset="0"/>
                          <a:cs typeface="Arial" panose="020B0604020202020204" pitchFamily="34" charset="0"/>
                        </a:rPr>
                        <a:t>Schramm’s Interactive Model</a:t>
                      </a:r>
                    </a:p>
                  </a:txBody>
                  <a:tcPr/>
                </a:tc>
                <a:extLst>
                  <a:ext uri="{0D108BD9-81ED-4DB2-BD59-A6C34878D82A}">
                    <a16:rowId xmlns:a16="http://schemas.microsoft.com/office/drawing/2014/main" val="2213619208"/>
                  </a:ext>
                </a:extLst>
              </a:tr>
              <a:tr h="322924">
                <a:tc>
                  <a:txBody>
                    <a:bodyPr/>
                    <a:lstStyle/>
                    <a:p>
                      <a:r>
                        <a:rPr lang="en-GB" sz="1400" b="1">
                          <a:latin typeface="Arial" panose="020B0604020202020204" pitchFamily="34" charset="0"/>
                          <a:cs typeface="Arial" panose="020B0604020202020204" pitchFamily="34" charset="0"/>
                        </a:rPr>
                        <a:t>Barriers</a:t>
                      </a:r>
                      <a:r>
                        <a:rPr lang="en-GB" sz="1400" b="1" baseline="0">
                          <a:latin typeface="Arial" panose="020B0604020202020204" pitchFamily="34" charset="0"/>
                          <a:cs typeface="Arial" panose="020B0604020202020204" pitchFamily="34" charset="0"/>
                        </a:rPr>
                        <a:t> to effective communication</a:t>
                      </a:r>
                      <a:endParaRPr lang="en-GB" sz="14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5626106"/>
                  </a:ext>
                </a:extLst>
              </a:tr>
              <a:tr h="322924">
                <a:tc>
                  <a:txBody>
                    <a:bodyPr/>
                    <a:lstStyle/>
                    <a:p>
                      <a:r>
                        <a:rPr lang="en-GB" sz="1400" b="1">
                          <a:latin typeface="Arial" panose="020B0604020202020204" pitchFamily="34" charset="0"/>
                          <a:cs typeface="Arial" panose="020B0604020202020204" pitchFamily="34" charset="0"/>
                        </a:rPr>
                        <a:t>Overcoming Barriers to Communication</a:t>
                      </a:r>
                    </a:p>
                  </a:txBody>
                  <a:tcPr/>
                </a:tc>
                <a:extLst>
                  <a:ext uri="{0D108BD9-81ED-4DB2-BD59-A6C34878D82A}">
                    <a16:rowId xmlns:a16="http://schemas.microsoft.com/office/drawing/2014/main" val="2722137841"/>
                  </a:ext>
                </a:extLst>
              </a:tr>
              <a:tr h="322924">
                <a:tc>
                  <a:txBody>
                    <a:bodyPr/>
                    <a:lstStyle/>
                    <a:p>
                      <a:r>
                        <a:rPr lang="en-GB" sz="1400" b="1">
                          <a:latin typeface="Arial" panose="020B0604020202020204" pitchFamily="34" charset="0"/>
                          <a:cs typeface="Arial" panose="020B0604020202020204" pitchFamily="34" charset="0"/>
                        </a:rPr>
                        <a:t>Methods</a:t>
                      </a:r>
                      <a:r>
                        <a:rPr lang="en-GB" sz="1400" b="1" baseline="0">
                          <a:latin typeface="Arial" panose="020B0604020202020204" pitchFamily="34" charset="0"/>
                          <a:cs typeface="Arial" panose="020B0604020202020204" pitchFamily="34" charset="0"/>
                        </a:rPr>
                        <a:t> of Communication</a:t>
                      </a:r>
                      <a:endParaRPr lang="en-GB" sz="14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2496167"/>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baseline="0">
                          <a:latin typeface="Arial" panose="020B0604020202020204" pitchFamily="34" charset="0"/>
                          <a:cs typeface="Arial" panose="020B0604020202020204" pitchFamily="34" charset="0"/>
                        </a:rPr>
                        <a:t>Types of Organisational Communication</a:t>
                      </a:r>
                      <a:endParaRPr lang="en-GB" sz="14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14481515"/>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a:latin typeface="Arial" panose="020B0604020202020204" pitchFamily="34" charset="0"/>
                          <a:cs typeface="Arial" panose="020B0604020202020204" pitchFamily="34" charset="0"/>
                        </a:rPr>
                        <a:t>Channels of Communication</a:t>
                      </a:r>
                    </a:p>
                  </a:txBody>
                  <a:tcPr/>
                </a:tc>
                <a:extLst>
                  <a:ext uri="{0D108BD9-81ED-4DB2-BD59-A6C34878D82A}">
                    <a16:rowId xmlns:a16="http://schemas.microsoft.com/office/drawing/2014/main" val="2384344929"/>
                  </a:ext>
                </a:extLst>
              </a:tr>
              <a:tr h="322924">
                <a:tc>
                  <a:txBody>
                    <a:bodyPr/>
                    <a:lstStyle/>
                    <a:p>
                      <a:r>
                        <a:rPr lang="en-GB" sz="1400" b="1">
                          <a:latin typeface="Arial" panose="020B0604020202020204" pitchFamily="34" charset="0"/>
                          <a:cs typeface="Arial" panose="020B0604020202020204" pitchFamily="34" charset="0"/>
                        </a:rPr>
                        <a:t>Channels used to Improve Communication</a:t>
                      </a:r>
                    </a:p>
                  </a:txBody>
                  <a:tcPr/>
                </a:tc>
                <a:extLst>
                  <a:ext uri="{0D108BD9-81ED-4DB2-BD59-A6C34878D82A}">
                    <a16:rowId xmlns:a16="http://schemas.microsoft.com/office/drawing/2014/main" val="3828267267"/>
                  </a:ext>
                </a:extLst>
              </a:tr>
              <a:tr h="322924">
                <a:tc>
                  <a:txBody>
                    <a:bodyPr/>
                    <a:lstStyle/>
                    <a:p>
                      <a:r>
                        <a:rPr lang="en-GB" sz="1400" b="1">
                          <a:latin typeface="Arial" panose="020B0604020202020204" pitchFamily="34" charset="0"/>
                          <a:cs typeface="Arial" panose="020B0604020202020204" pitchFamily="34" charset="0"/>
                        </a:rPr>
                        <a:t>Conclusion</a:t>
                      </a:r>
                    </a:p>
                  </a:txBody>
                  <a:tcPr/>
                </a:tc>
                <a:extLst>
                  <a:ext uri="{0D108BD9-81ED-4DB2-BD59-A6C34878D82A}">
                    <a16:rowId xmlns:a16="http://schemas.microsoft.com/office/drawing/2014/main" val="796748932"/>
                  </a:ext>
                </a:extLst>
              </a:tr>
              <a:tr h="322924">
                <a:tc>
                  <a:txBody>
                    <a:bodyPr/>
                    <a:lstStyle/>
                    <a:p>
                      <a:r>
                        <a:rPr lang="en-GB" sz="1400" b="1">
                          <a:latin typeface="Arial" panose="020B0604020202020204" pitchFamily="34" charset="0"/>
                          <a:cs typeface="Arial" panose="020B0604020202020204" pitchFamily="34" charset="0"/>
                        </a:rPr>
                        <a:t>References</a:t>
                      </a:r>
                    </a:p>
                  </a:txBody>
                  <a:tcPr/>
                </a:tc>
                <a:extLst>
                  <a:ext uri="{0D108BD9-81ED-4DB2-BD59-A6C34878D82A}">
                    <a16:rowId xmlns:a16="http://schemas.microsoft.com/office/drawing/2014/main" val="709798506"/>
                  </a:ext>
                </a:extLst>
              </a:tr>
              <a:tr h="322924">
                <a:tc>
                  <a:txBody>
                    <a:bodyPr/>
                    <a:lstStyle/>
                    <a:p>
                      <a:r>
                        <a:rPr lang="en-GB" sz="1400" b="1">
                          <a:latin typeface="Arial" panose="020B0604020202020204" pitchFamily="34" charset="0"/>
                          <a:cs typeface="Arial" panose="020B0604020202020204" pitchFamily="34" charset="0"/>
                        </a:rPr>
                        <a:t>Teamwork Evaluation</a:t>
                      </a:r>
                    </a:p>
                  </a:txBody>
                  <a:tcPr/>
                </a:tc>
                <a:extLst>
                  <a:ext uri="{0D108BD9-81ED-4DB2-BD59-A6C34878D82A}">
                    <a16:rowId xmlns:a16="http://schemas.microsoft.com/office/drawing/2014/main" val="1884871953"/>
                  </a:ext>
                </a:extLst>
              </a:tr>
            </a:tbl>
          </a:graphicData>
        </a:graphic>
      </p:graphicFrame>
    </p:spTree>
    <p:extLst>
      <p:ext uri="{BB962C8B-B14F-4D97-AF65-F5344CB8AC3E}">
        <p14:creationId xmlns:p14="http://schemas.microsoft.com/office/powerpoint/2010/main" val="37195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East Surrey Hospital chooses Intouch for digital outpatients project">
            <a:extLst>
              <a:ext uri="{FF2B5EF4-FFF2-40B4-BE49-F238E27FC236}">
                <a16:creationId xmlns:a16="http://schemas.microsoft.com/office/drawing/2014/main" id="{9E807951-00DB-2A6E-73D9-A88C627CE87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78321" y="587365"/>
            <a:ext cx="6440424" cy="428580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2DF2A912-B9AC-C513-93D9-913A24B8E60B}"/>
              </a:ext>
            </a:extLst>
          </p:cNvPr>
          <p:cNvSpPr>
            <a:spLocks noGrp="1"/>
          </p:cNvSpPr>
          <p:nvPr>
            <p:ph type="title" idx="4294967295"/>
          </p:nvPr>
        </p:nvSpPr>
        <p:spPr>
          <a:xfrm>
            <a:off x="0" y="0"/>
            <a:ext cx="2179320" cy="536258"/>
          </a:xfrm>
        </p:spPr>
        <p:txBody>
          <a:bodyPr/>
          <a:lstStyle/>
          <a:p>
            <a:pPr marL="0" indent="0">
              <a:buFontTx/>
              <a:buNone/>
            </a:pPr>
            <a:r>
              <a:rPr lang="en-GB" sz="2400">
                <a:latin typeface="Arial" panose="020B0604020202020204" pitchFamily="34" charset="0"/>
                <a:cs typeface="Arial" panose="020B0604020202020204" pitchFamily="34" charset="0"/>
              </a:rPr>
              <a:t>Introduction</a:t>
            </a:r>
          </a:p>
        </p:txBody>
      </p:sp>
      <p:cxnSp>
        <p:nvCxnSpPr>
          <p:cNvPr id="4" name="Straight Connector 3">
            <a:extLst>
              <a:ext uri="{FF2B5EF4-FFF2-40B4-BE49-F238E27FC236}">
                <a16:creationId xmlns:a16="http://schemas.microsoft.com/office/drawing/2014/main" id="{34ABA57F-DDCD-791F-8E0F-C2046EAE724B}"/>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3AAF2AF-3FAD-14DC-5E71-D54BA0678967}"/>
              </a:ext>
            </a:extLst>
          </p:cNvPr>
          <p:cNvSpPr txBox="1"/>
          <p:nvPr/>
        </p:nvSpPr>
        <p:spPr>
          <a:xfrm>
            <a:off x="114300" y="834390"/>
            <a:ext cx="5246370" cy="6186309"/>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Heart of England Outpatients Department, has communication constantly flowing.</a:t>
            </a:r>
          </a:p>
          <a:p>
            <a:pPr algn="just">
              <a:lnSpc>
                <a:spcPct val="150000"/>
              </a:lnSpc>
            </a:pPr>
            <a:endParaRPr lang="en-GB">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The department communicates with many external stakeholders, such as, patients, carers from external organisations, interpreters, regulators, contractors, internal departments, other healthcare organisations such as GP surgeries, care homes, and many others.</a:t>
            </a:r>
          </a:p>
          <a:p>
            <a:pPr marL="285750" indent="-285750" algn="just">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Heart of England currently uses 3 modes of communication for when contacting patients, letters, text messages and email. </a:t>
            </a:r>
          </a:p>
          <a:p>
            <a:pPr marL="285750" indent="-285750" algn="just">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This lets the patients know when they have an upcoming appointment. </a:t>
            </a:r>
          </a:p>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0BC0D22-7B1A-3C40-5D9A-CEED2F425F20}"/>
              </a:ext>
            </a:extLst>
          </p:cNvPr>
          <p:cNvSpPr txBox="1"/>
          <p:nvPr/>
        </p:nvSpPr>
        <p:spPr>
          <a:xfrm>
            <a:off x="8515350" y="6355080"/>
            <a:ext cx="3166110"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Ishrat Rehman</a:t>
            </a:r>
          </a:p>
        </p:txBody>
      </p:sp>
    </p:spTree>
    <p:extLst>
      <p:ext uri="{BB962C8B-B14F-4D97-AF65-F5344CB8AC3E}">
        <p14:creationId xmlns:p14="http://schemas.microsoft.com/office/powerpoint/2010/main" val="44565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C4AC78-DFE3-1441-D9EA-24273023DD14}"/>
              </a:ext>
            </a:extLst>
          </p:cNvPr>
          <p:cNvSpPr>
            <a:spLocks noGrp="1"/>
          </p:cNvSpPr>
          <p:nvPr>
            <p:ph type="title" idx="4294967295"/>
          </p:nvPr>
        </p:nvSpPr>
        <p:spPr>
          <a:xfrm>
            <a:off x="0" y="0"/>
            <a:ext cx="3596640" cy="492125"/>
          </a:xfrm>
        </p:spPr>
        <p:txBody>
          <a:bodyPr/>
          <a:lstStyle/>
          <a:p>
            <a:r>
              <a:rPr lang="en-GB" sz="2400">
                <a:latin typeface="Arial" panose="020B0604020202020204" pitchFamily="34" charset="0"/>
                <a:cs typeface="Arial" panose="020B0604020202020204" pitchFamily="34" charset="0"/>
              </a:rPr>
              <a:t>What is Communication?</a:t>
            </a:r>
          </a:p>
        </p:txBody>
      </p:sp>
      <p:cxnSp>
        <p:nvCxnSpPr>
          <p:cNvPr id="4" name="Straight Connector 3">
            <a:extLst>
              <a:ext uri="{FF2B5EF4-FFF2-40B4-BE49-F238E27FC236}">
                <a16:creationId xmlns:a16="http://schemas.microsoft.com/office/drawing/2014/main" id="{05640913-8396-E578-5DF9-B3FE16D85D17}"/>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D44691C-E07A-4055-B97B-032A7D6D849A}"/>
              </a:ext>
            </a:extLst>
          </p:cNvPr>
          <p:cNvSpPr txBox="1"/>
          <p:nvPr/>
        </p:nvSpPr>
        <p:spPr>
          <a:xfrm>
            <a:off x="514350" y="1330990"/>
            <a:ext cx="4583430" cy="5027017"/>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Communication is an exchange of information between individuals, departments, groups and so forth. (</a:t>
            </a:r>
            <a:r>
              <a:rPr lang="en-GB" err="1">
                <a:latin typeface="Arial" panose="020B0604020202020204" pitchFamily="34" charset="0"/>
                <a:cs typeface="Arial" panose="020B0604020202020204" pitchFamily="34" charset="0"/>
              </a:rPr>
              <a:t>Rayyudu</a:t>
            </a:r>
            <a:r>
              <a:rPr lang="en-GB">
                <a:latin typeface="Arial" panose="020B0604020202020204" pitchFamily="34" charset="0"/>
                <a:cs typeface="Arial" panose="020B0604020202020204" pitchFamily="34" charset="0"/>
              </a:rPr>
              <a:t>, 2009)</a:t>
            </a:r>
          </a:p>
          <a:p>
            <a:pPr>
              <a:lnSpc>
                <a:spcPct val="150000"/>
              </a:lnSpc>
            </a:pPr>
            <a:endParaRPr lang="en-GB">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The information can be exchanged in a number of methods.</a:t>
            </a:r>
          </a:p>
          <a:p>
            <a:pPr>
              <a:lnSpc>
                <a:spcPct val="150000"/>
              </a:lnSpc>
            </a:pPr>
            <a:endParaRPr lang="en-GB">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There are four functions to communication – control, motivation, information and emotional expression. (Robbins and Coulter, 2017) </a:t>
            </a:r>
          </a:p>
        </p:txBody>
      </p:sp>
      <p:grpSp>
        <p:nvGrpSpPr>
          <p:cNvPr id="17" name="Group 16">
            <a:extLst>
              <a:ext uri="{FF2B5EF4-FFF2-40B4-BE49-F238E27FC236}">
                <a16:creationId xmlns:a16="http://schemas.microsoft.com/office/drawing/2014/main" id="{138E17FC-5148-D4C4-3620-7D0ED14B556C}"/>
              </a:ext>
            </a:extLst>
          </p:cNvPr>
          <p:cNvGrpSpPr/>
          <p:nvPr/>
        </p:nvGrpSpPr>
        <p:grpSpPr>
          <a:xfrm>
            <a:off x="4168140" y="196918"/>
            <a:ext cx="8023860" cy="6615362"/>
            <a:chOff x="4053840" y="121319"/>
            <a:chExt cx="8023860" cy="6615362"/>
          </a:xfrm>
        </p:grpSpPr>
        <p:sp>
          <p:nvSpPr>
            <p:cNvPr id="7" name="Isosceles Triangle 6">
              <a:extLst>
                <a:ext uri="{FF2B5EF4-FFF2-40B4-BE49-F238E27FC236}">
                  <a16:creationId xmlns:a16="http://schemas.microsoft.com/office/drawing/2014/main" id="{9070F941-0724-3963-CAF5-766E88D57BE7}"/>
                </a:ext>
              </a:extLst>
            </p:cNvPr>
            <p:cNvSpPr/>
            <p:nvPr/>
          </p:nvSpPr>
          <p:spPr>
            <a:xfrm>
              <a:off x="4053840" y="121319"/>
              <a:ext cx="8023860" cy="6596045"/>
            </a:xfrm>
            <a:prstGeom prst="triangl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2EE4A3D-DCC1-2945-F6BE-F6A864C1D186}"/>
                </a:ext>
              </a:extLst>
            </p:cNvPr>
            <p:cNvSpPr txBox="1"/>
            <p:nvPr/>
          </p:nvSpPr>
          <p:spPr>
            <a:xfrm>
              <a:off x="4773930" y="5905684"/>
              <a:ext cx="6583680" cy="830997"/>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INTERPERSONAL – Communicating with oneself.</a:t>
              </a:r>
            </a:p>
          </p:txBody>
        </p:sp>
        <p:sp>
          <p:nvSpPr>
            <p:cNvPr id="9" name="TextBox 8">
              <a:extLst>
                <a:ext uri="{FF2B5EF4-FFF2-40B4-BE49-F238E27FC236}">
                  <a16:creationId xmlns:a16="http://schemas.microsoft.com/office/drawing/2014/main" id="{9BB277C9-0B2A-549F-566A-AE598CC9FD6B}"/>
                </a:ext>
              </a:extLst>
            </p:cNvPr>
            <p:cNvSpPr txBox="1"/>
            <p:nvPr/>
          </p:nvSpPr>
          <p:spPr>
            <a:xfrm>
              <a:off x="5105400" y="4913319"/>
              <a:ext cx="5852160" cy="830997"/>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INTRAPERSONAL – Communicating with one or more individual.</a:t>
              </a:r>
            </a:p>
          </p:txBody>
        </p:sp>
        <p:cxnSp>
          <p:nvCxnSpPr>
            <p:cNvPr id="10" name="Straight Connector 9">
              <a:extLst>
                <a:ext uri="{FF2B5EF4-FFF2-40B4-BE49-F238E27FC236}">
                  <a16:creationId xmlns:a16="http://schemas.microsoft.com/office/drawing/2014/main" id="{0304E00C-380F-BFA8-73A2-E7850B29DBFA}"/>
                </a:ext>
              </a:extLst>
            </p:cNvPr>
            <p:cNvCxnSpPr/>
            <p:nvPr/>
          </p:nvCxnSpPr>
          <p:spPr>
            <a:xfrm>
              <a:off x="4636770" y="5790036"/>
              <a:ext cx="686943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09E0B186-0C6E-D681-E7B0-D7685E8266C1}"/>
                </a:ext>
              </a:extLst>
            </p:cNvPr>
            <p:cNvCxnSpPr/>
            <p:nvPr/>
          </p:nvCxnSpPr>
          <p:spPr>
            <a:xfrm>
              <a:off x="5288280" y="4730856"/>
              <a:ext cx="555498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675ECA28-BFA5-3E76-2A0D-B3D4995080D0}"/>
                </a:ext>
              </a:extLst>
            </p:cNvPr>
            <p:cNvCxnSpPr/>
            <p:nvPr/>
          </p:nvCxnSpPr>
          <p:spPr>
            <a:xfrm>
              <a:off x="5962650" y="3725016"/>
              <a:ext cx="426339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3" name="Straight Connector 12">
              <a:extLst>
                <a:ext uri="{FF2B5EF4-FFF2-40B4-BE49-F238E27FC236}">
                  <a16:creationId xmlns:a16="http://schemas.microsoft.com/office/drawing/2014/main" id="{ACE753FD-076F-628E-3EBA-4CB372731C6B}"/>
                </a:ext>
              </a:extLst>
            </p:cNvPr>
            <p:cNvCxnSpPr/>
            <p:nvPr/>
          </p:nvCxnSpPr>
          <p:spPr>
            <a:xfrm>
              <a:off x="6591300" y="2616306"/>
              <a:ext cx="2960370" cy="0"/>
            </a:xfrm>
            <a:prstGeom prst="line">
              <a:avLst/>
            </a:prstGeom>
            <a:ln w="57150"/>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7BF592EC-9BBA-C34C-1CA5-DBCEFBB84615}"/>
                </a:ext>
              </a:extLst>
            </p:cNvPr>
            <p:cNvSpPr txBox="1"/>
            <p:nvPr/>
          </p:nvSpPr>
          <p:spPr>
            <a:xfrm>
              <a:off x="6096000" y="3847525"/>
              <a:ext cx="3710940" cy="830997"/>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GROUP – Family, friends, clubs</a:t>
              </a:r>
            </a:p>
          </p:txBody>
        </p:sp>
        <p:sp>
          <p:nvSpPr>
            <p:cNvPr id="15" name="TextBox 14">
              <a:extLst>
                <a:ext uri="{FF2B5EF4-FFF2-40B4-BE49-F238E27FC236}">
                  <a16:creationId xmlns:a16="http://schemas.microsoft.com/office/drawing/2014/main" id="{C7F12A78-ED13-8FAD-3425-128DC189CFA1}"/>
                </a:ext>
              </a:extLst>
            </p:cNvPr>
            <p:cNvSpPr txBox="1"/>
            <p:nvPr/>
          </p:nvSpPr>
          <p:spPr>
            <a:xfrm>
              <a:off x="6585585" y="2867402"/>
              <a:ext cx="2891790" cy="830997"/>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INSTITUTIONAL –Organisations</a:t>
              </a:r>
            </a:p>
          </p:txBody>
        </p:sp>
        <p:sp>
          <p:nvSpPr>
            <p:cNvPr id="16" name="TextBox 15">
              <a:extLst>
                <a:ext uri="{FF2B5EF4-FFF2-40B4-BE49-F238E27FC236}">
                  <a16:creationId xmlns:a16="http://schemas.microsoft.com/office/drawing/2014/main" id="{A4AD414A-6212-F2E1-67BB-488410EC0AC5}"/>
                </a:ext>
              </a:extLst>
            </p:cNvPr>
            <p:cNvSpPr txBox="1"/>
            <p:nvPr/>
          </p:nvSpPr>
          <p:spPr>
            <a:xfrm>
              <a:off x="7197063" y="1125793"/>
              <a:ext cx="1794564" cy="1569660"/>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SOCIETAL – Mass media audience</a:t>
              </a:r>
            </a:p>
          </p:txBody>
        </p:sp>
      </p:grpSp>
      <p:sp>
        <p:nvSpPr>
          <p:cNvPr id="19" name="TextBox 18">
            <a:extLst>
              <a:ext uri="{FF2B5EF4-FFF2-40B4-BE49-F238E27FC236}">
                <a16:creationId xmlns:a16="http://schemas.microsoft.com/office/drawing/2014/main" id="{D5D03ECF-5E52-ABA2-0ED1-0D7D2CD9552E}"/>
              </a:ext>
            </a:extLst>
          </p:cNvPr>
          <p:cNvSpPr txBox="1"/>
          <p:nvPr/>
        </p:nvSpPr>
        <p:spPr>
          <a:xfrm>
            <a:off x="10450830" y="3773999"/>
            <a:ext cx="1741170" cy="307777"/>
          </a:xfrm>
          <a:prstGeom prst="rect">
            <a:avLst/>
          </a:prstGeom>
          <a:noFill/>
        </p:spPr>
        <p:txBody>
          <a:bodyPr wrap="square">
            <a:spAutoFit/>
          </a:bodyPr>
          <a:lstStyle/>
          <a:p>
            <a:r>
              <a:rPr lang="es-ES" sz="1400">
                <a:latin typeface="Arial" panose="020B0604020202020204" pitchFamily="34" charset="0"/>
                <a:cs typeface="Arial" panose="020B0604020202020204" pitchFamily="34" charset="0"/>
              </a:rPr>
              <a:t>(</a:t>
            </a:r>
            <a:r>
              <a:rPr lang="es-ES" sz="1400" err="1">
                <a:latin typeface="Arial" panose="020B0604020202020204" pitchFamily="34" charset="0"/>
                <a:cs typeface="Arial" panose="020B0604020202020204" pitchFamily="34" charset="0"/>
              </a:rPr>
              <a:t>MOOC</a:t>
            </a:r>
            <a:r>
              <a:rPr lang="es-ES" sz="1400">
                <a:latin typeface="Arial" panose="020B0604020202020204" pitchFamily="34" charset="0"/>
                <a:cs typeface="Arial" panose="020B0604020202020204" pitchFamily="34" charset="0"/>
              </a:rPr>
              <a:t> ICS, 2013)</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1629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ommunication in Healthcare - Physiopedia">
            <a:extLst>
              <a:ext uri="{FF2B5EF4-FFF2-40B4-BE49-F238E27FC236}">
                <a16:creationId xmlns:a16="http://schemas.microsoft.com/office/drawing/2014/main" id="{D4174D95-4413-49CE-D2C3-578690B903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97635" y="1005840"/>
            <a:ext cx="5496604" cy="545538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48DEC5D9-B9D6-8A1C-F052-3831E7F552E4}"/>
              </a:ext>
            </a:extLst>
          </p:cNvPr>
          <p:cNvSpPr>
            <a:spLocks noGrp="1"/>
          </p:cNvSpPr>
          <p:nvPr>
            <p:ph type="title" idx="4294967295"/>
          </p:nvPr>
        </p:nvSpPr>
        <p:spPr>
          <a:xfrm>
            <a:off x="0" y="0"/>
            <a:ext cx="5257800" cy="559118"/>
          </a:xfrm>
        </p:spPr>
        <p:txBody>
          <a:bodyPr>
            <a:noAutofit/>
          </a:bodyPr>
          <a:lstStyle/>
          <a:p>
            <a:r>
              <a:rPr lang="en-GB" sz="2400">
                <a:latin typeface="Arial" panose="020B0604020202020204" pitchFamily="34" charset="0"/>
                <a:cs typeface="Arial" panose="020B0604020202020204" pitchFamily="34" charset="0"/>
              </a:rPr>
              <a:t>What is Effective</a:t>
            </a:r>
            <a:r>
              <a:rPr lang="en-GB" sz="2400" baseline="0">
                <a:latin typeface="Arial" panose="020B0604020202020204" pitchFamily="34" charset="0"/>
                <a:cs typeface="Arial" panose="020B0604020202020204" pitchFamily="34" charset="0"/>
              </a:rPr>
              <a:t> Communication?</a:t>
            </a:r>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A6858218-970E-E063-A43C-3380F03837BD}"/>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EEEA4BA-D6C6-F935-93EA-894F49EF3C4E}"/>
              </a:ext>
            </a:extLst>
          </p:cNvPr>
          <p:cNvSpPr txBox="1"/>
          <p:nvPr/>
        </p:nvSpPr>
        <p:spPr>
          <a:xfrm>
            <a:off x="114300" y="2281139"/>
            <a:ext cx="5496604" cy="1477328"/>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According to </a:t>
            </a:r>
            <a:r>
              <a:rPr lang="en-GB" err="1">
                <a:latin typeface="Arial" panose="020B0604020202020204" pitchFamily="34" charset="0"/>
                <a:cs typeface="Arial" panose="020B0604020202020204" pitchFamily="34" charset="0"/>
              </a:rPr>
              <a:t>Travaline</a:t>
            </a:r>
            <a:r>
              <a:rPr lang="en-GB">
                <a:latin typeface="Arial" panose="020B0604020202020204" pitchFamily="34" charset="0"/>
                <a:cs typeface="Arial" panose="020B0604020202020204" pitchFamily="34" charset="0"/>
              </a:rPr>
              <a:t> </a:t>
            </a:r>
            <a:r>
              <a:rPr lang="en-GB" i="1">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(2005) to effectively communicate individuals should:</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43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71FE2-3788-0996-7F15-FE64922E9915}"/>
              </a:ext>
            </a:extLst>
          </p:cNvPr>
          <p:cNvSpPr>
            <a:spLocks noGrp="1"/>
          </p:cNvSpPr>
          <p:nvPr>
            <p:ph type="title" idx="4294967295"/>
          </p:nvPr>
        </p:nvSpPr>
        <p:spPr>
          <a:xfrm>
            <a:off x="0" y="0"/>
            <a:ext cx="11464290" cy="560705"/>
          </a:xfrm>
        </p:spPr>
        <p:txBody>
          <a:bodyPr>
            <a:normAutofit/>
          </a:bodyPr>
          <a:lstStyle/>
          <a:p>
            <a:pPr marL="0" indent="0">
              <a:buFont typeface="Arial" panose="020B0604020202020204" pitchFamily="34" charset="0"/>
              <a:buNone/>
            </a:pPr>
            <a:r>
              <a:rPr lang="en-GB" sz="2400">
                <a:latin typeface="Arial" panose="020B0604020202020204" pitchFamily="34" charset="0"/>
                <a:cs typeface="Arial" panose="020B0604020202020204" pitchFamily="34" charset="0"/>
              </a:rPr>
              <a:t>Benefits of Effective</a:t>
            </a:r>
            <a:r>
              <a:rPr lang="en-GB" sz="2400" baseline="0">
                <a:latin typeface="Arial" panose="020B0604020202020204" pitchFamily="34" charset="0"/>
                <a:cs typeface="Arial" panose="020B0604020202020204" pitchFamily="34" charset="0"/>
              </a:rPr>
              <a:t> Communication on Organisations Business Process</a:t>
            </a:r>
            <a:endParaRPr lang="en-GB" sz="2400">
              <a:latin typeface="Arial" panose="020B0604020202020204" pitchFamily="34" charset="0"/>
              <a:cs typeface="Arial" panose="020B0604020202020204" pitchFamily="34" charset="0"/>
            </a:endParaRPr>
          </a:p>
        </p:txBody>
      </p:sp>
      <p:cxnSp>
        <p:nvCxnSpPr>
          <p:cNvPr id="3" name="Straight Connector 2">
            <a:extLst>
              <a:ext uri="{FF2B5EF4-FFF2-40B4-BE49-F238E27FC236}">
                <a16:creationId xmlns:a16="http://schemas.microsoft.com/office/drawing/2014/main" id="{BDC7A76E-6856-6610-7966-C3C79F0FE80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1CB8C3C-8060-98C8-C967-72F1EC4AA0DE}"/>
              </a:ext>
            </a:extLst>
          </p:cNvPr>
          <p:cNvSpPr txBox="1"/>
          <p:nvPr/>
        </p:nvSpPr>
        <p:spPr>
          <a:xfrm>
            <a:off x="336665" y="2020182"/>
            <a:ext cx="5143500" cy="2118529"/>
          </a:xfrm>
          <a:prstGeom prst="rect">
            <a:avLst/>
          </a:prstGeom>
          <a:noFill/>
        </p:spPr>
        <p:txBody>
          <a:bodyPr wrap="square" rtlCol="0">
            <a:spAutoFit/>
          </a:bodyPr>
          <a:lstStyle/>
          <a:p>
            <a:pPr>
              <a:lnSpc>
                <a:spcPct val="150000"/>
              </a:lnSpc>
            </a:pPr>
            <a:r>
              <a:rPr lang="en-GB">
                <a:latin typeface="Arial" panose="020B0604020202020204" pitchFamily="34" charset="0"/>
                <a:cs typeface="Arial" panose="020B0604020202020204" pitchFamily="34" charset="0"/>
              </a:rPr>
              <a:t>To effectively communicate is beneficial Heart of England Outpatients Department. Patients, and all external stakeholders are informed clearly and concisely when there is effective communication.  Benefits include:</a:t>
            </a:r>
          </a:p>
        </p:txBody>
      </p:sp>
      <p:sp>
        <p:nvSpPr>
          <p:cNvPr id="22" name="Scroll: Vertical 21">
            <a:extLst>
              <a:ext uri="{FF2B5EF4-FFF2-40B4-BE49-F238E27FC236}">
                <a16:creationId xmlns:a16="http://schemas.microsoft.com/office/drawing/2014/main" id="{A825F18D-4053-9A53-0847-CBE9F9814F6B}"/>
              </a:ext>
            </a:extLst>
          </p:cNvPr>
          <p:cNvSpPr/>
          <p:nvPr/>
        </p:nvSpPr>
        <p:spPr>
          <a:xfrm>
            <a:off x="5257800" y="700169"/>
            <a:ext cx="6597535" cy="615783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CD28EB3-D844-35A1-10EB-30E0FC3825A8}"/>
              </a:ext>
            </a:extLst>
          </p:cNvPr>
          <p:cNvSpPr txBox="1"/>
          <p:nvPr/>
        </p:nvSpPr>
        <p:spPr>
          <a:xfrm>
            <a:off x="6530340" y="1461055"/>
            <a:ext cx="4052454" cy="5355312"/>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 Efficiency</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Reduces costs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Clarity - clear and concise information</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Promotes trust – truthful information</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Resolves issues – no misunderstandings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Improves rapport – builds positive relationships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Protects patients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Creates positive work environment</a:t>
            </a:r>
          </a:p>
          <a:p>
            <a:endParaRPr lang="en-GB"/>
          </a:p>
        </p:txBody>
      </p:sp>
      <p:sp>
        <p:nvSpPr>
          <p:cNvPr id="24" name="TextBox 23">
            <a:extLst>
              <a:ext uri="{FF2B5EF4-FFF2-40B4-BE49-F238E27FC236}">
                <a16:creationId xmlns:a16="http://schemas.microsoft.com/office/drawing/2014/main" id="{BF52EE84-A289-6243-472E-8AEBA753525E}"/>
              </a:ext>
            </a:extLst>
          </p:cNvPr>
          <p:cNvSpPr txBox="1"/>
          <p:nvPr/>
        </p:nvSpPr>
        <p:spPr>
          <a:xfrm>
            <a:off x="10975051" y="6447035"/>
            <a:ext cx="131583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(Ali, 2017)</a:t>
            </a:r>
          </a:p>
        </p:txBody>
      </p:sp>
    </p:spTree>
    <p:extLst>
      <p:ext uri="{BB962C8B-B14F-4D97-AF65-F5344CB8AC3E}">
        <p14:creationId xmlns:p14="http://schemas.microsoft.com/office/powerpoint/2010/main" val="885355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EB6D-1980-EBA5-5D23-3DF5849E0EA5}"/>
              </a:ext>
            </a:extLst>
          </p:cNvPr>
          <p:cNvSpPr>
            <a:spLocks noGrp="1"/>
          </p:cNvSpPr>
          <p:nvPr>
            <p:ph type="title" idx="4294967295"/>
          </p:nvPr>
        </p:nvSpPr>
        <p:spPr>
          <a:xfrm>
            <a:off x="0" y="0"/>
            <a:ext cx="4030980" cy="514985"/>
          </a:xfrm>
        </p:spPr>
        <p:txBody>
          <a:bodyPr/>
          <a:lstStyle/>
          <a:p>
            <a:r>
              <a:rPr lang="en-GB" sz="2400">
                <a:latin typeface="Arial" panose="020B0604020202020204" pitchFamily="34" charset="0"/>
                <a:cs typeface="Arial" panose="020B0604020202020204" pitchFamily="34" charset="0"/>
              </a:rPr>
              <a:t>Models of Communication</a:t>
            </a:r>
          </a:p>
        </p:txBody>
      </p:sp>
      <p:cxnSp>
        <p:nvCxnSpPr>
          <p:cNvPr id="3" name="Straight Connector 2">
            <a:extLst>
              <a:ext uri="{FF2B5EF4-FFF2-40B4-BE49-F238E27FC236}">
                <a16:creationId xmlns:a16="http://schemas.microsoft.com/office/drawing/2014/main" id="{094AFB50-1E58-F618-66C5-E46EF24C6C2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Scroll: Vertical 4">
            <a:extLst>
              <a:ext uri="{FF2B5EF4-FFF2-40B4-BE49-F238E27FC236}">
                <a16:creationId xmlns:a16="http://schemas.microsoft.com/office/drawing/2014/main" id="{B429B278-4E5B-FDAD-C276-8C26FE095BA3}"/>
              </a:ext>
            </a:extLst>
          </p:cNvPr>
          <p:cNvSpPr/>
          <p:nvPr/>
        </p:nvSpPr>
        <p:spPr>
          <a:xfrm>
            <a:off x="592667" y="1320800"/>
            <a:ext cx="5706533" cy="493236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2BF408-09FB-EC5E-7545-1E4E6960507A}"/>
              </a:ext>
            </a:extLst>
          </p:cNvPr>
          <p:cNvSpPr txBox="1"/>
          <p:nvPr/>
        </p:nvSpPr>
        <p:spPr>
          <a:xfrm>
            <a:off x="1456267" y="2218267"/>
            <a:ext cx="3801533" cy="3416320"/>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Models of Communication </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Used to explain human interaction.</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First model created in 1949.</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Linear – looks at one way.</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Interactive – looks at two way.</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15207BD-09E1-1B2C-14D5-62ACEE0BA1D9}"/>
              </a:ext>
            </a:extLst>
          </p:cNvPr>
          <p:cNvSpPr txBox="1"/>
          <p:nvPr/>
        </p:nvSpPr>
        <p:spPr>
          <a:xfrm>
            <a:off x="4030980" y="6378165"/>
            <a:ext cx="1591733" cy="307777"/>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(Narula 2006)</a:t>
            </a:r>
            <a:endParaRPr lang="en-GB" sz="140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7D7CA6B-66D3-1D54-E11C-818129AA65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9333" y="1824587"/>
            <a:ext cx="5080000" cy="3810000"/>
          </a:xfrm>
          <a:prstGeom prst="rect">
            <a:avLst/>
          </a:prstGeom>
        </p:spPr>
      </p:pic>
    </p:spTree>
    <p:extLst>
      <p:ext uri="{BB962C8B-B14F-4D97-AF65-F5344CB8AC3E}">
        <p14:creationId xmlns:p14="http://schemas.microsoft.com/office/powerpoint/2010/main" val="2508981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9AFAB-B6C7-77F0-B1FA-40EB47539D87}"/>
              </a:ext>
            </a:extLst>
          </p:cNvPr>
          <p:cNvSpPr>
            <a:spLocks noGrp="1"/>
          </p:cNvSpPr>
          <p:nvPr>
            <p:ph type="title" idx="4294967295"/>
          </p:nvPr>
        </p:nvSpPr>
        <p:spPr>
          <a:xfrm>
            <a:off x="0" y="0"/>
            <a:ext cx="4248150" cy="526415"/>
          </a:xfrm>
        </p:spPr>
        <p:txBody>
          <a:bodyPr/>
          <a:lstStyle/>
          <a:p>
            <a:r>
              <a:rPr lang="en-GB" sz="2400">
                <a:latin typeface="Arial" panose="020B0604020202020204" pitchFamily="34" charset="0"/>
                <a:cs typeface="Arial" panose="020B0604020202020204" pitchFamily="34" charset="0"/>
              </a:rPr>
              <a:t>Shannon and Weavers Model</a:t>
            </a:r>
          </a:p>
        </p:txBody>
      </p:sp>
      <p:cxnSp>
        <p:nvCxnSpPr>
          <p:cNvPr id="3" name="Straight Connector 2">
            <a:extLst>
              <a:ext uri="{FF2B5EF4-FFF2-40B4-BE49-F238E27FC236}">
                <a16:creationId xmlns:a16="http://schemas.microsoft.com/office/drawing/2014/main" id="{D792AE3C-F148-A19A-1C42-EC9E6D2416B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9226" name="Picture 10" descr="Shannon &amp; Weaver Model for Communication - apppm">
            <a:extLst>
              <a:ext uri="{FF2B5EF4-FFF2-40B4-BE49-F238E27FC236}">
                <a16:creationId xmlns:a16="http://schemas.microsoft.com/office/drawing/2014/main" id="{AF3F56EC-6787-DEB1-1317-0BA36E443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6933" y="2015062"/>
            <a:ext cx="8000966" cy="2523062"/>
          </a:xfrm>
          <a:prstGeom prst="rect">
            <a:avLst/>
          </a:prstGeom>
          <a:noFill/>
          <a:extLst>
            <a:ext uri="{909E8E84-426E-40DD-AFC4-6F175D3DCCD1}">
              <a14:hiddenFill xmlns:a14="http://schemas.microsoft.com/office/drawing/2010/main">
                <a:solidFill>
                  <a:srgbClr val="FFFFFF"/>
                </a:solidFill>
              </a14:hiddenFill>
            </a:ext>
          </a:extLst>
        </p:spPr>
      </p:pic>
      <p:sp>
        <p:nvSpPr>
          <p:cNvPr id="13" name="Scroll: Vertical 12">
            <a:extLst>
              <a:ext uri="{FF2B5EF4-FFF2-40B4-BE49-F238E27FC236}">
                <a16:creationId xmlns:a16="http://schemas.microsoft.com/office/drawing/2014/main" id="{5DF871E4-E142-36EB-BA72-40C0EF50E161}"/>
              </a:ext>
            </a:extLst>
          </p:cNvPr>
          <p:cNvSpPr/>
          <p:nvPr/>
        </p:nvSpPr>
        <p:spPr>
          <a:xfrm>
            <a:off x="0" y="982137"/>
            <a:ext cx="4097867" cy="573870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5F5BD09-7A02-00B3-E6CF-460BCD31140A}"/>
              </a:ext>
            </a:extLst>
          </p:cNvPr>
          <p:cNvSpPr txBox="1"/>
          <p:nvPr/>
        </p:nvSpPr>
        <p:spPr>
          <a:xfrm>
            <a:off x="584199" y="1595122"/>
            <a:ext cx="2929467" cy="5909310"/>
          </a:xfrm>
          <a:prstGeom prst="rect">
            <a:avLst/>
          </a:prstGeom>
          <a:noFill/>
        </p:spPr>
        <p:txBody>
          <a:bodyPr wrap="square" rtlCol="0">
            <a:spAutoFit/>
          </a:bodyPr>
          <a:lstStyle/>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Linear model, only looks at communication</a:t>
            </a:r>
            <a:r>
              <a:rPr lang="en-GB" baseline="0">
                <a:latin typeface="Arial" panose="020B0604020202020204" pitchFamily="34" charset="0"/>
                <a:cs typeface="Arial" panose="020B0604020202020204" pitchFamily="34" charset="0"/>
              </a:rPr>
              <a:t> one way. </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Rayyudu</a:t>
            </a:r>
            <a:r>
              <a:rPr lang="en-GB">
                <a:latin typeface="Arial" panose="020B0604020202020204" pitchFamily="34" charset="0"/>
                <a:cs typeface="Arial" panose="020B0604020202020204" pitchFamily="34" charset="0"/>
              </a:rPr>
              <a:t>, 2007)</a:t>
            </a:r>
            <a:endParaRPr lang="en-GB" baseline="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The first model to highlight ‘noise’ as a disruption. (Drew, 2022)</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Shannon and Weaver wanted to maximise efficiency of telephone cables.</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Mathematical theory of communication.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Doesn’t allow for feedback. (Lyon, 2017)</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Not suitable for Heart of England Outpatients Department.</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sp>
        <p:nvSpPr>
          <p:cNvPr id="16" name="TextBox 15">
            <a:extLst>
              <a:ext uri="{FF2B5EF4-FFF2-40B4-BE49-F238E27FC236}">
                <a16:creationId xmlns:a16="http://schemas.microsoft.com/office/drawing/2014/main" id="{3DFBBF5E-2E93-64C8-83B7-CE2D5557B912}"/>
              </a:ext>
            </a:extLst>
          </p:cNvPr>
          <p:cNvSpPr txBox="1"/>
          <p:nvPr/>
        </p:nvSpPr>
        <p:spPr>
          <a:xfrm>
            <a:off x="8915401" y="5106261"/>
            <a:ext cx="2692400" cy="52322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a:t>
            </a:r>
            <a:r>
              <a:rPr lang="en-GB" sz="1400" err="1">
                <a:latin typeface="Arial" panose="020B0604020202020204" pitchFamily="34" charset="0"/>
                <a:cs typeface="Arial" panose="020B0604020202020204" pitchFamily="34" charset="0"/>
              </a:rPr>
              <a:t>Rayyudu</a:t>
            </a:r>
            <a:r>
              <a:rPr lang="en-GB" sz="1400">
                <a:latin typeface="Arial" panose="020B0604020202020204" pitchFamily="34" charset="0"/>
                <a:cs typeface="Arial" panose="020B0604020202020204" pitchFamily="34" charset="0"/>
              </a:rPr>
              <a:t> ,2007)</a:t>
            </a:r>
          </a:p>
          <a:p>
            <a:endParaRPr lang="en-GB" sz="1400"/>
          </a:p>
        </p:txBody>
      </p:sp>
      <p:sp>
        <p:nvSpPr>
          <p:cNvPr id="7" name="TextBox 6">
            <a:extLst>
              <a:ext uri="{FF2B5EF4-FFF2-40B4-BE49-F238E27FC236}">
                <a16:creationId xmlns:a16="http://schemas.microsoft.com/office/drawing/2014/main" id="{E206A4C4-FC50-E7F2-BFFB-179E9DB44261}"/>
              </a:ext>
            </a:extLst>
          </p:cNvPr>
          <p:cNvSpPr txBox="1"/>
          <p:nvPr/>
        </p:nvSpPr>
        <p:spPr>
          <a:xfrm>
            <a:off x="8366760" y="6480810"/>
            <a:ext cx="3577590" cy="307777"/>
          </a:xfrm>
          <a:prstGeom prst="rect">
            <a:avLst/>
          </a:prstGeom>
          <a:noFill/>
        </p:spPr>
        <p:txBody>
          <a:bodyPr wrap="square" rtlCol="0">
            <a:spAutoFit/>
          </a:bodyPr>
          <a:lstStyle/>
          <a:p>
            <a:r>
              <a:rPr lang="en-GB" sz="1400" err="1">
                <a:latin typeface="Arial" panose="020B0604020202020204" pitchFamily="34" charset="0"/>
                <a:cs typeface="Arial" panose="020B0604020202020204" pitchFamily="34" charset="0"/>
              </a:rPr>
              <a:t>Borimir</a:t>
            </a:r>
            <a:r>
              <a:rPr lang="en-GB" sz="1400">
                <a:latin typeface="Arial" panose="020B0604020202020204" pitchFamily="34" charset="0"/>
                <a:cs typeface="Arial" panose="020B0604020202020204" pitchFamily="34" charset="0"/>
              </a:rPr>
              <a:t> </a:t>
            </a:r>
            <a:r>
              <a:rPr lang="en-GB" sz="1400" err="1">
                <a:latin typeface="Arial" panose="020B0604020202020204" pitchFamily="34" charset="0"/>
                <a:cs typeface="Arial" panose="020B0604020202020204" pitchFamily="34" charset="0"/>
              </a:rPr>
              <a:t>Petkov</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3036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4ADE1-4B4C-0045-0B15-81BE50673A42}"/>
              </a:ext>
            </a:extLst>
          </p:cNvPr>
          <p:cNvSpPr>
            <a:spLocks noGrp="1"/>
          </p:cNvSpPr>
          <p:nvPr>
            <p:ph type="title" idx="4294967295"/>
          </p:nvPr>
        </p:nvSpPr>
        <p:spPr>
          <a:xfrm>
            <a:off x="0" y="0"/>
            <a:ext cx="5257800" cy="492125"/>
          </a:xfrm>
        </p:spPr>
        <p:txBody>
          <a:bodyPr>
            <a:normAutofit fontScale="90000"/>
          </a:bodyPr>
          <a:lstStyle/>
          <a:p>
            <a:r>
              <a:rPr lang="en-GB" sz="2400" err="1">
                <a:latin typeface="Arial" panose="020B0604020202020204" pitchFamily="34" charset="0"/>
                <a:cs typeface="Arial" panose="020B0604020202020204" pitchFamily="34" charset="0"/>
              </a:rPr>
              <a:t>Berlo’s</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SMCR</a:t>
            </a:r>
            <a:r>
              <a:rPr lang="en-GB" sz="2400">
                <a:latin typeface="Arial" panose="020B0604020202020204" pitchFamily="34" charset="0"/>
                <a:cs typeface="Arial" panose="020B0604020202020204" pitchFamily="34" charset="0"/>
              </a:rPr>
              <a:t> Model of Communication</a:t>
            </a:r>
          </a:p>
        </p:txBody>
      </p:sp>
      <p:cxnSp>
        <p:nvCxnSpPr>
          <p:cNvPr id="3" name="Straight Connector 2">
            <a:extLst>
              <a:ext uri="{FF2B5EF4-FFF2-40B4-BE49-F238E27FC236}">
                <a16:creationId xmlns:a16="http://schemas.microsoft.com/office/drawing/2014/main" id="{AA505F3E-9D3E-E7F8-C050-5F611B1420A2}"/>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8194" name="Picture 2" descr="Berlo Communication Model PowerPoint Template - PPT Slides | SketchBubble">
            <a:extLst>
              <a:ext uri="{FF2B5EF4-FFF2-40B4-BE49-F238E27FC236}">
                <a16:creationId xmlns:a16="http://schemas.microsoft.com/office/drawing/2014/main" id="{2E1AC2C9-3E9D-BF84-36F1-0A698CCD5A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389" b="4835"/>
          <a:stretch/>
        </p:blipFill>
        <p:spPr bwMode="auto">
          <a:xfrm>
            <a:off x="4593819" y="1104943"/>
            <a:ext cx="7142019" cy="4648114"/>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CCD886A6-1526-7C99-969D-A23B2670E66C}"/>
              </a:ext>
            </a:extLst>
          </p:cNvPr>
          <p:cNvSpPr/>
          <p:nvPr/>
        </p:nvSpPr>
        <p:spPr>
          <a:xfrm>
            <a:off x="440267" y="1104943"/>
            <a:ext cx="4030133" cy="5148218"/>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13C094E-7EF8-1446-98E1-80C7B984FC1D}"/>
              </a:ext>
            </a:extLst>
          </p:cNvPr>
          <p:cNvSpPr txBox="1"/>
          <p:nvPr/>
        </p:nvSpPr>
        <p:spPr>
          <a:xfrm>
            <a:off x="1202267" y="1744133"/>
            <a:ext cx="2573866" cy="4524315"/>
          </a:xfrm>
          <a:prstGeom prst="rect">
            <a:avLst/>
          </a:prstGeom>
          <a:noFill/>
        </p:spPr>
        <p:txBody>
          <a:bodyPr wrap="square" rtlCol="0">
            <a:spAutoFit/>
          </a:bodyPr>
          <a:lstStyle/>
          <a:p>
            <a:r>
              <a:rPr lang="en-GB" err="1">
                <a:latin typeface="Arial" panose="020B0604020202020204" pitchFamily="34" charset="0"/>
                <a:cs typeface="Arial" panose="020B0604020202020204" pitchFamily="34" charset="0"/>
              </a:rPr>
              <a:t>Berlo’s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SMCR</a:t>
            </a:r>
            <a:r>
              <a:rPr lang="en-GB">
                <a:latin typeface="Arial" panose="020B0604020202020204" pitchFamily="34" charset="0"/>
                <a:cs typeface="Arial" panose="020B0604020202020204" pitchFamily="34" charset="0"/>
              </a:rPr>
              <a:t> </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 element of feedback</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 concept of noise as a barrier/interruption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Sender and receiver must be in sync </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Based on the Shannon and Weaver Model.</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Not suitable for Heart of England Outpatients Department.</a:t>
            </a:r>
          </a:p>
        </p:txBody>
      </p:sp>
      <p:sp>
        <p:nvSpPr>
          <p:cNvPr id="6" name="TextBox 5">
            <a:extLst>
              <a:ext uri="{FF2B5EF4-FFF2-40B4-BE49-F238E27FC236}">
                <a16:creationId xmlns:a16="http://schemas.microsoft.com/office/drawing/2014/main" id="{525B4D6A-0C40-9DF4-435A-27EBF97D4A9C}"/>
              </a:ext>
            </a:extLst>
          </p:cNvPr>
          <p:cNvSpPr txBox="1"/>
          <p:nvPr/>
        </p:nvSpPr>
        <p:spPr>
          <a:xfrm>
            <a:off x="812800" y="6445488"/>
            <a:ext cx="4859867"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(Panda, </a:t>
            </a:r>
            <a:r>
              <a:rPr lang="en-GB" sz="1400" err="1">
                <a:latin typeface="Arial" panose="020B0604020202020204" pitchFamily="34" charset="0"/>
                <a:cs typeface="Arial" panose="020B0604020202020204" pitchFamily="34" charset="0"/>
              </a:rPr>
              <a:t>n.d</a:t>
            </a:r>
            <a:r>
              <a:rPr lang="en-GB" sz="14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58929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00FF-D06D-BE8C-D94C-1EE66FAA6BE4}"/>
              </a:ext>
            </a:extLst>
          </p:cNvPr>
          <p:cNvSpPr>
            <a:spLocks noGrp="1"/>
          </p:cNvSpPr>
          <p:nvPr>
            <p:ph type="title" idx="4294967295"/>
          </p:nvPr>
        </p:nvSpPr>
        <p:spPr>
          <a:xfrm>
            <a:off x="0" y="1"/>
            <a:ext cx="4572000" cy="604308"/>
          </a:xfrm>
        </p:spPr>
        <p:txBody>
          <a:bodyPr>
            <a:normAutofit/>
          </a:bodyPr>
          <a:lstStyle/>
          <a:p>
            <a:r>
              <a:rPr lang="en-GB" sz="2400">
                <a:latin typeface="Arial" panose="020B0604020202020204" pitchFamily="34" charset="0"/>
                <a:cs typeface="Arial" panose="020B0604020202020204" pitchFamily="34" charset="0"/>
              </a:rPr>
              <a:t>Schramm’s Interactive Model</a:t>
            </a:r>
          </a:p>
        </p:txBody>
      </p:sp>
      <p:cxnSp>
        <p:nvCxnSpPr>
          <p:cNvPr id="3" name="Straight Connector 2">
            <a:extLst>
              <a:ext uri="{FF2B5EF4-FFF2-40B4-BE49-F238E27FC236}">
                <a16:creationId xmlns:a16="http://schemas.microsoft.com/office/drawing/2014/main" id="{C343E412-7A4F-DFB1-BD0F-DBB1D7B4809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7170" name="Picture 2" descr="Two silhouetted heads talking with identical brain patterns and labelling showing how a message is encoded by one, sent to and decoded and interpreted by the other, who then encodes a feedback message that is decoded and interpreted by the first speaker.">
            <a:extLst>
              <a:ext uri="{FF2B5EF4-FFF2-40B4-BE49-F238E27FC236}">
                <a16:creationId xmlns:a16="http://schemas.microsoft.com/office/drawing/2014/main" id="{A8708AB5-DB99-FAE2-72E8-3778F4BAEA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0" r="7280"/>
          <a:stretch/>
        </p:blipFill>
        <p:spPr bwMode="auto">
          <a:xfrm>
            <a:off x="4368800" y="816167"/>
            <a:ext cx="7468179" cy="5701579"/>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D9A85C34-9E7D-1DDD-BB54-7D4FC6CA41E4}"/>
              </a:ext>
            </a:extLst>
          </p:cNvPr>
          <p:cNvSpPr/>
          <p:nvPr/>
        </p:nvSpPr>
        <p:spPr>
          <a:xfrm>
            <a:off x="400049" y="1110826"/>
            <a:ext cx="4171951" cy="5406920"/>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5386E03-F3B2-78E5-A54A-2245657D9189}"/>
              </a:ext>
            </a:extLst>
          </p:cNvPr>
          <p:cNvSpPr txBox="1"/>
          <p:nvPr/>
        </p:nvSpPr>
        <p:spPr>
          <a:xfrm>
            <a:off x="1024466" y="1662412"/>
            <a:ext cx="2896023" cy="5078313"/>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Schramm’s 1954 </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Extension of Shannon and Weavers Model</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Encoding starts process of communication.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Decoding allows recipient to understand.</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Allows for feedback, best suits Health and Social Care.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Allows Heart of England Outpatients Department to get feedback from their external stakeholders.</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2EED1D7-9E37-9096-D166-0AF22C754A57}"/>
              </a:ext>
            </a:extLst>
          </p:cNvPr>
          <p:cNvSpPr txBox="1"/>
          <p:nvPr/>
        </p:nvSpPr>
        <p:spPr>
          <a:xfrm>
            <a:off x="3830743" y="6552869"/>
            <a:ext cx="3014134"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(Wrench </a:t>
            </a:r>
            <a:r>
              <a:rPr lang="en-GB" sz="1400" i="1">
                <a:latin typeface="Arial" panose="020B0604020202020204" pitchFamily="34" charset="0"/>
                <a:cs typeface="Arial" panose="020B0604020202020204" pitchFamily="34" charset="0"/>
              </a:rPr>
              <a:t>et al</a:t>
            </a:r>
            <a:r>
              <a:rPr lang="en-GB" sz="1400">
                <a:latin typeface="Arial" panose="020B0604020202020204" pitchFamily="34" charset="0"/>
                <a:cs typeface="Arial" panose="020B0604020202020204" pitchFamily="34" charset="0"/>
              </a:rPr>
              <a:t>, 2022) </a:t>
            </a:r>
          </a:p>
        </p:txBody>
      </p:sp>
    </p:spTree>
    <p:extLst>
      <p:ext uri="{BB962C8B-B14F-4D97-AF65-F5344CB8AC3E}">
        <p14:creationId xmlns:p14="http://schemas.microsoft.com/office/powerpoint/2010/main" val="161988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A3B64-B269-B5CF-A7F6-881EC9C23029}"/>
              </a:ext>
            </a:extLst>
          </p:cNvPr>
          <p:cNvSpPr>
            <a:spLocks noGrp="1"/>
          </p:cNvSpPr>
          <p:nvPr>
            <p:ph type="title" idx="4294967295"/>
          </p:nvPr>
        </p:nvSpPr>
        <p:spPr>
          <a:xfrm>
            <a:off x="0" y="0"/>
            <a:ext cx="5173980" cy="492125"/>
          </a:xfrm>
        </p:spPr>
        <p:txBody>
          <a:bodyPr/>
          <a:lstStyle/>
          <a:p>
            <a:r>
              <a:rPr lang="en-GB" sz="2400">
                <a:latin typeface="Arial" panose="020B0604020202020204" pitchFamily="34" charset="0"/>
                <a:cs typeface="Arial" panose="020B0604020202020204" pitchFamily="34" charset="0"/>
              </a:rPr>
              <a:t>Barriers to Effective</a:t>
            </a:r>
            <a:r>
              <a:rPr lang="en-GB" sz="2400" baseline="0">
                <a:latin typeface="Arial" panose="020B0604020202020204" pitchFamily="34" charset="0"/>
                <a:cs typeface="Arial" panose="020B0604020202020204" pitchFamily="34" charset="0"/>
              </a:rPr>
              <a:t> Communication</a:t>
            </a:r>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0ECEB21F-663B-AF67-E3EF-B3D30A42F3BC}"/>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4F47D8D-8CA2-FB72-6D87-BB4F9289231F}"/>
              </a:ext>
            </a:extLst>
          </p:cNvPr>
          <p:cNvSpPr txBox="1"/>
          <p:nvPr/>
        </p:nvSpPr>
        <p:spPr>
          <a:xfrm>
            <a:off x="262890" y="886637"/>
            <a:ext cx="3771900" cy="2126864"/>
          </a:xfrm>
          <a:prstGeom prst="rect">
            <a:avLst/>
          </a:prstGeom>
          <a:noFill/>
        </p:spPr>
        <p:txBody>
          <a:bodyPr wrap="square" rtlCol="0">
            <a:spAutoFit/>
          </a:bodyPr>
          <a:lstStyle/>
          <a:p>
            <a:pPr>
              <a:lnSpc>
                <a:spcPct val="150000"/>
              </a:lnSpc>
            </a:pPr>
            <a:r>
              <a:rPr lang="en-GB">
                <a:latin typeface="Arial" panose="020B0604020202020204" pitchFamily="34" charset="0"/>
                <a:cs typeface="Arial" panose="020B0604020202020204" pitchFamily="34" charset="0"/>
              </a:rPr>
              <a:t>In order to effectively communicate, organisations must be of the understanding that there are barriers that can prevent this.</a:t>
            </a:r>
          </a:p>
          <a:p>
            <a:pPr>
              <a:lnSpc>
                <a:spcPct val="150000"/>
              </a:lnSpc>
            </a:pPr>
            <a:endParaRPr lang="en-GB"/>
          </a:p>
        </p:txBody>
      </p:sp>
      <p:pic>
        <p:nvPicPr>
          <p:cNvPr id="13" name="Picture 12" descr="A picture containing graphical user interface&#10;&#10;Description automatically generated">
            <a:extLst>
              <a:ext uri="{FF2B5EF4-FFF2-40B4-BE49-F238E27FC236}">
                <a16:creationId xmlns:a16="http://schemas.microsoft.com/office/drawing/2014/main" id="{E7D0E04B-A6E2-F99C-6FF1-68DBDA98E0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5760" y="3429000"/>
            <a:ext cx="5038725" cy="3200421"/>
          </a:xfrm>
          <a:prstGeom prst="rect">
            <a:avLst/>
          </a:prstGeom>
        </p:spPr>
      </p:pic>
      <p:sp>
        <p:nvSpPr>
          <p:cNvPr id="14" name="Scroll: Vertical 13">
            <a:extLst>
              <a:ext uri="{FF2B5EF4-FFF2-40B4-BE49-F238E27FC236}">
                <a16:creationId xmlns:a16="http://schemas.microsoft.com/office/drawing/2014/main" id="{D363C9C9-D4A7-6695-A23D-6863A5111B7A}"/>
              </a:ext>
            </a:extLst>
          </p:cNvPr>
          <p:cNvSpPr/>
          <p:nvPr/>
        </p:nvSpPr>
        <p:spPr>
          <a:xfrm>
            <a:off x="5833110" y="301426"/>
            <a:ext cx="6096000" cy="636587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0D88CD6-E3BA-4B3E-875C-5027635C1AD0}"/>
              </a:ext>
            </a:extLst>
          </p:cNvPr>
          <p:cNvSpPr txBox="1"/>
          <p:nvPr/>
        </p:nvSpPr>
        <p:spPr>
          <a:xfrm>
            <a:off x="7153276" y="1454727"/>
            <a:ext cx="4006560" cy="49398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Culture/ religion</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Language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Defensiveness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Physical</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Filtering</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Emotions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Information overload </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Attitude/defensiveness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Physiological</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Problems with staff/structure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Lack of experience</a:t>
            </a:r>
          </a:p>
          <a:p>
            <a:endParaRPr lang="en-GB"/>
          </a:p>
        </p:txBody>
      </p:sp>
      <p:sp>
        <p:nvSpPr>
          <p:cNvPr id="16" name="TextBox 15">
            <a:extLst>
              <a:ext uri="{FF2B5EF4-FFF2-40B4-BE49-F238E27FC236}">
                <a16:creationId xmlns:a16="http://schemas.microsoft.com/office/drawing/2014/main" id="{70515DB4-38C5-2F44-FB22-7706B533166E}"/>
              </a:ext>
            </a:extLst>
          </p:cNvPr>
          <p:cNvSpPr txBox="1"/>
          <p:nvPr/>
        </p:nvSpPr>
        <p:spPr>
          <a:xfrm>
            <a:off x="8515350" y="6245823"/>
            <a:ext cx="3577590" cy="307777"/>
          </a:xfrm>
          <a:prstGeom prst="rect">
            <a:avLst/>
          </a:prstGeom>
          <a:noFill/>
        </p:spPr>
        <p:txBody>
          <a:bodyPr wrap="square" rtlCol="0">
            <a:spAutoFit/>
          </a:bodyPr>
          <a:lstStyle/>
          <a:p>
            <a:r>
              <a:rPr lang="en-US" sz="1400" b="0" i="0">
                <a:solidFill>
                  <a:srgbClr val="222222"/>
                </a:solidFill>
                <a:effectLst/>
                <a:latin typeface="Arial" panose="020B0604020202020204" pitchFamily="34" charset="0"/>
              </a:rPr>
              <a:t>(</a:t>
            </a:r>
            <a:r>
              <a:rPr lang="en-US" sz="1400" b="0" i="0" err="1">
                <a:solidFill>
                  <a:srgbClr val="222222"/>
                </a:solidFill>
                <a:effectLst/>
                <a:latin typeface="Arial" panose="020B0604020202020204" pitchFamily="34" charset="0"/>
              </a:rPr>
              <a:t>Jureddi</a:t>
            </a:r>
            <a:r>
              <a:rPr lang="en-US" sz="1400">
                <a:solidFill>
                  <a:srgbClr val="222222"/>
                </a:solidFill>
                <a:latin typeface="Arial" panose="020B0604020202020204" pitchFamily="34" charset="0"/>
              </a:rPr>
              <a:t> </a:t>
            </a:r>
            <a:r>
              <a:rPr lang="en-US" sz="1400" b="0" i="0">
                <a:solidFill>
                  <a:srgbClr val="222222"/>
                </a:solidFill>
                <a:effectLst/>
                <a:latin typeface="Arial" panose="020B0604020202020204" pitchFamily="34" charset="0"/>
              </a:rPr>
              <a:t>and </a:t>
            </a:r>
            <a:r>
              <a:rPr lang="en-US" sz="1400" b="0" i="0" err="1">
                <a:solidFill>
                  <a:srgbClr val="222222"/>
                </a:solidFill>
                <a:effectLst/>
                <a:latin typeface="Arial" panose="020B0604020202020204" pitchFamily="34" charset="0"/>
              </a:rPr>
              <a:t>Brahmaiah</a:t>
            </a:r>
            <a:r>
              <a:rPr lang="en-US" sz="1400" b="0" i="0">
                <a:solidFill>
                  <a:srgbClr val="222222"/>
                </a:solidFill>
                <a:effectLst/>
                <a:latin typeface="Arial" panose="020B0604020202020204" pitchFamily="34" charset="0"/>
              </a:rPr>
              <a:t>, 2016)</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0343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4D9036DF-F328-E565-3C42-E4F7F11C55E2}"/>
              </a:ext>
            </a:extLst>
          </p:cNvPr>
          <p:cNvCxnSpPr/>
          <p:nvPr/>
        </p:nvCxnSpPr>
        <p:spPr>
          <a:xfrm>
            <a:off x="235527" y="74104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F52B47A-5794-7098-5702-880B95E4CDE2}"/>
              </a:ext>
            </a:extLst>
          </p:cNvPr>
          <p:cNvSpPr>
            <a:spLocks noGrp="1"/>
          </p:cNvSpPr>
          <p:nvPr>
            <p:ph type="title" idx="4294967295"/>
          </p:nvPr>
        </p:nvSpPr>
        <p:spPr>
          <a:xfrm>
            <a:off x="0" y="-22860"/>
            <a:ext cx="5860473" cy="688724"/>
          </a:xfrm>
        </p:spPr>
        <p:txBody>
          <a:bodyPr>
            <a:normAutofit/>
          </a:bodyPr>
          <a:lstStyle/>
          <a:p>
            <a:r>
              <a:rPr lang="en-GB" sz="2400">
                <a:latin typeface="Arial" panose="020B0604020202020204" pitchFamily="34" charset="0"/>
                <a:cs typeface="Arial" panose="020B0604020202020204" pitchFamily="34" charset="0"/>
              </a:rPr>
              <a:t>Overcoming Barriers to Communication</a:t>
            </a:r>
          </a:p>
        </p:txBody>
      </p:sp>
      <p:sp>
        <p:nvSpPr>
          <p:cNvPr id="7" name="Scroll: Vertical 6">
            <a:extLst>
              <a:ext uri="{FF2B5EF4-FFF2-40B4-BE49-F238E27FC236}">
                <a16:creationId xmlns:a16="http://schemas.microsoft.com/office/drawing/2014/main" id="{5F2A0286-996B-E836-90A0-0D87951AE17D}"/>
              </a:ext>
            </a:extLst>
          </p:cNvPr>
          <p:cNvSpPr/>
          <p:nvPr/>
        </p:nvSpPr>
        <p:spPr>
          <a:xfrm>
            <a:off x="4717473" y="155518"/>
            <a:ext cx="7006936" cy="6650158"/>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C614D8E-A833-8FCC-A17A-C64ABB1EA84A}"/>
              </a:ext>
            </a:extLst>
          </p:cNvPr>
          <p:cNvSpPr txBox="1"/>
          <p:nvPr/>
        </p:nvSpPr>
        <p:spPr>
          <a:xfrm>
            <a:off x="5732318" y="947662"/>
            <a:ext cx="4977245" cy="58580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All communications should be ethical and abide by GDPR 2018</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Interpreters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Advocacy services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Other external organisations such as charities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Eliminate background noise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Simplify language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Actively listen</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Time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Patience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Actively listening</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Waiting for confirmation and receiving  feedback</a:t>
            </a:r>
          </a:p>
        </p:txBody>
      </p:sp>
      <p:pic>
        <p:nvPicPr>
          <p:cNvPr id="2050" name="Picture 2" descr="Ladder On Wall In Front Of Sky Stock Photo, Picture And Royalty Free Image.  Image 16557565.">
            <a:extLst>
              <a:ext uri="{FF2B5EF4-FFF2-40B4-BE49-F238E27FC236}">
                <a16:creationId xmlns:a16="http://schemas.microsoft.com/office/drawing/2014/main" id="{89C383B2-E771-BA5F-3DA1-49A38143C8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6639"/>
          <a:stretch/>
        </p:blipFill>
        <p:spPr bwMode="auto">
          <a:xfrm>
            <a:off x="235527" y="1188716"/>
            <a:ext cx="3682564" cy="516929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7800081-DCB3-7E89-50D5-CBB77BF1E31C}"/>
              </a:ext>
            </a:extLst>
          </p:cNvPr>
          <p:cNvSpPr txBox="1"/>
          <p:nvPr/>
        </p:nvSpPr>
        <p:spPr>
          <a:xfrm>
            <a:off x="9315450" y="6358006"/>
            <a:ext cx="2503170"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(Erven, 2002)</a:t>
            </a:r>
          </a:p>
        </p:txBody>
      </p:sp>
    </p:spTree>
    <p:extLst>
      <p:ext uri="{BB962C8B-B14F-4D97-AF65-F5344CB8AC3E}">
        <p14:creationId xmlns:p14="http://schemas.microsoft.com/office/powerpoint/2010/main" val="1714100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C6F57E-A48F-58DD-374E-8098E0513132}"/>
              </a:ext>
            </a:extLst>
          </p:cNvPr>
          <p:cNvSpPr txBox="1"/>
          <p:nvPr/>
        </p:nvSpPr>
        <p:spPr>
          <a:xfrm>
            <a:off x="4499610" y="971550"/>
            <a:ext cx="319278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Methods of Communication </a:t>
            </a:r>
          </a:p>
        </p:txBody>
      </p:sp>
      <p:cxnSp>
        <p:nvCxnSpPr>
          <p:cNvPr id="4" name="Straight Connector 3">
            <a:extLst>
              <a:ext uri="{FF2B5EF4-FFF2-40B4-BE49-F238E27FC236}">
                <a16:creationId xmlns:a16="http://schemas.microsoft.com/office/drawing/2014/main" id="{62B75EA9-326E-A2F4-4087-B9B0F48B7163}"/>
              </a:ext>
            </a:extLst>
          </p:cNvPr>
          <p:cNvCxnSpPr/>
          <p:nvPr/>
        </p:nvCxnSpPr>
        <p:spPr>
          <a:xfrm>
            <a:off x="5920740" y="1371600"/>
            <a:ext cx="0" cy="42291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6151711-40EC-FCB0-F445-CC43B7D9A211}"/>
              </a:ext>
            </a:extLst>
          </p:cNvPr>
          <p:cNvCxnSpPr/>
          <p:nvPr/>
        </p:nvCxnSpPr>
        <p:spPr>
          <a:xfrm>
            <a:off x="1451610" y="1794510"/>
            <a:ext cx="91211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425E9A2-DAAF-677E-731B-616DE39C48A5}"/>
              </a:ext>
            </a:extLst>
          </p:cNvPr>
          <p:cNvCxnSpPr/>
          <p:nvPr/>
        </p:nvCxnSpPr>
        <p:spPr>
          <a:xfrm>
            <a:off x="145161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849A970-261B-CCFD-3F51-AEBA2F12F894}"/>
              </a:ext>
            </a:extLst>
          </p:cNvPr>
          <p:cNvCxnSpPr/>
          <p:nvPr/>
        </p:nvCxnSpPr>
        <p:spPr>
          <a:xfrm>
            <a:off x="376047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842D2FA-0C2D-3656-6F23-09FCD18B3179}"/>
              </a:ext>
            </a:extLst>
          </p:cNvPr>
          <p:cNvCxnSpPr/>
          <p:nvPr/>
        </p:nvCxnSpPr>
        <p:spPr>
          <a:xfrm>
            <a:off x="592074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7FA1E82-7114-0AFE-C787-53E732C485E4}"/>
              </a:ext>
            </a:extLst>
          </p:cNvPr>
          <p:cNvCxnSpPr/>
          <p:nvPr/>
        </p:nvCxnSpPr>
        <p:spPr>
          <a:xfrm>
            <a:off x="806958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DD7E918-5516-953E-FBAA-BA56D5941675}"/>
              </a:ext>
            </a:extLst>
          </p:cNvPr>
          <p:cNvCxnSpPr/>
          <p:nvPr/>
        </p:nvCxnSpPr>
        <p:spPr>
          <a:xfrm>
            <a:off x="10572750" y="1794510"/>
            <a:ext cx="0" cy="342900"/>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83C1D71A-6E72-7F7C-2939-789F545A18D1}"/>
              </a:ext>
            </a:extLst>
          </p:cNvPr>
          <p:cNvSpPr txBox="1"/>
          <p:nvPr/>
        </p:nvSpPr>
        <p:spPr>
          <a:xfrm>
            <a:off x="1074420" y="2134433"/>
            <a:ext cx="754379"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Verbal</a:t>
            </a:r>
          </a:p>
        </p:txBody>
      </p:sp>
      <p:sp>
        <p:nvSpPr>
          <p:cNvPr id="21" name="TextBox 20">
            <a:extLst>
              <a:ext uri="{FF2B5EF4-FFF2-40B4-BE49-F238E27FC236}">
                <a16:creationId xmlns:a16="http://schemas.microsoft.com/office/drawing/2014/main" id="{FF81854A-FB6D-C2BE-BC22-59B14A004426}"/>
              </a:ext>
            </a:extLst>
          </p:cNvPr>
          <p:cNvSpPr txBox="1"/>
          <p:nvPr/>
        </p:nvSpPr>
        <p:spPr>
          <a:xfrm>
            <a:off x="7640957" y="2134431"/>
            <a:ext cx="994410" cy="307777"/>
          </a:xfrm>
          <a:prstGeom prst="rect">
            <a:avLst/>
          </a:prstGeom>
          <a:solidFill>
            <a:srgbClr val="00B0F0"/>
          </a:solidFill>
        </p:spPr>
        <p:txBody>
          <a:bodyPr wrap="square" rtlCol="0">
            <a:spAutoFit/>
          </a:bodyPr>
          <a:lstStyle/>
          <a:p>
            <a:r>
              <a:rPr lang="en-GB" sz="1400">
                <a:latin typeface="Arial" panose="020B0604020202020204" pitchFamily="34" charset="0"/>
                <a:cs typeface="Arial" panose="020B0604020202020204" pitchFamily="34" charset="0"/>
              </a:rPr>
              <a:t>Listening</a:t>
            </a:r>
          </a:p>
        </p:txBody>
      </p:sp>
      <p:sp>
        <p:nvSpPr>
          <p:cNvPr id="22" name="TextBox 21">
            <a:extLst>
              <a:ext uri="{FF2B5EF4-FFF2-40B4-BE49-F238E27FC236}">
                <a16:creationId xmlns:a16="http://schemas.microsoft.com/office/drawing/2014/main" id="{FFBAD4BD-710A-D9F6-6A70-F336624F5620}"/>
              </a:ext>
            </a:extLst>
          </p:cNvPr>
          <p:cNvSpPr txBox="1"/>
          <p:nvPr/>
        </p:nvSpPr>
        <p:spPr>
          <a:xfrm>
            <a:off x="5566412" y="2165105"/>
            <a:ext cx="90868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Written</a:t>
            </a:r>
          </a:p>
        </p:txBody>
      </p:sp>
      <p:sp>
        <p:nvSpPr>
          <p:cNvPr id="23" name="TextBox 22">
            <a:extLst>
              <a:ext uri="{FF2B5EF4-FFF2-40B4-BE49-F238E27FC236}">
                <a16:creationId xmlns:a16="http://schemas.microsoft.com/office/drawing/2014/main" id="{589DB5C8-7B97-C6B8-46EE-C9E896E1CC48}"/>
              </a:ext>
            </a:extLst>
          </p:cNvPr>
          <p:cNvSpPr txBox="1"/>
          <p:nvPr/>
        </p:nvSpPr>
        <p:spPr>
          <a:xfrm>
            <a:off x="3063243" y="2134431"/>
            <a:ext cx="1097278" cy="307779"/>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Non-Verbal</a:t>
            </a:r>
          </a:p>
        </p:txBody>
      </p:sp>
      <p:sp>
        <p:nvSpPr>
          <p:cNvPr id="24" name="TextBox 23">
            <a:extLst>
              <a:ext uri="{FF2B5EF4-FFF2-40B4-BE49-F238E27FC236}">
                <a16:creationId xmlns:a16="http://schemas.microsoft.com/office/drawing/2014/main" id="{2B2B01F8-E606-C2FF-3281-C83A86092F62}"/>
              </a:ext>
            </a:extLst>
          </p:cNvPr>
          <p:cNvSpPr txBox="1"/>
          <p:nvPr/>
        </p:nvSpPr>
        <p:spPr>
          <a:xfrm>
            <a:off x="10195560" y="2134433"/>
            <a:ext cx="754379"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Visual</a:t>
            </a:r>
          </a:p>
        </p:txBody>
      </p:sp>
      <p:cxnSp>
        <p:nvCxnSpPr>
          <p:cNvPr id="26" name="Straight Connector 25">
            <a:extLst>
              <a:ext uri="{FF2B5EF4-FFF2-40B4-BE49-F238E27FC236}">
                <a16:creationId xmlns:a16="http://schemas.microsoft.com/office/drawing/2014/main" id="{73190997-4CA5-6A31-FF3D-B2A6CFEB72D5}"/>
              </a:ext>
            </a:extLst>
          </p:cNvPr>
          <p:cNvCxnSpPr/>
          <p:nvPr/>
        </p:nvCxnSpPr>
        <p:spPr>
          <a:xfrm>
            <a:off x="182879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B7A6F7-9D04-A1C6-F98C-F0670F4CB213}"/>
              </a:ext>
            </a:extLst>
          </p:cNvPr>
          <p:cNvCxnSpPr/>
          <p:nvPr/>
        </p:nvCxnSpPr>
        <p:spPr>
          <a:xfrm>
            <a:off x="4160521" y="2442208"/>
            <a:ext cx="0" cy="390144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9E62699-C78A-53DA-565A-642DDE4D1E9C}"/>
              </a:ext>
            </a:extLst>
          </p:cNvPr>
          <p:cNvCxnSpPr/>
          <p:nvPr/>
        </p:nvCxnSpPr>
        <p:spPr>
          <a:xfrm>
            <a:off x="6320790" y="2824190"/>
            <a:ext cx="0" cy="345088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BDC537D-021D-3BAF-95B8-FD47F249E6DB}"/>
              </a:ext>
            </a:extLst>
          </p:cNvPr>
          <p:cNvCxnSpPr/>
          <p:nvPr/>
        </p:nvCxnSpPr>
        <p:spPr>
          <a:xfrm>
            <a:off x="8635367"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D0312F-AAD8-6156-2FF5-24225525AA15}"/>
              </a:ext>
            </a:extLst>
          </p:cNvPr>
          <p:cNvCxnSpPr/>
          <p:nvPr/>
        </p:nvCxnSpPr>
        <p:spPr>
          <a:xfrm>
            <a:off x="1094993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AE028BC3-6897-1739-3CEF-C1B116A348B3}"/>
              </a:ext>
            </a:extLst>
          </p:cNvPr>
          <p:cNvCxnSpPr/>
          <p:nvPr/>
        </p:nvCxnSpPr>
        <p:spPr>
          <a:xfrm flipH="1">
            <a:off x="1543050" y="309753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8739221C-D912-C839-9D12-B0B1A23D80B8}"/>
              </a:ext>
            </a:extLst>
          </p:cNvPr>
          <p:cNvCxnSpPr/>
          <p:nvPr/>
        </p:nvCxnSpPr>
        <p:spPr>
          <a:xfrm flipH="1">
            <a:off x="1562101" y="37223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4730107-D7FD-BF8B-8176-84AC338D881E}"/>
              </a:ext>
            </a:extLst>
          </p:cNvPr>
          <p:cNvCxnSpPr/>
          <p:nvPr/>
        </p:nvCxnSpPr>
        <p:spPr>
          <a:xfrm flipH="1">
            <a:off x="1543050"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B8DD053B-5197-6D59-DE97-BF57C767AEBF}"/>
              </a:ext>
            </a:extLst>
          </p:cNvPr>
          <p:cNvCxnSpPr/>
          <p:nvPr/>
        </p:nvCxnSpPr>
        <p:spPr>
          <a:xfrm flipH="1">
            <a:off x="3874772" y="30937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92AC5CE2-956F-A2BB-8459-E4A8AC2DBE6C}"/>
              </a:ext>
            </a:extLst>
          </p:cNvPr>
          <p:cNvCxnSpPr/>
          <p:nvPr/>
        </p:nvCxnSpPr>
        <p:spPr>
          <a:xfrm flipH="1">
            <a:off x="3874772" y="381381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10AA40E5-8277-4B16-4773-B084BFF08B30}"/>
              </a:ext>
            </a:extLst>
          </p:cNvPr>
          <p:cNvCxnSpPr/>
          <p:nvPr/>
        </p:nvCxnSpPr>
        <p:spPr>
          <a:xfrm flipH="1">
            <a:off x="3874772"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3F28137-2501-5444-BCCE-DD366C571F7A}"/>
              </a:ext>
            </a:extLst>
          </p:cNvPr>
          <p:cNvCxnSpPr/>
          <p:nvPr/>
        </p:nvCxnSpPr>
        <p:spPr>
          <a:xfrm flipH="1">
            <a:off x="3874772" y="52349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F51B68FB-4548-16B7-405A-D9FEB9C395AA}"/>
              </a:ext>
            </a:extLst>
          </p:cNvPr>
          <p:cNvCxnSpPr/>
          <p:nvPr/>
        </p:nvCxnSpPr>
        <p:spPr>
          <a:xfrm flipH="1">
            <a:off x="3874772" y="59131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DCBA5DC-C671-3F2B-C621-4CD764DA0034}"/>
              </a:ext>
            </a:extLst>
          </p:cNvPr>
          <p:cNvCxnSpPr>
            <a:endCxn id="68" idx="3"/>
          </p:cNvCxnSpPr>
          <p:nvPr/>
        </p:nvCxnSpPr>
        <p:spPr>
          <a:xfrm flipH="1">
            <a:off x="6041682" y="3721843"/>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873C15C-4B2E-6E09-6875-0758B115FB46}"/>
              </a:ext>
            </a:extLst>
          </p:cNvPr>
          <p:cNvCxnSpPr/>
          <p:nvPr/>
        </p:nvCxnSpPr>
        <p:spPr>
          <a:xfrm flipH="1">
            <a:off x="6057616" y="4371456"/>
            <a:ext cx="2631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A5566B9D-94ED-2C61-F543-6ECC8E947DC6}"/>
              </a:ext>
            </a:extLst>
          </p:cNvPr>
          <p:cNvCxnSpPr/>
          <p:nvPr/>
        </p:nvCxnSpPr>
        <p:spPr>
          <a:xfrm flipH="1">
            <a:off x="8349618" y="319659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E13CB0D3-0329-EA15-5E49-182D307239DF}"/>
              </a:ext>
            </a:extLst>
          </p:cNvPr>
          <p:cNvCxnSpPr/>
          <p:nvPr/>
        </p:nvCxnSpPr>
        <p:spPr>
          <a:xfrm flipH="1">
            <a:off x="10664190" y="31127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83ED92F1-AB6A-55EF-DAD6-6401049BAB58}"/>
              </a:ext>
            </a:extLst>
          </p:cNvPr>
          <p:cNvCxnSpPr/>
          <p:nvPr/>
        </p:nvCxnSpPr>
        <p:spPr>
          <a:xfrm flipH="1">
            <a:off x="10664190" y="39776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E2A47B69-4A22-4684-BBC8-4420A462CB84}"/>
              </a:ext>
            </a:extLst>
          </p:cNvPr>
          <p:cNvCxnSpPr/>
          <p:nvPr/>
        </p:nvCxnSpPr>
        <p:spPr>
          <a:xfrm flipH="1">
            <a:off x="10664190" y="490728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16F9D210-B028-7A42-7994-CC9B0C5E5701}"/>
              </a:ext>
            </a:extLst>
          </p:cNvPr>
          <p:cNvSpPr txBox="1"/>
          <p:nvPr/>
        </p:nvSpPr>
        <p:spPr>
          <a:xfrm>
            <a:off x="365298" y="2942874"/>
            <a:ext cx="1177752"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Face to face</a:t>
            </a:r>
          </a:p>
        </p:txBody>
      </p:sp>
      <p:sp>
        <p:nvSpPr>
          <p:cNvPr id="58" name="TextBox 57">
            <a:extLst>
              <a:ext uri="{FF2B5EF4-FFF2-40B4-BE49-F238E27FC236}">
                <a16:creationId xmlns:a16="http://schemas.microsoft.com/office/drawing/2014/main" id="{9A3A1AD4-2E2E-7B3A-6D93-546A6EFE36EA}"/>
              </a:ext>
            </a:extLst>
          </p:cNvPr>
          <p:cNvSpPr txBox="1"/>
          <p:nvPr/>
        </p:nvSpPr>
        <p:spPr>
          <a:xfrm>
            <a:off x="288668" y="4312920"/>
            <a:ext cx="1228723"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Video calling</a:t>
            </a:r>
          </a:p>
        </p:txBody>
      </p:sp>
      <p:sp>
        <p:nvSpPr>
          <p:cNvPr id="59" name="TextBox 58">
            <a:extLst>
              <a:ext uri="{FF2B5EF4-FFF2-40B4-BE49-F238E27FC236}">
                <a16:creationId xmlns:a16="http://schemas.microsoft.com/office/drawing/2014/main" id="{8CEC2461-A69F-7E4A-B54F-BA4F0A467D21}"/>
              </a:ext>
            </a:extLst>
          </p:cNvPr>
          <p:cNvSpPr txBox="1"/>
          <p:nvPr/>
        </p:nvSpPr>
        <p:spPr>
          <a:xfrm>
            <a:off x="458341" y="3554635"/>
            <a:ext cx="1039369"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Telephone</a:t>
            </a:r>
          </a:p>
        </p:txBody>
      </p:sp>
      <p:sp>
        <p:nvSpPr>
          <p:cNvPr id="61" name="TextBox 60">
            <a:extLst>
              <a:ext uri="{FF2B5EF4-FFF2-40B4-BE49-F238E27FC236}">
                <a16:creationId xmlns:a16="http://schemas.microsoft.com/office/drawing/2014/main" id="{C67AB39F-C883-8763-F773-6F935EC62C01}"/>
              </a:ext>
            </a:extLst>
          </p:cNvPr>
          <p:cNvSpPr txBox="1"/>
          <p:nvPr/>
        </p:nvSpPr>
        <p:spPr>
          <a:xfrm>
            <a:off x="2531747" y="2942874"/>
            <a:ext cx="1228723" cy="307777"/>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Eye Contact</a:t>
            </a:r>
          </a:p>
        </p:txBody>
      </p:sp>
      <p:sp>
        <p:nvSpPr>
          <p:cNvPr id="62" name="TextBox 61">
            <a:extLst>
              <a:ext uri="{FF2B5EF4-FFF2-40B4-BE49-F238E27FC236}">
                <a16:creationId xmlns:a16="http://schemas.microsoft.com/office/drawing/2014/main" id="{C0654265-94D5-02DE-955E-605517353421}"/>
              </a:ext>
            </a:extLst>
          </p:cNvPr>
          <p:cNvSpPr txBox="1"/>
          <p:nvPr/>
        </p:nvSpPr>
        <p:spPr>
          <a:xfrm>
            <a:off x="2565012" y="3515392"/>
            <a:ext cx="1228723"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Body Language</a:t>
            </a:r>
          </a:p>
        </p:txBody>
      </p:sp>
      <p:sp>
        <p:nvSpPr>
          <p:cNvPr id="63" name="TextBox 62">
            <a:extLst>
              <a:ext uri="{FF2B5EF4-FFF2-40B4-BE49-F238E27FC236}">
                <a16:creationId xmlns:a16="http://schemas.microsoft.com/office/drawing/2014/main" id="{EBA6ACE2-82B7-AA17-8C73-BF4CC1C67A3E}"/>
              </a:ext>
            </a:extLst>
          </p:cNvPr>
          <p:cNvSpPr txBox="1"/>
          <p:nvPr/>
        </p:nvSpPr>
        <p:spPr>
          <a:xfrm>
            <a:off x="2824898" y="5058495"/>
            <a:ext cx="919760" cy="307778"/>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Posture</a:t>
            </a:r>
          </a:p>
        </p:txBody>
      </p:sp>
      <p:sp>
        <p:nvSpPr>
          <p:cNvPr id="64" name="TextBox 63">
            <a:extLst>
              <a:ext uri="{FF2B5EF4-FFF2-40B4-BE49-F238E27FC236}">
                <a16:creationId xmlns:a16="http://schemas.microsoft.com/office/drawing/2014/main" id="{186407A0-CDC2-530F-5B3E-0312ACBD78C6}"/>
              </a:ext>
            </a:extLst>
          </p:cNvPr>
          <p:cNvSpPr txBox="1"/>
          <p:nvPr/>
        </p:nvSpPr>
        <p:spPr>
          <a:xfrm>
            <a:off x="2531747" y="4287709"/>
            <a:ext cx="1228723"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Facial Expressions</a:t>
            </a:r>
          </a:p>
        </p:txBody>
      </p:sp>
      <p:sp>
        <p:nvSpPr>
          <p:cNvPr id="65" name="TextBox 64">
            <a:extLst>
              <a:ext uri="{FF2B5EF4-FFF2-40B4-BE49-F238E27FC236}">
                <a16:creationId xmlns:a16="http://schemas.microsoft.com/office/drawing/2014/main" id="{3520A538-540E-43F5-1C99-05FC54C09001}"/>
              </a:ext>
            </a:extLst>
          </p:cNvPr>
          <p:cNvSpPr txBox="1"/>
          <p:nvPr/>
        </p:nvSpPr>
        <p:spPr>
          <a:xfrm>
            <a:off x="2411730" y="5715013"/>
            <a:ext cx="1463041"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Gestures/ sign language</a:t>
            </a:r>
          </a:p>
        </p:txBody>
      </p:sp>
      <p:sp>
        <p:nvSpPr>
          <p:cNvPr id="66" name="TextBox 65">
            <a:extLst>
              <a:ext uri="{FF2B5EF4-FFF2-40B4-BE49-F238E27FC236}">
                <a16:creationId xmlns:a16="http://schemas.microsoft.com/office/drawing/2014/main" id="{2F1D480B-CAFA-C0D2-DF25-349CEBC2FB6C}"/>
              </a:ext>
            </a:extLst>
          </p:cNvPr>
          <p:cNvSpPr txBox="1"/>
          <p:nvPr/>
        </p:nvSpPr>
        <p:spPr>
          <a:xfrm>
            <a:off x="5141669" y="5788262"/>
            <a:ext cx="837015"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Leaflet</a:t>
            </a:r>
          </a:p>
        </p:txBody>
      </p:sp>
      <p:sp>
        <p:nvSpPr>
          <p:cNvPr id="67" name="TextBox 66">
            <a:extLst>
              <a:ext uri="{FF2B5EF4-FFF2-40B4-BE49-F238E27FC236}">
                <a16:creationId xmlns:a16="http://schemas.microsoft.com/office/drawing/2014/main" id="{34134D8D-3781-13E0-E9B2-F7C99FC7E149}"/>
              </a:ext>
            </a:extLst>
          </p:cNvPr>
          <p:cNvSpPr txBox="1"/>
          <p:nvPr/>
        </p:nvSpPr>
        <p:spPr>
          <a:xfrm>
            <a:off x="6703491" y="3017128"/>
            <a:ext cx="1777310" cy="738664"/>
          </a:xfrm>
          <a:prstGeom prst="rect">
            <a:avLst/>
          </a:prstGeom>
          <a:solidFill>
            <a:srgbClr val="00B0F0"/>
          </a:solidFill>
        </p:spPr>
        <p:txBody>
          <a:bodyPr wrap="square" rtlCol="0">
            <a:spAutoFit/>
          </a:bodyPr>
          <a:lstStyle/>
          <a:p>
            <a:r>
              <a:rPr lang="en-GB" sz="1400">
                <a:latin typeface="Arial" panose="020B0604020202020204" pitchFamily="34" charset="0"/>
                <a:cs typeface="Arial" panose="020B0604020202020204" pitchFamily="34" charset="0"/>
              </a:rPr>
              <a:t>Actively listening, Showing signs of acknowledgement </a:t>
            </a:r>
          </a:p>
        </p:txBody>
      </p:sp>
      <p:sp>
        <p:nvSpPr>
          <p:cNvPr id="68" name="TextBox 67">
            <a:extLst>
              <a:ext uri="{FF2B5EF4-FFF2-40B4-BE49-F238E27FC236}">
                <a16:creationId xmlns:a16="http://schemas.microsoft.com/office/drawing/2014/main" id="{5D21D686-2918-C65A-41BC-C26C4CB485B7}"/>
              </a:ext>
            </a:extLst>
          </p:cNvPr>
          <p:cNvSpPr txBox="1"/>
          <p:nvPr/>
        </p:nvSpPr>
        <p:spPr>
          <a:xfrm>
            <a:off x="5091142" y="3569343"/>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Report</a:t>
            </a:r>
          </a:p>
        </p:txBody>
      </p:sp>
      <p:sp>
        <p:nvSpPr>
          <p:cNvPr id="69" name="TextBox 68">
            <a:extLst>
              <a:ext uri="{FF2B5EF4-FFF2-40B4-BE49-F238E27FC236}">
                <a16:creationId xmlns:a16="http://schemas.microsoft.com/office/drawing/2014/main" id="{0B83158E-F939-D534-889D-6DA2EDB4D590}"/>
              </a:ext>
            </a:extLst>
          </p:cNvPr>
          <p:cNvSpPr txBox="1"/>
          <p:nvPr/>
        </p:nvSpPr>
        <p:spPr>
          <a:xfrm>
            <a:off x="5002345" y="4217568"/>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Bulletins</a:t>
            </a:r>
          </a:p>
        </p:txBody>
      </p:sp>
      <p:sp>
        <p:nvSpPr>
          <p:cNvPr id="70" name="TextBox 69">
            <a:extLst>
              <a:ext uri="{FF2B5EF4-FFF2-40B4-BE49-F238E27FC236}">
                <a16:creationId xmlns:a16="http://schemas.microsoft.com/office/drawing/2014/main" id="{86A326C6-F956-BCE4-ABBC-C332B23687EF}"/>
              </a:ext>
            </a:extLst>
          </p:cNvPr>
          <p:cNvSpPr txBox="1"/>
          <p:nvPr/>
        </p:nvSpPr>
        <p:spPr>
          <a:xfrm>
            <a:off x="5115869" y="5054718"/>
            <a:ext cx="837015"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Letter</a:t>
            </a:r>
          </a:p>
        </p:txBody>
      </p:sp>
      <p:sp>
        <p:nvSpPr>
          <p:cNvPr id="71" name="TextBox 70">
            <a:extLst>
              <a:ext uri="{FF2B5EF4-FFF2-40B4-BE49-F238E27FC236}">
                <a16:creationId xmlns:a16="http://schemas.microsoft.com/office/drawing/2014/main" id="{778D6E15-CDE8-E154-FCAD-657831C1108F}"/>
              </a:ext>
            </a:extLst>
          </p:cNvPr>
          <p:cNvSpPr txBox="1"/>
          <p:nvPr/>
        </p:nvSpPr>
        <p:spPr>
          <a:xfrm>
            <a:off x="5111865" y="2973354"/>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Email</a:t>
            </a:r>
          </a:p>
        </p:txBody>
      </p:sp>
      <p:sp>
        <p:nvSpPr>
          <p:cNvPr id="72" name="TextBox 71">
            <a:extLst>
              <a:ext uri="{FF2B5EF4-FFF2-40B4-BE49-F238E27FC236}">
                <a16:creationId xmlns:a16="http://schemas.microsoft.com/office/drawing/2014/main" id="{CC1EB06B-7CE1-908E-B299-251B7AD4527D}"/>
              </a:ext>
            </a:extLst>
          </p:cNvPr>
          <p:cNvSpPr txBox="1"/>
          <p:nvPr/>
        </p:nvSpPr>
        <p:spPr>
          <a:xfrm>
            <a:off x="9651330" y="5523795"/>
            <a:ext cx="915724"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Posters </a:t>
            </a:r>
          </a:p>
        </p:txBody>
      </p:sp>
      <p:sp>
        <p:nvSpPr>
          <p:cNvPr id="73" name="TextBox 72">
            <a:extLst>
              <a:ext uri="{FF2B5EF4-FFF2-40B4-BE49-F238E27FC236}">
                <a16:creationId xmlns:a16="http://schemas.microsoft.com/office/drawing/2014/main" id="{19308C8C-11FF-A7BF-C647-476E84480B23}"/>
              </a:ext>
            </a:extLst>
          </p:cNvPr>
          <p:cNvSpPr txBox="1"/>
          <p:nvPr/>
        </p:nvSpPr>
        <p:spPr>
          <a:xfrm>
            <a:off x="9651330" y="4697744"/>
            <a:ext cx="1012860"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Videos </a:t>
            </a:r>
          </a:p>
        </p:txBody>
      </p:sp>
      <p:sp>
        <p:nvSpPr>
          <p:cNvPr id="74" name="TextBox 73">
            <a:extLst>
              <a:ext uri="{FF2B5EF4-FFF2-40B4-BE49-F238E27FC236}">
                <a16:creationId xmlns:a16="http://schemas.microsoft.com/office/drawing/2014/main" id="{F275C378-7C2F-C610-5C3A-417739642914}"/>
              </a:ext>
            </a:extLst>
          </p:cNvPr>
          <p:cNvSpPr txBox="1"/>
          <p:nvPr/>
        </p:nvSpPr>
        <p:spPr>
          <a:xfrm>
            <a:off x="9517053" y="3782557"/>
            <a:ext cx="1055697" cy="523220"/>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Info - graphics</a:t>
            </a:r>
          </a:p>
        </p:txBody>
      </p:sp>
      <p:sp>
        <p:nvSpPr>
          <p:cNvPr id="75" name="TextBox 74">
            <a:extLst>
              <a:ext uri="{FF2B5EF4-FFF2-40B4-BE49-F238E27FC236}">
                <a16:creationId xmlns:a16="http://schemas.microsoft.com/office/drawing/2014/main" id="{E6711C0B-C9D5-FA6C-CF89-AD2AE0D003F4}"/>
              </a:ext>
            </a:extLst>
          </p:cNvPr>
          <p:cNvSpPr txBox="1"/>
          <p:nvPr/>
        </p:nvSpPr>
        <p:spPr>
          <a:xfrm>
            <a:off x="9517055" y="2983237"/>
            <a:ext cx="1055696"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Images</a:t>
            </a:r>
          </a:p>
        </p:txBody>
      </p:sp>
      <p:cxnSp>
        <p:nvCxnSpPr>
          <p:cNvPr id="76" name="Straight Arrow Connector 75">
            <a:extLst>
              <a:ext uri="{FF2B5EF4-FFF2-40B4-BE49-F238E27FC236}">
                <a16:creationId xmlns:a16="http://schemas.microsoft.com/office/drawing/2014/main" id="{EF81470F-59EE-5FB9-606A-368BC53679F6}"/>
              </a:ext>
            </a:extLst>
          </p:cNvPr>
          <p:cNvCxnSpPr/>
          <p:nvPr/>
        </p:nvCxnSpPr>
        <p:spPr>
          <a:xfrm flipH="1">
            <a:off x="10664190" y="5693962"/>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339F6E70-A167-8C6A-6207-77B3FAE2B0B4}"/>
              </a:ext>
            </a:extLst>
          </p:cNvPr>
          <p:cNvCxnSpPr/>
          <p:nvPr/>
        </p:nvCxnSpPr>
        <p:spPr>
          <a:xfrm flipH="1">
            <a:off x="6057616" y="309676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5873C2C4-FF10-F023-54FB-733CEF712655}"/>
              </a:ext>
            </a:extLst>
          </p:cNvPr>
          <p:cNvCxnSpPr/>
          <p:nvPr/>
        </p:nvCxnSpPr>
        <p:spPr>
          <a:xfrm flipH="1">
            <a:off x="6057616" y="596468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0" name="Straight Arrow Connector 89">
            <a:extLst>
              <a:ext uri="{FF2B5EF4-FFF2-40B4-BE49-F238E27FC236}">
                <a16:creationId xmlns:a16="http://schemas.microsoft.com/office/drawing/2014/main" id="{FE9210AC-0574-4B23-43D8-3BA0E19730DE}"/>
              </a:ext>
            </a:extLst>
          </p:cNvPr>
          <p:cNvCxnSpPr/>
          <p:nvPr/>
        </p:nvCxnSpPr>
        <p:spPr>
          <a:xfrm flipH="1">
            <a:off x="6048969" y="5257501"/>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4" name="Title 93">
            <a:extLst>
              <a:ext uri="{FF2B5EF4-FFF2-40B4-BE49-F238E27FC236}">
                <a16:creationId xmlns:a16="http://schemas.microsoft.com/office/drawing/2014/main" id="{F095F2D1-7521-591A-1C7D-031780F90C27}"/>
              </a:ext>
            </a:extLst>
          </p:cNvPr>
          <p:cNvSpPr>
            <a:spLocks noGrp="1"/>
          </p:cNvSpPr>
          <p:nvPr>
            <p:ph type="title" idx="4294967295"/>
          </p:nvPr>
        </p:nvSpPr>
        <p:spPr>
          <a:xfrm>
            <a:off x="2" y="17506"/>
            <a:ext cx="6475090" cy="471719"/>
          </a:xfrm>
        </p:spPr>
        <p:txBody>
          <a:bodyPr>
            <a:normAutofit/>
          </a:bodyPr>
          <a:lstStyle/>
          <a:p>
            <a:pPr rtl="0" eaLnBrk="1" latinLnBrk="0" hangingPunct="1"/>
            <a:r>
              <a:rPr lang="en-GB" sz="2400" kern="1200">
                <a:solidFill>
                  <a:srgbClr val="000000"/>
                </a:solidFill>
                <a:effectLst/>
                <a:latin typeface="Arial" panose="020B0604020202020204" pitchFamily="34" charset="0"/>
                <a:ea typeface="+mn-ea"/>
                <a:cs typeface="Arial" panose="020B0604020202020204" pitchFamily="34" charset="0"/>
              </a:rPr>
              <a:t>Methods of Communication in Organisations</a:t>
            </a:r>
            <a:endParaRPr lang="en-GB" sz="2400">
              <a:effectLst/>
            </a:endParaRPr>
          </a:p>
        </p:txBody>
      </p:sp>
      <p:cxnSp>
        <p:nvCxnSpPr>
          <p:cNvPr id="95" name="Straight Connector 94">
            <a:extLst>
              <a:ext uri="{FF2B5EF4-FFF2-40B4-BE49-F238E27FC236}">
                <a16:creationId xmlns:a16="http://schemas.microsoft.com/office/drawing/2014/main" id="{963C816A-FD10-E1B7-D919-FEDFA12BA975}"/>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0305A1C7-CCFB-5B67-83A3-FAF0E65A94A8}"/>
              </a:ext>
            </a:extLst>
          </p:cNvPr>
          <p:cNvSpPr txBox="1"/>
          <p:nvPr/>
        </p:nvSpPr>
        <p:spPr>
          <a:xfrm>
            <a:off x="2091126" y="6484835"/>
            <a:ext cx="1783646" cy="307779"/>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(Morgan, 2017)</a:t>
            </a:r>
          </a:p>
        </p:txBody>
      </p:sp>
      <p:sp>
        <p:nvSpPr>
          <p:cNvPr id="97" name="TextBox 96">
            <a:extLst>
              <a:ext uri="{FF2B5EF4-FFF2-40B4-BE49-F238E27FC236}">
                <a16:creationId xmlns:a16="http://schemas.microsoft.com/office/drawing/2014/main" id="{86AC49A6-E78B-0386-B34A-807FAE6DA899}"/>
              </a:ext>
            </a:extLst>
          </p:cNvPr>
          <p:cNvSpPr txBox="1"/>
          <p:nvPr/>
        </p:nvSpPr>
        <p:spPr>
          <a:xfrm>
            <a:off x="10198422" y="6273847"/>
            <a:ext cx="1503034"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a:t>
            </a:r>
            <a:r>
              <a:rPr lang="en-GB" sz="1400" err="1">
                <a:latin typeface="Arial" panose="020B0604020202020204" pitchFamily="34" charset="0"/>
                <a:cs typeface="Arial" panose="020B0604020202020204" pitchFamily="34" charset="0"/>
              </a:rPr>
              <a:t>Sahu</a:t>
            </a:r>
            <a:r>
              <a:rPr lang="en-GB" sz="1400">
                <a:latin typeface="Arial" panose="020B0604020202020204" pitchFamily="34" charset="0"/>
                <a:cs typeface="Arial" panose="020B0604020202020204" pitchFamily="34" charset="0"/>
              </a:rPr>
              <a:t>, 2022)</a:t>
            </a:r>
          </a:p>
        </p:txBody>
      </p:sp>
      <p:sp>
        <p:nvSpPr>
          <p:cNvPr id="5" name="TextBox 4">
            <a:extLst>
              <a:ext uri="{FF2B5EF4-FFF2-40B4-BE49-F238E27FC236}">
                <a16:creationId xmlns:a16="http://schemas.microsoft.com/office/drawing/2014/main" id="{1946EF9D-223F-6551-0084-12E01D4DD5DF}"/>
              </a:ext>
            </a:extLst>
          </p:cNvPr>
          <p:cNvSpPr txBox="1"/>
          <p:nvPr/>
        </p:nvSpPr>
        <p:spPr>
          <a:xfrm>
            <a:off x="8138162" y="253365"/>
            <a:ext cx="3192779" cy="1077218"/>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The way Heart of England Outpatients Department communicates with external stakeholders.</a:t>
            </a:r>
          </a:p>
        </p:txBody>
      </p:sp>
      <p:sp>
        <p:nvSpPr>
          <p:cNvPr id="7" name="TextBox 6">
            <a:extLst>
              <a:ext uri="{FF2B5EF4-FFF2-40B4-BE49-F238E27FC236}">
                <a16:creationId xmlns:a16="http://schemas.microsoft.com/office/drawing/2014/main" id="{55B18F1C-2C81-8E51-EF99-C2B4073DD386}"/>
              </a:ext>
            </a:extLst>
          </p:cNvPr>
          <p:cNvSpPr txBox="1"/>
          <p:nvPr/>
        </p:nvSpPr>
        <p:spPr>
          <a:xfrm>
            <a:off x="7136609" y="6454532"/>
            <a:ext cx="2245996" cy="307777"/>
          </a:xfrm>
          <a:prstGeom prst="rect">
            <a:avLst/>
          </a:prstGeom>
          <a:noFill/>
        </p:spPr>
        <p:txBody>
          <a:bodyPr wrap="square" rtlCol="0">
            <a:spAutoFit/>
          </a:bodyPr>
          <a:lstStyle/>
          <a:p>
            <a:r>
              <a:rPr lang="en-GB" sz="1400" err="1">
                <a:latin typeface="Arial" panose="020B0604020202020204" pitchFamily="34" charset="0"/>
                <a:cs typeface="Arial" panose="020B0604020202020204" pitchFamily="34" charset="0"/>
              </a:rPr>
              <a:t>Cosmina</a:t>
            </a:r>
            <a:r>
              <a:rPr lang="en-GB" sz="1400">
                <a:latin typeface="Arial" panose="020B0604020202020204" pitchFamily="34" charset="0"/>
                <a:cs typeface="Arial" panose="020B0604020202020204" pitchFamily="34" charset="0"/>
              </a:rPr>
              <a:t> </a:t>
            </a:r>
            <a:r>
              <a:rPr lang="en-GB" sz="1400" err="1">
                <a:latin typeface="Arial" panose="020B0604020202020204" pitchFamily="34" charset="0"/>
                <a:cs typeface="Arial" panose="020B0604020202020204" pitchFamily="34" charset="0"/>
              </a:rPr>
              <a:t>Lemnarui</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6935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90FF-6C5B-F940-F69C-DB2FAF0F5299}"/>
              </a:ext>
            </a:extLst>
          </p:cNvPr>
          <p:cNvSpPr>
            <a:spLocks noGrp="1"/>
          </p:cNvSpPr>
          <p:nvPr>
            <p:ph type="title" idx="4294967295"/>
          </p:nvPr>
        </p:nvSpPr>
        <p:spPr>
          <a:xfrm>
            <a:off x="-1" y="-41492"/>
            <a:ext cx="6400801" cy="567908"/>
          </a:xfrm>
        </p:spPr>
        <p:txBody>
          <a:bodyPr>
            <a:normAutofit/>
          </a:bodyPr>
          <a:lstStyle/>
          <a:p>
            <a:r>
              <a:rPr lang="en-GB" sz="2400">
                <a:latin typeface="Arial" panose="020B0604020202020204" pitchFamily="34" charset="0"/>
                <a:cs typeface="Arial" panose="020B0604020202020204" pitchFamily="34" charset="0"/>
              </a:rPr>
              <a:t>Types</a:t>
            </a:r>
            <a:r>
              <a:rPr lang="en-GB" sz="2400" baseline="0">
                <a:latin typeface="Arial" panose="020B0604020202020204" pitchFamily="34" charset="0"/>
                <a:cs typeface="Arial" panose="020B0604020202020204" pitchFamily="34" charset="0"/>
              </a:rPr>
              <a:t> of Organisational </a:t>
            </a:r>
            <a:r>
              <a:rPr lang="en-GB" sz="2400">
                <a:latin typeface="Arial" panose="020B0604020202020204" pitchFamily="34" charset="0"/>
                <a:cs typeface="Arial" panose="020B0604020202020204" pitchFamily="34" charset="0"/>
              </a:rPr>
              <a:t>Communication</a:t>
            </a:r>
          </a:p>
        </p:txBody>
      </p:sp>
      <p:cxnSp>
        <p:nvCxnSpPr>
          <p:cNvPr id="3" name="Straight Connector 2">
            <a:extLst>
              <a:ext uri="{FF2B5EF4-FFF2-40B4-BE49-F238E27FC236}">
                <a16:creationId xmlns:a16="http://schemas.microsoft.com/office/drawing/2014/main" id="{8FF51557-85D1-F711-96F8-450C2765AC8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5EC00785-E551-2679-F0AB-576ECE2C2988}"/>
              </a:ext>
            </a:extLst>
          </p:cNvPr>
          <p:cNvSpPr/>
          <p:nvPr/>
        </p:nvSpPr>
        <p:spPr>
          <a:xfrm>
            <a:off x="4531995" y="2252749"/>
            <a:ext cx="3737610" cy="1817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4B238E7B-26E2-C6AC-895F-88D1A8C77135}"/>
              </a:ext>
            </a:extLst>
          </p:cNvPr>
          <p:cNvCxnSpPr>
            <a:stCxn id="4" idx="0"/>
          </p:cNvCxnSpPr>
          <p:nvPr/>
        </p:nvCxnSpPr>
        <p:spPr>
          <a:xfrm flipV="1">
            <a:off x="6400800" y="1315233"/>
            <a:ext cx="0" cy="937516"/>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7E689AE-DB39-6732-4043-333C8B4DC578}"/>
              </a:ext>
            </a:extLst>
          </p:cNvPr>
          <p:cNvCxnSpPr>
            <a:stCxn id="4" idx="4"/>
          </p:cNvCxnSpPr>
          <p:nvPr/>
        </p:nvCxnSpPr>
        <p:spPr>
          <a:xfrm>
            <a:off x="6400800" y="4070104"/>
            <a:ext cx="0" cy="975094"/>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4C0CCBB-EE1E-6A0E-BAEA-3DAB7485CB34}"/>
              </a:ext>
            </a:extLst>
          </p:cNvPr>
          <p:cNvCxnSpPr>
            <a:stCxn id="4" idx="6"/>
          </p:cNvCxnSpPr>
          <p:nvPr/>
        </p:nvCxnSpPr>
        <p:spPr>
          <a:xfrm>
            <a:off x="8269605" y="3161427"/>
            <a:ext cx="118754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8D8E5F19-C9AB-2C9F-E1C3-6935E19549D5}"/>
              </a:ext>
            </a:extLst>
          </p:cNvPr>
          <p:cNvCxnSpPr/>
          <p:nvPr/>
        </p:nvCxnSpPr>
        <p:spPr>
          <a:xfrm flipH="1" flipV="1">
            <a:off x="3650307" y="1579933"/>
            <a:ext cx="1352810" cy="1039660"/>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A54E5952-82EB-F6F7-9239-26F29CD69485}"/>
              </a:ext>
            </a:extLst>
          </p:cNvPr>
          <p:cNvSpPr txBox="1"/>
          <p:nvPr/>
        </p:nvSpPr>
        <p:spPr>
          <a:xfrm>
            <a:off x="9641936" y="2990009"/>
            <a:ext cx="2550064"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Horizontal Communication</a:t>
            </a:r>
          </a:p>
        </p:txBody>
      </p:sp>
      <p:sp>
        <p:nvSpPr>
          <p:cNvPr id="32" name="TextBox 31">
            <a:extLst>
              <a:ext uri="{FF2B5EF4-FFF2-40B4-BE49-F238E27FC236}">
                <a16:creationId xmlns:a16="http://schemas.microsoft.com/office/drawing/2014/main" id="{2E47C85E-BF67-71A2-FA53-40E367DE7C06}"/>
              </a:ext>
            </a:extLst>
          </p:cNvPr>
          <p:cNvSpPr txBox="1"/>
          <p:nvPr/>
        </p:nvSpPr>
        <p:spPr>
          <a:xfrm>
            <a:off x="5735782" y="604838"/>
            <a:ext cx="3013363"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Vertical Upward Communication</a:t>
            </a:r>
          </a:p>
        </p:txBody>
      </p:sp>
      <p:sp>
        <p:nvSpPr>
          <p:cNvPr id="33" name="TextBox 32">
            <a:extLst>
              <a:ext uri="{FF2B5EF4-FFF2-40B4-BE49-F238E27FC236}">
                <a16:creationId xmlns:a16="http://schemas.microsoft.com/office/drawing/2014/main" id="{991A7FF5-B5C8-345F-4C41-3DAB4FA4CF50}"/>
              </a:ext>
            </a:extLst>
          </p:cNvPr>
          <p:cNvSpPr txBox="1"/>
          <p:nvPr/>
        </p:nvSpPr>
        <p:spPr>
          <a:xfrm>
            <a:off x="5403273" y="5199996"/>
            <a:ext cx="3345872"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Vertical Downward Communication</a:t>
            </a:r>
          </a:p>
        </p:txBody>
      </p:sp>
      <p:sp>
        <p:nvSpPr>
          <p:cNvPr id="34" name="TextBox 33">
            <a:extLst>
              <a:ext uri="{FF2B5EF4-FFF2-40B4-BE49-F238E27FC236}">
                <a16:creationId xmlns:a16="http://schemas.microsoft.com/office/drawing/2014/main" id="{1AE6E7BD-6C09-F3DD-01C0-21D2EB089764}"/>
              </a:ext>
            </a:extLst>
          </p:cNvPr>
          <p:cNvSpPr txBox="1"/>
          <p:nvPr/>
        </p:nvSpPr>
        <p:spPr>
          <a:xfrm>
            <a:off x="1143000" y="974170"/>
            <a:ext cx="3082289"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Diagonal Communication</a:t>
            </a:r>
          </a:p>
        </p:txBody>
      </p:sp>
      <p:sp>
        <p:nvSpPr>
          <p:cNvPr id="35" name="TextBox 34">
            <a:extLst>
              <a:ext uri="{FF2B5EF4-FFF2-40B4-BE49-F238E27FC236}">
                <a16:creationId xmlns:a16="http://schemas.microsoft.com/office/drawing/2014/main" id="{06425E80-FDA2-73BC-8892-142E88274B37}"/>
              </a:ext>
            </a:extLst>
          </p:cNvPr>
          <p:cNvSpPr txBox="1"/>
          <p:nvPr/>
        </p:nvSpPr>
        <p:spPr>
          <a:xfrm>
            <a:off x="5003117" y="2727655"/>
            <a:ext cx="2831626"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Types of Organisational Communication</a:t>
            </a:r>
          </a:p>
        </p:txBody>
      </p:sp>
      <p:sp>
        <p:nvSpPr>
          <p:cNvPr id="36" name="TextBox 35">
            <a:extLst>
              <a:ext uri="{FF2B5EF4-FFF2-40B4-BE49-F238E27FC236}">
                <a16:creationId xmlns:a16="http://schemas.microsoft.com/office/drawing/2014/main" id="{E0293BF0-779E-7371-9141-544CAE164899}"/>
              </a:ext>
            </a:extLst>
          </p:cNvPr>
          <p:cNvSpPr txBox="1"/>
          <p:nvPr/>
        </p:nvSpPr>
        <p:spPr>
          <a:xfrm>
            <a:off x="728134" y="5940809"/>
            <a:ext cx="2607733"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(Guo and Sanchez 2005)</a:t>
            </a:r>
          </a:p>
        </p:txBody>
      </p:sp>
      <p:sp>
        <p:nvSpPr>
          <p:cNvPr id="5" name="TextBox 4">
            <a:extLst>
              <a:ext uri="{FF2B5EF4-FFF2-40B4-BE49-F238E27FC236}">
                <a16:creationId xmlns:a16="http://schemas.microsoft.com/office/drawing/2014/main" id="{20A40EE8-12BA-F3E7-7681-C7472314A9F0}"/>
              </a:ext>
            </a:extLst>
          </p:cNvPr>
          <p:cNvSpPr txBox="1"/>
          <p:nvPr/>
        </p:nvSpPr>
        <p:spPr>
          <a:xfrm>
            <a:off x="304440" y="4687480"/>
            <a:ext cx="3345867" cy="830997"/>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How communication works in Heart of England Outpatients Department. </a:t>
            </a:r>
          </a:p>
        </p:txBody>
      </p:sp>
    </p:spTree>
    <p:extLst>
      <p:ext uri="{BB962C8B-B14F-4D97-AF65-F5344CB8AC3E}">
        <p14:creationId xmlns:p14="http://schemas.microsoft.com/office/powerpoint/2010/main" val="3594385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2595B-25C6-9CAB-5E62-B284CCED9FC5}"/>
              </a:ext>
            </a:extLst>
          </p:cNvPr>
          <p:cNvSpPr>
            <a:spLocks noGrp="1"/>
          </p:cNvSpPr>
          <p:nvPr>
            <p:ph type="title" idx="4294967295"/>
          </p:nvPr>
        </p:nvSpPr>
        <p:spPr>
          <a:xfrm>
            <a:off x="-62346" y="0"/>
            <a:ext cx="4531475" cy="492125"/>
          </a:xfrm>
        </p:spPr>
        <p:txBody>
          <a:bodyPr>
            <a:noAutofit/>
          </a:bodyPr>
          <a:lstStyle/>
          <a:p>
            <a:r>
              <a:rPr lang="en-GB" sz="2400">
                <a:latin typeface="Arial" panose="020B0604020202020204" pitchFamily="34" charset="0"/>
                <a:cs typeface="Arial" panose="020B0604020202020204" pitchFamily="34" charset="0"/>
              </a:rPr>
              <a:t>Channels of Communication</a:t>
            </a:r>
          </a:p>
        </p:txBody>
      </p:sp>
      <p:pic>
        <p:nvPicPr>
          <p:cNvPr id="4" name="Picture 3" descr="Text&#10;&#10;Description automatically generated with medium confidence">
            <a:extLst>
              <a:ext uri="{FF2B5EF4-FFF2-40B4-BE49-F238E27FC236}">
                <a16:creationId xmlns:a16="http://schemas.microsoft.com/office/drawing/2014/main" id="{F6FAD7B0-D987-B9BC-0FE3-A36BB1F5F9DF}"/>
              </a:ext>
            </a:extLst>
          </p:cNvPr>
          <p:cNvPicPr>
            <a:picLocks noChangeAspect="1"/>
          </p:cNvPicPr>
          <p:nvPr/>
        </p:nvPicPr>
        <p:blipFill rotWithShape="1">
          <a:blip r:embed="rId3"/>
          <a:srcRect l="27387" t="27418" r="28606" b="43510"/>
          <a:stretch/>
        </p:blipFill>
        <p:spPr bwMode="auto">
          <a:xfrm>
            <a:off x="28987" y="2401499"/>
            <a:ext cx="10509473" cy="3905333"/>
          </a:xfrm>
          <a:prstGeom prst="rect">
            <a:avLst/>
          </a:prstGeom>
          <a:ln>
            <a:noFill/>
          </a:ln>
          <a:extLst>
            <a:ext uri="{53640926-AAD7-44D8-BBD7-CCE9431645EC}">
              <a14:shadowObscured xmlns:a14="http://schemas.microsoft.com/office/drawing/2010/main"/>
            </a:ext>
          </a:extLst>
        </p:spPr>
      </p:pic>
      <p:cxnSp>
        <p:nvCxnSpPr>
          <p:cNvPr id="3" name="Straight Connector 2">
            <a:extLst>
              <a:ext uri="{FF2B5EF4-FFF2-40B4-BE49-F238E27FC236}">
                <a16:creationId xmlns:a16="http://schemas.microsoft.com/office/drawing/2014/main" id="{FBF20365-B331-CC03-A428-677B5A67B222}"/>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E8D2BFD5-26C3-DDB9-96F8-91014D49C62D}"/>
              </a:ext>
            </a:extLst>
          </p:cNvPr>
          <p:cNvGrpSpPr/>
          <p:nvPr/>
        </p:nvGrpSpPr>
        <p:grpSpPr>
          <a:xfrm>
            <a:off x="1569700" y="984250"/>
            <a:ext cx="7304246" cy="1250821"/>
            <a:chOff x="264103" y="955754"/>
            <a:chExt cx="7304246" cy="1250821"/>
          </a:xfrm>
        </p:grpSpPr>
        <p:sp>
          <p:nvSpPr>
            <p:cNvPr id="13" name="Scroll: Vertical 12">
              <a:extLst>
                <a:ext uri="{FF2B5EF4-FFF2-40B4-BE49-F238E27FC236}">
                  <a16:creationId xmlns:a16="http://schemas.microsoft.com/office/drawing/2014/main" id="{B599BBAD-3004-513F-D32C-4F004FD29445}"/>
                </a:ext>
              </a:extLst>
            </p:cNvPr>
            <p:cNvSpPr/>
            <p:nvPr/>
          </p:nvSpPr>
          <p:spPr>
            <a:xfrm>
              <a:off x="403861" y="965823"/>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AF004BE-F330-BC33-08E9-FE86F449EBEB}"/>
                </a:ext>
              </a:extLst>
            </p:cNvPr>
            <p:cNvSpPr txBox="1"/>
            <p:nvPr/>
          </p:nvSpPr>
          <p:spPr>
            <a:xfrm>
              <a:off x="264103" y="1348901"/>
              <a:ext cx="2119746"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rPr>
                <a:t>FORMAL</a:t>
              </a:r>
            </a:p>
          </p:txBody>
        </p:sp>
        <p:sp>
          <p:nvSpPr>
            <p:cNvPr id="14" name="Scroll: Vertical 13">
              <a:extLst>
                <a:ext uri="{FF2B5EF4-FFF2-40B4-BE49-F238E27FC236}">
                  <a16:creationId xmlns:a16="http://schemas.microsoft.com/office/drawing/2014/main" id="{CDEE6C8E-2A8C-04EF-6BC7-3108158F2C33}"/>
                </a:ext>
              </a:extLst>
            </p:cNvPr>
            <p:cNvSpPr/>
            <p:nvPr/>
          </p:nvSpPr>
          <p:spPr>
            <a:xfrm>
              <a:off x="2996111" y="955754"/>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312DC668-8AE9-6E25-46DA-A186571548E5}"/>
                </a:ext>
              </a:extLst>
            </p:cNvPr>
            <p:cNvSpPr/>
            <p:nvPr/>
          </p:nvSpPr>
          <p:spPr>
            <a:xfrm>
              <a:off x="5594659" y="997771"/>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8CBB2D61-6A75-5B17-105A-6F281A4B020F}"/>
                </a:ext>
              </a:extLst>
            </p:cNvPr>
            <p:cNvSpPr/>
            <p:nvPr/>
          </p:nvSpPr>
          <p:spPr>
            <a:xfrm>
              <a:off x="2075996" y="1399899"/>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0650839-F309-2AC9-FF3A-E0BE9069045B}"/>
                </a:ext>
              </a:extLst>
            </p:cNvPr>
            <p:cNvSpPr txBox="1"/>
            <p:nvPr/>
          </p:nvSpPr>
          <p:spPr>
            <a:xfrm>
              <a:off x="3161391" y="1375490"/>
              <a:ext cx="1509669"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rPr>
                <a:t>INFORMAL</a:t>
              </a:r>
            </a:p>
          </p:txBody>
        </p:sp>
        <p:sp>
          <p:nvSpPr>
            <p:cNvPr id="18" name="Arrow: Right 17">
              <a:extLst>
                <a:ext uri="{FF2B5EF4-FFF2-40B4-BE49-F238E27FC236}">
                  <a16:creationId xmlns:a16="http://schemas.microsoft.com/office/drawing/2014/main" id="{E6C3CC6D-BA41-D60E-19C8-2B9590F3F93E}"/>
                </a:ext>
              </a:extLst>
            </p:cNvPr>
            <p:cNvSpPr/>
            <p:nvPr/>
          </p:nvSpPr>
          <p:spPr>
            <a:xfrm>
              <a:off x="4696043" y="1407821"/>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6260C23-8A27-6759-EA8C-48F2D2F71E69}"/>
                </a:ext>
              </a:extLst>
            </p:cNvPr>
            <p:cNvSpPr txBox="1"/>
            <p:nvPr/>
          </p:nvSpPr>
          <p:spPr>
            <a:xfrm>
              <a:off x="5448603" y="1355860"/>
              <a:ext cx="2119746"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rPr>
                <a:t>UNOFFICIAL</a:t>
              </a:r>
            </a:p>
          </p:txBody>
        </p:sp>
      </p:grpSp>
      <p:sp>
        <p:nvSpPr>
          <p:cNvPr id="22" name="TextBox 21">
            <a:extLst>
              <a:ext uri="{FF2B5EF4-FFF2-40B4-BE49-F238E27FC236}">
                <a16:creationId xmlns:a16="http://schemas.microsoft.com/office/drawing/2014/main" id="{994E30FD-E36E-5C9B-C700-EED891DB2998}"/>
              </a:ext>
            </a:extLst>
          </p:cNvPr>
          <p:cNvSpPr txBox="1"/>
          <p:nvPr/>
        </p:nvSpPr>
        <p:spPr>
          <a:xfrm>
            <a:off x="1056624" y="6315972"/>
            <a:ext cx="3275345" cy="307777"/>
          </a:xfrm>
          <a:prstGeom prst="rect">
            <a:avLst/>
          </a:prstGeom>
          <a:noFill/>
        </p:spPr>
        <p:txBody>
          <a:bodyPr wrap="square">
            <a:spAutoFit/>
          </a:bodyPr>
          <a:lstStyle/>
          <a:p>
            <a:r>
              <a:rPr lang="en-GB" sz="1400">
                <a:latin typeface="Arial" panose="020B0604020202020204" pitchFamily="34" charset="0"/>
                <a:cs typeface="Arial" panose="020B0604020202020204" pitchFamily="34" charset="0"/>
              </a:rPr>
              <a:t>(The Health Foundation, 2015)</a:t>
            </a:r>
          </a:p>
        </p:txBody>
      </p:sp>
      <p:sp>
        <p:nvSpPr>
          <p:cNvPr id="24" name="TextBox 23">
            <a:extLst>
              <a:ext uri="{FF2B5EF4-FFF2-40B4-BE49-F238E27FC236}">
                <a16:creationId xmlns:a16="http://schemas.microsoft.com/office/drawing/2014/main" id="{A1C5FAA7-659C-2A04-414D-107E9A5BC353}"/>
              </a:ext>
            </a:extLst>
          </p:cNvPr>
          <p:cNvSpPr txBox="1"/>
          <p:nvPr/>
        </p:nvSpPr>
        <p:spPr>
          <a:xfrm>
            <a:off x="8706196" y="2004335"/>
            <a:ext cx="2119746"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(Key Differences, 2017)</a:t>
            </a:r>
          </a:p>
        </p:txBody>
      </p:sp>
      <p:sp>
        <p:nvSpPr>
          <p:cNvPr id="6" name="TextBox 5">
            <a:extLst>
              <a:ext uri="{FF2B5EF4-FFF2-40B4-BE49-F238E27FC236}">
                <a16:creationId xmlns:a16="http://schemas.microsoft.com/office/drawing/2014/main" id="{7AD07748-2645-5072-4351-9CB092715147}"/>
              </a:ext>
            </a:extLst>
          </p:cNvPr>
          <p:cNvSpPr txBox="1"/>
          <p:nvPr/>
        </p:nvSpPr>
        <p:spPr>
          <a:xfrm>
            <a:off x="10195560" y="5199985"/>
            <a:ext cx="1863090" cy="95410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Channels use by Heart of England Outpatients Department.</a:t>
            </a:r>
          </a:p>
        </p:txBody>
      </p:sp>
    </p:spTree>
    <p:extLst>
      <p:ext uri="{BB962C8B-B14F-4D97-AF65-F5344CB8AC3E}">
        <p14:creationId xmlns:p14="http://schemas.microsoft.com/office/powerpoint/2010/main" val="3548608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399397B2-7ACA-305B-B3CC-8DDB008B44D1}"/>
              </a:ext>
            </a:extLst>
          </p:cNvPr>
          <p:cNvSpPr>
            <a:spLocks noGrp="1"/>
          </p:cNvSpPr>
          <p:nvPr>
            <p:ph type="title" idx="4294967295"/>
          </p:nvPr>
        </p:nvSpPr>
        <p:spPr>
          <a:xfrm>
            <a:off x="0" y="1"/>
            <a:ext cx="6096000" cy="571500"/>
          </a:xfrm>
        </p:spPr>
        <p:txBody>
          <a:bodyPr>
            <a:normAutofit/>
          </a:bodyPr>
          <a:lstStyle/>
          <a:p>
            <a:r>
              <a:rPr lang="en-GB" sz="2400">
                <a:latin typeface="Arial" panose="020B0604020202020204" pitchFamily="34" charset="0"/>
                <a:cs typeface="Arial" panose="020B0604020202020204" pitchFamily="34" charset="0"/>
              </a:rPr>
              <a:t>Channels used to Improve Communication</a:t>
            </a:r>
          </a:p>
        </p:txBody>
      </p:sp>
      <p:sp>
        <p:nvSpPr>
          <p:cNvPr id="13" name="Scroll: Vertical 12">
            <a:extLst>
              <a:ext uri="{FF2B5EF4-FFF2-40B4-BE49-F238E27FC236}">
                <a16:creationId xmlns:a16="http://schemas.microsoft.com/office/drawing/2014/main" id="{6D17886D-6526-8A29-431A-26033F06C2F0}"/>
              </a:ext>
            </a:extLst>
          </p:cNvPr>
          <p:cNvSpPr/>
          <p:nvPr/>
        </p:nvSpPr>
        <p:spPr>
          <a:xfrm>
            <a:off x="332510" y="1524001"/>
            <a:ext cx="3719945" cy="4606636"/>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0FE370DF-AA6A-D719-9CDD-63D67D0D21A9}"/>
              </a:ext>
            </a:extLst>
          </p:cNvPr>
          <p:cNvSpPr/>
          <p:nvPr/>
        </p:nvSpPr>
        <p:spPr>
          <a:xfrm>
            <a:off x="4128653" y="1524001"/>
            <a:ext cx="3719944" cy="460663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croll: Vertical 15">
            <a:extLst>
              <a:ext uri="{FF2B5EF4-FFF2-40B4-BE49-F238E27FC236}">
                <a16:creationId xmlns:a16="http://schemas.microsoft.com/office/drawing/2014/main" id="{AFC5C5D1-1DBA-43AB-EC44-2F5070C8E3F9}"/>
              </a:ext>
            </a:extLst>
          </p:cNvPr>
          <p:cNvSpPr/>
          <p:nvPr/>
        </p:nvSpPr>
        <p:spPr>
          <a:xfrm>
            <a:off x="7848597" y="1524001"/>
            <a:ext cx="3740730" cy="460663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46C965A-54FE-202B-88AC-CDA53B761B82}"/>
              </a:ext>
            </a:extLst>
          </p:cNvPr>
          <p:cNvSpPr txBox="1"/>
          <p:nvPr/>
        </p:nvSpPr>
        <p:spPr>
          <a:xfrm>
            <a:off x="520845" y="6332220"/>
            <a:ext cx="1671637" cy="307777"/>
          </a:xfrm>
          <a:prstGeom prst="rect">
            <a:avLst/>
          </a:prstGeom>
          <a:noFill/>
        </p:spPr>
        <p:txBody>
          <a:bodyPr wrap="square">
            <a:spAutoFit/>
          </a:bodyPr>
          <a:lstStyle/>
          <a:p>
            <a:r>
              <a:rPr lang="en-GB" sz="1400" i="0">
                <a:solidFill>
                  <a:srgbClr val="333333"/>
                </a:solidFill>
                <a:effectLst/>
                <a:latin typeface="Arial" panose="020B0604020202020204" pitchFamily="34" charset="0"/>
                <a:cs typeface="Arial" panose="020B0604020202020204" pitchFamily="34" charset="0"/>
              </a:rPr>
              <a:t>(Huang 2019)</a:t>
            </a:r>
            <a:endParaRPr lang="en-GB" sz="140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2713BAD-9DFB-F094-05C2-812AAF35B203}"/>
              </a:ext>
            </a:extLst>
          </p:cNvPr>
          <p:cNvSpPr txBox="1"/>
          <p:nvPr/>
        </p:nvSpPr>
        <p:spPr>
          <a:xfrm>
            <a:off x="1125682" y="2119158"/>
            <a:ext cx="2133600" cy="3139321"/>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Face to face communication</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Posture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Active listening</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Eye contact</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Open body language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Clear and concise language</a:t>
            </a:r>
          </a:p>
        </p:txBody>
      </p:sp>
      <p:sp>
        <p:nvSpPr>
          <p:cNvPr id="19" name="TextBox 18">
            <a:extLst>
              <a:ext uri="{FF2B5EF4-FFF2-40B4-BE49-F238E27FC236}">
                <a16:creationId xmlns:a16="http://schemas.microsoft.com/office/drawing/2014/main" id="{1373B19C-E9BD-A1B8-A885-777275B9505D}"/>
              </a:ext>
            </a:extLst>
          </p:cNvPr>
          <p:cNvSpPr txBox="1"/>
          <p:nvPr/>
        </p:nvSpPr>
        <p:spPr>
          <a:xfrm>
            <a:off x="4845627" y="2257657"/>
            <a:ext cx="2239047" cy="3139321"/>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Language</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Tone of voice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Speech rate </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Volume of speech</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Intonation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Rhythm of speech</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34A65189-4045-B020-5138-2B2235B166B9}"/>
              </a:ext>
            </a:extLst>
          </p:cNvPr>
          <p:cNvSpPr txBox="1"/>
          <p:nvPr/>
        </p:nvSpPr>
        <p:spPr>
          <a:xfrm>
            <a:off x="8737599" y="2257657"/>
            <a:ext cx="2065867" cy="3077766"/>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Listening</a:t>
            </a:r>
          </a:p>
          <a:p>
            <a:endParaRPr lang="en-GB" b="1">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Observe behaviour</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Focus and pay attention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Acknowledge the interaction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Respect </a:t>
            </a:r>
          </a:p>
          <a:p>
            <a:endParaRPr lang="en-GB">
              <a:latin typeface="Arial" panose="020B0604020202020204" pitchFamily="34" charset="0"/>
              <a:cs typeface="Arial" panose="020B0604020202020204" pitchFamily="34" charset="0"/>
            </a:endParaRPr>
          </a:p>
          <a:p>
            <a:endParaRPr lang="en-US" sz="1400">
              <a:latin typeface="Arial" panose="020B0604020202020204" pitchFamily="34" charset="0"/>
              <a:ea typeface="+mn-lt"/>
              <a:cs typeface="Arial" panose="020B0604020202020204" pitchFamily="34" charset="0"/>
            </a:endParaRPr>
          </a:p>
        </p:txBody>
      </p:sp>
      <p:sp>
        <p:nvSpPr>
          <p:cNvPr id="22" name="TextBox 21">
            <a:extLst>
              <a:ext uri="{FF2B5EF4-FFF2-40B4-BE49-F238E27FC236}">
                <a16:creationId xmlns:a16="http://schemas.microsoft.com/office/drawing/2014/main" id="{236E6F47-69BB-05EA-76CD-00AF7332AEFA}"/>
              </a:ext>
            </a:extLst>
          </p:cNvPr>
          <p:cNvSpPr txBox="1"/>
          <p:nvPr/>
        </p:nvSpPr>
        <p:spPr>
          <a:xfrm>
            <a:off x="7930425" y="6332220"/>
            <a:ext cx="3160908" cy="307777"/>
          </a:xfrm>
          <a:prstGeom prst="rect">
            <a:avLst/>
          </a:prstGeom>
          <a:noFill/>
        </p:spPr>
        <p:txBody>
          <a:bodyPr wrap="square" rtlCol="0">
            <a:spAutoFit/>
          </a:bodyPr>
          <a:lstStyle/>
          <a:p>
            <a:r>
              <a:rPr lang="en-GB" sz="1400">
                <a:latin typeface="Arial" panose="020B0604020202020204" pitchFamily="34" charset="0"/>
                <a:ea typeface="+mn-lt"/>
                <a:cs typeface="Arial" panose="020B0604020202020204" pitchFamily="34" charset="0"/>
              </a:rPr>
              <a:t>(Quintanilla and Wahl 2017)</a:t>
            </a:r>
            <a:endParaRPr lang="en-GB" sz="1400"/>
          </a:p>
        </p:txBody>
      </p:sp>
      <p:cxnSp>
        <p:nvCxnSpPr>
          <p:cNvPr id="25" name="Straight Connector 24">
            <a:extLst>
              <a:ext uri="{FF2B5EF4-FFF2-40B4-BE49-F238E27FC236}">
                <a16:creationId xmlns:a16="http://schemas.microsoft.com/office/drawing/2014/main" id="{C2A4DC27-B302-9901-C39C-659A2A9ACD0B}"/>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F2E6264-AC94-017D-517D-A40890F16002}"/>
              </a:ext>
            </a:extLst>
          </p:cNvPr>
          <p:cNvSpPr txBox="1"/>
          <p:nvPr/>
        </p:nvSpPr>
        <p:spPr>
          <a:xfrm>
            <a:off x="520845" y="773084"/>
            <a:ext cx="4994217" cy="52322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Heart of England Outpatients Department can improve communication by the following:</a:t>
            </a:r>
          </a:p>
        </p:txBody>
      </p:sp>
    </p:spTree>
    <p:extLst>
      <p:ext uri="{BB962C8B-B14F-4D97-AF65-F5344CB8AC3E}">
        <p14:creationId xmlns:p14="http://schemas.microsoft.com/office/powerpoint/2010/main" val="2617447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A82918-69F5-FF47-E6BA-75C354A07179}"/>
              </a:ext>
            </a:extLst>
          </p:cNvPr>
          <p:cNvSpPr>
            <a:spLocks noGrp="1"/>
          </p:cNvSpPr>
          <p:nvPr>
            <p:ph type="title" idx="4294967295"/>
          </p:nvPr>
        </p:nvSpPr>
        <p:spPr>
          <a:xfrm>
            <a:off x="0" y="22860"/>
            <a:ext cx="3219450" cy="445770"/>
          </a:xfrm>
        </p:spPr>
        <p:txBody>
          <a:bodyPr>
            <a:normAutofit/>
          </a:bodyPr>
          <a:lstStyle/>
          <a:p>
            <a:r>
              <a:rPr lang="en-GB" sz="2400">
                <a:latin typeface="Arial" panose="020B0604020202020204" pitchFamily="34" charset="0"/>
                <a:cs typeface="Arial" panose="020B0604020202020204" pitchFamily="34" charset="0"/>
              </a:rPr>
              <a:t>Conclusion</a:t>
            </a:r>
          </a:p>
        </p:txBody>
      </p:sp>
      <p:cxnSp>
        <p:nvCxnSpPr>
          <p:cNvPr id="4" name="Straight Connector 3">
            <a:extLst>
              <a:ext uri="{FF2B5EF4-FFF2-40B4-BE49-F238E27FC236}">
                <a16:creationId xmlns:a16="http://schemas.microsoft.com/office/drawing/2014/main" id="{9C10F1CC-485C-D697-AD13-5B3EFB7D4B7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1A072C0-3644-39B1-50A2-7B73A4432BC4}"/>
              </a:ext>
            </a:extLst>
          </p:cNvPr>
          <p:cNvSpPr txBox="1"/>
          <p:nvPr/>
        </p:nvSpPr>
        <p:spPr>
          <a:xfrm>
            <a:off x="558800" y="1134533"/>
            <a:ext cx="11202670" cy="5632311"/>
          </a:xfrm>
          <a:prstGeom prst="rect">
            <a:avLst/>
          </a:prstGeom>
          <a:noFill/>
        </p:spPr>
        <p:txBody>
          <a:bodyPr wrap="square" rtlCol="0">
            <a:spAutoFit/>
          </a:bodyPr>
          <a:lstStyle/>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In order for communication to be effective, barriers must be recognised by Heart of England Outpatients Department.</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Overcoming barriers is essential for effective communication.</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Using a variety of communication methods suited to the needs of the recipient will improve efficiency for the department.</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Effective communication prevents misunderstandings, gives external stakeholders all the information without jargon.</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The benefits have a positive impact.</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Effective communication improves efficiency, while also reducing costs involved.</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Reduces the need for waste of time and resources.</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 Allows everyone to have a voice and be heard.</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Schramm’s Model allows for feedback making it suitable for Heart of England Outpatients Department.</a:t>
            </a:r>
          </a:p>
        </p:txBody>
      </p:sp>
    </p:spTree>
    <p:extLst>
      <p:ext uri="{BB962C8B-B14F-4D97-AF65-F5344CB8AC3E}">
        <p14:creationId xmlns:p14="http://schemas.microsoft.com/office/powerpoint/2010/main" val="352081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89DF9-77B8-F79F-D4D6-29FC8ABB6159}"/>
              </a:ext>
            </a:extLst>
          </p:cNvPr>
          <p:cNvSpPr>
            <a:spLocks noGrp="1"/>
          </p:cNvSpPr>
          <p:nvPr>
            <p:ph type="title" idx="4294967295"/>
          </p:nvPr>
        </p:nvSpPr>
        <p:spPr>
          <a:xfrm>
            <a:off x="0" y="1"/>
            <a:ext cx="3371850" cy="617220"/>
          </a:xfrm>
        </p:spPr>
        <p:txBody>
          <a:bodyPr>
            <a:normAutofit/>
          </a:bodyPr>
          <a:lstStyle/>
          <a:p>
            <a:r>
              <a:rPr lang="en-GB" sz="2400">
                <a:latin typeface="Arial" panose="020B0604020202020204" pitchFamily="34" charset="0"/>
                <a:cs typeface="Arial" panose="020B0604020202020204" pitchFamily="34" charset="0"/>
              </a:rPr>
              <a:t>References</a:t>
            </a:r>
          </a:p>
        </p:txBody>
      </p:sp>
      <p:cxnSp>
        <p:nvCxnSpPr>
          <p:cNvPr id="3" name="Straight Connector 2">
            <a:extLst>
              <a:ext uri="{FF2B5EF4-FFF2-40B4-BE49-F238E27FC236}">
                <a16:creationId xmlns:a16="http://schemas.microsoft.com/office/drawing/2014/main" id="{4D038C1F-E1C7-AFDE-2140-988174543DA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4CDF9D0-EFB1-E78E-A49D-9961BFC1E8FB}"/>
              </a:ext>
            </a:extLst>
          </p:cNvPr>
          <p:cNvSpPr txBox="1"/>
          <p:nvPr/>
        </p:nvSpPr>
        <p:spPr>
          <a:xfrm>
            <a:off x="114300" y="866776"/>
            <a:ext cx="11437620" cy="5546198"/>
          </a:xfrm>
          <a:prstGeom prst="rect">
            <a:avLst/>
          </a:prstGeom>
          <a:noFill/>
        </p:spPr>
        <p:txBody>
          <a:bodyPr wrap="square" rtlCol="0">
            <a:spAutoFit/>
          </a:bodyPr>
          <a:lstStyle/>
          <a:p>
            <a:pPr>
              <a:lnSpc>
                <a:spcPct val="150000"/>
              </a:lnSpc>
            </a:pPr>
            <a:r>
              <a:rPr lang="en-US" sz="1400">
                <a:latin typeface="Arial" panose="020B0604020202020204" pitchFamily="34" charset="0"/>
                <a:cs typeface="Arial" panose="020B0604020202020204" pitchFamily="34" charset="0"/>
              </a:rPr>
              <a:t>Ali, M., (2017). </a:t>
            </a:r>
            <a:r>
              <a:rPr lang="en-US" sz="1400" i="1">
                <a:latin typeface="Arial" panose="020B0604020202020204" pitchFamily="34" charset="0"/>
                <a:cs typeface="Arial" panose="020B0604020202020204" pitchFamily="34" charset="0"/>
              </a:rPr>
              <a:t>Benefits of Effective Communication in Nursing | Communication Skills 1 | Nursing Times</a:t>
            </a:r>
            <a:r>
              <a:rPr lang="en-US" sz="1400">
                <a:latin typeface="Arial" panose="020B0604020202020204" pitchFamily="34" charset="0"/>
                <a:cs typeface="Arial" panose="020B0604020202020204" pitchFamily="34" charset="0"/>
              </a:rPr>
              <a:t>. [online] Nursing Times. Available at: https://www.nursingtimes.net/clinical-archive/assessment-skills/communication-skills-1-benefits-of-effective-communication-for-patients-20-11-2017/ (Accessed 20 July 2022).</a:t>
            </a:r>
          </a:p>
          <a:p>
            <a:pPr>
              <a:lnSpc>
                <a:spcPct val="150000"/>
              </a:lnSpc>
            </a:pPr>
            <a:endParaRPr lang="en-US"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Drew ,C. (2020) All 8 Models Of Communication, Explained! [website].Available at: https://helpfulprofessor.com/communication-models/#:~:text=All%208%20Models%20of%20Communication%2C%20Explained%21%20%20,explains%20communica%20...%20%204%20more%20rows% (Accessed 20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Erven, B.L. (2002). Overcoming barriers to communication. </a:t>
            </a:r>
            <a:r>
              <a:rPr lang="en-GB" sz="1400" i="1">
                <a:latin typeface="Arial" panose="020B0604020202020204" pitchFamily="34" charset="0"/>
                <a:cs typeface="Arial" panose="020B0604020202020204" pitchFamily="34" charset="0"/>
              </a:rPr>
              <a:t>Ohio State University. </a:t>
            </a:r>
            <a:r>
              <a:rPr lang="en-GB" sz="1400">
                <a:latin typeface="Arial" panose="020B0604020202020204" pitchFamily="34" charset="0"/>
                <a:cs typeface="Arial" panose="020B0604020202020204" pitchFamily="34" charset="0"/>
              </a:rPr>
              <a:t>[Online] Available at: http://www.agecon.ag.ohiostate.edu/people/erven.1/HRM/communicatiom.pdf7.</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Guo, L.C. and Sanchez, Y. ( 2005). Workplace communication. </a:t>
            </a:r>
            <a:r>
              <a:rPr lang="en-GB" sz="1400" i="1">
                <a:latin typeface="Arial" panose="020B0604020202020204" pitchFamily="34" charset="0"/>
                <a:cs typeface="Arial" panose="020B0604020202020204" pitchFamily="34" charset="0"/>
              </a:rPr>
              <a:t>Organizational </a:t>
            </a:r>
            <a:r>
              <a:rPr lang="en-GB" sz="1400" i="1" err="1">
                <a:latin typeface="Arial" panose="020B0604020202020204" pitchFamily="34" charset="0"/>
                <a:cs typeface="Arial" panose="020B0604020202020204" pitchFamily="34" charset="0"/>
              </a:rPr>
              <a:t>behavior</a:t>
            </a:r>
            <a:r>
              <a:rPr lang="en-GB" sz="1400" i="1">
                <a:latin typeface="Arial" panose="020B0604020202020204" pitchFamily="34" charset="0"/>
                <a:cs typeface="Arial" panose="020B0604020202020204" pitchFamily="34" charset="0"/>
              </a:rPr>
              <a:t> in health care</a:t>
            </a:r>
            <a:r>
              <a:rPr lang="en-GB" sz="1400">
                <a:latin typeface="Arial" panose="020B0604020202020204" pitchFamily="34" charset="0"/>
                <a:cs typeface="Arial" panose="020B0604020202020204" pitchFamily="34" charset="0"/>
              </a:rPr>
              <a:t>, </a:t>
            </a:r>
            <a:r>
              <a:rPr lang="en-GB" sz="1400" i="1">
                <a:latin typeface="Arial" panose="020B0604020202020204" pitchFamily="34" charset="0"/>
                <a:cs typeface="Arial" panose="020B0604020202020204" pitchFamily="34" charset="0"/>
              </a:rPr>
              <a:t>4</a:t>
            </a:r>
            <a:r>
              <a:rPr lang="en-GB" sz="1400">
                <a:latin typeface="Arial" panose="020B0604020202020204" pitchFamily="34" charset="0"/>
                <a:cs typeface="Arial" panose="020B0604020202020204" pitchFamily="34" charset="0"/>
              </a:rPr>
              <a:t>, </a:t>
            </a:r>
            <a:r>
              <a:rPr lang="en-GB" sz="1400" err="1">
                <a:latin typeface="Arial" panose="020B0604020202020204" pitchFamily="34" charset="0"/>
                <a:cs typeface="Arial" panose="020B0604020202020204" pitchFamily="34" charset="0"/>
              </a:rPr>
              <a:t>pp.77</a:t>
            </a:r>
            <a:r>
              <a:rPr lang="en-GB" sz="1400">
                <a:latin typeface="Arial" panose="020B0604020202020204" pitchFamily="34" charset="0"/>
                <a:cs typeface="Arial" panose="020B0604020202020204" pitchFamily="34" charset="0"/>
              </a:rPr>
              <a:t>-110. </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US" sz="1400">
                <a:latin typeface="Arial" panose="020B0604020202020204" pitchFamily="34" charset="0"/>
                <a:cs typeface="Arial" panose="020B0604020202020204" pitchFamily="34" charset="0"/>
              </a:rPr>
              <a:t>Huang, L., (2019). </a:t>
            </a:r>
            <a:r>
              <a:rPr lang="en-US" sz="1400" i="1">
                <a:latin typeface="Arial" panose="020B0604020202020204" pitchFamily="34" charset="0"/>
                <a:cs typeface="Arial" panose="020B0604020202020204" pitchFamily="34" charset="0"/>
              </a:rPr>
              <a:t>Importance of Communication in Healthcare</a:t>
            </a:r>
            <a:r>
              <a:rPr lang="en-US" sz="1400">
                <a:latin typeface="Arial" panose="020B0604020202020204" pitchFamily="34" charset="0"/>
                <a:cs typeface="Arial" panose="020B0604020202020204" pitchFamily="34" charset="0"/>
              </a:rPr>
              <a:t>. [online] </a:t>
            </a:r>
            <a:r>
              <a:rPr lang="en-US" sz="1400" err="1">
                <a:latin typeface="Arial" panose="020B0604020202020204" pitchFamily="34" charset="0"/>
                <a:cs typeface="Arial" panose="020B0604020202020204" pitchFamily="34" charset="0"/>
              </a:rPr>
              <a:t>Cipherhealth</a:t>
            </a:r>
            <a:r>
              <a:rPr lang="en-US" sz="1400">
                <a:latin typeface="Arial" panose="020B0604020202020204" pitchFamily="34" charset="0"/>
                <a:cs typeface="Arial" panose="020B0604020202020204" pitchFamily="34" charset="0"/>
              </a:rPr>
              <a:t>. Available at: https://cipherhealth.com/blog/importance-of-communication-in-healthcare/ (Accessed 16 July 2022).</a:t>
            </a: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US" sz="1400" err="1">
                <a:latin typeface="Arial" panose="020B0604020202020204" pitchFamily="34" charset="0"/>
                <a:cs typeface="Arial" panose="020B0604020202020204" pitchFamily="34" charset="0"/>
              </a:rPr>
              <a:t>Jureddi</a:t>
            </a:r>
            <a:r>
              <a:rPr lang="en-US" sz="1400">
                <a:latin typeface="Arial" panose="020B0604020202020204" pitchFamily="34" charset="0"/>
                <a:cs typeface="Arial" panose="020B0604020202020204" pitchFamily="34" charset="0"/>
              </a:rPr>
              <a:t>, D.N. and </a:t>
            </a:r>
            <a:r>
              <a:rPr lang="en-US" sz="1400" err="1">
                <a:latin typeface="Arial" panose="020B0604020202020204" pitchFamily="34" charset="0"/>
                <a:cs typeface="Arial" panose="020B0604020202020204" pitchFamily="34" charset="0"/>
              </a:rPr>
              <a:t>Brahmaiah</a:t>
            </a:r>
            <a:r>
              <a:rPr lang="en-US" sz="1400">
                <a:latin typeface="Arial" panose="020B0604020202020204" pitchFamily="34" charset="0"/>
                <a:cs typeface="Arial" panose="020B0604020202020204" pitchFamily="34" charset="0"/>
              </a:rPr>
              <a:t>, N., (2016). Barriers to effective communication. </a:t>
            </a:r>
            <a:r>
              <a:rPr lang="en-US" sz="1400" i="1">
                <a:latin typeface="Arial" panose="020B0604020202020204" pitchFamily="34" charset="0"/>
                <a:cs typeface="Arial" panose="020B0604020202020204" pitchFamily="34" charset="0"/>
              </a:rPr>
              <a:t>Journal of English Language and Literature</a:t>
            </a:r>
            <a:r>
              <a:rPr lang="en-US" sz="1400">
                <a:latin typeface="Arial" panose="020B0604020202020204" pitchFamily="34" charset="0"/>
                <a:cs typeface="Arial" panose="020B0604020202020204" pitchFamily="34" charset="0"/>
              </a:rPr>
              <a:t>, </a:t>
            </a:r>
            <a:r>
              <a:rPr lang="en-US" sz="1400" i="1">
                <a:latin typeface="Arial" panose="020B0604020202020204" pitchFamily="34" charset="0"/>
                <a:cs typeface="Arial" panose="020B0604020202020204" pitchFamily="34" charset="0"/>
              </a:rPr>
              <a:t>3</a:t>
            </a:r>
            <a:r>
              <a:rPr lang="en-US" sz="1400">
                <a:latin typeface="Arial" panose="020B0604020202020204" pitchFamily="34" charset="0"/>
                <a:cs typeface="Arial" panose="020B0604020202020204" pitchFamily="34" charset="0"/>
              </a:rPr>
              <a:t>(2), </a:t>
            </a:r>
            <a:r>
              <a:rPr lang="en-US" sz="1400" err="1">
                <a:latin typeface="Arial" panose="020B0604020202020204" pitchFamily="34" charset="0"/>
                <a:cs typeface="Arial" panose="020B0604020202020204" pitchFamily="34" charset="0"/>
              </a:rPr>
              <a:t>pp.114</a:t>
            </a:r>
            <a:r>
              <a:rPr lang="en-US" sz="1400">
                <a:latin typeface="Arial" panose="020B0604020202020204" pitchFamily="34" charset="0"/>
                <a:cs typeface="Arial" panose="020B0604020202020204" pitchFamily="34" charset="0"/>
              </a:rPr>
              <a:t>-115.</a:t>
            </a:r>
          </a:p>
        </p:txBody>
      </p:sp>
    </p:spTree>
    <p:extLst>
      <p:ext uri="{BB962C8B-B14F-4D97-AF65-F5344CB8AC3E}">
        <p14:creationId xmlns:p14="http://schemas.microsoft.com/office/powerpoint/2010/main" val="3304406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400D05-579C-56AA-EBB8-1A0358F3FA61}"/>
              </a:ext>
            </a:extLst>
          </p:cNvPr>
          <p:cNvSpPr txBox="1"/>
          <p:nvPr/>
        </p:nvSpPr>
        <p:spPr>
          <a:xfrm>
            <a:off x="289560" y="649606"/>
            <a:ext cx="11407140" cy="5869364"/>
          </a:xfrm>
          <a:prstGeom prst="rect">
            <a:avLst/>
          </a:prstGeom>
          <a:noFill/>
        </p:spPr>
        <p:txBody>
          <a:bodyPr wrap="square" rtlCol="0">
            <a:spAutoFit/>
          </a:bodyPr>
          <a:lstStyle/>
          <a:p>
            <a:pPr>
              <a:lnSpc>
                <a:spcPct val="150000"/>
              </a:lnSpc>
            </a:pPr>
            <a:r>
              <a:rPr lang="en-GB" sz="1400">
                <a:latin typeface="Arial" panose="020B0604020202020204" pitchFamily="34" charset="0"/>
                <a:cs typeface="Arial" panose="020B0604020202020204" pitchFamily="34" charset="0"/>
              </a:rPr>
              <a:t>Key Differences, (2017). </a:t>
            </a:r>
            <a:r>
              <a:rPr lang="en-GB" sz="1400" i="1">
                <a:latin typeface="Arial" panose="020B0604020202020204" pitchFamily="34" charset="0"/>
                <a:cs typeface="Arial" panose="020B0604020202020204" pitchFamily="34" charset="0"/>
              </a:rPr>
              <a:t>Formal Vs Informal Communication: Difference between them with examples &amp; types</a:t>
            </a:r>
            <a:r>
              <a:rPr lang="en-GB" sz="1400">
                <a:latin typeface="Arial" panose="020B0604020202020204" pitchFamily="34" charset="0"/>
                <a:cs typeface="Arial" panose="020B0604020202020204" pitchFamily="34" charset="0"/>
              </a:rPr>
              <a:t>. [Video] Available at: </a:t>
            </a:r>
            <a:r>
              <a:rPr lang="en-GB" sz="1400" u="sng">
                <a:latin typeface="Arial" panose="020B0604020202020204" pitchFamily="34" charset="0"/>
                <a:cs typeface="Arial" panose="020B0604020202020204" pitchFamily="34" charset="0"/>
              </a:rPr>
              <a:t>https://www.youtube.com/watch?v=egtyq2ccCIA</a:t>
            </a:r>
            <a:r>
              <a:rPr lang="en-GB" sz="1400">
                <a:latin typeface="Arial" panose="020B0604020202020204" pitchFamily="34" charset="0"/>
                <a:cs typeface="Arial" panose="020B0604020202020204" pitchFamily="34" charset="0"/>
              </a:rPr>
              <a:t> (Accessed 20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Lyon, A., (2017). </a:t>
            </a:r>
            <a:r>
              <a:rPr lang="en-GB" sz="1400" i="1">
                <a:latin typeface="Arial" panose="020B0604020202020204" pitchFamily="34" charset="0"/>
                <a:cs typeface="Arial" panose="020B0604020202020204" pitchFamily="34" charset="0"/>
              </a:rPr>
              <a:t>Transactional Model of Communication</a:t>
            </a:r>
            <a:r>
              <a:rPr lang="en-GB" sz="1400">
                <a:latin typeface="Arial" panose="020B0604020202020204" pitchFamily="34" charset="0"/>
                <a:cs typeface="Arial" panose="020B0604020202020204" pitchFamily="34" charset="0"/>
              </a:rPr>
              <a:t>. [video] Available at: https://www.youtube.com/watch?v=OY1JsGFZprc (Accessed 18 July 2022).</a:t>
            </a:r>
          </a:p>
          <a:p>
            <a:pPr>
              <a:lnSpc>
                <a:spcPct val="150000"/>
              </a:lnSpc>
            </a:pPr>
            <a:endParaRPr lang="es-ES" sz="1400">
              <a:latin typeface="Arial" panose="020B0604020202020204" pitchFamily="34" charset="0"/>
              <a:cs typeface="Arial" panose="020B0604020202020204" pitchFamily="34" charset="0"/>
            </a:endParaRPr>
          </a:p>
          <a:p>
            <a:pPr>
              <a:lnSpc>
                <a:spcPct val="150000"/>
              </a:lnSpc>
            </a:pPr>
            <a:r>
              <a:rPr lang="es-ES" sz="1400" err="1">
                <a:latin typeface="Arial" panose="020B0604020202020204" pitchFamily="34" charset="0"/>
                <a:cs typeface="Arial" panose="020B0604020202020204" pitchFamily="34" charset="0"/>
              </a:rPr>
              <a:t>MOOC</a:t>
            </a:r>
            <a:r>
              <a:rPr lang="es-ES" sz="1400">
                <a:latin typeface="Arial" panose="020B0604020202020204" pitchFamily="34" charset="0"/>
                <a:cs typeface="Arial" panose="020B0604020202020204" pitchFamily="34" charset="0"/>
              </a:rPr>
              <a:t> ICS, (2013), </a:t>
            </a:r>
            <a:r>
              <a:rPr lang="es-ES" sz="1400" i="1">
                <a:latin typeface="Arial" panose="020B0604020202020204" pitchFamily="34" charset="0"/>
                <a:cs typeface="Arial" panose="020B0604020202020204" pitchFamily="34" charset="0"/>
              </a:rPr>
              <a:t>1.2 </a:t>
            </a:r>
            <a:r>
              <a:rPr lang="es-ES" sz="1400" i="1" err="1">
                <a:latin typeface="Arial" panose="020B0604020202020204" pitchFamily="34" charset="0"/>
                <a:cs typeface="Arial" panose="020B0604020202020204" pitchFamily="34" charset="0"/>
              </a:rPr>
              <a:t>What</a:t>
            </a:r>
            <a:r>
              <a:rPr lang="es-ES" sz="1400" i="1">
                <a:latin typeface="Arial" panose="020B0604020202020204" pitchFamily="34" charset="0"/>
                <a:cs typeface="Arial" panose="020B0604020202020204" pitchFamily="34" charset="0"/>
              </a:rPr>
              <a:t> </a:t>
            </a:r>
            <a:r>
              <a:rPr lang="es-ES" sz="1400" i="1" err="1">
                <a:latin typeface="Arial" panose="020B0604020202020204" pitchFamily="34" charset="0"/>
                <a:cs typeface="Arial" panose="020B0604020202020204" pitchFamily="34" charset="0"/>
              </a:rPr>
              <a:t>is</a:t>
            </a:r>
            <a:r>
              <a:rPr lang="es-ES" sz="1400" i="1">
                <a:latin typeface="Arial" panose="020B0604020202020204" pitchFamily="34" charset="0"/>
                <a:cs typeface="Arial" panose="020B0604020202020204" pitchFamily="34" charset="0"/>
              </a:rPr>
              <a:t> </a:t>
            </a:r>
            <a:r>
              <a:rPr lang="es-ES" sz="1400" i="1" err="1">
                <a:latin typeface="Arial" panose="020B0604020202020204" pitchFamily="34" charset="0"/>
                <a:cs typeface="Arial" panose="020B0604020202020204" pitchFamily="34" charset="0"/>
              </a:rPr>
              <a:t>communication</a:t>
            </a:r>
            <a:r>
              <a:rPr lang="es-ES" sz="1400" i="1">
                <a:latin typeface="Arial" panose="020B0604020202020204" pitchFamily="34" charset="0"/>
                <a:cs typeface="Arial" panose="020B0604020202020204" pitchFamily="34" charset="0"/>
              </a:rPr>
              <a:t>?, </a:t>
            </a:r>
            <a:r>
              <a:rPr lang="es-ES" sz="1400">
                <a:latin typeface="Arial" panose="020B0604020202020204" pitchFamily="34" charset="0"/>
                <a:cs typeface="Arial" panose="020B0604020202020204" pitchFamily="34" charset="0"/>
              </a:rPr>
              <a:t>[video], </a:t>
            </a:r>
            <a:r>
              <a:rPr lang="es-ES" sz="1400" err="1">
                <a:latin typeface="Arial" panose="020B0604020202020204" pitchFamily="34" charset="0"/>
                <a:cs typeface="Arial" panose="020B0604020202020204" pitchFamily="34" charset="0"/>
              </a:rPr>
              <a:t>Available</a:t>
            </a:r>
            <a:r>
              <a:rPr lang="es-ES" sz="1400">
                <a:latin typeface="Arial" panose="020B0604020202020204" pitchFamily="34" charset="0"/>
                <a:cs typeface="Arial" panose="020B0604020202020204" pitchFamily="34" charset="0"/>
              </a:rPr>
              <a:t> at: </a:t>
            </a:r>
            <a:r>
              <a:rPr lang="es-ES" sz="1400" u="sng">
                <a:latin typeface="Arial" panose="020B0604020202020204" pitchFamily="34" charset="0"/>
                <a:cs typeface="Arial" panose="020B0604020202020204" pitchFamily="34" charset="0"/>
              </a:rPr>
              <a:t>https://youtu.be/S7CN9Trw43w</a:t>
            </a:r>
            <a:r>
              <a:rPr lang="es-ES" sz="1400">
                <a:latin typeface="Arial" panose="020B0604020202020204" pitchFamily="34" charset="0"/>
                <a:cs typeface="Arial" panose="020B0604020202020204" pitchFamily="34" charset="0"/>
              </a:rPr>
              <a:t> (</a:t>
            </a:r>
            <a:r>
              <a:rPr lang="es-ES" sz="1400" err="1">
                <a:latin typeface="Arial" panose="020B0604020202020204" pitchFamily="34" charset="0"/>
                <a:cs typeface="Arial" panose="020B0604020202020204" pitchFamily="34" charset="0"/>
              </a:rPr>
              <a:t>Accessed</a:t>
            </a:r>
            <a:r>
              <a:rPr lang="es-ES" sz="1400">
                <a:latin typeface="Arial" panose="020B0604020202020204" pitchFamily="34" charset="0"/>
                <a:cs typeface="Arial" panose="020B0604020202020204" pitchFamily="34" charset="0"/>
              </a:rPr>
              <a:t>: 22 </a:t>
            </a:r>
            <a:r>
              <a:rPr lang="es-ES" sz="1400" err="1">
                <a:latin typeface="Arial" panose="020B0604020202020204" pitchFamily="34" charset="0"/>
                <a:cs typeface="Arial" panose="020B0604020202020204" pitchFamily="34" charset="0"/>
              </a:rPr>
              <a:t>July</a:t>
            </a:r>
            <a:r>
              <a:rPr lang="es-ES" sz="1400">
                <a:latin typeface="Arial" panose="020B0604020202020204" pitchFamily="34" charset="0"/>
                <a:cs typeface="Arial" panose="020B0604020202020204" pitchFamily="34" charset="0"/>
              </a:rPr>
              <a:t> 2022). </a:t>
            </a: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Morgan, P., (2017), </a:t>
            </a:r>
            <a:r>
              <a:rPr lang="en-GB" sz="1400" i="1">
                <a:latin typeface="Arial" panose="020B0604020202020204" pitchFamily="34" charset="0"/>
                <a:cs typeface="Arial" panose="020B0604020202020204" pitchFamily="34" charset="0"/>
              </a:rPr>
              <a:t>The Business Student’s guide to study and employability  </a:t>
            </a:r>
            <a:r>
              <a:rPr lang="en-GB" sz="1400">
                <a:latin typeface="Arial" panose="020B0604020202020204" pitchFamily="34" charset="0"/>
                <a:cs typeface="Arial" panose="020B0604020202020204" pitchFamily="34" charset="0"/>
              </a:rPr>
              <a:t>London: SAGE. </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Narula, U., (2006). </a:t>
            </a:r>
            <a:r>
              <a:rPr lang="en-GB" sz="1400" i="1">
                <a:latin typeface="Arial" panose="020B0604020202020204" pitchFamily="34" charset="0"/>
                <a:cs typeface="Arial" panose="020B0604020202020204" pitchFamily="34" charset="0"/>
              </a:rPr>
              <a:t>Communication models</a:t>
            </a:r>
            <a:r>
              <a:rPr lang="en-GB" sz="1400">
                <a:latin typeface="Arial" panose="020B0604020202020204" pitchFamily="34" charset="0"/>
                <a:cs typeface="Arial" panose="020B0604020202020204" pitchFamily="34" charset="0"/>
              </a:rPr>
              <a:t>. Atlantic Publishers &amp; Dist.</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Panda, S., (</a:t>
            </a:r>
            <a:r>
              <a:rPr lang="en-GB" sz="1400" err="1">
                <a:latin typeface="Arial" panose="020B0604020202020204" pitchFamily="34" charset="0"/>
                <a:cs typeface="Arial" panose="020B0604020202020204" pitchFamily="34" charset="0"/>
              </a:rPr>
              <a:t>n.d</a:t>
            </a:r>
            <a:r>
              <a:rPr lang="en-GB" sz="1400">
                <a:latin typeface="Arial" panose="020B0604020202020204" pitchFamily="34" charset="0"/>
                <a:cs typeface="Arial" panose="020B0604020202020204" pitchFamily="34" charset="0"/>
              </a:rPr>
              <a:t>). [online] Gcbtcollege.in. Available at: https://www.gcbtcollege.in/studymaterial/ictSem4.pdf (Accessed 21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ea typeface="+mn-lt"/>
                <a:cs typeface="Arial" panose="020B0604020202020204" pitchFamily="34" charset="0"/>
              </a:rPr>
              <a:t>Quintanilla, </a:t>
            </a:r>
            <a:r>
              <a:rPr lang="en-GB" sz="1400" err="1">
                <a:latin typeface="Arial" panose="020B0604020202020204" pitchFamily="34" charset="0"/>
                <a:ea typeface="+mn-lt"/>
                <a:cs typeface="Arial" panose="020B0604020202020204" pitchFamily="34" charset="0"/>
              </a:rPr>
              <a:t>K.M</a:t>
            </a:r>
            <a:r>
              <a:rPr lang="en-GB" sz="1400">
                <a:latin typeface="Arial" panose="020B0604020202020204" pitchFamily="34" charset="0"/>
                <a:ea typeface="+mn-lt"/>
                <a:cs typeface="Arial" panose="020B0604020202020204" pitchFamily="34" charset="0"/>
              </a:rPr>
              <a:t>. and Wahl, S, T., (2017) </a:t>
            </a:r>
            <a:r>
              <a:rPr lang="en-GB" sz="1400" i="1">
                <a:latin typeface="Arial" panose="020B0604020202020204" pitchFamily="34" charset="0"/>
                <a:ea typeface="+mn-lt"/>
                <a:cs typeface="Arial" panose="020B0604020202020204" pitchFamily="34" charset="0"/>
              </a:rPr>
              <a:t>Business and Professional Communication</a:t>
            </a:r>
            <a:r>
              <a:rPr lang="en-GB" sz="1400">
                <a:latin typeface="Arial" panose="020B0604020202020204" pitchFamily="34" charset="0"/>
                <a:ea typeface="+mn-lt"/>
                <a:cs typeface="Arial" panose="020B0604020202020204" pitchFamily="34" charset="0"/>
              </a:rPr>
              <a:t>, 3</a:t>
            </a:r>
            <a:r>
              <a:rPr lang="en-GB" sz="1400" baseline="30000">
                <a:latin typeface="Arial" panose="020B0604020202020204" pitchFamily="34" charset="0"/>
                <a:ea typeface="+mn-lt"/>
                <a:cs typeface="Arial" panose="020B0604020202020204" pitchFamily="34" charset="0"/>
              </a:rPr>
              <a:t>rd</a:t>
            </a:r>
            <a:r>
              <a:rPr lang="en-GB" sz="1400">
                <a:latin typeface="Arial" panose="020B0604020202020204" pitchFamily="34" charset="0"/>
                <a:ea typeface="+mn-lt"/>
                <a:cs typeface="Arial" panose="020B0604020202020204" pitchFamily="34" charset="0"/>
              </a:rPr>
              <a:t> </a:t>
            </a:r>
            <a:r>
              <a:rPr lang="en-GB" sz="1400" err="1">
                <a:latin typeface="Arial" panose="020B0604020202020204" pitchFamily="34" charset="0"/>
                <a:ea typeface="+mn-lt"/>
                <a:cs typeface="Arial" panose="020B0604020202020204" pitchFamily="34" charset="0"/>
              </a:rPr>
              <a:t>edn</a:t>
            </a:r>
            <a:r>
              <a:rPr lang="en-GB" sz="1400">
                <a:latin typeface="Arial" panose="020B0604020202020204" pitchFamily="34" charset="0"/>
                <a:ea typeface="+mn-lt"/>
                <a:cs typeface="Arial" panose="020B0604020202020204" pitchFamily="34" charset="0"/>
              </a:rPr>
              <a:t>. Thousand Oaks: SAGE</a:t>
            </a: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Rayudu, C., (2009) </a:t>
            </a:r>
            <a:r>
              <a:rPr lang="en-GB" sz="1400" i="1">
                <a:latin typeface="Arial" panose="020B0604020202020204" pitchFamily="34" charset="0"/>
                <a:cs typeface="Arial" panose="020B0604020202020204" pitchFamily="34" charset="0"/>
              </a:rPr>
              <a:t>Communication, Global Media, Mumbai</a:t>
            </a:r>
            <a:r>
              <a:rPr lang="en-GB" sz="1400">
                <a:latin typeface="Arial" panose="020B0604020202020204" pitchFamily="34" charset="0"/>
                <a:cs typeface="Arial" panose="020B0604020202020204" pitchFamily="34" charset="0"/>
              </a:rPr>
              <a:t>. Available from: ProQuest </a:t>
            </a:r>
            <a:r>
              <a:rPr lang="en-GB" sz="1400" err="1">
                <a:latin typeface="Arial" panose="020B0604020202020204" pitchFamily="34" charset="0"/>
                <a:cs typeface="Arial" panose="020B0604020202020204" pitchFamily="34" charset="0"/>
              </a:rPr>
              <a:t>Ebook</a:t>
            </a:r>
            <a:r>
              <a:rPr lang="en-GB" sz="1400">
                <a:latin typeface="Arial" panose="020B0604020202020204" pitchFamily="34" charset="0"/>
                <a:cs typeface="Arial" panose="020B0604020202020204" pitchFamily="34" charset="0"/>
              </a:rPr>
              <a:t> Central.</a:t>
            </a:r>
          </a:p>
          <a:p>
            <a:pPr>
              <a:lnSpc>
                <a:spcPct val="150000"/>
              </a:lnSpc>
            </a:pPr>
            <a:endParaRPr lang="en-GB" sz="140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88163CF2-3DD0-E3B3-E465-58698AFE7046}"/>
              </a:ext>
            </a:extLst>
          </p:cNvPr>
          <p:cNvSpPr>
            <a:spLocks noGrp="1"/>
          </p:cNvSpPr>
          <p:nvPr>
            <p:ph type="title" idx="4294967295"/>
          </p:nvPr>
        </p:nvSpPr>
        <p:spPr>
          <a:xfrm>
            <a:off x="0" y="1"/>
            <a:ext cx="10515600" cy="560070"/>
          </a:xfrm>
        </p:spPr>
        <p:txBody>
          <a:bodyPr>
            <a:normAutofit/>
          </a:bodyPr>
          <a:lstStyle/>
          <a:p>
            <a:r>
              <a:rPr lang="en-GB" sz="2400">
                <a:latin typeface="Arial" panose="020B0604020202020204" pitchFamily="34" charset="0"/>
                <a:cs typeface="Arial" panose="020B0604020202020204" pitchFamily="34" charset="0"/>
              </a:rPr>
              <a:t>References </a:t>
            </a:r>
          </a:p>
        </p:txBody>
      </p:sp>
      <p:cxnSp>
        <p:nvCxnSpPr>
          <p:cNvPr id="4" name="Straight Connector 3">
            <a:extLst>
              <a:ext uri="{FF2B5EF4-FFF2-40B4-BE49-F238E27FC236}">
                <a16:creationId xmlns:a16="http://schemas.microsoft.com/office/drawing/2014/main" id="{ECE6E27B-B8F0-AE0C-3610-E28D06FC8BC8}"/>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516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F0361E-F4BC-3CAF-E7C2-A60A8F78D788}"/>
              </a:ext>
            </a:extLst>
          </p:cNvPr>
          <p:cNvSpPr txBox="1"/>
          <p:nvPr/>
        </p:nvSpPr>
        <p:spPr>
          <a:xfrm>
            <a:off x="255270" y="869305"/>
            <a:ext cx="11384280" cy="5546198"/>
          </a:xfrm>
          <a:prstGeom prst="rect">
            <a:avLst/>
          </a:prstGeom>
          <a:noFill/>
        </p:spPr>
        <p:txBody>
          <a:bodyPr wrap="square" rtlCol="0">
            <a:spAutoFit/>
          </a:bodyPr>
          <a:lstStyle/>
          <a:p>
            <a:pPr>
              <a:lnSpc>
                <a:spcPct val="150000"/>
              </a:lnSpc>
            </a:pPr>
            <a:r>
              <a:rPr lang="en-GB" sz="1400">
                <a:latin typeface="Arial" panose="020B0604020202020204" pitchFamily="34" charset="0"/>
                <a:cs typeface="Arial" panose="020B0604020202020204" pitchFamily="34" charset="0"/>
              </a:rPr>
              <a:t>Robbins, SP. &amp; Coulter MA. (2017) </a:t>
            </a:r>
            <a:r>
              <a:rPr lang="en-GB" sz="1400" i="1">
                <a:latin typeface="Arial" panose="020B0604020202020204" pitchFamily="34" charset="0"/>
                <a:cs typeface="Arial" panose="020B0604020202020204" pitchFamily="34" charset="0"/>
              </a:rPr>
              <a:t>Management, Global Edition </a:t>
            </a:r>
            <a:r>
              <a:rPr lang="en-GB" sz="1400">
                <a:latin typeface="Arial" panose="020B0604020202020204" pitchFamily="34" charset="0"/>
                <a:cs typeface="Arial" panose="020B0604020202020204" pitchFamily="34" charset="0"/>
              </a:rPr>
              <a:t>Harlow, United Kingdom: Pearson Education Limited. Available from: ProQuest </a:t>
            </a:r>
            <a:r>
              <a:rPr lang="en-GB" sz="1400" err="1">
                <a:latin typeface="Arial" panose="020B0604020202020204" pitchFamily="34" charset="0"/>
                <a:cs typeface="Arial" panose="020B0604020202020204" pitchFamily="34" charset="0"/>
              </a:rPr>
              <a:t>Ebook</a:t>
            </a:r>
            <a:r>
              <a:rPr lang="en-GB" sz="1400">
                <a:latin typeface="Arial" panose="020B0604020202020204" pitchFamily="34" charset="0"/>
                <a:cs typeface="Arial" panose="020B0604020202020204" pitchFamily="34" charset="0"/>
              </a:rPr>
              <a:t> Central. (Accessed: 7 May 2020).</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err="1">
                <a:latin typeface="Arial" panose="020B0604020202020204" pitchFamily="34" charset="0"/>
                <a:cs typeface="Arial" panose="020B0604020202020204" pitchFamily="34" charset="0"/>
              </a:rPr>
              <a:t>Sahu</a:t>
            </a:r>
            <a:r>
              <a:rPr lang="en-GB" sz="1400">
                <a:latin typeface="Arial" panose="020B0604020202020204" pitchFamily="34" charset="0"/>
                <a:cs typeface="Arial" panose="020B0604020202020204" pitchFamily="34" charset="0"/>
              </a:rPr>
              <a:t>, A., (2022). </a:t>
            </a:r>
            <a:r>
              <a:rPr lang="en-GB" sz="1400" i="1">
                <a:latin typeface="Arial" panose="020B0604020202020204" pitchFamily="34" charset="0"/>
                <a:cs typeface="Arial" panose="020B0604020202020204" pitchFamily="34" charset="0"/>
              </a:rPr>
              <a:t>Types of communication - Business Communication - Notes - </a:t>
            </a:r>
            <a:r>
              <a:rPr lang="en-GB" sz="1400" i="1" err="1">
                <a:latin typeface="Arial" panose="020B0604020202020204" pitchFamily="34" charset="0"/>
                <a:cs typeface="Arial" panose="020B0604020202020204" pitchFamily="34" charset="0"/>
              </a:rPr>
              <a:t>Teachmint</a:t>
            </a:r>
            <a:r>
              <a:rPr lang="en-GB" sz="1400">
                <a:latin typeface="Arial" panose="020B0604020202020204" pitchFamily="34" charset="0"/>
                <a:cs typeface="Arial" panose="020B0604020202020204" pitchFamily="34" charset="0"/>
              </a:rPr>
              <a:t>. [online] </a:t>
            </a:r>
            <a:r>
              <a:rPr lang="en-GB" sz="1400" err="1">
                <a:latin typeface="Arial" panose="020B0604020202020204" pitchFamily="34" charset="0"/>
                <a:cs typeface="Arial" panose="020B0604020202020204" pitchFamily="34" charset="0"/>
              </a:rPr>
              <a:t>Teachmint</a:t>
            </a:r>
            <a:r>
              <a:rPr lang="en-GB" sz="1400">
                <a:latin typeface="Arial" panose="020B0604020202020204" pitchFamily="34" charset="0"/>
                <a:cs typeface="Arial" panose="020B0604020202020204" pitchFamily="34" charset="0"/>
              </a:rPr>
              <a:t>. Available at: https://www.teachmint.com/tfile/studymaterial/b-com/businesscommunication/img-20220121-wa0000jpg/55590b27-f5ad-4dd7-8c4b-a1c0dc38eaa0 (Accessed 19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The Health Foundation. (2020). </a:t>
            </a:r>
            <a:r>
              <a:rPr lang="en-GB" sz="1400" i="1">
                <a:latin typeface="Arial" panose="020B0604020202020204" pitchFamily="34" charset="0"/>
                <a:cs typeface="Arial" panose="020B0604020202020204" pitchFamily="34" charset="0"/>
              </a:rPr>
              <a:t>Communication Channels: A Guide</a:t>
            </a:r>
            <a:r>
              <a:rPr lang="en-GB" sz="1400">
                <a:latin typeface="Arial" panose="020B0604020202020204" pitchFamily="34" charset="0"/>
                <a:cs typeface="Arial" panose="020B0604020202020204" pitchFamily="34" charset="0"/>
              </a:rPr>
              <a:t>. [online] Available at: https://www.health.org.uk/sites/default/files/Communications-channels.pdf (Accessed: 21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US" sz="1400" err="1">
                <a:latin typeface="Arial" panose="020B0604020202020204" pitchFamily="34" charset="0"/>
                <a:cs typeface="Arial" panose="020B0604020202020204" pitchFamily="34" charset="0"/>
              </a:rPr>
              <a:t>Travaline</a:t>
            </a:r>
            <a:r>
              <a:rPr lang="en-US" sz="1400">
                <a:latin typeface="Arial" panose="020B0604020202020204" pitchFamily="34" charset="0"/>
                <a:cs typeface="Arial" panose="020B0604020202020204" pitchFamily="34" charset="0"/>
              </a:rPr>
              <a:t>, J.M., </a:t>
            </a:r>
            <a:r>
              <a:rPr lang="en-US" sz="1400" err="1">
                <a:latin typeface="Arial" panose="020B0604020202020204" pitchFamily="34" charset="0"/>
                <a:cs typeface="Arial" panose="020B0604020202020204" pitchFamily="34" charset="0"/>
              </a:rPr>
              <a:t>Ruchinskas</a:t>
            </a:r>
            <a:r>
              <a:rPr lang="en-US" sz="1400">
                <a:latin typeface="Arial" panose="020B0604020202020204" pitchFamily="34" charset="0"/>
                <a:cs typeface="Arial" panose="020B0604020202020204" pitchFamily="34" charset="0"/>
              </a:rPr>
              <a:t>, R. and </a:t>
            </a:r>
            <a:r>
              <a:rPr lang="en-US" sz="1400" err="1">
                <a:latin typeface="Arial" panose="020B0604020202020204" pitchFamily="34" charset="0"/>
                <a:cs typeface="Arial" panose="020B0604020202020204" pitchFamily="34" charset="0"/>
              </a:rPr>
              <a:t>D’Alonzo</a:t>
            </a:r>
            <a:r>
              <a:rPr lang="en-US" sz="1400">
                <a:latin typeface="Arial" panose="020B0604020202020204" pitchFamily="34" charset="0"/>
                <a:cs typeface="Arial" panose="020B0604020202020204" pitchFamily="34" charset="0"/>
              </a:rPr>
              <a:t>, G.E., (2005). Patient-physician communication: why and how. </a:t>
            </a:r>
            <a:r>
              <a:rPr lang="en-US" sz="1400" i="1">
                <a:latin typeface="Arial" panose="020B0604020202020204" pitchFamily="34" charset="0"/>
                <a:cs typeface="Arial" panose="020B0604020202020204" pitchFamily="34" charset="0"/>
              </a:rPr>
              <a:t>Journal of Osteopathic Medicine</a:t>
            </a:r>
            <a:r>
              <a:rPr lang="en-US" sz="1400">
                <a:latin typeface="Arial" panose="020B0604020202020204" pitchFamily="34" charset="0"/>
                <a:cs typeface="Arial" panose="020B0604020202020204" pitchFamily="34" charset="0"/>
              </a:rPr>
              <a:t>, </a:t>
            </a:r>
            <a:r>
              <a:rPr lang="en-US" sz="1400" i="1">
                <a:latin typeface="Arial" panose="020B0604020202020204" pitchFamily="34" charset="0"/>
                <a:cs typeface="Arial" panose="020B0604020202020204" pitchFamily="34" charset="0"/>
              </a:rPr>
              <a:t>105</a:t>
            </a:r>
            <a:r>
              <a:rPr lang="en-US" sz="1400">
                <a:latin typeface="Arial" panose="020B0604020202020204" pitchFamily="34" charset="0"/>
                <a:cs typeface="Arial" panose="020B0604020202020204" pitchFamily="34" charset="0"/>
              </a:rPr>
              <a:t>(1), </a:t>
            </a:r>
            <a:r>
              <a:rPr lang="en-US" sz="1400" err="1">
                <a:latin typeface="Arial" panose="020B0604020202020204" pitchFamily="34" charset="0"/>
                <a:cs typeface="Arial" panose="020B0604020202020204" pitchFamily="34" charset="0"/>
              </a:rPr>
              <a:t>pp.13</a:t>
            </a:r>
            <a:r>
              <a:rPr lang="en-US" sz="1400">
                <a:latin typeface="Arial" panose="020B0604020202020204" pitchFamily="34" charset="0"/>
                <a:cs typeface="Arial" panose="020B0604020202020204" pitchFamily="34" charset="0"/>
              </a:rPr>
              <a:t>-18.</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Wrench, J </a:t>
            </a:r>
            <a:r>
              <a:rPr lang="en-GB" sz="1400" i="1">
                <a:latin typeface="Arial" panose="020B0604020202020204" pitchFamily="34" charset="0"/>
                <a:cs typeface="Arial" panose="020B0604020202020204" pitchFamily="34" charset="0"/>
              </a:rPr>
              <a:t>et al</a:t>
            </a:r>
            <a:r>
              <a:rPr lang="en-GB" sz="1400">
                <a:latin typeface="Arial" panose="020B0604020202020204" pitchFamily="34" charset="0"/>
                <a:cs typeface="Arial" panose="020B0604020202020204" pitchFamily="34" charset="0"/>
              </a:rPr>
              <a:t>, (2022). </a:t>
            </a:r>
            <a:r>
              <a:rPr lang="en-GB" sz="1400" i="1">
                <a:latin typeface="Arial" panose="020B0604020202020204" pitchFamily="34" charset="0"/>
                <a:cs typeface="Arial" panose="020B0604020202020204" pitchFamily="34" charset="0"/>
              </a:rPr>
              <a:t>2.4: Models of Interpersonal Communication</a:t>
            </a:r>
            <a:r>
              <a:rPr lang="en-GB" sz="1400">
                <a:latin typeface="Arial" panose="020B0604020202020204" pitchFamily="34" charset="0"/>
                <a:cs typeface="Arial" panose="020B0604020202020204" pitchFamily="34" charset="0"/>
              </a:rPr>
              <a:t>. [online] Social Sci </a:t>
            </a:r>
            <a:r>
              <a:rPr lang="en-GB" sz="1400" err="1">
                <a:latin typeface="Arial" panose="020B0604020202020204" pitchFamily="34" charset="0"/>
                <a:cs typeface="Arial" panose="020B0604020202020204" pitchFamily="34" charset="0"/>
              </a:rPr>
              <a:t>LibreTexts</a:t>
            </a:r>
            <a:r>
              <a:rPr lang="en-GB" sz="1400">
                <a:latin typeface="Arial" panose="020B0604020202020204" pitchFamily="34" charset="0"/>
                <a:cs typeface="Arial" panose="020B0604020202020204" pitchFamily="34" charset="0"/>
              </a:rPr>
              <a:t>. Available at: https://socialsci.libretexts.org/Bookshelves/Communication/Interpersonal_Communication/Book%3A_Interpersonal_Communication_-_A_Mindful_Approach_to_Relationships_(Wrench_et_al.)/02%3A_Overview_of_Interpersonal_Communication/2.04%3A_Models_of_Interpersonal_Communication (Accessed 17 July 2022).</a:t>
            </a:r>
          </a:p>
        </p:txBody>
      </p:sp>
      <p:sp>
        <p:nvSpPr>
          <p:cNvPr id="3" name="Title 2">
            <a:extLst>
              <a:ext uri="{FF2B5EF4-FFF2-40B4-BE49-F238E27FC236}">
                <a16:creationId xmlns:a16="http://schemas.microsoft.com/office/drawing/2014/main" id="{3844B569-26D5-3E78-4C0C-9011AD110032}"/>
              </a:ext>
            </a:extLst>
          </p:cNvPr>
          <p:cNvSpPr>
            <a:spLocks noGrp="1"/>
          </p:cNvSpPr>
          <p:nvPr>
            <p:ph type="title" idx="4294967295"/>
          </p:nvPr>
        </p:nvSpPr>
        <p:spPr>
          <a:xfrm>
            <a:off x="0" y="-34290"/>
            <a:ext cx="10515600" cy="549275"/>
          </a:xfrm>
        </p:spPr>
        <p:txBody>
          <a:bodyPr/>
          <a:lstStyle/>
          <a:p>
            <a:r>
              <a:rPr lang="en-GB" sz="2400">
                <a:latin typeface="Arial" panose="020B0604020202020204" pitchFamily="34" charset="0"/>
                <a:cs typeface="Arial" panose="020B0604020202020204" pitchFamily="34" charset="0"/>
              </a:rPr>
              <a:t>References</a:t>
            </a:r>
          </a:p>
        </p:txBody>
      </p:sp>
      <p:cxnSp>
        <p:nvCxnSpPr>
          <p:cNvPr id="4" name="Straight Connector 3">
            <a:extLst>
              <a:ext uri="{FF2B5EF4-FFF2-40B4-BE49-F238E27FC236}">
                <a16:creationId xmlns:a16="http://schemas.microsoft.com/office/drawing/2014/main" id="{2ADC0E81-3E70-FD4C-1557-82C7655694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4764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EFC02459-270B-E821-91F5-405F3A98B278}"/>
              </a:ext>
            </a:extLst>
          </p:cNvPr>
          <p:cNvGraphicFramePr>
            <a:graphicFrameLocks noGrp="1"/>
          </p:cNvGraphicFramePr>
          <p:nvPr>
            <p:extLst>
              <p:ext uri="{D42A27DB-BD31-4B8C-83A1-F6EECF244321}">
                <p14:modId xmlns:p14="http://schemas.microsoft.com/office/powerpoint/2010/main" val="1118718734"/>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latin typeface="Arial" panose="020B0604020202020204" pitchFamily="34" charset="0"/>
                          <a:cs typeface="Arial" panose="020B0604020202020204" pitchFamily="34" charset="0"/>
                        </a:rPr>
                        <a:t>Teamwork Evaluation </a:t>
                      </a:r>
                    </a:p>
                  </a:txBody>
                  <a:tcPr/>
                </a:tc>
                <a:tc>
                  <a:txBody>
                    <a:bodyPr/>
                    <a:lstStyle/>
                    <a:p>
                      <a:pPr algn="ctr"/>
                      <a:r>
                        <a:rPr lang="en-GB" sz="2400">
                          <a:latin typeface="Arial" panose="020B0604020202020204" pitchFamily="34" charset="0"/>
                          <a:cs typeface="Arial" panose="020B0604020202020204" pitchFamily="34" charset="0"/>
                        </a:rPr>
                        <a:t>Team responses. </a:t>
                      </a:r>
                    </a:p>
                  </a:txBody>
                  <a:tcPr/>
                </a:tc>
                <a:extLst>
                  <a:ext uri="{0D108BD9-81ED-4DB2-BD59-A6C34878D82A}">
                    <a16:rowId xmlns:a16="http://schemas.microsoft.com/office/drawing/2014/main" val="3160018179"/>
                  </a:ext>
                </a:extLst>
              </a:tr>
              <a:tr h="882562">
                <a:tc>
                  <a:txBody>
                    <a:bodyPr/>
                    <a:lstStyle/>
                    <a:p>
                      <a:r>
                        <a:rPr lang="en-GB">
                          <a:latin typeface="Arial" panose="020B0604020202020204" pitchFamily="34" charset="0"/>
                          <a:cs typeface="Arial" panose="020B0604020202020204" pitchFamily="34" charset="0"/>
                        </a:rPr>
                        <a:t>Who was in your team? </a:t>
                      </a:r>
                    </a:p>
                  </a:txBody>
                  <a:tcPr/>
                </a:tc>
                <a:tc>
                  <a:txBody>
                    <a:bodyPr/>
                    <a:lstStyle/>
                    <a:p>
                      <a:r>
                        <a:rPr lang="en-GB" err="1">
                          <a:latin typeface="Arial" panose="020B0604020202020204" pitchFamily="34" charset="0"/>
                          <a:cs typeface="Arial" panose="020B0604020202020204" pitchFamily="34" charset="0"/>
                        </a:rPr>
                        <a:t>Borimir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Petkov</a:t>
                      </a:r>
                      <a:r>
                        <a:rPr lang="en-GB">
                          <a:latin typeface="Arial" panose="020B0604020202020204" pitchFamily="34" charset="0"/>
                          <a:cs typeface="Arial" panose="020B0604020202020204" pitchFamily="34" charset="0"/>
                        </a:rPr>
                        <a:t> 2118523</a:t>
                      </a:r>
                    </a:p>
                    <a:p>
                      <a:r>
                        <a:rPr lang="en-GB" err="1">
                          <a:latin typeface="Arial" panose="020B0604020202020204" pitchFamily="34" charset="0"/>
                          <a:cs typeface="Arial" panose="020B0604020202020204" pitchFamily="34" charset="0"/>
                        </a:rPr>
                        <a:t>Cosmina</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Lemnarui</a:t>
                      </a:r>
                      <a:r>
                        <a:rPr lang="en-GB">
                          <a:latin typeface="Arial" panose="020B0604020202020204" pitchFamily="34" charset="0"/>
                          <a:cs typeface="Arial" panose="020B0604020202020204" pitchFamily="34" charset="0"/>
                        </a:rPr>
                        <a:t> 2119068</a:t>
                      </a:r>
                    </a:p>
                    <a:p>
                      <a:r>
                        <a:rPr lang="en-GB">
                          <a:latin typeface="Arial" panose="020B0604020202020204" pitchFamily="34" charset="0"/>
                          <a:cs typeface="Arial" panose="020B0604020202020204" pitchFamily="34" charset="0"/>
                        </a:rPr>
                        <a:t>Ishrat Rehman 2118374</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What were the key strengths of your team? </a:t>
                      </a:r>
                    </a:p>
                    <a:p>
                      <a:endParaRPr lang="en-GB">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Team work, helping each other out when struggling.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What were the challenges that you overcame as a team?</a:t>
                      </a:r>
                    </a:p>
                    <a:p>
                      <a:endParaRPr lang="en-GB">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Time and language barrier. Time as we were all available at different times so it was difficult to communicate. Language as two members</a:t>
                      </a:r>
                      <a:r>
                        <a:rPr lang="en-GB" baseline="0">
                          <a:latin typeface="Arial" panose="020B0604020202020204" pitchFamily="34" charset="0"/>
                          <a:cs typeface="Arial" panose="020B0604020202020204" pitchFamily="34" charset="0"/>
                        </a:rPr>
                        <a:t> first language isn’t English.</a:t>
                      </a:r>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What would you do differently if you worked as a team again?</a:t>
                      </a:r>
                    </a:p>
                    <a:p>
                      <a:endParaRPr lang="en-GB">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We would</a:t>
                      </a:r>
                      <a:r>
                        <a:rPr lang="en-GB" baseline="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have a schedule prior to going away and working on individual slides. That way we would know when each member is available.</a:t>
                      </a:r>
                    </a:p>
                  </a:txBody>
                  <a:tcPr/>
                </a:tc>
                <a:extLst>
                  <a:ext uri="{0D108BD9-81ED-4DB2-BD59-A6C34878D82A}">
                    <a16:rowId xmlns:a16="http://schemas.microsoft.com/office/drawing/2014/main" val="771358641"/>
                  </a:ext>
                </a:extLst>
              </a:tr>
              <a:tr h="882562">
                <a:tc>
                  <a:txBody>
                    <a:bodyPr/>
                    <a:lstStyle/>
                    <a:p>
                      <a:r>
                        <a:rPr lang="en-GB">
                          <a:latin typeface="Arial" panose="020B0604020202020204" pitchFamily="34" charset="0"/>
                          <a:cs typeface="Arial" panose="020B0604020202020204" pitchFamily="34" charset="0"/>
                        </a:rPr>
                        <a:t>How would you rate your team working? Out of 10? </a:t>
                      </a:r>
                    </a:p>
                  </a:txBody>
                  <a:tcPr/>
                </a:tc>
                <a:tc>
                  <a:txBody>
                    <a:bodyPr/>
                    <a:lstStyle/>
                    <a:p>
                      <a:r>
                        <a:rPr lang="en-GB">
                          <a:latin typeface="Arial" panose="020B0604020202020204" pitchFamily="34" charset="0"/>
                          <a:cs typeface="Arial" panose="020B0604020202020204" pitchFamily="34" charset="0"/>
                        </a:rPr>
                        <a:t> Excellent</a:t>
                      </a:r>
                      <a:r>
                        <a:rPr lang="en-GB" baseline="0">
                          <a:latin typeface="Arial" panose="020B0604020202020204" pitchFamily="34" charset="0"/>
                          <a:cs typeface="Arial" panose="020B0604020202020204" pitchFamily="34" charset="0"/>
                        </a:rPr>
                        <a:t> and cohesive. </a:t>
                      </a:r>
                      <a:r>
                        <a:rPr lang="en-GB">
                          <a:latin typeface="Arial" panose="020B0604020202020204" pitchFamily="34" charset="0"/>
                          <a:cs typeface="Arial" panose="020B0604020202020204" pitchFamily="34" charset="0"/>
                        </a:rPr>
                        <a:t>9 as we overcame several barriers.</a:t>
                      </a:r>
                    </a:p>
                  </a:txBody>
                  <a:tcPr/>
                </a:tc>
                <a:extLst>
                  <a:ext uri="{0D108BD9-81ED-4DB2-BD59-A6C34878D82A}">
                    <a16:rowId xmlns:a16="http://schemas.microsoft.com/office/drawing/2014/main" val="3794105351"/>
                  </a:ext>
                </a:extLst>
              </a:tr>
            </a:tbl>
          </a:graphicData>
        </a:graphic>
      </p:graphicFrame>
      <p:sp>
        <p:nvSpPr>
          <p:cNvPr id="3" name="Title 2">
            <a:extLst>
              <a:ext uri="{FF2B5EF4-FFF2-40B4-BE49-F238E27FC236}">
                <a16:creationId xmlns:a16="http://schemas.microsoft.com/office/drawing/2014/main" id="{ADBAEFFD-9CD7-0602-2303-14691F62ED75}"/>
              </a:ext>
            </a:extLst>
          </p:cNvPr>
          <p:cNvSpPr>
            <a:spLocks noGrp="1"/>
          </p:cNvSpPr>
          <p:nvPr>
            <p:ph type="title" idx="4294967295"/>
          </p:nvPr>
        </p:nvSpPr>
        <p:spPr>
          <a:xfrm>
            <a:off x="1000124" y="167922"/>
            <a:ext cx="10515600" cy="547688"/>
          </a:xfrm>
        </p:spPr>
        <p:txBody>
          <a:bodyPr>
            <a:normAutofit/>
          </a:bodyPr>
          <a:lstStyle/>
          <a:p>
            <a:r>
              <a:rPr lang="en-GB" sz="2400">
                <a:latin typeface="Arial" panose="020B0604020202020204" pitchFamily="34" charset="0"/>
                <a:cs typeface="Arial" panose="020B0604020202020204" pitchFamily="34" charset="0"/>
              </a:rPr>
              <a:t>Teamwork Evaluation</a:t>
            </a:r>
          </a:p>
        </p:txBody>
      </p:sp>
    </p:spTree>
    <p:extLst>
      <p:ext uri="{BB962C8B-B14F-4D97-AF65-F5344CB8AC3E}">
        <p14:creationId xmlns:p14="http://schemas.microsoft.com/office/powerpoint/2010/main" val="294198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424CDF8-9EC0-439F-BA07-95FEBC873F2F}">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26BBF6E-1A0F-4313-8291-0F757712FAA9}">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C6DE13C-CF2C-4B45-ACDE-4A024603EB0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21</Slides>
  <Notes>10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Title Page</vt:lpstr>
      <vt:lpstr>Contents Page</vt:lpstr>
      <vt:lpstr>Introduction</vt:lpstr>
      <vt:lpstr>What is Communication?</vt:lpstr>
      <vt:lpstr>What is Effective Communication?</vt:lpstr>
      <vt:lpstr>Benefits of Effective Communication on Organisations Business Process</vt:lpstr>
      <vt:lpstr>Models of Communication</vt:lpstr>
      <vt:lpstr>Shannon and Weavers Model</vt:lpstr>
      <vt:lpstr>Berlo’s SMCR Model of Communication</vt:lpstr>
      <vt:lpstr>Schramm’s Interactive Model</vt:lpstr>
      <vt:lpstr>Barriers to Effective Communication</vt:lpstr>
      <vt:lpstr>Overcoming Barriers to Communication</vt:lpstr>
      <vt:lpstr>Methods of Communication in Organisations</vt:lpstr>
      <vt:lpstr>Types of Organisational Communication</vt:lpstr>
      <vt:lpstr>Channels of Communication</vt:lpstr>
      <vt:lpstr>Channels used to Improve Communication</vt:lpstr>
      <vt:lpstr>Conclusion</vt:lpstr>
      <vt:lpstr>References</vt:lpstr>
      <vt:lpstr>References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Ishrat Rehman (2118374)</dc:creator>
  <cp:revision>1</cp:revision>
  <dcterms:created xsi:type="dcterms:W3CDTF">2022-07-18T00:20:56Z</dcterms:created>
  <dcterms:modified xsi:type="dcterms:W3CDTF">2022-07-24T10:06:27Z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