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1" roundtripDataSignature="AMtx7mhrr4MAqmijWq8Ol2PNYYk/GNSDm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37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dirty="0"/>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dirty="0"/>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L="914400" marR="0" lvl="1"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2pPr>
            <a:lvl3pPr marL="1371600" marR="0" lvl="2"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3pPr>
            <a:lvl4pPr marL="1828800" marR="0" lvl="3"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4pPr>
            <a:lvl5pPr marL="2286000" marR="0" lvl="4"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5pPr>
            <a:lvl6pPr marL="2743200" marR="0" lvl="5"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6pPr>
            <a:lvl7pPr marL="3200400" marR="0" lvl="6"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7pPr>
            <a:lvl8pPr marL="3657600" marR="0" lvl="7"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8pPr>
            <a:lvl9pPr marL="4114800" marR="0" lvl="8"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dirty="0"/>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Arial"/>
                <a:ea typeface="Arial"/>
                <a:cs typeface="Arial"/>
                <a:sym typeface="Arial"/>
              </a:rPr>
              <a:t>‹#›</a:t>
            </a:fld>
            <a:endParaRPr sz="1200" b="0" i="0" u="none" strike="noStrike" cap="none" dirty="0">
              <a:solidFill>
                <a:schemeClr val="dk1"/>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45" name="Google Shape;145;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2e46d01c97e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2e46d01c97e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2" name="Google Shape;152;g2e46d01c97e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2</a:t>
            </a:fld>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2e46d01c97e_0_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2e46d01c97e_0_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9" name="Google Shape;159;g2e46d01c97e_0_7: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3</a:t>
            </a:fld>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5" name="Google Shape;165;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2800" dirty="0"/>
              <a:t>Welcome to the presentation. This presentation will cover a new business plan for Newport Hand Car Wash. The business is offering high-quality, affordable hand car washing services for the residents of Newport. </a:t>
            </a:r>
            <a:endParaRPr dirty="0"/>
          </a:p>
          <a:p>
            <a:pPr marL="0" lvl="0" indent="0" algn="l" rtl="0">
              <a:spcBef>
                <a:spcPts val="0"/>
              </a:spcBef>
              <a:spcAft>
                <a:spcPts val="0"/>
              </a:spcAft>
              <a:buNone/>
            </a:pPr>
            <a:endParaRPr dirty="0"/>
          </a:p>
        </p:txBody>
      </p:sp>
      <p:sp>
        <p:nvSpPr>
          <p:cNvPr id="166" name="Google Shape;166;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800" dirty="0">
                <a:latin typeface="Arial"/>
                <a:ea typeface="Arial"/>
                <a:cs typeface="Arial"/>
                <a:sym typeface="Arial"/>
              </a:rPr>
              <a:t>Newport Saver Car Wash  offers premium car wash with affordable price. It will be will registered as sole trader. The business will also offer detailed interior and exterior cleaning. The marketing message of this shop will be “Saving Money” which will be unique selling proposition too. </a:t>
            </a:r>
            <a:endParaRPr dirty="0"/>
          </a:p>
        </p:txBody>
      </p:sp>
      <p:sp>
        <p:nvSpPr>
          <p:cNvPr id="175" name="Google Shape;175;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9" name="Google Shape;189;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The Mission Statement of this business is </a:t>
            </a:r>
            <a:r>
              <a:rPr lang="en-US" sz="1200" dirty="0">
                <a:latin typeface="Arial"/>
                <a:ea typeface="Arial"/>
                <a:cs typeface="Arial"/>
                <a:sym typeface="Arial"/>
              </a:rPr>
              <a:t>“to ensure high-quality hand car wash services with high satisfaction while maintaining low cost and commitment to excellence. In addition, aim of this business is to </a:t>
            </a:r>
            <a:r>
              <a:rPr lang="en-US" dirty="0"/>
              <a:t>become top car wash company in Newport. </a:t>
            </a:r>
            <a:endParaRPr dirty="0"/>
          </a:p>
          <a:p>
            <a:pPr marL="0" lvl="0" indent="0" algn="l" rtl="0">
              <a:spcBef>
                <a:spcPts val="0"/>
              </a:spcBef>
              <a:spcAft>
                <a:spcPts val="0"/>
              </a:spcAft>
              <a:buNone/>
            </a:pPr>
            <a:r>
              <a:rPr lang="en-US" dirty="0"/>
              <a:t>Objectives are-</a:t>
            </a:r>
            <a:endParaRPr dirty="0"/>
          </a:p>
          <a:p>
            <a:pPr marL="0" lvl="0" indent="0" algn="l" rtl="0">
              <a:spcBef>
                <a:spcPts val="0"/>
              </a:spcBef>
              <a:spcAft>
                <a:spcPts val="0"/>
              </a:spcAft>
              <a:buClr>
                <a:schemeClr val="dk1"/>
              </a:buClr>
              <a:buSzPts val="1200"/>
              <a:buFont typeface="Arial"/>
              <a:buNone/>
            </a:pPr>
            <a:r>
              <a:rPr lang="en-US" dirty="0"/>
              <a:t>     1.	Gaining 20% customers in first year. </a:t>
            </a:r>
            <a:endParaRPr dirty="0"/>
          </a:p>
          <a:p>
            <a:pPr marL="0" lvl="0" indent="0" algn="l" rtl="0">
              <a:spcBef>
                <a:spcPts val="0"/>
              </a:spcBef>
              <a:spcAft>
                <a:spcPts val="0"/>
              </a:spcAft>
              <a:buClr>
                <a:schemeClr val="dk1"/>
              </a:buClr>
              <a:buSzPts val="1200"/>
              <a:buFont typeface="Arial"/>
              <a:buNone/>
            </a:pPr>
            <a:r>
              <a:rPr lang="en-US" dirty="0"/>
              <a:t>     2.	maintaining operational costs by 50% of total revenue. </a:t>
            </a:r>
            <a:endParaRPr dirty="0"/>
          </a:p>
          <a:p>
            <a:pPr marL="0" lvl="0" indent="0" algn="l" rtl="0">
              <a:spcBef>
                <a:spcPts val="0"/>
              </a:spcBef>
              <a:spcAft>
                <a:spcPts val="0"/>
              </a:spcAft>
              <a:buClr>
                <a:schemeClr val="dk1"/>
              </a:buClr>
              <a:buSzPts val="1200"/>
              <a:buFont typeface="Arial"/>
              <a:buNone/>
            </a:pPr>
            <a:r>
              <a:rPr lang="en-US" dirty="0"/>
              <a:t>     3.	Achieving a 90% customer satisfaction rate in the first year of operations. </a:t>
            </a: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p:txBody>
      </p:sp>
      <p:sp>
        <p:nvSpPr>
          <p:cNvPr id="190" name="Google Shape;190;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6" name="Google Shape;196;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None/>
            </a:pPr>
            <a:r>
              <a:rPr lang="en-US" sz="1800" dirty="0">
                <a:latin typeface="Arial"/>
                <a:ea typeface="Arial"/>
                <a:cs typeface="Arial"/>
                <a:sym typeface="Arial"/>
              </a:rPr>
              <a:t>Location: the shop will be located in a high traffic area in Newport. Preferred areas are near a shopping mall or major road intersections. </a:t>
            </a:r>
            <a:endParaRPr dirty="0"/>
          </a:p>
          <a:p>
            <a:pPr marL="0" marR="0" lvl="0" indent="0" algn="just" rtl="0">
              <a:lnSpc>
                <a:spcPct val="150000"/>
              </a:lnSpc>
              <a:spcBef>
                <a:spcPts val="800"/>
              </a:spcBef>
              <a:spcAft>
                <a:spcPts val="0"/>
              </a:spcAft>
              <a:buNone/>
            </a:pPr>
            <a:r>
              <a:rPr lang="en-US" sz="1800" dirty="0">
                <a:latin typeface="Arial"/>
                <a:ea typeface="Arial"/>
                <a:cs typeface="Arial"/>
                <a:sym typeface="Arial"/>
              </a:rPr>
              <a:t>High-pressure washers, buckets, towels, cleaning agents like soap, polishes, waxes and so on, vacuum cleaners, waste drainage systems and many more are required to start the business. </a:t>
            </a:r>
            <a:endParaRPr sz="1800" dirty="0">
              <a:latin typeface="Times New Roman"/>
              <a:ea typeface="Times New Roman"/>
              <a:cs typeface="Times New Roman"/>
              <a:sym typeface="Times New Roman"/>
            </a:endParaRPr>
          </a:p>
          <a:p>
            <a:pPr marL="0" lvl="0" indent="0" algn="l" rtl="0">
              <a:spcBef>
                <a:spcPts val="800"/>
              </a:spcBef>
              <a:spcAft>
                <a:spcPts val="0"/>
              </a:spcAft>
              <a:buNone/>
            </a:pPr>
            <a:endParaRPr dirty="0"/>
          </a:p>
        </p:txBody>
      </p:sp>
      <p:sp>
        <p:nvSpPr>
          <p:cNvPr id="197" name="Google Shape;197;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9" name="Google Shape;20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None/>
            </a:pPr>
            <a:r>
              <a:rPr lang="en-US" sz="1800" dirty="0">
                <a:latin typeface="Arial"/>
                <a:ea typeface="Arial"/>
                <a:cs typeface="Arial"/>
                <a:sym typeface="Arial"/>
              </a:rPr>
              <a:t>The owner will be manager and main key person of the business. To assist him, there will be 3 technician. Moreover, there will be a digital marketing specialist for maintaining the social media and other marketing activities.  The employees will be recruited through local hiring board or social media. </a:t>
            </a:r>
            <a:endParaRPr dirty="0"/>
          </a:p>
        </p:txBody>
      </p:sp>
      <p:sp>
        <p:nvSpPr>
          <p:cNvPr id="210" name="Google Shape;21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6" name="Google Shape;216;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en-US" dirty="0"/>
              <a:t>The business will be started by personal investment of 10,000 GBP. Moreover, </a:t>
            </a:r>
            <a:r>
              <a:rPr lang="en-US" sz="1800" dirty="0">
                <a:latin typeface="Arial"/>
                <a:ea typeface="Arial"/>
                <a:cs typeface="Arial"/>
                <a:sym typeface="Arial"/>
              </a:rPr>
              <a:t>£15,000  will invested from bank loan. For Equipment,</a:t>
            </a:r>
            <a:r>
              <a:rPr lang="en-US" sz="1800" dirty="0">
                <a:latin typeface="Times New Roman"/>
                <a:ea typeface="Times New Roman"/>
                <a:cs typeface="Times New Roman"/>
                <a:sym typeface="Times New Roman"/>
              </a:rPr>
              <a:t> </a:t>
            </a:r>
            <a:r>
              <a:rPr lang="en-US" sz="1800" dirty="0">
                <a:latin typeface="Arial"/>
                <a:ea typeface="Arial"/>
                <a:cs typeface="Arial"/>
                <a:sym typeface="Arial"/>
              </a:rPr>
              <a:t>Shop Setup, Marketing Expenses</a:t>
            </a:r>
            <a:r>
              <a:rPr lang="en-US" sz="1800" dirty="0">
                <a:latin typeface="Times New Roman"/>
                <a:ea typeface="Times New Roman"/>
                <a:cs typeface="Times New Roman"/>
                <a:sym typeface="Times New Roman"/>
              </a:rPr>
              <a:t>, </a:t>
            </a:r>
            <a:r>
              <a:rPr lang="en-US" sz="1800" dirty="0">
                <a:latin typeface="Arial"/>
                <a:ea typeface="Arial"/>
                <a:cs typeface="Arial"/>
                <a:sym typeface="Arial"/>
              </a:rPr>
              <a:t>Working Capitals: £9,000, £4,000</a:t>
            </a:r>
            <a:r>
              <a:rPr lang="en-US" sz="1800" dirty="0">
                <a:latin typeface="Times New Roman"/>
                <a:ea typeface="Times New Roman"/>
                <a:cs typeface="Times New Roman"/>
                <a:sym typeface="Times New Roman"/>
              </a:rPr>
              <a:t>, </a:t>
            </a:r>
            <a:r>
              <a:rPr lang="en-US" sz="1800" dirty="0">
                <a:latin typeface="Arial"/>
                <a:ea typeface="Arial"/>
                <a:cs typeface="Arial"/>
                <a:sym typeface="Arial"/>
              </a:rPr>
              <a:t>$2,500 and </a:t>
            </a:r>
            <a:r>
              <a:rPr lang="en-US" sz="1800" dirty="0">
                <a:latin typeface="Times New Roman"/>
                <a:ea typeface="Times New Roman"/>
                <a:cs typeface="Times New Roman"/>
                <a:sym typeface="Times New Roman"/>
              </a:rPr>
              <a:t> </a:t>
            </a:r>
            <a:r>
              <a:rPr lang="en-US" sz="1800" dirty="0">
                <a:latin typeface="Arial"/>
                <a:ea typeface="Arial"/>
                <a:cs typeface="Arial"/>
                <a:sym typeface="Arial"/>
              </a:rPr>
              <a:t> £9,500 are needed respective. The company will reach breakeven in 6 months and </a:t>
            </a:r>
            <a:r>
              <a:rPr lang="en-US" sz="2800" dirty="0"/>
              <a:t>profitability growth over 36 months..</a:t>
            </a:r>
            <a:endParaRPr sz="1800"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217" name="Google Shape;217;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5" name="Google Shape;225;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Arial"/>
              <a:buNone/>
            </a:pPr>
            <a:r>
              <a:rPr lang="en-US" sz="1800" dirty="0">
                <a:latin typeface="Arial"/>
                <a:ea typeface="Arial"/>
                <a:cs typeface="Arial"/>
                <a:sym typeface="Arial"/>
              </a:rPr>
              <a:t>Being fastest and cost-effective method, Digital marketing will be preferred method to reach the customers. Instagram, Facebook, Tiktok, YouTube and so on will be used to launch campaign, target customer and ensure high customer engagement. A loyalty program will be launched to retain customers. </a:t>
            </a:r>
            <a:endParaRPr sz="1800"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226" name="Google Shape;226;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6" name="Google Shape;256;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Here is the some digital marketing contents for social media. </a:t>
            </a:r>
            <a:endParaRPr dirty="0"/>
          </a:p>
        </p:txBody>
      </p:sp>
      <p:sp>
        <p:nvSpPr>
          <p:cNvPr id="257" name="Google Shape;257;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5" name="Google Shape;265;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The preferred social media platforms are Facebook, Instagram and TikTok. These are platform where millions of subscriber can be reached easily. Moreover, Google business will guide local people to the shop. </a:t>
            </a:r>
            <a:endParaRPr dirty="0"/>
          </a:p>
        </p:txBody>
      </p:sp>
      <p:sp>
        <p:nvSpPr>
          <p:cNvPr id="266" name="Google Shape;266;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p:cNvGrpSpPr/>
        <p:nvPr/>
      </p:nvGrpSpPr>
      <p:grpSpPr>
        <a:xfrm>
          <a:off x="0" y="0"/>
          <a:ext cx="0" cy="0"/>
          <a:chOff x="0" y="0"/>
          <a:chExt cx="0" cy="0"/>
        </a:xfrm>
      </p:grpSpPr>
      <p:sp>
        <p:nvSpPr>
          <p:cNvPr id="272" name="Google Shape;272;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3" name="Google Shape;273;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en-US" dirty="0"/>
              <a:t>Secondary research showed that residents of Newport has high preferences for hand car wash. </a:t>
            </a:r>
            <a:r>
              <a:rPr lang="en-US" sz="1800" dirty="0">
                <a:latin typeface="Arial"/>
                <a:ea typeface="Arial"/>
                <a:cs typeface="Arial"/>
                <a:sym typeface="Arial"/>
              </a:rPr>
              <a:t>65% of the respondents are willing to pay between £08-£16 for the service. IMO Car Wash, Newport Hand Car Wash and CAR WASH 4 U  are existing competitor of the company that will create competition for the new entrants. </a:t>
            </a:r>
            <a:endParaRPr sz="1800"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274" name="Google Shape;274;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3" name="Google Shape;293;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In conclusion, the business will be operated in niche market. The market is not crowded by the competitors which will provide significant advantage to the company. Maintaining financial stability and strong connection with the customers will bring success to the company.</a:t>
            </a:r>
            <a:endParaRPr dirty="0"/>
          </a:p>
          <a:p>
            <a:pPr marL="0" lvl="0" indent="0" algn="l" rtl="0">
              <a:spcBef>
                <a:spcPts val="0"/>
              </a:spcBef>
              <a:spcAft>
                <a:spcPts val="0"/>
              </a:spcAft>
              <a:buNone/>
            </a:pPr>
            <a:endParaRPr dirty="0"/>
          </a:p>
        </p:txBody>
      </p:sp>
      <p:sp>
        <p:nvSpPr>
          <p:cNvPr id="294" name="Google Shape;294;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300" name="Google Shape;300;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307" name="Google Shape;307;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6"/>
        <p:cNvGrpSpPr/>
        <p:nvPr/>
      </p:nvGrpSpPr>
      <p:grpSpPr>
        <a:xfrm>
          <a:off x="0" y="0"/>
          <a:ext cx="0" cy="0"/>
          <a:chOff x="0" y="0"/>
          <a:chExt cx="0" cy="0"/>
        </a:xfrm>
      </p:grpSpPr>
      <p:grpSp>
        <p:nvGrpSpPr>
          <p:cNvPr id="27" name="Google Shape;27;p16"/>
          <p:cNvGrpSpPr/>
          <p:nvPr/>
        </p:nvGrpSpPr>
        <p:grpSpPr>
          <a:xfrm>
            <a:off x="0" y="-8467"/>
            <a:ext cx="12192000" cy="6866467"/>
            <a:chOff x="0" y="-8467"/>
            <a:chExt cx="12192000" cy="6866467"/>
          </a:xfrm>
        </p:grpSpPr>
        <p:cxnSp>
          <p:nvCxnSpPr>
            <p:cNvPr id="28" name="Google Shape;28;p16"/>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29" name="Google Shape;29;p16"/>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30" name="Google Shape;30;p16"/>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31" name="Google Shape;31;p16"/>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2" name="Google Shape;32;p16"/>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 name="Google Shape;33;p16"/>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34" name="Google Shape;34;p16"/>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35" name="Google Shape;35;p16"/>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36" name="Google Shape;36;p16"/>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7" name="Google Shape;37;p16"/>
            <p:cNvSpPr/>
            <p:nvPr/>
          </p:nvSpPr>
          <p:spPr>
            <a:xfrm rot="10800000">
              <a:off x="0" y="0"/>
              <a:ext cx="842596" cy="5666154"/>
            </a:xfrm>
            <a:prstGeom prst="triangle">
              <a:avLst>
                <a:gd name="adj" fmla="val 100000"/>
              </a:avLst>
            </a:prstGeom>
            <a:solidFill>
              <a:schemeClr val="accent1">
                <a:alpha val="84705"/>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38" name="Google Shape;38;p16"/>
          <p:cNvSpPr txBox="1">
            <a:spLocks noGrp="1"/>
          </p:cNvSpPr>
          <p:nvPr>
            <p:ph type="ctrTitle"/>
          </p:nvPr>
        </p:nvSpPr>
        <p:spPr>
          <a:xfrm>
            <a:off x="1507067" y="2404534"/>
            <a:ext cx="7766936" cy="1646302"/>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Clr>
                <a:schemeClr val="accent1"/>
              </a:buClr>
              <a:buSzPts val="5400"/>
              <a:buFont typeface="Trebuchet MS"/>
              <a:buNone/>
              <a:defRPr sz="540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6"/>
          <p:cNvSpPr txBox="1">
            <a:spLocks noGrp="1"/>
          </p:cNvSpPr>
          <p:nvPr>
            <p:ph type="subTitle" idx="1"/>
          </p:nvPr>
        </p:nvSpPr>
        <p:spPr>
          <a:xfrm>
            <a:off x="1507067" y="4050833"/>
            <a:ext cx="7766936" cy="1096899"/>
          </a:xfrm>
          <a:prstGeom prst="rect">
            <a:avLst/>
          </a:prstGeom>
          <a:noFill/>
          <a:ln>
            <a:noFill/>
          </a:ln>
        </p:spPr>
        <p:txBody>
          <a:bodyPr spcFirstLastPara="1" wrap="square" lIns="91425" tIns="45700" rIns="91425" bIns="45700" anchor="t" anchorCtr="0">
            <a:normAutofit/>
          </a:bodyPr>
          <a:lstStyle>
            <a:lvl1pPr lvl="0" algn="r">
              <a:spcBef>
                <a:spcPts val="1000"/>
              </a:spcBef>
              <a:spcAft>
                <a:spcPts val="0"/>
              </a:spcAft>
              <a:buSzPts val="1440"/>
              <a:buNone/>
              <a:defRPr>
                <a:solidFill>
                  <a:srgbClr val="7F7F7F"/>
                </a:solidFill>
              </a:defRPr>
            </a:lvl1pPr>
            <a:lvl2pPr lvl="1" algn="ctr">
              <a:spcBef>
                <a:spcPts val="1000"/>
              </a:spcBef>
              <a:spcAft>
                <a:spcPts val="0"/>
              </a:spcAft>
              <a:buSzPts val="1280"/>
              <a:buNone/>
              <a:defRPr>
                <a:solidFill>
                  <a:srgbClr val="888888"/>
                </a:solidFill>
              </a:defRPr>
            </a:lvl2pPr>
            <a:lvl3pPr lvl="2" algn="ctr">
              <a:spcBef>
                <a:spcPts val="1000"/>
              </a:spcBef>
              <a:spcAft>
                <a:spcPts val="0"/>
              </a:spcAft>
              <a:buSzPts val="1120"/>
              <a:buNone/>
              <a:defRPr>
                <a:solidFill>
                  <a:srgbClr val="888888"/>
                </a:solidFill>
              </a:defRPr>
            </a:lvl3pPr>
            <a:lvl4pPr lvl="3" algn="ctr">
              <a:spcBef>
                <a:spcPts val="1000"/>
              </a:spcBef>
              <a:spcAft>
                <a:spcPts val="0"/>
              </a:spcAft>
              <a:buSzPts val="960"/>
              <a:buNone/>
              <a:defRPr>
                <a:solidFill>
                  <a:srgbClr val="888888"/>
                </a:solidFill>
              </a:defRPr>
            </a:lvl4pPr>
            <a:lvl5pPr lvl="4" algn="ctr">
              <a:spcBef>
                <a:spcPts val="1000"/>
              </a:spcBef>
              <a:spcAft>
                <a:spcPts val="0"/>
              </a:spcAft>
              <a:buSzPts val="960"/>
              <a:buNone/>
              <a:defRPr>
                <a:solidFill>
                  <a:srgbClr val="888888"/>
                </a:solidFill>
              </a:defRPr>
            </a:lvl5pPr>
            <a:lvl6pPr lvl="5" algn="ctr">
              <a:spcBef>
                <a:spcPts val="1000"/>
              </a:spcBef>
              <a:spcAft>
                <a:spcPts val="0"/>
              </a:spcAft>
              <a:buSzPts val="960"/>
              <a:buNone/>
              <a:defRPr>
                <a:solidFill>
                  <a:srgbClr val="888888"/>
                </a:solidFill>
              </a:defRPr>
            </a:lvl6pPr>
            <a:lvl7pPr lvl="6" algn="ctr">
              <a:spcBef>
                <a:spcPts val="1000"/>
              </a:spcBef>
              <a:spcAft>
                <a:spcPts val="0"/>
              </a:spcAft>
              <a:buSzPts val="960"/>
              <a:buNone/>
              <a:defRPr>
                <a:solidFill>
                  <a:srgbClr val="888888"/>
                </a:solidFill>
              </a:defRPr>
            </a:lvl7pPr>
            <a:lvl8pPr lvl="7" algn="ctr">
              <a:spcBef>
                <a:spcPts val="1000"/>
              </a:spcBef>
              <a:spcAft>
                <a:spcPts val="0"/>
              </a:spcAft>
              <a:buSzPts val="960"/>
              <a:buNone/>
              <a:defRPr>
                <a:solidFill>
                  <a:srgbClr val="888888"/>
                </a:solidFill>
              </a:defRPr>
            </a:lvl8pPr>
            <a:lvl9pPr lvl="8" algn="ctr">
              <a:spcBef>
                <a:spcPts val="1000"/>
              </a:spcBef>
              <a:spcAft>
                <a:spcPts val="0"/>
              </a:spcAft>
              <a:buSzPts val="960"/>
              <a:buNone/>
              <a:defRPr>
                <a:solidFill>
                  <a:srgbClr val="888888"/>
                </a:solidFill>
              </a:defRPr>
            </a:lvl9pPr>
          </a:lstStyle>
          <a:p>
            <a:endParaRPr/>
          </a:p>
        </p:txBody>
      </p:sp>
      <p:sp>
        <p:nvSpPr>
          <p:cNvPr id="40" name="Google Shape;40;p1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1" name="Google Shape;41;p1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2" name="Google Shape;42;p1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3"/>
        <p:cNvGrpSpPr/>
        <p:nvPr/>
      </p:nvGrpSpPr>
      <p:grpSpPr>
        <a:xfrm>
          <a:off x="0" y="0"/>
          <a:ext cx="0" cy="0"/>
          <a:chOff x="0" y="0"/>
          <a:chExt cx="0" cy="0"/>
        </a:xfrm>
      </p:grpSpPr>
      <p:sp>
        <p:nvSpPr>
          <p:cNvPr id="44" name="Google Shape;44;p17"/>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3600"/>
              <a:buFont typeface="Trebuchet MS"/>
              <a:buNone/>
              <a:defRPr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7"/>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46" name="Google Shape;46;p1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7" name="Google Shape;47;p1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8" name="Google Shape;48;p1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49"/>
        <p:cNvGrpSpPr/>
        <p:nvPr/>
      </p:nvGrpSpPr>
      <p:grpSpPr>
        <a:xfrm>
          <a:off x="0" y="0"/>
          <a:ext cx="0" cy="0"/>
          <a:chOff x="0" y="0"/>
          <a:chExt cx="0" cy="0"/>
        </a:xfrm>
      </p:grpSpPr>
      <p:sp>
        <p:nvSpPr>
          <p:cNvPr id="50" name="Google Shape;50;p18"/>
          <p:cNvSpPr txBox="1">
            <a:spLocks noGrp="1"/>
          </p:cNvSpPr>
          <p:nvPr>
            <p:ph type="title"/>
          </p:nvPr>
        </p:nvSpPr>
        <p:spPr>
          <a:xfrm>
            <a:off x="677335" y="1931988"/>
            <a:ext cx="8596668" cy="259546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8"/>
          <p:cNvSpPr txBox="1">
            <a:spLocks noGrp="1"/>
          </p:cNvSpPr>
          <p:nvPr>
            <p:ph type="body" idx="1"/>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40"/>
              <a:buNone/>
              <a:defRPr sz="1800">
                <a:solidFill>
                  <a:srgbClr val="3F3F3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52" name="Google Shape;52;p18"/>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3" name="Google Shape;53;p18"/>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4" name="Google Shape;54;p18"/>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5"/>
        <p:cNvGrpSpPr/>
        <p:nvPr/>
      </p:nvGrpSpPr>
      <p:grpSpPr>
        <a:xfrm>
          <a:off x="0" y="0"/>
          <a:ext cx="0" cy="0"/>
          <a:chOff x="0" y="0"/>
          <a:chExt cx="0" cy="0"/>
        </a:xfrm>
      </p:grpSpPr>
      <p:sp>
        <p:nvSpPr>
          <p:cNvPr id="56" name="Google Shape;56;p19"/>
          <p:cNvSpPr txBox="1">
            <a:spLocks noGrp="1"/>
          </p:cNvSpPr>
          <p:nvPr>
            <p:ph type="title"/>
          </p:nvPr>
        </p:nvSpPr>
        <p:spPr>
          <a:xfrm>
            <a:off x="677335" y="2700867"/>
            <a:ext cx="8596668" cy="1826581"/>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4000"/>
              <a:buFont typeface="Trebuchet MS"/>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9"/>
          <p:cNvSpPr txBox="1">
            <a:spLocks noGrp="1"/>
          </p:cNvSpPr>
          <p:nvPr>
            <p:ph type="body" idx="1"/>
          </p:nvPr>
        </p:nvSpPr>
        <p:spPr>
          <a:xfrm>
            <a:off x="677335" y="4527448"/>
            <a:ext cx="8596668"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600"/>
              <a:buNone/>
              <a:defRPr sz="2000">
                <a:solidFill>
                  <a:srgbClr val="7F7F7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58" name="Google Shape;58;p19"/>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9" name="Google Shape;59;p19"/>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0" name="Google Shape;60;p19"/>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61"/>
        <p:cNvGrpSpPr/>
        <p:nvPr/>
      </p:nvGrpSpPr>
      <p:grpSpPr>
        <a:xfrm>
          <a:off x="0" y="0"/>
          <a:ext cx="0" cy="0"/>
          <a:chOff x="0" y="0"/>
          <a:chExt cx="0" cy="0"/>
        </a:xfrm>
      </p:grpSpPr>
      <p:sp>
        <p:nvSpPr>
          <p:cNvPr id="62" name="Google Shape;62;p20"/>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0"/>
          <p:cNvSpPr txBox="1">
            <a:spLocks noGrp="1"/>
          </p:cNvSpPr>
          <p:nvPr>
            <p:ph type="body" idx="1"/>
          </p:nvPr>
        </p:nvSpPr>
        <p:spPr>
          <a:xfrm>
            <a:off x="677334" y="2160589"/>
            <a:ext cx="4184035" cy="3880772"/>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64" name="Google Shape;64;p20"/>
          <p:cNvSpPr txBox="1">
            <a:spLocks noGrp="1"/>
          </p:cNvSpPr>
          <p:nvPr>
            <p:ph type="body" idx="2"/>
          </p:nvPr>
        </p:nvSpPr>
        <p:spPr>
          <a:xfrm>
            <a:off x="5089970" y="2160589"/>
            <a:ext cx="4184034" cy="3880773"/>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65" name="Google Shape;65;p20"/>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6" name="Google Shape;66;p20"/>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7" name="Google Shape;67;p20"/>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68"/>
        <p:cNvGrpSpPr/>
        <p:nvPr/>
      </p:nvGrpSpPr>
      <p:grpSpPr>
        <a:xfrm>
          <a:off x="0" y="0"/>
          <a:ext cx="0" cy="0"/>
          <a:chOff x="0" y="0"/>
          <a:chExt cx="0" cy="0"/>
        </a:xfrm>
      </p:grpSpPr>
      <p:sp>
        <p:nvSpPr>
          <p:cNvPr id="69" name="Google Shape;69;p21"/>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3600"/>
              <a:buFont typeface="Trebuchet MS"/>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1"/>
          <p:cNvSpPr txBox="1">
            <a:spLocks noGrp="1"/>
          </p:cNvSpPr>
          <p:nvPr>
            <p:ph type="body" idx="1"/>
          </p:nvPr>
        </p:nvSpPr>
        <p:spPr>
          <a:xfrm>
            <a:off x="675745" y="2160983"/>
            <a:ext cx="418562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71" name="Google Shape;71;p21"/>
          <p:cNvSpPr txBox="1">
            <a:spLocks noGrp="1"/>
          </p:cNvSpPr>
          <p:nvPr>
            <p:ph type="body" idx="2"/>
          </p:nvPr>
        </p:nvSpPr>
        <p:spPr>
          <a:xfrm>
            <a:off x="675745" y="2737245"/>
            <a:ext cx="4185623" cy="3304117"/>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72" name="Google Shape;72;p21"/>
          <p:cNvSpPr txBox="1">
            <a:spLocks noGrp="1"/>
          </p:cNvSpPr>
          <p:nvPr>
            <p:ph type="body" idx="3"/>
          </p:nvPr>
        </p:nvSpPr>
        <p:spPr>
          <a:xfrm>
            <a:off x="5088383" y="2160983"/>
            <a:ext cx="4185618"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73" name="Google Shape;73;p21"/>
          <p:cNvSpPr txBox="1">
            <a:spLocks noGrp="1"/>
          </p:cNvSpPr>
          <p:nvPr>
            <p:ph type="body" idx="4"/>
          </p:nvPr>
        </p:nvSpPr>
        <p:spPr>
          <a:xfrm>
            <a:off x="5088384" y="2737245"/>
            <a:ext cx="4185617" cy="3304117"/>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74" name="Google Shape;74;p21"/>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5" name="Google Shape;75;p21"/>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6" name="Google Shape;76;p2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7"/>
        <p:cNvGrpSpPr/>
        <p:nvPr/>
      </p:nvGrpSpPr>
      <p:grpSpPr>
        <a:xfrm>
          <a:off x="0" y="0"/>
          <a:ext cx="0" cy="0"/>
          <a:chOff x="0" y="0"/>
          <a:chExt cx="0" cy="0"/>
        </a:xfrm>
      </p:grpSpPr>
      <p:sp>
        <p:nvSpPr>
          <p:cNvPr id="78" name="Google Shape;78;p22"/>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2"/>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80" name="Google Shape;80;p22"/>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81" name="Google Shape;81;p22"/>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2"/>
        <p:cNvGrpSpPr/>
        <p:nvPr/>
      </p:nvGrpSpPr>
      <p:grpSpPr>
        <a:xfrm>
          <a:off x="0" y="0"/>
          <a:ext cx="0" cy="0"/>
          <a:chOff x="0" y="0"/>
          <a:chExt cx="0" cy="0"/>
        </a:xfrm>
      </p:grpSpPr>
      <p:sp>
        <p:nvSpPr>
          <p:cNvPr id="83" name="Google Shape;83;p23"/>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84" name="Google Shape;84;p23"/>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85" name="Google Shape;85;p23"/>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6"/>
        <p:cNvGrpSpPr/>
        <p:nvPr/>
      </p:nvGrpSpPr>
      <p:grpSpPr>
        <a:xfrm>
          <a:off x="0" y="0"/>
          <a:ext cx="0" cy="0"/>
          <a:chOff x="0" y="0"/>
          <a:chExt cx="0" cy="0"/>
        </a:xfrm>
      </p:grpSpPr>
      <p:sp>
        <p:nvSpPr>
          <p:cNvPr id="87" name="Google Shape;87;p24"/>
          <p:cNvSpPr txBox="1">
            <a:spLocks noGrp="1"/>
          </p:cNvSpPr>
          <p:nvPr>
            <p:ph type="title"/>
          </p:nvPr>
        </p:nvSpPr>
        <p:spPr>
          <a:xfrm>
            <a:off x="677334" y="1498604"/>
            <a:ext cx="3854528" cy="1278466"/>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2000"/>
              <a:buFont typeface="Trebuchet MS"/>
              <a:buNone/>
              <a:defRPr sz="2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24"/>
          <p:cNvSpPr txBox="1">
            <a:spLocks noGrp="1"/>
          </p:cNvSpPr>
          <p:nvPr>
            <p:ph type="body" idx="1"/>
          </p:nvPr>
        </p:nvSpPr>
        <p:spPr>
          <a:xfrm>
            <a:off x="4760461" y="514924"/>
            <a:ext cx="4513541" cy="5526437"/>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89" name="Google Shape;89;p24"/>
          <p:cNvSpPr txBox="1">
            <a:spLocks noGrp="1"/>
          </p:cNvSpPr>
          <p:nvPr>
            <p:ph type="body" idx="2"/>
          </p:nvPr>
        </p:nvSpPr>
        <p:spPr>
          <a:xfrm>
            <a:off x="677334" y="2777069"/>
            <a:ext cx="3854528" cy="258444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1120"/>
              <a:buNone/>
              <a:defRPr sz="1400"/>
            </a:lvl2pPr>
            <a:lvl3pPr marL="1371600" lvl="2" indent="-228600" algn="l">
              <a:spcBef>
                <a:spcPts val="1000"/>
              </a:spcBef>
              <a:spcAft>
                <a:spcPts val="0"/>
              </a:spcAft>
              <a:buSzPts val="960"/>
              <a:buNone/>
              <a:defRPr sz="1200"/>
            </a:lvl3pPr>
            <a:lvl4pPr marL="1828800" lvl="3" indent="-228600" algn="l">
              <a:spcBef>
                <a:spcPts val="1000"/>
              </a:spcBef>
              <a:spcAft>
                <a:spcPts val="0"/>
              </a:spcAft>
              <a:buSzPts val="800"/>
              <a:buNone/>
              <a:defRPr sz="1000"/>
            </a:lvl4pPr>
            <a:lvl5pPr marL="2286000" lvl="4" indent="-228600" algn="l">
              <a:spcBef>
                <a:spcPts val="1000"/>
              </a:spcBef>
              <a:spcAft>
                <a:spcPts val="0"/>
              </a:spcAft>
              <a:buSzPts val="800"/>
              <a:buNone/>
              <a:defRPr sz="1000"/>
            </a:lvl5pPr>
            <a:lvl6pPr marL="2743200" lvl="5" indent="-228600" algn="l">
              <a:spcBef>
                <a:spcPts val="1000"/>
              </a:spcBef>
              <a:spcAft>
                <a:spcPts val="0"/>
              </a:spcAft>
              <a:buSzPts val="800"/>
              <a:buNone/>
              <a:defRPr sz="1000"/>
            </a:lvl6pPr>
            <a:lvl7pPr marL="3200400" lvl="6" indent="-228600" algn="l">
              <a:spcBef>
                <a:spcPts val="1000"/>
              </a:spcBef>
              <a:spcAft>
                <a:spcPts val="0"/>
              </a:spcAft>
              <a:buSzPts val="800"/>
              <a:buNone/>
              <a:defRPr sz="1000"/>
            </a:lvl7pPr>
            <a:lvl8pPr marL="3657600" lvl="7" indent="-228600" algn="l">
              <a:spcBef>
                <a:spcPts val="1000"/>
              </a:spcBef>
              <a:spcAft>
                <a:spcPts val="0"/>
              </a:spcAft>
              <a:buSzPts val="800"/>
              <a:buNone/>
              <a:defRPr sz="1000"/>
            </a:lvl8pPr>
            <a:lvl9pPr marL="4114800" lvl="8" indent="-228600" algn="l">
              <a:spcBef>
                <a:spcPts val="1000"/>
              </a:spcBef>
              <a:spcAft>
                <a:spcPts val="0"/>
              </a:spcAft>
              <a:buSzPts val="800"/>
              <a:buNone/>
              <a:defRPr sz="1000"/>
            </a:lvl9pPr>
          </a:lstStyle>
          <a:p>
            <a:endParaRPr/>
          </a:p>
        </p:txBody>
      </p:sp>
      <p:sp>
        <p:nvSpPr>
          <p:cNvPr id="90" name="Google Shape;90;p24"/>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1" name="Google Shape;91;p24"/>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2" name="Google Shape;92;p24"/>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93"/>
        <p:cNvGrpSpPr/>
        <p:nvPr/>
      </p:nvGrpSpPr>
      <p:grpSpPr>
        <a:xfrm>
          <a:off x="0" y="0"/>
          <a:ext cx="0" cy="0"/>
          <a:chOff x="0" y="0"/>
          <a:chExt cx="0" cy="0"/>
        </a:xfrm>
      </p:grpSpPr>
      <p:sp>
        <p:nvSpPr>
          <p:cNvPr id="94" name="Google Shape;94;p25"/>
          <p:cNvSpPr txBox="1">
            <a:spLocks noGrp="1"/>
          </p:cNvSpPr>
          <p:nvPr>
            <p:ph type="title"/>
          </p:nvPr>
        </p:nvSpPr>
        <p:spPr>
          <a:xfrm>
            <a:off x="677334" y="4800600"/>
            <a:ext cx="8596667"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2400"/>
              <a:buFont typeface="Trebuchet MS"/>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25"/>
          <p:cNvSpPr>
            <a:spLocks noGrp="1"/>
          </p:cNvSpPr>
          <p:nvPr>
            <p:ph type="pic" idx="2"/>
          </p:nvPr>
        </p:nvSpPr>
        <p:spPr>
          <a:xfrm>
            <a:off x="677334" y="609600"/>
            <a:ext cx="8596668" cy="3845718"/>
          </a:xfrm>
          <a:prstGeom prst="rect">
            <a:avLst/>
          </a:prstGeom>
          <a:noFill/>
          <a:ln>
            <a:noFill/>
          </a:ln>
        </p:spPr>
      </p:sp>
      <p:sp>
        <p:nvSpPr>
          <p:cNvPr id="96" name="Google Shape;96;p25"/>
          <p:cNvSpPr txBox="1">
            <a:spLocks noGrp="1"/>
          </p:cNvSpPr>
          <p:nvPr>
            <p:ph type="body" idx="1"/>
          </p:nvPr>
        </p:nvSpPr>
        <p:spPr>
          <a:xfrm>
            <a:off x="677334" y="5367338"/>
            <a:ext cx="8596667" cy="67402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960"/>
              <a:buNone/>
              <a:defRPr sz="12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97" name="Google Shape;97;p25"/>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8" name="Google Shape;98;p25"/>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9" name="Google Shape;99;p25"/>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100"/>
        <p:cNvGrpSpPr/>
        <p:nvPr/>
      </p:nvGrpSpPr>
      <p:grpSpPr>
        <a:xfrm>
          <a:off x="0" y="0"/>
          <a:ext cx="0" cy="0"/>
          <a:chOff x="0" y="0"/>
          <a:chExt cx="0" cy="0"/>
        </a:xfrm>
      </p:grpSpPr>
      <p:sp>
        <p:nvSpPr>
          <p:cNvPr id="101" name="Google Shape;101;p26"/>
          <p:cNvSpPr txBox="1">
            <a:spLocks noGrp="1"/>
          </p:cNvSpPr>
          <p:nvPr>
            <p:ph type="title"/>
          </p:nvPr>
        </p:nvSpPr>
        <p:spPr>
          <a:xfrm>
            <a:off x="677335" y="609600"/>
            <a:ext cx="8596668" cy="3403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26"/>
          <p:cNvSpPr txBox="1">
            <a:spLocks noGrp="1"/>
          </p:cNvSpPr>
          <p:nvPr>
            <p:ph type="body" idx="1"/>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solidFill>
                  <a:srgbClr val="3F3F3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03" name="Google Shape;103;p2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04" name="Google Shape;104;p2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05" name="Google Shape;105;p2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06"/>
        <p:cNvGrpSpPr/>
        <p:nvPr/>
      </p:nvGrpSpPr>
      <p:grpSpPr>
        <a:xfrm>
          <a:off x="0" y="0"/>
          <a:ext cx="0" cy="0"/>
          <a:chOff x="0" y="0"/>
          <a:chExt cx="0" cy="0"/>
        </a:xfrm>
      </p:grpSpPr>
      <p:sp>
        <p:nvSpPr>
          <p:cNvPr id="107" name="Google Shape;107;p27"/>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27"/>
          <p:cNvSpPr txBox="1">
            <a:spLocks noGrp="1"/>
          </p:cNvSpPr>
          <p:nvPr>
            <p:ph type="body" idx="1"/>
          </p:nvPr>
        </p:nvSpPr>
        <p:spPr>
          <a:xfrm>
            <a:off x="1366139" y="3632200"/>
            <a:ext cx="7224524" cy="381000"/>
          </a:xfrm>
          <a:prstGeom prst="rect">
            <a:avLst/>
          </a:prstGeom>
          <a:noFill/>
          <a:ln>
            <a:noFill/>
          </a:ln>
        </p:spPr>
        <p:txBody>
          <a:bodyPr spcFirstLastPara="1" wrap="square" lIns="91425" tIns="45700" rIns="91425" bIns="45700" anchor="ctr" anchorCtr="0">
            <a:noAutofit/>
          </a:bodyPr>
          <a:lstStyle>
            <a:lvl1pPr marL="457200" lvl="0" indent="-228600" algn="l">
              <a:spcBef>
                <a:spcPts val="1000"/>
              </a:spcBef>
              <a:spcAft>
                <a:spcPts val="0"/>
              </a:spcAft>
              <a:buSzPts val="1280"/>
              <a:buFont typeface="Trebuchet MS"/>
              <a:buNone/>
              <a:defRPr sz="1600">
                <a:solidFill>
                  <a:srgbClr val="7F7F7F"/>
                </a:solidFill>
              </a:defRPr>
            </a:lvl1pPr>
            <a:lvl2pPr marL="914400" lvl="1" indent="-228600" algn="l">
              <a:spcBef>
                <a:spcPts val="1000"/>
              </a:spcBef>
              <a:spcAft>
                <a:spcPts val="0"/>
              </a:spcAft>
              <a:buSzPts val="1280"/>
              <a:buFont typeface="Trebuchet MS"/>
              <a:buNone/>
              <a:defRPr/>
            </a:lvl2pPr>
            <a:lvl3pPr marL="1371600" lvl="2" indent="-228600" algn="l">
              <a:spcBef>
                <a:spcPts val="1000"/>
              </a:spcBef>
              <a:spcAft>
                <a:spcPts val="0"/>
              </a:spcAft>
              <a:buSzPts val="1120"/>
              <a:buFont typeface="Trebuchet MS"/>
              <a:buNone/>
              <a:defRPr/>
            </a:lvl3pPr>
            <a:lvl4pPr marL="1828800" lvl="3" indent="-228600" algn="l">
              <a:spcBef>
                <a:spcPts val="1000"/>
              </a:spcBef>
              <a:spcAft>
                <a:spcPts val="0"/>
              </a:spcAft>
              <a:buSzPts val="960"/>
              <a:buFont typeface="Trebuchet MS"/>
              <a:buNone/>
              <a:defRPr/>
            </a:lvl4pPr>
            <a:lvl5pPr marL="2286000" lvl="4" indent="-228600" algn="l">
              <a:spcBef>
                <a:spcPts val="1000"/>
              </a:spcBef>
              <a:spcAft>
                <a:spcPts val="0"/>
              </a:spcAft>
              <a:buSzPts val="960"/>
              <a:buFont typeface="Trebuchet MS"/>
              <a:buNone/>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09" name="Google Shape;109;p27"/>
          <p:cNvSpPr txBox="1">
            <a:spLocks noGrp="1"/>
          </p:cNvSpPr>
          <p:nvPr>
            <p:ph type="body" idx="2"/>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solidFill>
                  <a:srgbClr val="3F3F3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10" name="Google Shape;110;p2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11" name="Google Shape;111;p2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12" name="Google Shape;112;p2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
        <p:nvSpPr>
          <p:cNvPr id="113" name="Google Shape;113;p27"/>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dirty="0">
                <a:solidFill>
                  <a:srgbClr val="BFE471"/>
                </a:solidFill>
                <a:latin typeface="Arial"/>
                <a:ea typeface="Arial"/>
                <a:cs typeface="Arial"/>
                <a:sym typeface="Arial"/>
              </a:rPr>
              <a:t>“</a:t>
            </a:r>
            <a:endParaRPr dirty="0"/>
          </a:p>
        </p:txBody>
      </p:sp>
      <p:sp>
        <p:nvSpPr>
          <p:cNvPr id="114" name="Google Shape;114;p27"/>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dirty="0">
                <a:solidFill>
                  <a:srgbClr val="BFE471"/>
                </a:solidFill>
                <a:latin typeface="Arial"/>
                <a:ea typeface="Arial"/>
                <a:cs typeface="Arial"/>
                <a:sym typeface="Arial"/>
              </a:rPr>
              <a:t>”</a:t>
            </a:r>
            <a:endParaRPr sz="1800" dirty="0">
              <a:solidFill>
                <a:srgbClr val="BFE471"/>
              </a:solidFill>
              <a:latin typeface="Arial"/>
              <a:ea typeface="Arial"/>
              <a:cs typeface="Arial"/>
              <a:sym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5"/>
        <p:cNvGrpSpPr/>
        <p:nvPr/>
      </p:nvGrpSpPr>
      <p:grpSpPr>
        <a:xfrm>
          <a:off x="0" y="0"/>
          <a:ext cx="0" cy="0"/>
          <a:chOff x="0" y="0"/>
          <a:chExt cx="0" cy="0"/>
        </a:xfrm>
      </p:grpSpPr>
      <p:sp>
        <p:nvSpPr>
          <p:cNvPr id="116" name="Google Shape;116;p28"/>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28"/>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Font typeface="Trebuchet MS"/>
              <a:buNone/>
              <a:defRPr sz="2400">
                <a:solidFill>
                  <a:srgbClr val="3F3F3F"/>
                </a:solidFill>
              </a:defRPr>
            </a:lvl1pPr>
            <a:lvl2pPr marL="914400" lvl="1" indent="-228600" algn="l">
              <a:spcBef>
                <a:spcPts val="1000"/>
              </a:spcBef>
              <a:spcAft>
                <a:spcPts val="0"/>
              </a:spcAft>
              <a:buSzPts val="1280"/>
              <a:buFont typeface="Trebuchet MS"/>
              <a:buNone/>
              <a:defRPr/>
            </a:lvl2pPr>
            <a:lvl3pPr marL="1371600" lvl="2" indent="-228600" algn="l">
              <a:spcBef>
                <a:spcPts val="1000"/>
              </a:spcBef>
              <a:spcAft>
                <a:spcPts val="0"/>
              </a:spcAft>
              <a:buSzPts val="1120"/>
              <a:buFont typeface="Trebuchet MS"/>
              <a:buNone/>
              <a:defRPr/>
            </a:lvl3pPr>
            <a:lvl4pPr marL="1828800" lvl="3" indent="-228600" algn="l">
              <a:spcBef>
                <a:spcPts val="1000"/>
              </a:spcBef>
              <a:spcAft>
                <a:spcPts val="0"/>
              </a:spcAft>
              <a:buSzPts val="960"/>
              <a:buFont typeface="Trebuchet MS"/>
              <a:buNone/>
              <a:defRPr/>
            </a:lvl4pPr>
            <a:lvl5pPr marL="2286000" lvl="4" indent="-228600" algn="l">
              <a:spcBef>
                <a:spcPts val="1000"/>
              </a:spcBef>
              <a:spcAft>
                <a:spcPts val="0"/>
              </a:spcAft>
              <a:buSzPts val="960"/>
              <a:buFont typeface="Trebuchet MS"/>
              <a:buNone/>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18" name="Google Shape;118;p28"/>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40"/>
              <a:buNone/>
              <a:defRPr sz="1800">
                <a:solidFill>
                  <a:srgbClr val="7F7F7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19" name="Google Shape;119;p28"/>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20" name="Google Shape;120;p28"/>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21" name="Google Shape;121;p28"/>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
        <p:nvSpPr>
          <p:cNvPr id="122" name="Google Shape;122;p28"/>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dirty="0">
                <a:solidFill>
                  <a:srgbClr val="BFE471"/>
                </a:solidFill>
                <a:latin typeface="Arial"/>
                <a:ea typeface="Arial"/>
                <a:cs typeface="Arial"/>
                <a:sym typeface="Arial"/>
              </a:rPr>
              <a:t>“</a:t>
            </a:r>
            <a:endParaRPr dirty="0"/>
          </a:p>
        </p:txBody>
      </p:sp>
      <p:sp>
        <p:nvSpPr>
          <p:cNvPr id="123" name="Google Shape;123;p28"/>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dirty="0">
                <a:solidFill>
                  <a:srgbClr val="BFE471"/>
                </a:solidFill>
                <a:latin typeface="Arial"/>
                <a:ea typeface="Arial"/>
                <a:cs typeface="Arial"/>
                <a:sym typeface="Arial"/>
              </a:rPr>
              <a:t>”</a:t>
            </a:r>
            <a:endParaRPr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4"/>
        <p:cNvGrpSpPr/>
        <p:nvPr/>
      </p:nvGrpSpPr>
      <p:grpSpPr>
        <a:xfrm>
          <a:off x="0" y="0"/>
          <a:ext cx="0" cy="0"/>
          <a:chOff x="0" y="0"/>
          <a:chExt cx="0" cy="0"/>
        </a:xfrm>
      </p:grpSpPr>
      <p:sp>
        <p:nvSpPr>
          <p:cNvPr id="125" name="Google Shape;125;p29"/>
          <p:cNvSpPr txBox="1">
            <a:spLocks noGrp="1"/>
          </p:cNvSpPr>
          <p:nvPr>
            <p:ph type="title"/>
          </p:nvPr>
        </p:nvSpPr>
        <p:spPr>
          <a:xfrm>
            <a:off x="685799" y="609600"/>
            <a:ext cx="8588203" cy="3022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29"/>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Font typeface="Trebuchet MS"/>
              <a:buNone/>
              <a:defRPr sz="2400">
                <a:solidFill>
                  <a:schemeClr val="accent1"/>
                </a:solidFill>
              </a:defRPr>
            </a:lvl1pPr>
            <a:lvl2pPr marL="914400" lvl="1" indent="-228600" algn="l">
              <a:spcBef>
                <a:spcPts val="1000"/>
              </a:spcBef>
              <a:spcAft>
                <a:spcPts val="0"/>
              </a:spcAft>
              <a:buSzPts val="1280"/>
              <a:buFont typeface="Trebuchet MS"/>
              <a:buNone/>
              <a:defRPr/>
            </a:lvl2pPr>
            <a:lvl3pPr marL="1371600" lvl="2" indent="-228600" algn="l">
              <a:spcBef>
                <a:spcPts val="1000"/>
              </a:spcBef>
              <a:spcAft>
                <a:spcPts val="0"/>
              </a:spcAft>
              <a:buSzPts val="1120"/>
              <a:buFont typeface="Trebuchet MS"/>
              <a:buNone/>
              <a:defRPr/>
            </a:lvl3pPr>
            <a:lvl4pPr marL="1828800" lvl="3" indent="-228600" algn="l">
              <a:spcBef>
                <a:spcPts val="1000"/>
              </a:spcBef>
              <a:spcAft>
                <a:spcPts val="0"/>
              </a:spcAft>
              <a:buSzPts val="960"/>
              <a:buFont typeface="Trebuchet MS"/>
              <a:buNone/>
              <a:defRPr/>
            </a:lvl4pPr>
            <a:lvl5pPr marL="2286000" lvl="4" indent="-228600" algn="l">
              <a:spcBef>
                <a:spcPts val="1000"/>
              </a:spcBef>
              <a:spcAft>
                <a:spcPts val="0"/>
              </a:spcAft>
              <a:buSzPts val="960"/>
              <a:buFont typeface="Trebuchet MS"/>
              <a:buNone/>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27" name="Google Shape;127;p29"/>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40"/>
              <a:buNone/>
              <a:defRPr sz="1800">
                <a:solidFill>
                  <a:srgbClr val="7F7F7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28" name="Google Shape;128;p29"/>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29" name="Google Shape;129;p29"/>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30" name="Google Shape;130;p29"/>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1"/>
        <p:cNvGrpSpPr/>
        <p:nvPr/>
      </p:nvGrpSpPr>
      <p:grpSpPr>
        <a:xfrm>
          <a:off x="0" y="0"/>
          <a:ext cx="0" cy="0"/>
          <a:chOff x="0" y="0"/>
          <a:chExt cx="0" cy="0"/>
        </a:xfrm>
      </p:grpSpPr>
      <p:sp>
        <p:nvSpPr>
          <p:cNvPr id="132" name="Google Shape;132;p30"/>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30"/>
          <p:cNvSpPr txBox="1">
            <a:spLocks noGrp="1"/>
          </p:cNvSpPr>
          <p:nvPr>
            <p:ph type="body" idx="1"/>
          </p:nvPr>
        </p:nvSpPr>
        <p:spPr>
          <a:xfrm rot="5400000">
            <a:off x="3035281" y="-197358"/>
            <a:ext cx="3880773" cy="8596668"/>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34" name="Google Shape;134;p30"/>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35" name="Google Shape;135;p30"/>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36" name="Google Shape;136;p30"/>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7"/>
        <p:cNvGrpSpPr/>
        <p:nvPr/>
      </p:nvGrpSpPr>
      <p:grpSpPr>
        <a:xfrm>
          <a:off x="0" y="0"/>
          <a:ext cx="0" cy="0"/>
          <a:chOff x="0" y="0"/>
          <a:chExt cx="0" cy="0"/>
        </a:xfrm>
      </p:grpSpPr>
      <p:sp>
        <p:nvSpPr>
          <p:cNvPr id="138" name="Google Shape;138;p31"/>
          <p:cNvSpPr txBox="1">
            <a:spLocks noGrp="1"/>
          </p:cNvSpPr>
          <p:nvPr>
            <p:ph type="title"/>
          </p:nvPr>
        </p:nvSpPr>
        <p:spPr>
          <a:xfrm rot="5400000">
            <a:off x="5994319" y="2582953"/>
            <a:ext cx="5251451" cy="1304743"/>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31"/>
          <p:cNvSpPr txBox="1">
            <a:spLocks noGrp="1"/>
          </p:cNvSpPr>
          <p:nvPr>
            <p:ph type="body" idx="1"/>
          </p:nvPr>
        </p:nvSpPr>
        <p:spPr>
          <a:xfrm rot="5400000">
            <a:off x="1581685" y="-294750"/>
            <a:ext cx="5251450" cy="7060150"/>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40" name="Google Shape;140;p31"/>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41" name="Google Shape;141;p31"/>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42" name="Google Shape;142;p3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grpSp>
        <p:nvGrpSpPr>
          <p:cNvPr id="10" name="Google Shape;10;p15"/>
          <p:cNvGrpSpPr/>
          <p:nvPr/>
        </p:nvGrpSpPr>
        <p:grpSpPr>
          <a:xfrm>
            <a:off x="0" y="-8467"/>
            <a:ext cx="12192000" cy="6866467"/>
            <a:chOff x="0" y="-8467"/>
            <a:chExt cx="12192000" cy="6866467"/>
          </a:xfrm>
        </p:grpSpPr>
        <p:cxnSp>
          <p:nvCxnSpPr>
            <p:cNvPr id="11" name="Google Shape;11;p15"/>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12" name="Google Shape;12;p15"/>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13" name="Google Shape;13;p15"/>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14" name="Google Shape;14;p15"/>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5" name="Google Shape;15;p15"/>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 name="Google Shape;16;p15"/>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17" name="Google Shape;17;p15"/>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18" name="Google Shape;18;p15"/>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19" name="Google Shape;19;p15"/>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 name="Google Shape;20;p15"/>
            <p:cNvSpPr/>
            <p:nvPr/>
          </p:nvSpPr>
          <p:spPr>
            <a:xfrm>
              <a:off x="0" y="4013200"/>
              <a:ext cx="448733" cy="2844800"/>
            </a:xfrm>
            <a:prstGeom prst="triangle">
              <a:avLst>
                <a:gd name="adj" fmla="val 0"/>
              </a:avLst>
            </a:prstGeom>
            <a:solidFill>
              <a:schemeClr val="accent1">
                <a:alpha val="84705"/>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21" name="Google Shape;21;p15"/>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marR="0" lvl="0" algn="l" rtl="0">
              <a:spcBef>
                <a:spcPts val="0"/>
              </a:spcBef>
              <a:spcAft>
                <a:spcPts val="0"/>
              </a:spcAft>
              <a:buClr>
                <a:schemeClr val="accent1"/>
              </a:buClr>
              <a:buSzPts val="3600"/>
              <a:buFont typeface="Trebuchet MS"/>
              <a:buNone/>
              <a:defRPr sz="3600" b="0" i="0" u="none" strike="noStrike" cap="none">
                <a:solidFill>
                  <a:schemeClr val="accen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22" name="Google Shape;22;p15"/>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marR="0" lvl="0" indent="-320040" algn="l" rtl="0">
              <a:spcBef>
                <a:spcPts val="1000"/>
              </a:spcBef>
              <a:spcAft>
                <a:spcPts val="0"/>
              </a:spcAft>
              <a:buClr>
                <a:schemeClr val="accent1"/>
              </a:buClr>
              <a:buSzPts val="1440"/>
              <a:buFont typeface="Noto Sans Symbols"/>
              <a:buChar char="►"/>
              <a:defRPr sz="1800" b="0" i="0" u="none" strike="noStrike" cap="none">
                <a:solidFill>
                  <a:srgbClr val="3F3F3F"/>
                </a:solidFill>
                <a:latin typeface="Trebuchet MS"/>
                <a:ea typeface="Trebuchet MS"/>
                <a:cs typeface="Trebuchet MS"/>
                <a:sym typeface="Trebuchet MS"/>
              </a:defRPr>
            </a:lvl1pPr>
            <a:lvl2pPr marL="914400" marR="0" lvl="1" indent="-309880" algn="l" rtl="0">
              <a:spcBef>
                <a:spcPts val="1000"/>
              </a:spcBef>
              <a:spcAft>
                <a:spcPts val="0"/>
              </a:spcAft>
              <a:buClr>
                <a:schemeClr val="accent1"/>
              </a:buClr>
              <a:buSzPts val="1280"/>
              <a:buFont typeface="Noto Sans Symbols"/>
              <a:buChar char="►"/>
              <a:defRPr sz="1600" b="0" i="0" u="none" strike="noStrike" cap="none">
                <a:solidFill>
                  <a:srgbClr val="3F3F3F"/>
                </a:solidFill>
                <a:latin typeface="Trebuchet MS"/>
                <a:ea typeface="Trebuchet MS"/>
                <a:cs typeface="Trebuchet MS"/>
                <a:sym typeface="Trebuchet MS"/>
              </a:defRPr>
            </a:lvl2pPr>
            <a:lvl3pPr marL="1371600" marR="0" lvl="2" indent="-299719" algn="l" rtl="0">
              <a:spcBef>
                <a:spcPts val="1000"/>
              </a:spcBef>
              <a:spcAft>
                <a:spcPts val="0"/>
              </a:spcAft>
              <a:buClr>
                <a:schemeClr val="accent1"/>
              </a:buClr>
              <a:buSzPts val="1120"/>
              <a:buFont typeface="Noto Sans Symbols"/>
              <a:buChar char="►"/>
              <a:defRPr sz="1400" b="0" i="0" u="none" strike="noStrike" cap="none">
                <a:solidFill>
                  <a:srgbClr val="3F3F3F"/>
                </a:solidFill>
                <a:latin typeface="Trebuchet MS"/>
                <a:ea typeface="Trebuchet MS"/>
                <a:cs typeface="Trebuchet MS"/>
                <a:sym typeface="Trebuchet MS"/>
              </a:defRPr>
            </a:lvl3pPr>
            <a:lvl4pPr marL="1828800" marR="0" lvl="3"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4pPr>
            <a:lvl5pPr marL="2286000" marR="0" lvl="4"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5pPr>
            <a:lvl6pPr marL="2743200" marR="0" lvl="5"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6pPr>
            <a:lvl7pPr marL="3200400" marR="0" lvl="6"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7pPr>
            <a:lvl8pPr marL="3657600" marR="0" lvl="7"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8pPr>
            <a:lvl9pPr marL="4114800" marR="0" lvl="8"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9pPr>
          </a:lstStyle>
          <a:p>
            <a:endParaRPr/>
          </a:p>
        </p:txBody>
      </p:sp>
      <p:sp>
        <p:nvSpPr>
          <p:cNvPr id="23" name="Google Shape;23;p15"/>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900" b="0" i="0" u="none" strike="noStrike" cap="none">
                <a:solidFill>
                  <a:srgbClr val="888888"/>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dirty="0"/>
          </a:p>
        </p:txBody>
      </p:sp>
      <p:sp>
        <p:nvSpPr>
          <p:cNvPr id="24" name="Google Shape;24;p15"/>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888888"/>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dirty="0"/>
          </a:p>
        </p:txBody>
      </p:sp>
      <p:sp>
        <p:nvSpPr>
          <p:cNvPr id="25" name="Google Shape;25;p15"/>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0" i="0" u="none" strike="noStrike" cap="none">
                <a:solidFill>
                  <a:schemeClr val="accent1"/>
                </a:solidFill>
                <a:latin typeface="Trebuchet MS"/>
                <a:ea typeface="Trebuchet MS"/>
                <a:cs typeface="Trebuchet MS"/>
                <a:sym typeface="Trebuchet MS"/>
              </a:defRPr>
            </a:lvl1pPr>
            <a:lvl2pPr marL="0" marR="0" lvl="1" indent="0" algn="r" rtl="0">
              <a:spcBef>
                <a:spcPts val="0"/>
              </a:spcBef>
              <a:buNone/>
              <a:defRPr sz="900" b="0" i="0" u="none" strike="noStrike" cap="none">
                <a:solidFill>
                  <a:schemeClr val="accent1"/>
                </a:solidFill>
                <a:latin typeface="Trebuchet MS"/>
                <a:ea typeface="Trebuchet MS"/>
                <a:cs typeface="Trebuchet MS"/>
                <a:sym typeface="Trebuchet MS"/>
              </a:defRPr>
            </a:lvl2pPr>
            <a:lvl3pPr marL="0" marR="0" lvl="2" indent="0" algn="r" rtl="0">
              <a:spcBef>
                <a:spcPts val="0"/>
              </a:spcBef>
              <a:buNone/>
              <a:defRPr sz="900" b="0" i="0" u="none" strike="noStrike" cap="none">
                <a:solidFill>
                  <a:schemeClr val="accent1"/>
                </a:solidFill>
                <a:latin typeface="Trebuchet MS"/>
                <a:ea typeface="Trebuchet MS"/>
                <a:cs typeface="Trebuchet MS"/>
                <a:sym typeface="Trebuchet MS"/>
              </a:defRPr>
            </a:lvl3pPr>
            <a:lvl4pPr marL="0" marR="0" lvl="3" indent="0" algn="r" rtl="0">
              <a:spcBef>
                <a:spcPts val="0"/>
              </a:spcBef>
              <a:buNone/>
              <a:defRPr sz="900" b="0" i="0" u="none" strike="noStrike" cap="none">
                <a:solidFill>
                  <a:schemeClr val="accent1"/>
                </a:solidFill>
                <a:latin typeface="Trebuchet MS"/>
                <a:ea typeface="Trebuchet MS"/>
                <a:cs typeface="Trebuchet MS"/>
                <a:sym typeface="Trebuchet MS"/>
              </a:defRPr>
            </a:lvl4pPr>
            <a:lvl5pPr marL="0" marR="0" lvl="4" indent="0" algn="r" rtl="0">
              <a:spcBef>
                <a:spcPts val="0"/>
              </a:spcBef>
              <a:buNone/>
              <a:defRPr sz="900" b="0" i="0" u="none" strike="noStrike" cap="none">
                <a:solidFill>
                  <a:schemeClr val="accent1"/>
                </a:solidFill>
                <a:latin typeface="Trebuchet MS"/>
                <a:ea typeface="Trebuchet MS"/>
                <a:cs typeface="Trebuchet MS"/>
                <a:sym typeface="Trebuchet MS"/>
              </a:defRPr>
            </a:lvl5pPr>
            <a:lvl6pPr marL="0" marR="0" lvl="5" indent="0" algn="r" rtl="0">
              <a:spcBef>
                <a:spcPts val="0"/>
              </a:spcBef>
              <a:buNone/>
              <a:defRPr sz="900" b="0" i="0" u="none" strike="noStrike" cap="none">
                <a:solidFill>
                  <a:schemeClr val="accent1"/>
                </a:solidFill>
                <a:latin typeface="Trebuchet MS"/>
                <a:ea typeface="Trebuchet MS"/>
                <a:cs typeface="Trebuchet MS"/>
                <a:sym typeface="Trebuchet MS"/>
              </a:defRPr>
            </a:lvl6pPr>
            <a:lvl7pPr marL="0" marR="0" lvl="6" indent="0" algn="r" rtl="0">
              <a:spcBef>
                <a:spcPts val="0"/>
              </a:spcBef>
              <a:buNone/>
              <a:defRPr sz="900" b="0" i="0" u="none" strike="noStrike" cap="none">
                <a:solidFill>
                  <a:schemeClr val="accent1"/>
                </a:solidFill>
                <a:latin typeface="Trebuchet MS"/>
                <a:ea typeface="Trebuchet MS"/>
                <a:cs typeface="Trebuchet MS"/>
                <a:sym typeface="Trebuchet MS"/>
              </a:defRPr>
            </a:lvl7pPr>
            <a:lvl8pPr marL="0" marR="0" lvl="7" indent="0" algn="r" rtl="0">
              <a:spcBef>
                <a:spcPts val="0"/>
              </a:spcBef>
              <a:buNone/>
              <a:defRPr sz="900" b="0" i="0" u="none" strike="noStrike" cap="none">
                <a:solidFill>
                  <a:schemeClr val="accent1"/>
                </a:solidFill>
                <a:latin typeface="Trebuchet MS"/>
                <a:ea typeface="Trebuchet MS"/>
                <a:cs typeface="Trebuchet MS"/>
                <a:sym typeface="Trebuchet MS"/>
              </a:defRPr>
            </a:lvl8pPr>
            <a:lvl9pPr marL="0" marR="0" lvl="8" indent="0" algn="r" rtl="0">
              <a:spcBef>
                <a:spcPts val="0"/>
              </a:spcBef>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dirty="0"/>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
          <p:cNvSpPr txBox="1">
            <a:spLocks noGrp="1"/>
          </p:cNvSpPr>
          <p:nvPr>
            <p:ph type="ctrTitle"/>
          </p:nvPr>
        </p:nvSpPr>
        <p:spPr>
          <a:xfrm>
            <a:off x="1507067" y="2404534"/>
            <a:ext cx="7766936" cy="1646302"/>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Clr>
                <a:schemeClr val="accent1"/>
              </a:buClr>
              <a:buSzPts val="5400"/>
              <a:buFont typeface="Trebuchet MS"/>
              <a:buNone/>
            </a:pPr>
            <a:r>
              <a:rPr lang="en-US" dirty="0"/>
              <a:t>Newport Saver Car Wash</a:t>
            </a:r>
            <a:endParaRPr dirty="0"/>
          </a:p>
        </p:txBody>
      </p:sp>
      <p:sp>
        <p:nvSpPr>
          <p:cNvPr id="148" name="Google Shape;148;p1"/>
          <p:cNvSpPr txBox="1">
            <a:spLocks noGrp="1"/>
          </p:cNvSpPr>
          <p:nvPr>
            <p:ph type="subTitle" idx="1"/>
          </p:nvPr>
        </p:nvSpPr>
        <p:spPr>
          <a:xfrm>
            <a:off x="1507067" y="4050833"/>
            <a:ext cx="7766936" cy="1096899"/>
          </a:xfrm>
          <a:prstGeom prst="rect">
            <a:avLst/>
          </a:prstGeom>
          <a:noFill/>
          <a:ln>
            <a:noFill/>
          </a:ln>
        </p:spPr>
        <p:txBody>
          <a:bodyPr spcFirstLastPara="1" wrap="square" lIns="91425" tIns="45700" rIns="91425" bIns="45700" anchor="t" anchorCtr="0">
            <a:normAutofit/>
          </a:bodyPr>
          <a:lstStyle/>
          <a:p>
            <a:pPr marL="0" lvl="0" indent="0" algn="r" rtl="0">
              <a:spcBef>
                <a:spcPts val="0"/>
              </a:spcBef>
              <a:spcAft>
                <a:spcPts val="0"/>
              </a:spcAft>
              <a:buSzPts val="2400"/>
              <a:buNone/>
            </a:pPr>
            <a:r>
              <a:rPr lang="en-US" sz="3000" dirty="0"/>
              <a:t>Hand Car Washing and Detailing in Newport.</a:t>
            </a:r>
            <a:endParaRPr sz="3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g2e46d01c97e_0_0"/>
          <p:cNvSpPr txBox="1">
            <a:spLocks noGrp="1"/>
          </p:cNvSpPr>
          <p:nvPr>
            <p:ph type="ctrTitle"/>
          </p:nvPr>
        </p:nvSpPr>
        <p:spPr>
          <a:xfrm>
            <a:off x="1507067" y="2404534"/>
            <a:ext cx="7767000" cy="1646400"/>
          </a:xfrm>
          <a:prstGeom prst="rect">
            <a:avLst/>
          </a:prstGeom>
        </p:spPr>
        <p:txBody>
          <a:bodyPr spcFirstLastPara="1" wrap="square" lIns="91425" tIns="45700" rIns="91425" bIns="45700" anchor="b" anchorCtr="0">
            <a:noAutofit/>
          </a:bodyPr>
          <a:lstStyle/>
          <a:p>
            <a:pPr marL="0" lvl="0" indent="0" algn="l" rtl="0">
              <a:spcBef>
                <a:spcPts val="0"/>
              </a:spcBef>
              <a:spcAft>
                <a:spcPts val="0"/>
              </a:spcAft>
              <a:buNone/>
            </a:pPr>
            <a:r>
              <a:rPr lang="en-US" sz="3600" dirty="0"/>
              <a:t>Module: Managing Enterprise in the 21st Century</a:t>
            </a:r>
            <a:endParaRPr sz="3600" dirty="0"/>
          </a:p>
          <a:p>
            <a:pPr marL="0" lvl="0" indent="0" algn="l" rtl="0">
              <a:spcBef>
                <a:spcPts val="0"/>
              </a:spcBef>
              <a:spcAft>
                <a:spcPts val="0"/>
              </a:spcAft>
              <a:buNone/>
            </a:pPr>
            <a:endParaRPr sz="3600" dirty="0"/>
          </a:p>
          <a:p>
            <a:pPr marL="0" lvl="0" indent="0" algn="l" rtl="0">
              <a:spcBef>
                <a:spcPts val="0"/>
              </a:spcBef>
              <a:spcAft>
                <a:spcPts val="0"/>
              </a:spcAft>
              <a:buNone/>
            </a:pPr>
            <a:r>
              <a:rPr lang="en-US" sz="3600" dirty="0"/>
              <a:t>Module code: BMSW4011</a:t>
            </a:r>
            <a:endParaRPr sz="3600" dirty="0"/>
          </a:p>
          <a:p>
            <a:pPr marL="0" lvl="0" indent="0" algn="l" rtl="0">
              <a:spcBef>
                <a:spcPts val="0"/>
              </a:spcBef>
              <a:spcAft>
                <a:spcPts val="0"/>
              </a:spcAft>
              <a:buNone/>
            </a:pPr>
            <a:endParaRPr sz="3600" dirty="0"/>
          </a:p>
          <a:p>
            <a:pPr marL="0" lvl="0" indent="0" algn="l" rtl="0">
              <a:spcBef>
                <a:spcPts val="0"/>
              </a:spcBef>
              <a:spcAft>
                <a:spcPts val="0"/>
              </a:spcAft>
              <a:buNone/>
            </a:pPr>
            <a:r>
              <a:rPr lang="en-US" sz="3600" dirty="0"/>
              <a:t>             Presentation</a:t>
            </a:r>
            <a:endParaRPr sz="3600" dirty="0"/>
          </a:p>
        </p:txBody>
      </p:sp>
      <p:sp>
        <p:nvSpPr>
          <p:cNvPr id="155" name="Google Shape;155;g2e46d01c97e_0_0"/>
          <p:cNvSpPr txBox="1">
            <a:spLocks noGrp="1"/>
          </p:cNvSpPr>
          <p:nvPr>
            <p:ph type="subTitle" idx="1"/>
          </p:nvPr>
        </p:nvSpPr>
        <p:spPr>
          <a:xfrm>
            <a:off x="1507067" y="4790683"/>
            <a:ext cx="7767000" cy="10968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r>
              <a:rPr lang="en-US" dirty="0"/>
              <a:t>Student ID:2244013</a:t>
            </a:r>
          </a:p>
          <a:p>
            <a:pPr marL="0" lvl="0" indent="0" algn="l" rtl="0">
              <a:spcBef>
                <a:spcPts val="1000"/>
              </a:spcBef>
              <a:spcAft>
                <a:spcPts val="0"/>
              </a:spcAft>
              <a:buNone/>
            </a:pPr>
            <a:r>
              <a:rPr lang="en-US" dirty="0"/>
              <a:t>Student Name: </a:t>
            </a:r>
            <a:r>
              <a:rPr lang="en-US" dirty="0" err="1"/>
              <a:t>Petru</a:t>
            </a:r>
            <a:r>
              <a:rPr lang="en-US" dirty="0"/>
              <a:t>-Alexandru Stanescu</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g2e46d01c97e_0_7"/>
          <p:cNvSpPr txBox="1">
            <a:spLocks noGrp="1"/>
          </p:cNvSpPr>
          <p:nvPr>
            <p:ph type="ctrTitle"/>
          </p:nvPr>
        </p:nvSpPr>
        <p:spPr>
          <a:xfrm>
            <a:off x="1720492" y="312984"/>
            <a:ext cx="7767000" cy="1646400"/>
          </a:xfrm>
          <a:prstGeom prst="rect">
            <a:avLst/>
          </a:prstGeom>
        </p:spPr>
        <p:txBody>
          <a:bodyPr spcFirstLastPara="1" wrap="square" lIns="91425" tIns="45700" rIns="91425" bIns="45700" anchor="b" anchorCtr="0">
            <a:noAutofit/>
          </a:bodyPr>
          <a:lstStyle/>
          <a:p>
            <a:pPr marL="0" lvl="0" indent="0" algn="l" rtl="0">
              <a:spcBef>
                <a:spcPts val="0"/>
              </a:spcBef>
              <a:spcAft>
                <a:spcPts val="0"/>
              </a:spcAft>
              <a:buNone/>
            </a:pPr>
            <a:r>
              <a:rPr lang="en-US" dirty="0"/>
              <a:t>Contents</a:t>
            </a:r>
            <a:endParaRPr dirty="0"/>
          </a:p>
        </p:txBody>
      </p:sp>
      <p:sp>
        <p:nvSpPr>
          <p:cNvPr id="162" name="Google Shape;162;g2e46d01c97e_0_7"/>
          <p:cNvSpPr txBox="1">
            <a:spLocks noGrp="1"/>
          </p:cNvSpPr>
          <p:nvPr>
            <p:ph type="subTitle" idx="1"/>
          </p:nvPr>
        </p:nvSpPr>
        <p:spPr>
          <a:xfrm>
            <a:off x="1535525" y="2080733"/>
            <a:ext cx="7767000" cy="4361400"/>
          </a:xfrm>
          <a:prstGeom prst="rect">
            <a:avLst/>
          </a:prstGeom>
        </p:spPr>
        <p:txBody>
          <a:bodyPr spcFirstLastPara="1" wrap="square" lIns="91425" tIns="45700" rIns="91425" bIns="45700" anchor="t" anchorCtr="0">
            <a:noAutofit/>
          </a:bodyPr>
          <a:lstStyle/>
          <a:p>
            <a:pPr marL="457200" lvl="0" indent="-361950" algn="l" rtl="0">
              <a:spcBef>
                <a:spcPts val="1000"/>
              </a:spcBef>
              <a:spcAft>
                <a:spcPts val="0"/>
              </a:spcAft>
              <a:buSzPts val="2100"/>
              <a:buChar char="●"/>
            </a:pPr>
            <a:r>
              <a:rPr lang="en-US" sz="2100" dirty="0"/>
              <a:t>Introduction</a:t>
            </a:r>
            <a:endParaRPr sz="2100" dirty="0"/>
          </a:p>
          <a:p>
            <a:pPr marL="457200" lvl="0" indent="-361950" algn="l" rtl="0">
              <a:spcBef>
                <a:spcPts val="0"/>
              </a:spcBef>
              <a:spcAft>
                <a:spcPts val="0"/>
              </a:spcAft>
              <a:buSzPts val="2100"/>
              <a:buChar char="●"/>
            </a:pPr>
            <a:r>
              <a:rPr lang="en-US" sz="2100" dirty="0"/>
              <a:t>Business Proposition</a:t>
            </a:r>
            <a:endParaRPr sz="2100" dirty="0"/>
          </a:p>
          <a:p>
            <a:pPr marL="457200" lvl="0" indent="-361950" algn="l" rtl="0">
              <a:spcBef>
                <a:spcPts val="0"/>
              </a:spcBef>
              <a:spcAft>
                <a:spcPts val="0"/>
              </a:spcAft>
              <a:buSzPts val="2100"/>
              <a:buChar char="●"/>
            </a:pPr>
            <a:r>
              <a:rPr lang="en-US" sz="2100" dirty="0"/>
              <a:t>Mission, Aim, and Objectives</a:t>
            </a:r>
            <a:endParaRPr sz="2100" dirty="0"/>
          </a:p>
          <a:p>
            <a:pPr marL="457200" lvl="0" indent="-361950" algn="l" rtl="0">
              <a:spcBef>
                <a:spcPts val="0"/>
              </a:spcBef>
              <a:spcAft>
                <a:spcPts val="0"/>
              </a:spcAft>
              <a:buSzPts val="2100"/>
              <a:buChar char="●"/>
            </a:pPr>
            <a:r>
              <a:rPr lang="en-US" sz="2100" dirty="0"/>
              <a:t>Location and Physical Resources</a:t>
            </a:r>
            <a:endParaRPr sz="2100" dirty="0"/>
          </a:p>
          <a:p>
            <a:pPr marL="457200" lvl="0" indent="-361950" algn="l" rtl="0">
              <a:spcBef>
                <a:spcPts val="0"/>
              </a:spcBef>
              <a:spcAft>
                <a:spcPts val="0"/>
              </a:spcAft>
              <a:buSzPts val="2100"/>
              <a:buChar char="●"/>
            </a:pPr>
            <a:r>
              <a:rPr lang="en-US" sz="2100" dirty="0"/>
              <a:t>Human Resources Strategy</a:t>
            </a:r>
            <a:endParaRPr sz="2100" dirty="0"/>
          </a:p>
          <a:p>
            <a:pPr marL="457200" lvl="0" indent="-361950" algn="l" rtl="0">
              <a:spcBef>
                <a:spcPts val="0"/>
              </a:spcBef>
              <a:spcAft>
                <a:spcPts val="0"/>
              </a:spcAft>
              <a:buSzPts val="2100"/>
              <a:buChar char="●"/>
            </a:pPr>
            <a:r>
              <a:rPr lang="en-US" sz="2100" dirty="0"/>
              <a:t>Financial Overview</a:t>
            </a:r>
            <a:endParaRPr sz="2100" dirty="0"/>
          </a:p>
          <a:p>
            <a:pPr marL="457200" lvl="0" indent="-361950" algn="l" rtl="0">
              <a:spcBef>
                <a:spcPts val="0"/>
              </a:spcBef>
              <a:spcAft>
                <a:spcPts val="0"/>
              </a:spcAft>
              <a:buSzPts val="2100"/>
              <a:buChar char="●"/>
            </a:pPr>
            <a:r>
              <a:rPr lang="en-US" sz="2100" dirty="0"/>
              <a:t>Marketing Strategy Overview</a:t>
            </a:r>
            <a:endParaRPr sz="2100" dirty="0"/>
          </a:p>
          <a:p>
            <a:pPr marL="457200" lvl="0" indent="-361950" algn="l" rtl="0">
              <a:spcBef>
                <a:spcPts val="0"/>
              </a:spcBef>
              <a:spcAft>
                <a:spcPts val="0"/>
              </a:spcAft>
              <a:buSzPts val="2100"/>
              <a:buChar char="●"/>
            </a:pPr>
            <a:r>
              <a:rPr lang="en-US" sz="2100" dirty="0"/>
              <a:t>Branding and Promotional Examples</a:t>
            </a:r>
            <a:endParaRPr sz="2100" dirty="0"/>
          </a:p>
          <a:p>
            <a:pPr marL="457200" lvl="0" indent="-361950" algn="l" rtl="0">
              <a:spcBef>
                <a:spcPts val="0"/>
              </a:spcBef>
              <a:spcAft>
                <a:spcPts val="0"/>
              </a:spcAft>
              <a:buSzPts val="2100"/>
              <a:buChar char="●"/>
            </a:pPr>
            <a:r>
              <a:rPr lang="en-US" sz="2100" dirty="0"/>
              <a:t>Branding and Promotional Examples</a:t>
            </a:r>
            <a:endParaRPr sz="2100" dirty="0"/>
          </a:p>
          <a:p>
            <a:pPr marL="457200" lvl="0" indent="-361950" algn="l" rtl="0">
              <a:spcBef>
                <a:spcPts val="0"/>
              </a:spcBef>
              <a:spcAft>
                <a:spcPts val="0"/>
              </a:spcAft>
              <a:buSzPts val="2100"/>
              <a:buChar char="●"/>
            </a:pPr>
            <a:r>
              <a:rPr lang="en-US" sz="2100" dirty="0"/>
              <a:t>Market Research Insights</a:t>
            </a:r>
            <a:endParaRPr sz="2100" dirty="0"/>
          </a:p>
          <a:p>
            <a:pPr marL="457200" lvl="0" indent="-361950" algn="l" rtl="0">
              <a:spcBef>
                <a:spcPts val="0"/>
              </a:spcBef>
              <a:spcAft>
                <a:spcPts val="0"/>
              </a:spcAft>
              <a:buSzPts val="2100"/>
              <a:buChar char="●"/>
            </a:pPr>
            <a:r>
              <a:rPr lang="en-US" sz="2100" dirty="0"/>
              <a:t>Conclusion</a:t>
            </a:r>
            <a:endParaRPr sz="2100" dirty="0"/>
          </a:p>
          <a:p>
            <a:pPr marL="457200" lvl="0" indent="-361950" algn="l" rtl="0">
              <a:spcBef>
                <a:spcPts val="0"/>
              </a:spcBef>
              <a:spcAft>
                <a:spcPts val="0"/>
              </a:spcAft>
              <a:buSzPts val="2100"/>
              <a:buChar char="●"/>
            </a:pPr>
            <a:r>
              <a:rPr lang="en-US" sz="2100" dirty="0"/>
              <a:t>Reference </a:t>
            </a:r>
            <a:endParaRPr sz="2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7"/>
        <p:cNvGrpSpPr/>
        <p:nvPr/>
      </p:nvGrpSpPr>
      <p:grpSpPr>
        <a:xfrm>
          <a:off x="0" y="0"/>
          <a:ext cx="0" cy="0"/>
          <a:chOff x="0" y="0"/>
          <a:chExt cx="0" cy="0"/>
        </a:xfrm>
      </p:grpSpPr>
      <p:sp>
        <p:nvSpPr>
          <p:cNvPr id="168" name="Google Shape;168;p2"/>
          <p:cNvSpPr txBox="1">
            <a:spLocks noGrp="1"/>
          </p:cNvSpPr>
          <p:nvPr>
            <p:ph type="title"/>
          </p:nvPr>
        </p:nvSpPr>
        <p:spPr>
          <a:xfrm>
            <a:off x="2849562" y="609600"/>
            <a:ext cx="6424440"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rebuchet MS"/>
              <a:buNone/>
            </a:pPr>
            <a:r>
              <a:rPr lang="en-US" dirty="0"/>
              <a:t>Introduction</a:t>
            </a:r>
            <a:endParaRPr dirty="0"/>
          </a:p>
        </p:txBody>
      </p:sp>
      <p:pic>
        <p:nvPicPr>
          <p:cNvPr id="169" name="Google Shape;169;p2" descr="Tire stacked in pattern"/>
          <p:cNvPicPr preferRelativeResize="0"/>
          <p:nvPr/>
        </p:nvPicPr>
        <p:blipFill rotWithShape="1">
          <a:blip r:embed="rId3">
            <a:alphaModFix/>
          </a:blip>
          <a:srcRect l="33481" r="39945" b="1"/>
          <a:stretch/>
        </p:blipFill>
        <p:spPr>
          <a:xfrm>
            <a:off x="20" y="10"/>
            <a:ext cx="2734036" cy="6867719"/>
          </a:xfrm>
          <a:custGeom>
            <a:avLst/>
            <a:gdLst/>
            <a:ahLst/>
            <a:cxnLst/>
            <a:rect l="l" t="t" r="r" b="b"/>
            <a:pathLst>
              <a:path w="2734056" h="6858000" extrusionOk="0">
                <a:moveTo>
                  <a:pt x="0" y="0"/>
                </a:moveTo>
                <a:lnTo>
                  <a:pt x="1674254" y="0"/>
                </a:lnTo>
                <a:lnTo>
                  <a:pt x="2734056" y="6850199"/>
                </a:lnTo>
                <a:lnTo>
                  <a:pt x="2734056" y="6858000"/>
                </a:lnTo>
                <a:lnTo>
                  <a:pt x="461457" y="6858000"/>
                </a:lnTo>
                <a:lnTo>
                  <a:pt x="0" y="4134118"/>
                </a:lnTo>
                <a:close/>
              </a:path>
            </a:pathLst>
          </a:custGeom>
          <a:noFill/>
          <a:ln>
            <a:noFill/>
          </a:ln>
        </p:spPr>
      </p:pic>
      <p:sp>
        <p:nvSpPr>
          <p:cNvPr id="170" name="Google Shape;170;p2"/>
          <p:cNvSpPr/>
          <p:nvPr/>
        </p:nvSpPr>
        <p:spPr>
          <a:xfrm>
            <a:off x="0" y="4013201"/>
            <a:ext cx="476655" cy="2844800"/>
          </a:xfrm>
          <a:prstGeom prst="triangle">
            <a:avLst>
              <a:gd name="adj" fmla="val 0"/>
            </a:avLst>
          </a:pr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171" name="Google Shape;171;p2"/>
          <p:cNvSpPr txBox="1">
            <a:spLocks noGrp="1"/>
          </p:cNvSpPr>
          <p:nvPr>
            <p:ph type="body" idx="1"/>
          </p:nvPr>
        </p:nvSpPr>
        <p:spPr>
          <a:xfrm>
            <a:off x="2849562" y="2160589"/>
            <a:ext cx="8751888" cy="388077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2000"/>
              <a:buChar char="►"/>
            </a:pPr>
            <a:r>
              <a:rPr lang="en-US" sz="2500" dirty="0"/>
              <a:t>This presentation will cover a new business plan for Newport Hand Car Wash.</a:t>
            </a:r>
            <a:endParaRPr dirty="0"/>
          </a:p>
          <a:p>
            <a:pPr marL="342900" lvl="0" indent="-342900" algn="l" rtl="0">
              <a:spcBef>
                <a:spcPts val="1000"/>
              </a:spcBef>
              <a:spcAft>
                <a:spcPts val="0"/>
              </a:spcAft>
              <a:buSzPts val="2000"/>
              <a:buChar char="►"/>
            </a:pPr>
            <a:r>
              <a:rPr lang="en-US" sz="2500" dirty="0"/>
              <a:t>Key focus: offering high-quality, affordable hand car washing services.</a:t>
            </a:r>
            <a:endParaRPr dirty="0"/>
          </a:p>
          <a:p>
            <a:pPr marL="342900" lvl="0" indent="-215900" algn="l" rtl="0">
              <a:spcBef>
                <a:spcPts val="1000"/>
              </a:spcBef>
              <a:spcAft>
                <a:spcPts val="0"/>
              </a:spcAft>
              <a:buSzPts val="2000"/>
              <a:buNone/>
            </a:pPr>
            <a:endParaRPr sz="25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3"/>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rebuchet MS"/>
              <a:buNone/>
            </a:pPr>
            <a:r>
              <a:rPr lang="en-US" dirty="0"/>
              <a:t>Business Proposition</a:t>
            </a:r>
            <a:endParaRPr dirty="0"/>
          </a:p>
        </p:txBody>
      </p:sp>
      <p:grpSp>
        <p:nvGrpSpPr>
          <p:cNvPr id="178" name="Google Shape;178;p3"/>
          <p:cNvGrpSpPr/>
          <p:nvPr/>
        </p:nvGrpSpPr>
        <p:grpSpPr>
          <a:xfrm>
            <a:off x="677334" y="2225555"/>
            <a:ext cx="8596668" cy="3750840"/>
            <a:chOff x="0" y="64966"/>
            <a:chExt cx="8596668" cy="3750840"/>
          </a:xfrm>
        </p:grpSpPr>
        <p:sp>
          <p:nvSpPr>
            <p:cNvPr id="179" name="Google Shape;179;p3"/>
            <p:cNvSpPr/>
            <p:nvPr/>
          </p:nvSpPr>
          <p:spPr>
            <a:xfrm>
              <a:off x="0" y="64966"/>
              <a:ext cx="8596668" cy="888030"/>
            </a:xfrm>
            <a:prstGeom prst="roundRect">
              <a:avLst>
                <a:gd name="adj" fmla="val 16667"/>
              </a:avLst>
            </a:prstGeom>
            <a:solidFill>
              <a:srgbClr val="90C223"/>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0" name="Google Shape;180;p3"/>
            <p:cNvSpPr txBox="1"/>
            <p:nvPr/>
          </p:nvSpPr>
          <p:spPr>
            <a:xfrm>
              <a:off x="43350" y="108316"/>
              <a:ext cx="8509968" cy="801330"/>
            </a:xfrm>
            <a:prstGeom prst="rect">
              <a:avLst/>
            </a:prstGeom>
            <a:noFill/>
            <a:ln>
              <a:noFill/>
            </a:ln>
          </p:spPr>
          <p:txBody>
            <a:bodyPr spcFirstLastPara="1" wrap="square" lIns="87625" tIns="87625" rIns="87625" bIns="87625" anchor="ctr" anchorCtr="0">
              <a:noAutofit/>
            </a:bodyPr>
            <a:lstStyle/>
            <a:p>
              <a:pPr marL="0" marR="0" lvl="0" indent="0" algn="l" rtl="0">
                <a:lnSpc>
                  <a:spcPct val="90000"/>
                </a:lnSpc>
                <a:spcBef>
                  <a:spcPts val="0"/>
                </a:spcBef>
                <a:spcAft>
                  <a:spcPts val="0"/>
                </a:spcAft>
                <a:buClr>
                  <a:schemeClr val="lt1"/>
                </a:buClr>
                <a:buSzPts val="2300"/>
                <a:buFont typeface="Trebuchet MS"/>
                <a:buNone/>
              </a:pPr>
              <a:r>
                <a:rPr lang="en-US" sz="2300" dirty="0">
                  <a:solidFill>
                    <a:schemeClr val="lt1"/>
                  </a:solidFill>
                  <a:latin typeface="Trebuchet MS"/>
                  <a:ea typeface="Trebuchet MS"/>
                  <a:cs typeface="Trebuchet MS"/>
                  <a:sym typeface="Trebuchet MS"/>
                </a:rPr>
                <a:t>Description of services: Hand car wash service and detailing packages.</a:t>
              </a:r>
              <a:endParaRPr dirty="0"/>
            </a:p>
          </p:txBody>
        </p:sp>
        <p:sp>
          <p:nvSpPr>
            <p:cNvPr id="181" name="Google Shape;181;p3"/>
            <p:cNvSpPr/>
            <p:nvPr/>
          </p:nvSpPr>
          <p:spPr>
            <a:xfrm>
              <a:off x="0" y="1019236"/>
              <a:ext cx="8596668" cy="888030"/>
            </a:xfrm>
            <a:prstGeom prst="roundRect">
              <a:avLst>
                <a:gd name="adj" fmla="val 16667"/>
              </a:avLst>
            </a:prstGeom>
            <a:solidFill>
              <a:srgbClr val="90C223"/>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2" name="Google Shape;182;p3"/>
            <p:cNvSpPr txBox="1"/>
            <p:nvPr/>
          </p:nvSpPr>
          <p:spPr>
            <a:xfrm>
              <a:off x="43350" y="1062586"/>
              <a:ext cx="8509968" cy="801330"/>
            </a:xfrm>
            <a:prstGeom prst="rect">
              <a:avLst/>
            </a:prstGeom>
            <a:noFill/>
            <a:ln>
              <a:noFill/>
            </a:ln>
          </p:spPr>
          <p:txBody>
            <a:bodyPr spcFirstLastPara="1" wrap="square" lIns="87625" tIns="87625" rIns="87625" bIns="87625" anchor="ctr" anchorCtr="0">
              <a:noAutofit/>
            </a:bodyPr>
            <a:lstStyle/>
            <a:p>
              <a:pPr marL="0" marR="0" lvl="0" indent="0" algn="l" rtl="0">
                <a:lnSpc>
                  <a:spcPct val="90000"/>
                </a:lnSpc>
                <a:spcBef>
                  <a:spcPts val="0"/>
                </a:spcBef>
                <a:spcAft>
                  <a:spcPts val="0"/>
                </a:spcAft>
                <a:buClr>
                  <a:schemeClr val="lt1"/>
                </a:buClr>
                <a:buSzPts val="2300"/>
                <a:buFont typeface="Trebuchet MS"/>
                <a:buNone/>
              </a:pPr>
              <a:r>
                <a:rPr lang="en-US" sz="2300" dirty="0">
                  <a:solidFill>
                    <a:schemeClr val="lt1"/>
                  </a:solidFill>
                  <a:latin typeface="Trebuchet MS"/>
                  <a:ea typeface="Trebuchet MS"/>
                  <a:cs typeface="Trebuchet MS"/>
                  <a:sym typeface="Trebuchet MS"/>
                </a:rPr>
                <a:t>Focusing on quality and best services.</a:t>
              </a:r>
              <a:endParaRPr dirty="0"/>
            </a:p>
          </p:txBody>
        </p:sp>
        <p:sp>
          <p:nvSpPr>
            <p:cNvPr id="183" name="Google Shape;183;p3"/>
            <p:cNvSpPr/>
            <p:nvPr/>
          </p:nvSpPr>
          <p:spPr>
            <a:xfrm>
              <a:off x="0" y="1973506"/>
              <a:ext cx="8596668" cy="888030"/>
            </a:xfrm>
            <a:prstGeom prst="roundRect">
              <a:avLst>
                <a:gd name="adj" fmla="val 16667"/>
              </a:avLst>
            </a:prstGeom>
            <a:solidFill>
              <a:srgbClr val="90C223"/>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4" name="Google Shape;184;p3"/>
            <p:cNvSpPr txBox="1"/>
            <p:nvPr/>
          </p:nvSpPr>
          <p:spPr>
            <a:xfrm>
              <a:off x="43350" y="2016856"/>
              <a:ext cx="8509968" cy="801330"/>
            </a:xfrm>
            <a:prstGeom prst="rect">
              <a:avLst/>
            </a:prstGeom>
            <a:noFill/>
            <a:ln>
              <a:noFill/>
            </a:ln>
          </p:spPr>
          <p:txBody>
            <a:bodyPr spcFirstLastPara="1" wrap="square" lIns="87625" tIns="87625" rIns="87625" bIns="87625" anchor="ctr" anchorCtr="0">
              <a:noAutofit/>
            </a:bodyPr>
            <a:lstStyle/>
            <a:p>
              <a:pPr marL="0" marR="0" lvl="0" indent="0" algn="l" rtl="0">
                <a:lnSpc>
                  <a:spcPct val="90000"/>
                </a:lnSpc>
                <a:spcBef>
                  <a:spcPts val="0"/>
                </a:spcBef>
                <a:spcAft>
                  <a:spcPts val="0"/>
                </a:spcAft>
                <a:buClr>
                  <a:schemeClr val="lt1"/>
                </a:buClr>
                <a:buSzPts val="2300"/>
                <a:buFont typeface="Trebuchet MS"/>
                <a:buNone/>
              </a:pPr>
              <a:r>
                <a:rPr lang="en-US" sz="2300" dirty="0">
                  <a:solidFill>
                    <a:schemeClr val="lt1"/>
                  </a:solidFill>
                  <a:latin typeface="Trebuchet MS"/>
                  <a:ea typeface="Trebuchet MS"/>
                  <a:cs typeface="Trebuchet MS"/>
                  <a:sym typeface="Trebuchet MS"/>
                </a:rPr>
                <a:t>Unique selling proposition: "Saving Money" with best care</a:t>
              </a:r>
              <a:endParaRPr dirty="0"/>
            </a:p>
          </p:txBody>
        </p:sp>
        <p:sp>
          <p:nvSpPr>
            <p:cNvPr id="185" name="Google Shape;185;p3"/>
            <p:cNvSpPr/>
            <p:nvPr/>
          </p:nvSpPr>
          <p:spPr>
            <a:xfrm>
              <a:off x="0" y="2927776"/>
              <a:ext cx="8596668" cy="888030"/>
            </a:xfrm>
            <a:prstGeom prst="roundRect">
              <a:avLst>
                <a:gd name="adj" fmla="val 16667"/>
              </a:avLst>
            </a:prstGeom>
            <a:solidFill>
              <a:srgbClr val="90C223"/>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 name="Google Shape;186;p3"/>
            <p:cNvSpPr txBox="1"/>
            <p:nvPr/>
          </p:nvSpPr>
          <p:spPr>
            <a:xfrm>
              <a:off x="43350" y="2971126"/>
              <a:ext cx="8509968" cy="801330"/>
            </a:xfrm>
            <a:prstGeom prst="rect">
              <a:avLst/>
            </a:prstGeom>
            <a:noFill/>
            <a:ln>
              <a:noFill/>
            </a:ln>
          </p:spPr>
          <p:txBody>
            <a:bodyPr spcFirstLastPara="1" wrap="square" lIns="87625" tIns="87625" rIns="87625" bIns="87625" anchor="ctr" anchorCtr="0">
              <a:noAutofit/>
            </a:bodyPr>
            <a:lstStyle/>
            <a:p>
              <a:pPr marL="0" marR="0" lvl="0" indent="0" algn="l" rtl="0">
                <a:lnSpc>
                  <a:spcPct val="90000"/>
                </a:lnSpc>
                <a:spcBef>
                  <a:spcPts val="0"/>
                </a:spcBef>
                <a:spcAft>
                  <a:spcPts val="0"/>
                </a:spcAft>
                <a:buClr>
                  <a:schemeClr val="lt1"/>
                </a:buClr>
                <a:buSzPts val="2300"/>
                <a:buFont typeface="Trebuchet MS"/>
                <a:buNone/>
              </a:pPr>
              <a:r>
                <a:rPr lang="en-US" sz="2300" dirty="0">
                  <a:solidFill>
                    <a:schemeClr val="lt1"/>
                  </a:solidFill>
                  <a:latin typeface="Trebuchet MS"/>
                  <a:ea typeface="Trebuchet MS"/>
                  <a:cs typeface="Trebuchet MS"/>
                  <a:sym typeface="Trebuchet MS"/>
                </a:rPr>
                <a:t>Business Nature: Sole Trader </a:t>
              </a:r>
              <a:endParaRPr dirty="0"/>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4"/>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rebuchet MS"/>
              <a:buNone/>
            </a:pPr>
            <a:r>
              <a:rPr lang="en-US" dirty="0"/>
              <a:t>Mission, Aim, and Objectives</a:t>
            </a:r>
            <a:endParaRPr dirty="0"/>
          </a:p>
        </p:txBody>
      </p:sp>
      <p:sp>
        <p:nvSpPr>
          <p:cNvPr id="193" name="Google Shape;193;p4"/>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440"/>
              <a:buChar char="►"/>
            </a:pPr>
            <a:r>
              <a:rPr lang="en-US" dirty="0"/>
              <a:t>Mission Statement: </a:t>
            </a:r>
            <a:r>
              <a:rPr lang="en-US" sz="1800" dirty="0">
                <a:latin typeface="Arial"/>
                <a:ea typeface="Arial"/>
                <a:cs typeface="Arial"/>
                <a:sym typeface="Arial"/>
              </a:rPr>
              <a:t>“To ensure high-quality hand car wash services with high satisfaction while maintaining low cost and commitment to excellence. </a:t>
            </a:r>
            <a:endParaRPr dirty="0"/>
          </a:p>
          <a:p>
            <a:pPr marL="342900" lvl="0" indent="-342900" algn="l" rtl="0">
              <a:spcBef>
                <a:spcPts val="1000"/>
              </a:spcBef>
              <a:spcAft>
                <a:spcPts val="0"/>
              </a:spcAft>
              <a:buSzPts val="1440"/>
              <a:buChar char="►"/>
            </a:pPr>
            <a:r>
              <a:rPr lang="en-US" dirty="0"/>
              <a:t>Aim: To become top car wash company in Newport. </a:t>
            </a:r>
            <a:endParaRPr dirty="0"/>
          </a:p>
          <a:p>
            <a:pPr marL="342900" lvl="0" indent="-342900" algn="l" rtl="0">
              <a:spcBef>
                <a:spcPts val="1000"/>
              </a:spcBef>
              <a:spcAft>
                <a:spcPts val="0"/>
              </a:spcAft>
              <a:buSzPts val="1440"/>
              <a:buChar char="►"/>
            </a:pPr>
            <a:r>
              <a:rPr lang="en-US" dirty="0"/>
              <a:t>Objectives.</a:t>
            </a:r>
            <a:endParaRPr dirty="0"/>
          </a:p>
          <a:p>
            <a:pPr marL="0" lvl="0" indent="0" algn="l" rtl="0">
              <a:spcBef>
                <a:spcPts val="1000"/>
              </a:spcBef>
              <a:spcAft>
                <a:spcPts val="0"/>
              </a:spcAft>
              <a:buSzPts val="1440"/>
              <a:buNone/>
            </a:pPr>
            <a:r>
              <a:rPr lang="en-US" dirty="0"/>
              <a:t>     1.	Gaining 20% customers in first year. </a:t>
            </a:r>
            <a:endParaRPr dirty="0"/>
          </a:p>
          <a:p>
            <a:pPr marL="0" lvl="0" indent="0" algn="l" rtl="0">
              <a:spcBef>
                <a:spcPts val="1000"/>
              </a:spcBef>
              <a:spcAft>
                <a:spcPts val="0"/>
              </a:spcAft>
              <a:buSzPts val="1440"/>
              <a:buNone/>
            </a:pPr>
            <a:r>
              <a:rPr lang="en-US" dirty="0"/>
              <a:t>     2.	maintaining operational costs by 50% of total revenue. </a:t>
            </a:r>
            <a:endParaRPr dirty="0"/>
          </a:p>
          <a:p>
            <a:pPr marL="0" lvl="0" indent="0" algn="l" rtl="0">
              <a:spcBef>
                <a:spcPts val="1000"/>
              </a:spcBef>
              <a:spcAft>
                <a:spcPts val="0"/>
              </a:spcAft>
              <a:buSzPts val="1440"/>
              <a:buNone/>
            </a:pPr>
            <a:r>
              <a:rPr lang="en-US" dirty="0"/>
              <a:t>     3.	Achieving a 90% customer satisfaction rate in the first year of operations. </a:t>
            </a:r>
            <a:endParaRPr dirty="0"/>
          </a:p>
          <a:p>
            <a:pPr marL="342900" lvl="0" indent="-251459" algn="l" rtl="0">
              <a:spcBef>
                <a:spcPts val="1000"/>
              </a:spcBef>
              <a:spcAft>
                <a:spcPts val="0"/>
              </a:spcAft>
              <a:buSzPts val="1440"/>
              <a:buNone/>
            </a:pP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8"/>
        <p:cNvGrpSpPr/>
        <p:nvPr/>
      </p:nvGrpSpPr>
      <p:grpSpPr>
        <a:xfrm>
          <a:off x="0" y="0"/>
          <a:ext cx="0" cy="0"/>
          <a:chOff x="0" y="0"/>
          <a:chExt cx="0" cy="0"/>
        </a:xfrm>
      </p:grpSpPr>
      <p:sp>
        <p:nvSpPr>
          <p:cNvPr id="199" name="Google Shape;199;p5"/>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rebuchet MS"/>
              <a:buNone/>
            </a:pPr>
            <a:r>
              <a:rPr lang="en-US" dirty="0"/>
              <a:t>Location and Physical Resources</a:t>
            </a:r>
            <a:endParaRPr dirty="0"/>
          </a:p>
        </p:txBody>
      </p:sp>
      <p:grpSp>
        <p:nvGrpSpPr>
          <p:cNvPr id="200" name="Google Shape;200;p5"/>
          <p:cNvGrpSpPr/>
          <p:nvPr/>
        </p:nvGrpSpPr>
        <p:grpSpPr>
          <a:xfrm>
            <a:off x="678912" y="2737486"/>
            <a:ext cx="8594213" cy="2727639"/>
            <a:chOff x="1049" y="576898"/>
            <a:chExt cx="8594213" cy="2727639"/>
          </a:xfrm>
        </p:grpSpPr>
        <p:sp>
          <p:nvSpPr>
            <p:cNvPr id="201" name="Google Shape;201;p5"/>
            <p:cNvSpPr/>
            <p:nvPr/>
          </p:nvSpPr>
          <p:spPr>
            <a:xfrm>
              <a:off x="1049" y="576898"/>
              <a:ext cx="3683234" cy="2338853"/>
            </a:xfrm>
            <a:prstGeom prst="roundRect">
              <a:avLst>
                <a:gd name="adj" fmla="val 10000"/>
              </a:avLst>
            </a:prstGeom>
            <a:solidFill>
              <a:srgbClr val="90C223"/>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2" name="Google Shape;202;p5"/>
            <p:cNvSpPr/>
            <p:nvPr/>
          </p:nvSpPr>
          <p:spPr>
            <a:xfrm>
              <a:off x="410297" y="965684"/>
              <a:ext cx="3683234" cy="2338853"/>
            </a:xfrm>
            <a:prstGeom prst="roundRect">
              <a:avLst>
                <a:gd name="adj" fmla="val 10000"/>
              </a:avLst>
            </a:prstGeom>
            <a:solidFill>
              <a:schemeClr val="lt1">
                <a:alpha val="89803"/>
              </a:schemeClr>
            </a:solidFill>
            <a:ln w="19050" cap="rnd" cmpd="sng">
              <a:solidFill>
                <a:srgbClr val="90C22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3" name="Google Shape;203;p5"/>
            <p:cNvSpPr txBox="1"/>
            <p:nvPr/>
          </p:nvSpPr>
          <p:spPr>
            <a:xfrm>
              <a:off x="478800" y="1034187"/>
              <a:ext cx="3546228" cy="2201847"/>
            </a:xfrm>
            <a:prstGeom prst="rect">
              <a:avLst/>
            </a:prstGeom>
            <a:noFill/>
            <a:ln>
              <a:noFill/>
            </a:ln>
          </p:spPr>
          <p:txBody>
            <a:bodyPr spcFirstLastPara="1" wrap="square" lIns="106675" tIns="106675" rIns="106675" bIns="106675" anchor="ctr" anchorCtr="0">
              <a:noAutofit/>
            </a:bodyPr>
            <a:lstStyle/>
            <a:p>
              <a:pPr marL="0" marR="0" lvl="0" indent="0" algn="ctr" rtl="0">
                <a:lnSpc>
                  <a:spcPct val="90000"/>
                </a:lnSpc>
                <a:spcBef>
                  <a:spcPts val="0"/>
                </a:spcBef>
                <a:spcAft>
                  <a:spcPts val="0"/>
                </a:spcAft>
                <a:buClr>
                  <a:schemeClr val="dk1"/>
                </a:buClr>
                <a:buSzPts val="2800"/>
                <a:buFont typeface="Trebuchet MS"/>
                <a:buNone/>
              </a:pPr>
              <a:r>
                <a:rPr lang="en-US" sz="2800" dirty="0">
                  <a:solidFill>
                    <a:schemeClr val="dk1"/>
                  </a:solidFill>
                  <a:latin typeface="Trebuchet MS"/>
                  <a:ea typeface="Trebuchet MS"/>
                  <a:cs typeface="Trebuchet MS"/>
                  <a:sym typeface="Trebuchet MS"/>
                </a:rPr>
                <a:t>Proposed location: High-traffic area in Newport.</a:t>
              </a:r>
              <a:endParaRPr dirty="0"/>
            </a:p>
          </p:txBody>
        </p:sp>
        <p:sp>
          <p:nvSpPr>
            <p:cNvPr id="204" name="Google Shape;204;p5"/>
            <p:cNvSpPr/>
            <p:nvPr/>
          </p:nvSpPr>
          <p:spPr>
            <a:xfrm>
              <a:off x="4502780" y="576898"/>
              <a:ext cx="3683234" cy="2338853"/>
            </a:xfrm>
            <a:prstGeom prst="roundRect">
              <a:avLst>
                <a:gd name="adj" fmla="val 10000"/>
              </a:avLst>
            </a:prstGeom>
            <a:solidFill>
              <a:srgbClr val="90C223"/>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5" name="Google Shape;205;p5"/>
            <p:cNvSpPr/>
            <p:nvPr/>
          </p:nvSpPr>
          <p:spPr>
            <a:xfrm>
              <a:off x="4912028" y="965684"/>
              <a:ext cx="3683234" cy="2338853"/>
            </a:xfrm>
            <a:prstGeom prst="roundRect">
              <a:avLst>
                <a:gd name="adj" fmla="val 10000"/>
              </a:avLst>
            </a:prstGeom>
            <a:solidFill>
              <a:schemeClr val="lt1">
                <a:alpha val="89803"/>
              </a:schemeClr>
            </a:solidFill>
            <a:ln w="19050" cap="rnd" cmpd="sng">
              <a:solidFill>
                <a:srgbClr val="90C22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6" name="Google Shape;206;p5"/>
            <p:cNvSpPr txBox="1"/>
            <p:nvPr/>
          </p:nvSpPr>
          <p:spPr>
            <a:xfrm>
              <a:off x="4980531" y="1034187"/>
              <a:ext cx="3546228" cy="2201847"/>
            </a:xfrm>
            <a:prstGeom prst="rect">
              <a:avLst/>
            </a:prstGeom>
            <a:noFill/>
            <a:ln>
              <a:noFill/>
            </a:ln>
          </p:spPr>
          <p:txBody>
            <a:bodyPr spcFirstLastPara="1" wrap="square" lIns="106675" tIns="106675" rIns="106675" bIns="106675" anchor="ctr" anchorCtr="0">
              <a:noAutofit/>
            </a:bodyPr>
            <a:lstStyle/>
            <a:p>
              <a:pPr marL="0" marR="0" lvl="0" indent="0" algn="ctr" rtl="0">
                <a:lnSpc>
                  <a:spcPct val="90000"/>
                </a:lnSpc>
                <a:spcBef>
                  <a:spcPts val="0"/>
                </a:spcBef>
                <a:spcAft>
                  <a:spcPts val="0"/>
                </a:spcAft>
                <a:buClr>
                  <a:schemeClr val="dk1"/>
                </a:buClr>
                <a:buSzPts val="2800"/>
                <a:buFont typeface="Trebuchet MS"/>
                <a:buNone/>
              </a:pPr>
              <a:r>
                <a:rPr lang="en-US" sz="2800" dirty="0">
                  <a:solidFill>
                    <a:schemeClr val="dk1"/>
                  </a:solidFill>
                  <a:latin typeface="Trebuchet MS"/>
                  <a:ea typeface="Trebuchet MS"/>
                  <a:cs typeface="Trebuchet MS"/>
                  <a:sym typeface="Trebuchet MS"/>
                </a:rPr>
                <a:t>Physical resources: Washing equipment, detailing tools, water recycling system.</a:t>
              </a:r>
              <a:endParaRPr dirty="0"/>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6"/>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rebuchet MS"/>
              <a:buNone/>
            </a:pPr>
            <a:r>
              <a:rPr lang="en-US" dirty="0"/>
              <a:t>Human Resources Strategy</a:t>
            </a:r>
            <a:endParaRPr dirty="0"/>
          </a:p>
        </p:txBody>
      </p:sp>
      <p:sp>
        <p:nvSpPr>
          <p:cNvPr id="213" name="Google Shape;213;p6"/>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2000"/>
              <a:buChar char="►"/>
            </a:pPr>
            <a:r>
              <a:rPr lang="en-US" sz="2500" dirty="0"/>
              <a:t>Staffing plan: Owner, 3 Car Wash Technicians, 1 contractual marketing specialist. </a:t>
            </a:r>
            <a:endParaRPr dirty="0"/>
          </a:p>
          <a:p>
            <a:pPr marL="342900" lvl="0" indent="-342900" algn="l" rtl="0">
              <a:spcBef>
                <a:spcPts val="1000"/>
              </a:spcBef>
              <a:spcAft>
                <a:spcPts val="0"/>
              </a:spcAft>
              <a:buSzPts val="2000"/>
              <a:buChar char="►"/>
            </a:pPr>
            <a:r>
              <a:rPr lang="en-US" sz="2500" dirty="0"/>
              <a:t>Recruitment strategy: Local hiring through job boards and social media.</a:t>
            </a:r>
            <a:endParaRPr sz="25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18"/>
        <p:cNvGrpSpPr/>
        <p:nvPr/>
      </p:nvGrpSpPr>
      <p:grpSpPr>
        <a:xfrm>
          <a:off x="0" y="0"/>
          <a:ext cx="0" cy="0"/>
          <a:chOff x="0" y="0"/>
          <a:chExt cx="0" cy="0"/>
        </a:xfrm>
      </p:grpSpPr>
      <p:sp>
        <p:nvSpPr>
          <p:cNvPr id="219" name="Google Shape;219;p7"/>
          <p:cNvSpPr txBox="1">
            <a:spLocks noGrp="1"/>
          </p:cNvSpPr>
          <p:nvPr>
            <p:ph type="title"/>
          </p:nvPr>
        </p:nvSpPr>
        <p:spPr>
          <a:xfrm>
            <a:off x="2849562" y="609600"/>
            <a:ext cx="6424440"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rebuchet MS"/>
              <a:buNone/>
            </a:pPr>
            <a:r>
              <a:rPr lang="en-US" dirty="0"/>
              <a:t>Financial Overview</a:t>
            </a:r>
            <a:endParaRPr dirty="0"/>
          </a:p>
        </p:txBody>
      </p:sp>
      <p:pic>
        <p:nvPicPr>
          <p:cNvPr id="220" name="Google Shape;220;p7" descr="Money and passport"/>
          <p:cNvPicPr preferRelativeResize="0"/>
          <p:nvPr/>
        </p:nvPicPr>
        <p:blipFill rotWithShape="1">
          <a:blip r:embed="rId3">
            <a:alphaModFix/>
          </a:blip>
          <a:srcRect l="53513" r="25287" b="1"/>
          <a:stretch/>
        </p:blipFill>
        <p:spPr>
          <a:xfrm>
            <a:off x="20" y="10"/>
            <a:ext cx="2734036" cy="6867719"/>
          </a:xfrm>
          <a:custGeom>
            <a:avLst/>
            <a:gdLst/>
            <a:ahLst/>
            <a:cxnLst/>
            <a:rect l="l" t="t" r="r" b="b"/>
            <a:pathLst>
              <a:path w="2734056" h="6858000" extrusionOk="0">
                <a:moveTo>
                  <a:pt x="0" y="0"/>
                </a:moveTo>
                <a:lnTo>
                  <a:pt x="1674254" y="0"/>
                </a:lnTo>
                <a:lnTo>
                  <a:pt x="2734056" y="6850199"/>
                </a:lnTo>
                <a:lnTo>
                  <a:pt x="2734056" y="6858000"/>
                </a:lnTo>
                <a:lnTo>
                  <a:pt x="461457" y="6858000"/>
                </a:lnTo>
                <a:lnTo>
                  <a:pt x="0" y="4134118"/>
                </a:lnTo>
                <a:close/>
              </a:path>
            </a:pathLst>
          </a:custGeom>
          <a:noFill/>
          <a:ln>
            <a:noFill/>
          </a:ln>
        </p:spPr>
      </p:pic>
      <p:sp>
        <p:nvSpPr>
          <p:cNvPr id="221" name="Google Shape;221;p7"/>
          <p:cNvSpPr/>
          <p:nvPr/>
        </p:nvSpPr>
        <p:spPr>
          <a:xfrm>
            <a:off x="0" y="4013201"/>
            <a:ext cx="476655" cy="2844800"/>
          </a:xfrm>
          <a:prstGeom prst="triangle">
            <a:avLst>
              <a:gd name="adj" fmla="val 0"/>
            </a:avLst>
          </a:pr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222" name="Google Shape;222;p7"/>
          <p:cNvSpPr txBox="1">
            <a:spLocks noGrp="1"/>
          </p:cNvSpPr>
          <p:nvPr>
            <p:ph type="body" idx="1"/>
          </p:nvPr>
        </p:nvSpPr>
        <p:spPr>
          <a:xfrm>
            <a:off x="2849562" y="2160589"/>
            <a:ext cx="6424440" cy="388077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440"/>
              <a:buChar char="►"/>
            </a:pPr>
            <a:r>
              <a:rPr lang="en-US" dirty="0"/>
              <a:t>Initial funding: £10,000 personal savings, £15,000 bank loan.</a:t>
            </a:r>
            <a:endParaRPr dirty="0"/>
          </a:p>
          <a:p>
            <a:pPr marL="342900" lvl="0" indent="-342900" algn="l" rtl="0">
              <a:spcBef>
                <a:spcPts val="1000"/>
              </a:spcBef>
              <a:spcAft>
                <a:spcPts val="0"/>
              </a:spcAft>
              <a:buSzPts val="1440"/>
              <a:buChar char="►"/>
            </a:pPr>
            <a:r>
              <a:rPr lang="en-US" dirty="0"/>
              <a:t>Cost breakdown: Equipment, location setup, marketing, working capital.</a:t>
            </a:r>
            <a:endParaRPr dirty="0"/>
          </a:p>
          <a:p>
            <a:pPr marL="342900" lvl="0" indent="-342900" algn="l" rtl="0">
              <a:spcBef>
                <a:spcPts val="1000"/>
              </a:spcBef>
              <a:spcAft>
                <a:spcPts val="0"/>
              </a:spcAft>
              <a:buSzPts val="1440"/>
              <a:buChar char="►"/>
            </a:pPr>
            <a:r>
              <a:rPr lang="en-US" dirty="0"/>
              <a:t>Cash flow forecast summary: Break-even by month 6, profitability growth over 36 months.</a:t>
            </a: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7"/>
        <p:cNvGrpSpPr/>
        <p:nvPr/>
      </p:nvGrpSpPr>
      <p:grpSpPr>
        <a:xfrm>
          <a:off x="0" y="0"/>
          <a:ext cx="0" cy="0"/>
          <a:chOff x="0" y="0"/>
          <a:chExt cx="0" cy="0"/>
        </a:xfrm>
      </p:grpSpPr>
      <p:sp>
        <p:nvSpPr>
          <p:cNvPr id="228" name="Google Shape;228;p8"/>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229" name="Google Shape;229;p8"/>
          <p:cNvSpPr txBox="1">
            <a:spLocks noGrp="1"/>
          </p:cNvSpPr>
          <p:nvPr>
            <p:ph type="title"/>
          </p:nvPr>
        </p:nvSpPr>
        <p:spPr>
          <a:xfrm>
            <a:off x="652481" y="1382486"/>
            <a:ext cx="3547581" cy="4093028"/>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accent1"/>
              </a:buClr>
              <a:buSzPts val="4400"/>
              <a:buFont typeface="Trebuchet MS"/>
              <a:buNone/>
            </a:pPr>
            <a:r>
              <a:rPr lang="en-US" sz="4400" dirty="0"/>
              <a:t>Marketing Strategy Overview</a:t>
            </a:r>
            <a:endParaRPr dirty="0"/>
          </a:p>
        </p:txBody>
      </p:sp>
      <p:grpSp>
        <p:nvGrpSpPr>
          <p:cNvPr id="230" name="Google Shape;230;p8"/>
          <p:cNvGrpSpPr/>
          <p:nvPr/>
        </p:nvGrpSpPr>
        <p:grpSpPr>
          <a:xfrm>
            <a:off x="1329267" y="-8467"/>
            <a:ext cx="4766733" cy="6866467"/>
            <a:chOff x="7425267" y="-8467"/>
            <a:chExt cx="4766733" cy="6866467"/>
          </a:xfrm>
        </p:grpSpPr>
        <p:cxnSp>
          <p:nvCxnSpPr>
            <p:cNvPr id="231" name="Google Shape;231;p8"/>
            <p:cNvCxnSpPr/>
            <p:nvPr/>
          </p:nvCxnSpPr>
          <p:spPr>
            <a:xfrm>
              <a:off x="9371012" y="0"/>
              <a:ext cx="1219200" cy="6858000"/>
            </a:xfrm>
            <a:prstGeom prst="straightConnector1">
              <a:avLst/>
            </a:prstGeom>
            <a:noFill/>
            <a:ln w="9525" cap="flat" cmpd="sng">
              <a:solidFill>
                <a:srgbClr val="BFBFBF">
                  <a:alpha val="74901"/>
                </a:srgbClr>
              </a:solidFill>
              <a:prstDash val="solid"/>
              <a:round/>
              <a:headEnd type="none" w="sm" len="sm"/>
              <a:tailEnd type="none" w="sm" len="sm"/>
            </a:ln>
          </p:spPr>
        </p:cxnSp>
        <p:cxnSp>
          <p:nvCxnSpPr>
            <p:cNvPr id="232" name="Google Shape;232;p8"/>
            <p:cNvCxnSpPr/>
            <p:nvPr/>
          </p:nvCxnSpPr>
          <p:spPr>
            <a:xfrm flipH="1">
              <a:off x="7425267" y="3681413"/>
              <a:ext cx="4763558" cy="3176587"/>
            </a:xfrm>
            <a:prstGeom prst="straightConnector1">
              <a:avLst/>
            </a:prstGeom>
            <a:noFill/>
            <a:ln w="9525" cap="flat" cmpd="sng">
              <a:solidFill>
                <a:srgbClr val="BFBFBF">
                  <a:alpha val="80000"/>
                </a:srgbClr>
              </a:solidFill>
              <a:prstDash val="solid"/>
              <a:round/>
              <a:headEnd type="none" w="sm" len="sm"/>
              <a:tailEnd type="none" w="sm" len="sm"/>
            </a:ln>
          </p:spPr>
        </p:cxnSp>
        <p:sp>
          <p:nvSpPr>
            <p:cNvPr id="233" name="Google Shape;233;p8"/>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234" name="Google Shape;234;p8"/>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235" name="Google Shape;235;p8"/>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236" name="Google Shape;236;p8"/>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6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237" name="Google Shape;237;p8"/>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238" name="Google Shape;238;p8"/>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239" name="Google Shape;239;p8"/>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grpSp>
      <p:sp>
        <p:nvSpPr>
          <p:cNvPr id="240" name="Google Shape;240;p8"/>
          <p:cNvSpPr/>
          <p:nvPr/>
        </p:nvSpPr>
        <p:spPr>
          <a:xfrm>
            <a:off x="5977719" y="0"/>
            <a:ext cx="6214281"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Trebuchet MS"/>
              <a:ea typeface="Trebuchet MS"/>
              <a:cs typeface="Trebuchet MS"/>
              <a:sym typeface="Trebuchet MS"/>
            </a:endParaRPr>
          </a:p>
        </p:txBody>
      </p:sp>
      <p:grpSp>
        <p:nvGrpSpPr>
          <p:cNvPr id="241" name="Google Shape;241;p8"/>
          <p:cNvGrpSpPr/>
          <p:nvPr/>
        </p:nvGrpSpPr>
        <p:grpSpPr>
          <a:xfrm>
            <a:off x="4916553" y="945170"/>
            <a:ext cx="6628804" cy="4978366"/>
            <a:chOff x="0" y="607"/>
            <a:chExt cx="6628804" cy="4978366"/>
          </a:xfrm>
        </p:grpSpPr>
        <p:sp>
          <p:nvSpPr>
            <p:cNvPr id="242" name="Google Shape;242;p8"/>
            <p:cNvSpPr/>
            <p:nvPr/>
          </p:nvSpPr>
          <p:spPr>
            <a:xfrm>
              <a:off x="0" y="607"/>
              <a:ext cx="6628804" cy="1422390"/>
            </a:xfrm>
            <a:prstGeom prst="roundRect">
              <a:avLst>
                <a:gd name="adj" fmla="val 10000"/>
              </a:avLst>
            </a:pr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3" name="Google Shape;243;p8"/>
            <p:cNvSpPr/>
            <p:nvPr/>
          </p:nvSpPr>
          <p:spPr>
            <a:xfrm>
              <a:off x="430272" y="320645"/>
              <a:ext cx="782314" cy="782314"/>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4" name="Google Shape;244;p8"/>
            <p:cNvSpPr/>
            <p:nvPr/>
          </p:nvSpPr>
          <p:spPr>
            <a:xfrm>
              <a:off x="1642860" y="607"/>
              <a:ext cx="4985943" cy="142239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5" name="Google Shape;245;p8"/>
            <p:cNvSpPr txBox="1"/>
            <p:nvPr/>
          </p:nvSpPr>
          <p:spPr>
            <a:xfrm>
              <a:off x="1642860" y="607"/>
              <a:ext cx="4985943" cy="1422390"/>
            </a:xfrm>
            <a:prstGeom prst="rect">
              <a:avLst/>
            </a:prstGeom>
            <a:noFill/>
            <a:ln>
              <a:noFill/>
            </a:ln>
          </p:spPr>
          <p:txBody>
            <a:bodyPr spcFirstLastPara="1" wrap="square" lIns="150525" tIns="150525" rIns="150525" bIns="150525" anchor="ctr" anchorCtr="0">
              <a:noAutofit/>
            </a:bodyPr>
            <a:lstStyle/>
            <a:p>
              <a:pPr marL="0" marR="0" lvl="0" indent="0" algn="l" rtl="0">
                <a:lnSpc>
                  <a:spcPct val="90000"/>
                </a:lnSpc>
                <a:spcBef>
                  <a:spcPts val="0"/>
                </a:spcBef>
                <a:spcAft>
                  <a:spcPts val="0"/>
                </a:spcAft>
                <a:buClr>
                  <a:schemeClr val="dk1"/>
                </a:buClr>
                <a:buSzPts val="2500"/>
                <a:buFont typeface="Trebuchet MS"/>
                <a:buNone/>
              </a:pPr>
              <a:r>
                <a:rPr lang="en-US" sz="2500" dirty="0">
                  <a:solidFill>
                    <a:schemeClr val="dk1"/>
                  </a:solidFill>
                  <a:latin typeface="Trebuchet MS"/>
                  <a:ea typeface="Trebuchet MS"/>
                  <a:cs typeface="Trebuchet MS"/>
                  <a:sym typeface="Trebuchet MS"/>
                </a:rPr>
                <a:t>Digital marketing will be used mostly.</a:t>
              </a:r>
              <a:endParaRPr dirty="0"/>
            </a:p>
          </p:txBody>
        </p:sp>
        <p:sp>
          <p:nvSpPr>
            <p:cNvPr id="246" name="Google Shape;246;p8"/>
            <p:cNvSpPr/>
            <p:nvPr/>
          </p:nvSpPr>
          <p:spPr>
            <a:xfrm>
              <a:off x="0" y="1778595"/>
              <a:ext cx="6628804" cy="1422390"/>
            </a:xfrm>
            <a:prstGeom prst="roundRect">
              <a:avLst>
                <a:gd name="adj" fmla="val 10000"/>
              </a:avLst>
            </a:pr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7" name="Google Shape;247;p8"/>
            <p:cNvSpPr/>
            <p:nvPr/>
          </p:nvSpPr>
          <p:spPr>
            <a:xfrm>
              <a:off x="430272" y="2098633"/>
              <a:ext cx="782314" cy="782314"/>
            </a:xfrm>
            <a:prstGeom prst="rect">
              <a:avLst/>
            </a:prstGeom>
            <a:blipFill rotWithShape="1">
              <a:blip r:embed="rId4">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8" name="Google Shape;248;p8"/>
            <p:cNvSpPr/>
            <p:nvPr/>
          </p:nvSpPr>
          <p:spPr>
            <a:xfrm>
              <a:off x="1642860" y="1778595"/>
              <a:ext cx="4985943" cy="142239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9" name="Google Shape;249;p8"/>
            <p:cNvSpPr txBox="1"/>
            <p:nvPr/>
          </p:nvSpPr>
          <p:spPr>
            <a:xfrm>
              <a:off x="1642860" y="1778595"/>
              <a:ext cx="4985943" cy="1422390"/>
            </a:xfrm>
            <a:prstGeom prst="rect">
              <a:avLst/>
            </a:prstGeom>
            <a:noFill/>
            <a:ln>
              <a:noFill/>
            </a:ln>
          </p:spPr>
          <p:txBody>
            <a:bodyPr spcFirstLastPara="1" wrap="square" lIns="150525" tIns="150525" rIns="150525" bIns="150525" anchor="ctr" anchorCtr="0">
              <a:noAutofit/>
            </a:bodyPr>
            <a:lstStyle/>
            <a:p>
              <a:pPr marL="0" marR="0" lvl="0" indent="0" algn="l" rtl="0">
                <a:lnSpc>
                  <a:spcPct val="90000"/>
                </a:lnSpc>
                <a:spcBef>
                  <a:spcPts val="0"/>
                </a:spcBef>
                <a:spcAft>
                  <a:spcPts val="0"/>
                </a:spcAft>
                <a:buClr>
                  <a:schemeClr val="dk1"/>
                </a:buClr>
                <a:buSzPts val="2500"/>
                <a:buFont typeface="Trebuchet MS"/>
                <a:buNone/>
              </a:pPr>
              <a:r>
                <a:rPr lang="en-US" sz="2500" dirty="0">
                  <a:solidFill>
                    <a:schemeClr val="dk1"/>
                  </a:solidFill>
                  <a:latin typeface="Trebuchet MS"/>
                  <a:ea typeface="Trebuchet MS"/>
                  <a:cs typeface="Trebuchet MS"/>
                  <a:sym typeface="Trebuchet MS"/>
                </a:rPr>
                <a:t>Social media campaigns, local advertising, partnerships, and promotions.</a:t>
              </a:r>
              <a:endParaRPr dirty="0"/>
            </a:p>
          </p:txBody>
        </p:sp>
        <p:sp>
          <p:nvSpPr>
            <p:cNvPr id="250" name="Google Shape;250;p8"/>
            <p:cNvSpPr/>
            <p:nvPr/>
          </p:nvSpPr>
          <p:spPr>
            <a:xfrm>
              <a:off x="0" y="3556583"/>
              <a:ext cx="6628804" cy="1422390"/>
            </a:xfrm>
            <a:prstGeom prst="roundRect">
              <a:avLst>
                <a:gd name="adj" fmla="val 10000"/>
              </a:avLst>
            </a:pr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1" name="Google Shape;251;p8"/>
            <p:cNvSpPr/>
            <p:nvPr/>
          </p:nvSpPr>
          <p:spPr>
            <a:xfrm>
              <a:off x="430272" y="3876620"/>
              <a:ext cx="782314" cy="782314"/>
            </a:xfrm>
            <a:prstGeom prst="rect">
              <a:avLst/>
            </a:prstGeom>
            <a:blipFill rotWithShape="1">
              <a:blip r:embed="rId5">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2" name="Google Shape;252;p8"/>
            <p:cNvSpPr/>
            <p:nvPr/>
          </p:nvSpPr>
          <p:spPr>
            <a:xfrm>
              <a:off x="1642860" y="3556583"/>
              <a:ext cx="4985943" cy="142239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 name="Google Shape;253;p8"/>
            <p:cNvSpPr txBox="1"/>
            <p:nvPr/>
          </p:nvSpPr>
          <p:spPr>
            <a:xfrm>
              <a:off x="1642860" y="3556583"/>
              <a:ext cx="4985943" cy="1422390"/>
            </a:xfrm>
            <a:prstGeom prst="rect">
              <a:avLst/>
            </a:prstGeom>
            <a:noFill/>
            <a:ln>
              <a:noFill/>
            </a:ln>
          </p:spPr>
          <p:txBody>
            <a:bodyPr spcFirstLastPara="1" wrap="square" lIns="150525" tIns="150525" rIns="150525" bIns="150525" anchor="ctr" anchorCtr="0">
              <a:noAutofit/>
            </a:bodyPr>
            <a:lstStyle/>
            <a:p>
              <a:pPr marL="0" marR="0" lvl="0" indent="0" algn="l" rtl="0">
                <a:lnSpc>
                  <a:spcPct val="90000"/>
                </a:lnSpc>
                <a:spcBef>
                  <a:spcPts val="0"/>
                </a:spcBef>
                <a:spcAft>
                  <a:spcPts val="0"/>
                </a:spcAft>
                <a:buClr>
                  <a:schemeClr val="dk1"/>
                </a:buClr>
                <a:buSzPts val="2500"/>
                <a:buFont typeface="Trebuchet MS"/>
                <a:buNone/>
              </a:pPr>
              <a:r>
                <a:rPr lang="en-US" sz="2500" dirty="0">
                  <a:solidFill>
                    <a:schemeClr val="dk1"/>
                  </a:solidFill>
                  <a:latin typeface="Trebuchet MS"/>
                  <a:ea typeface="Trebuchet MS"/>
                  <a:cs typeface="Trebuchet MS"/>
                  <a:sym typeface="Trebuchet MS"/>
                </a:rPr>
                <a:t>Focus on customer engagement and loyalty programs.</a:t>
              </a:r>
              <a:endParaRPr dirty="0"/>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sp>
        <p:nvSpPr>
          <p:cNvPr id="259" name="Google Shape;259;p9"/>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rebuchet MS"/>
              <a:buNone/>
            </a:pPr>
            <a:r>
              <a:rPr lang="en-US" dirty="0"/>
              <a:t>Branding and Promotional Examples</a:t>
            </a:r>
            <a:endParaRPr dirty="0"/>
          </a:p>
        </p:txBody>
      </p:sp>
      <p:sp>
        <p:nvSpPr>
          <p:cNvPr id="260" name="Google Shape;260;p9"/>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p>
            <a:pPr marL="342900" lvl="0" indent="-251459" algn="l" rtl="0">
              <a:spcBef>
                <a:spcPts val="0"/>
              </a:spcBef>
              <a:spcAft>
                <a:spcPts val="0"/>
              </a:spcAft>
              <a:buSzPts val="1440"/>
              <a:buNone/>
            </a:pPr>
            <a:endParaRPr dirty="0"/>
          </a:p>
        </p:txBody>
      </p:sp>
      <p:pic>
        <p:nvPicPr>
          <p:cNvPr id="261" name="Google Shape;261;p9"/>
          <p:cNvPicPr preferRelativeResize="0"/>
          <p:nvPr/>
        </p:nvPicPr>
        <p:blipFill rotWithShape="1">
          <a:blip r:embed="rId3">
            <a:alphaModFix/>
          </a:blip>
          <a:srcRect/>
          <a:stretch/>
        </p:blipFill>
        <p:spPr>
          <a:xfrm>
            <a:off x="5885102" y="1460486"/>
            <a:ext cx="4349764" cy="4349764"/>
          </a:xfrm>
          <a:prstGeom prst="rect">
            <a:avLst/>
          </a:prstGeom>
          <a:noFill/>
          <a:ln>
            <a:noFill/>
          </a:ln>
        </p:spPr>
      </p:pic>
      <p:pic>
        <p:nvPicPr>
          <p:cNvPr id="262" name="Google Shape;262;p9"/>
          <p:cNvPicPr preferRelativeResize="0"/>
          <p:nvPr/>
        </p:nvPicPr>
        <p:blipFill rotWithShape="1">
          <a:blip r:embed="rId4">
            <a:alphaModFix/>
          </a:blip>
          <a:srcRect/>
          <a:stretch/>
        </p:blipFill>
        <p:spPr>
          <a:xfrm>
            <a:off x="278938" y="1418271"/>
            <a:ext cx="4830129" cy="483012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67"/>
        <p:cNvGrpSpPr/>
        <p:nvPr/>
      </p:nvGrpSpPr>
      <p:grpSpPr>
        <a:xfrm>
          <a:off x="0" y="0"/>
          <a:ext cx="0" cy="0"/>
          <a:chOff x="0" y="0"/>
          <a:chExt cx="0" cy="0"/>
        </a:xfrm>
      </p:grpSpPr>
      <p:sp>
        <p:nvSpPr>
          <p:cNvPr id="268" name="Google Shape;268;p10"/>
          <p:cNvSpPr txBox="1">
            <a:spLocks noGrp="1"/>
          </p:cNvSpPr>
          <p:nvPr>
            <p:ph type="title"/>
          </p:nvPr>
        </p:nvSpPr>
        <p:spPr>
          <a:xfrm>
            <a:off x="676746" y="609600"/>
            <a:ext cx="3729076" cy="13208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accent1"/>
              </a:buClr>
              <a:buSzPts val="2800"/>
              <a:buFont typeface="Trebuchet MS"/>
              <a:buNone/>
            </a:pPr>
            <a:r>
              <a:rPr lang="en-US" sz="2800" dirty="0"/>
              <a:t>Branding and Promotional Examples</a:t>
            </a:r>
            <a:endParaRPr dirty="0"/>
          </a:p>
        </p:txBody>
      </p:sp>
      <p:sp>
        <p:nvSpPr>
          <p:cNvPr id="269" name="Google Shape;269;p10"/>
          <p:cNvSpPr txBox="1">
            <a:spLocks noGrp="1"/>
          </p:cNvSpPr>
          <p:nvPr>
            <p:ph type="body" idx="1"/>
          </p:nvPr>
        </p:nvSpPr>
        <p:spPr>
          <a:xfrm>
            <a:off x="685167" y="2160589"/>
            <a:ext cx="3720916" cy="356073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440"/>
              <a:buChar char="►"/>
            </a:pPr>
            <a:r>
              <a:rPr lang="en-US" dirty="0"/>
              <a:t>Facebook and Instagram Ads</a:t>
            </a:r>
            <a:endParaRPr dirty="0"/>
          </a:p>
          <a:p>
            <a:pPr marL="342900" lvl="0" indent="-342900" algn="l" rtl="0">
              <a:spcBef>
                <a:spcPts val="1000"/>
              </a:spcBef>
              <a:spcAft>
                <a:spcPts val="0"/>
              </a:spcAft>
              <a:buSzPts val="1440"/>
              <a:buChar char="►"/>
            </a:pPr>
            <a:r>
              <a:rPr lang="en-US" dirty="0"/>
              <a:t>Google My Business: increasing visibility to map and local people. </a:t>
            </a:r>
            <a:endParaRPr dirty="0"/>
          </a:p>
          <a:p>
            <a:pPr marL="342900" lvl="0" indent="-342900" algn="l" rtl="0">
              <a:spcBef>
                <a:spcPts val="1000"/>
              </a:spcBef>
              <a:spcAft>
                <a:spcPts val="0"/>
              </a:spcAft>
              <a:buSzPts val="1440"/>
              <a:buChar char="►"/>
            </a:pPr>
            <a:r>
              <a:rPr lang="en-US" dirty="0"/>
              <a:t>TikTok Campaigns</a:t>
            </a:r>
            <a:endParaRPr dirty="0"/>
          </a:p>
        </p:txBody>
      </p:sp>
      <p:pic>
        <p:nvPicPr>
          <p:cNvPr id="270" name="Google Shape;270;p10" descr="A hand with a sponge washing a car&#10;&#10;Description automatically generated"/>
          <p:cNvPicPr preferRelativeResize="0"/>
          <p:nvPr/>
        </p:nvPicPr>
        <p:blipFill rotWithShape="1">
          <a:blip r:embed="rId3">
            <a:alphaModFix/>
          </a:blip>
          <a:srcRect/>
          <a:stretch/>
        </p:blipFill>
        <p:spPr>
          <a:xfrm>
            <a:off x="4901685" y="894410"/>
            <a:ext cx="5499615" cy="549961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75"/>
        <p:cNvGrpSpPr/>
        <p:nvPr/>
      </p:nvGrpSpPr>
      <p:grpSpPr>
        <a:xfrm>
          <a:off x="0" y="0"/>
          <a:ext cx="0" cy="0"/>
          <a:chOff x="0" y="0"/>
          <a:chExt cx="0" cy="0"/>
        </a:xfrm>
      </p:grpSpPr>
      <p:sp>
        <p:nvSpPr>
          <p:cNvPr id="276" name="Google Shape;276;p1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Trebuchet MS"/>
              <a:ea typeface="Trebuchet MS"/>
              <a:cs typeface="Trebuchet MS"/>
              <a:sym typeface="Trebuchet MS"/>
            </a:endParaRPr>
          </a:p>
        </p:txBody>
      </p:sp>
      <p:pic>
        <p:nvPicPr>
          <p:cNvPr id="277" name="Google Shape;277;p11" descr="Speedometer"/>
          <p:cNvPicPr preferRelativeResize="0"/>
          <p:nvPr/>
        </p:nvPicPr>
        <p:blipFill rotWithShape="1">
          <a:blip r:embed="rId3">
            <a:alphaModFix amt="25000"/>
          </a:blip>
          <a:srcRect t="5644" b="3994"/>
          <a:stretch/>
        </p:blipFill>
        <p:spPr>
          <a:xfrm>
            <a:off x="1" y="10"/>
            <a:ext cx="12191999" cy="6857990"/>
          </a:xfrm>
          <a:prstGeom prst="rect">
            <a:avLst/>
          </a:prstGeom>
          <a:noFill/>
          <a:ln>
            <a:noFill/>
          </a:ln>
        </p:spPr>
      </p:pic>
      <p:grpSp>
        <p:nvGrpSpPr>
          <p:cNvPr id="278" name="Google Shape;278;p11"/>
          <p:cNvGrpSpPr/>
          <p:nvPr/>
        </p:nvGrpSpPr>
        <p:grpSpPr>
          <a:xfrm>
            <a:off x="0" y="-8467"/>
            <a:ext cx="12192000" cy="6866467"/>
            <a:chOff x="0" y="-8467"/>
            <a:chExt cx="12192000" cy="6866467"/>
          </a:xfrm>
        </p:grpSpPr>
        <p:cxnSp>
          <p:nvCxnSpPr>
            <p:cNvPr id="279" name="Google Shape;279;p11"/>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280" name="Google Shape;280;p11"/>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281" name="Google Shape;281;p11"/>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282" name="Google Shape;282;p11"/>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283" name="Google Shape;283;p11"/>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284" name="Google Shape;284;p11"/>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6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285" name="Google Shape;285;p11"/>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286" name="Google Shape;286;p11"/>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287" name="Google Shape;287;p11"/>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288" name="Google Shape;288;p11"/>
            <p:cNvSpPr/>
            <p:nvPr/>
          </p:nvSpPr>
          <p:spPr>
            <a:xfrm>
              <a:off x="0" y="4013200"/>
              <a:ext cx="448733" cy="2844800"/>
            </a:xfrm>
            <a:prstGeom prst="triangle">
              <a:avLst>
                <a:gd name="adj" fmla="val 0"/>
              </a:avLst>
            </a:prstGeom>
            <a:solidFill>
              <a:schemeClr val="accent1">
                <a:alpha val="84705"/>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grpSp>
      <p:sp>
        <p:nvSpPr>
          <p:cNvPr id="289" name="Google Shape;289;p11"/>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rebuchet MS"/>
              <a:buNone/>
            </a:pPr>
            <a:r>
              <a:rPr lang="en-US" dirty="0"/>
              <a:t>Market Research Insights</a:t>
            </a:r>
            <a:endParaRPr dirty="0"/>
          </a:p>
        </p:txBody>
      </p:sp>
      <p:sp>
        <p:nvSpPr>
          <p:cNvPr id="290" name="Google Shape;290;p11"/>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2000"/>
              <a:buChar char="►"/>
            </a:pPr>
            <a:r>
              <a:rPr lang="en-US" sz="2500" dirty="0">
                <a:latin typeface="Trebuchet MS"/>
                <a:ea typeface="Trebuchet MS"/>
                <a:cs typeface="Trebuchet MS"/>
                <a:sym typeface="Trebuchet MS"/>
              </a:rPr>
              <a:t>Secondary Research: high  Preferences and spending habits of local residents.</a:t>
            </a:r>
            <a:endParaRPr dirty="0"/>
          </a:p>
          <a:p>
            <a:pPr marL="342900" lvl="0" indent="-342900" algn="l" rtl="0">
              <a:spcBef>
                <a:spcPts val="1000"/>
              </a:spcBef>
              <a:spcAft>
                <a:spcPts val="0"/>
              </a:spcAft>
              <a:buSzPts val="2000"/>
              <a:buChar char="►"/>
            </a:pPr>
            <a:r>
              <a:rPr lang="en-US" sz="2500" dirty="0">
                <a:latin typeface="Trebuchet MS"/>
                <a:ea typeface="Trebuchet MS"/>
                <a:cs typeface="Trebuchet MS"/>
                <a:sym typeface="Trebuchet MS"/>
              </a:rPr>
              <a:t>Competitor Analysis: IMO Car Wash, Newport Hand Car Wash and CAR WASH 4 U </a:t>
            </a:r>
            <a:endParaRPr sz="2500" dirty="0">
              <a:latin typeface="Trebuchet MS"/>
              <a:ea typeface="Trebuchet MS"/>
              <a:cs typeface="Trebuchet MS"/>
              <a:sym typeface="Trebuchet M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6" name="Google Shape;296;p12"/>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rebuchet MS"/>
              <a:buNone/>
            </a:pPr>
            <a:r>
              <a:rPr lang="en-US" dirty="0"/>
              <a:t>Conclusion</a:t>
            </a:r>
            <a:endParaRPr dirty="0"/>
          </a:p>
        </p:txBody>
      </p:sp>
      <p:sp>
        <p:nvSpPr>
          <p:cNvPr id="297" name="Google Shape;297;p12"/>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440"/>
              <a:buChar char="►"/>
            </a:pPr>
            <a:r>
              <a:rPr lang="en-US" dirty="0"/>
              <a:t>The business will be operated in niche market. </a:t>
            </a:r>
            <a:endParaRPr dirty="0"/>
          </a:p>
          <a:p>
            <a:pPr marL="342900" lvl="0" indent="-342900" algn="l" rtl="0">
              <a:spcBef>
                <a:spcPts val="1000"/>
              </a:spcBef>
              <a:spcAft>
                <a:spcPts val="0"/>
              </a:spcAft>
              <a:buSzPts val="1440"/>
              <a:buChar char="►"/>
            </a:pPr>
            <a:r>
              <a:rPr lang="en-US" dirty="0"/>
              <a:t>The market is not crowded by the competitors which will provide significant advantage to the company. </a:t>
            </a:r>
            <a:endParaRPr dirty="0"/>
          </a:p>
          <a:p>
            <a:pPr marL="342900" lvl="0" indent="-342900" algn="l" rtl="0">
              <a:spcBef>
                <a:spcPts val="1000"/>
              </a:spcBef>
              <a:spcAft>
                <a:spcPts val="0"/>
              </a:spcAft>
              <a:buSzPts val="1440"/>
              <a:buChar char="►"/>
            </a:pPr>
            <a:r>
              <a:rPr lang="en-US" dirty="0"/>
              <a:t>Maintaining financial stability and strong connection with the customers will bring success to the company.</a:t>
            </a:r>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13"/>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accent1"/>
              </a:buClr>
              <a:buSzPts val="3600"/>
              <a:buFont typeface="Trebuchet MS"/>
              <a:buNone/>
            </a:pPr>
            <a:r>
              <a:rPr lang="en-US" dirty="0"/>
              <a:t>References</a:t>
            </a:r>
            <a:endParaRPr dirty="0"/>
          </a:p>
        </p:txBody>
      </p:sp>
      <p:sp>
        <p:nvSpPr>
          <p:cNvPr id="303" name="Google Shape;303;p13"/>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p>
            <a:pPr marL="342900" lvl="0" indent="-251459" algn="l" rtl="0">
              <a:spcBef>
                <a:spcPts val="0"/>
              </a:spcBef>
              <a:spcAft>
                <a:spcPts val="0"/>
              </a:spcAft>
              <a:buSzPts val="1440"/>
              <a:buNone/>
            </a:pPr>
            <a:endParaRPr dirty="0"/>
          </a:p>
        </p:txBody>
      </p:sp>
      <p:pic>
        <p:nvPicPr>
          <p:cNvPr id="304" name="Google Shape;304;p13"/>
          <p:cNvPicPr preferRelativeResize="0"/>
          <p:nvPr/>
        </p:nvPicPr>
        <p:blipFill rotWithShape="1">
          <a:blip r:embed="rId3">
            <a:alphaModFix/>
          </a:blip>
          <a:srcRect/>
          <a:stretch/>
        </p:blipFill>
        <p:spPr>
          <a:xfrm>
            <a:off x="0" y="87048"/>
            <a:ext cx="12192001" cy="6854653"/>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08"/>
        <p:cNvGrpSpPr/>
        <p:nvPr/>
      </p:nvGrpSpPr>
      <p:grpSpPr>
        <a:xfrm>
          <a:off x="0" y="0"/>
          <a:ext cx="0" cy="0"/>
          <a:chOff x="0" y="0"/>
          <a:chExt cx="0" cy="0"/>
        </a:xfrm>
      </p:grpSpPr>
      <p:grpSp>
        <p:nvGrpSpPr>
          <p:cNvPr id="309" name="Google Shape;309;p14"/>
          <p:cNvGrpSpPr/>
          <p:nvPr/>
        </p:nvGrpSpPr>
        <p:grpSpPr>
          <a:xfrm>
            <a:off x="0" y="-8467"/>
            <a:ext cx="12192000" cy="6866467"/>
            <a:chOff x="0" y="-8467"/>
            <a:chExt cx="12192000" cy="6866467"/>
          </a:xfrm>
        </p:grpSpPr>
        <p:cxnSp>
          <p:nvCxnSpPr>
            <p:cNvPr id="310" name="Google Shape;310;p14"/>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311" name="Google Shape;311;p14"/>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312" name="Google Shape;312;p14"/>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313" name="Google Shape;313;p14"/>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314" name="Google Shape;314;p14"/>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315" name="Google Shape;315;p14"/>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6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316" name="Google Shape;316;p14"/>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317" name="Google Shape;317;p14"/>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318" name="Google Shape;318;p14"/>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sp>
          <p:nvSpPr>
            <p:cNvPr id="319" name="Google Shape;319;p14"/>
            <p:cNvSpPr/>
            <p:nvPr/>
          </p:nvSpPr>
          <p:spPr>
            <a:xfrm rot="10800000">
              <a:off x="0" y="0"/>
              <a:ext cx="842596" cy="5666154"/>
            </a:xfrm>
            <a:prstGeom prst="triangle">
              <a:avLst>
                <a:gd name="adj" fmla="val 100000"/>
              </a:avLst>
            </a:prstGeom>
            <a:solidFill>
              <a:schemeClr val="accent1">
                <a:alpha val="84705"/>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lt1"/>
                </a:solidFill>
                <a:latin typeface="Trebuchet MS"/>
                <a:ea typeface="Trebuchet MS"/>
                <a:cs typeface="Trebuchet MS"/>
                <a:sym typeface="Trebuchet MS"/>
              </a:endParaRPr>
            </a:p>
          </p:txBody>
        </p:sp>
      </p:grpSp>
      <p:pic>
        <p:nvPicPr>
          <p:cNvPr id="320" name="Google Shape;320;p14" descr="A blue and white background with squares&#10;&#10;Description automatically generated"/>
          <p:cNvPicPr preferRelativeResize="0"/>
          <p:nvPr/>
        </p:nvPicPr>
        <p:blipFill rotWithShape="1">
          <a:blip r:embed="rId3">
            <a:alphaModFix/>
          </a:blip>
          <a:srcRect l="14737" r="34720" b="1"/>
          <a:stretch/>
        </p:blipFill>
        <p:spPr>
          <a:xfrm>
            <a:off x="20" y="-1"/>
            <a:ext cx="5394940" cy="6858001"/>
          </a:xfrm>
          <a:custGeom>
            <a:avLst/>
            <a:gdLst/>
            <a:ahLst/>
            <a:cxnLst/>
            <a:rect l="l" t="t" r="r" b="b"/>
            <a:pathLst>
              <a:path w="5394960" h="6858000" extrusionOk="0">
                <a:moveTo>
                  <a:pt x="842596" y="0"/>
                </a:moveTo>
                <a:lnTo>
                  <a:pt x="5394960" y="0"/>
                </a:lnTo>
                <a:lnTo>
                  <a:pt x="5394960" y="21851"/>
                </a:lnTo>
                <a:lnTo>
                  <a:pt x="4365943" y="6858000"/>
                </a:lnTo>
                <a:lnTo>
                  <a:pt x="0" y="6858000"/>
                </a:lnTo>
                <a:lnTo>
                  <a:pt x="0" y="5666154"/>
                </a:lnTo>
                <a:close/>
              </a:path>
            </a:pathLst>
          </a:custGeom>
          <a:noFill/>
          <a:ln>
            <a:noFill/>
          </a:ln>
        </p:spPr>
      </p:pic>
      <p:sp>
        <p:nvSpPr>
          <p:cNvPr id="321" name="Google Shape;321;p14"/>
          <p:cNvSpPr txBox="1">
            <a:spLocks noGrp="1"/>
          </p:cNvSpPr>
          <p:nvPr>
            <p:ph type="title"/>
          </p:nvPr>
        </p:nvSpPr>
        <p:spPr>
          <a:xfrm>
            <a:off x="5380563" y="1678665"/>
            <a:ext cx="3887839" cy="2372168"/>
          </a:xfrm>
          <a:prstGeom prst="rect">
            <a:avLst/>
          </a:prstGeom>
          <a:noFill/>
          <a:ln>
            <a:noFill/>
          </a:ln>
        </p:spPr>
        <p:txBody>
          <a:bodyPr spcFirstLastPara="1" wrap="square" lIns="91425" tIns="45700" rIns="91425" bIns="45700" anchor="b" anchorCtr="0">
            <a:normAutofit/>
          </a:bodyPr>
          <a:lstStyle/>
          <a:p>
            <a:pPr marL="0" lvl="0" indent="0" algn="r" rtl="0">
              <a:spcBef>
                <a:spcPts val="0"/>
              </a:spcBef>
              <a:spcAft>
                <a:spcPts val="0"/>
              </a:spcAft>
              <a:buClr>
                <a:schemeClr val="accent1"/>
              </a:buClr>
              <a:buSzPts val="5400"/>
              <a:buFont typeface="Trebuchet MS"/>
              <a:buNone/>
            </a:pPr>
            <a:r>
              <a:rPr lang="en-US" sz="5400" dirty="0"/>
              <a:t>Thank You</a:t>
            </a:r>
            <a:endParaRPr dirty="0"/>
          </a:p>
        </p:txBody>
      </p:sp>
    </p:spTree>
  </p:cSld>
  <p:clrMapOvr>
    <a:masterClrMapping/>
  </p:clrMapOvr>
</p:sld>
</file>

<file path=ppt/theme/theme1.xml><?xml version="1.0" encoding="utf-8"?>
<a:theme xmlns:a="http://schemas.openxmlformats.org/drawingml/2006/main"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1029</Words>
  <Application>Microsoft Office PowerPoint</Application>
  <PresentationFormat>Widescreen</PresentationFormat>
  <Paragraphs>94</Paragraphs>
  <Slides>16</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Noto Sans Symbols</vt:lpstr>
      <vt:lpstr>Times New Roman</vt:lpstr>
      <vt:lpstr>Trebuchet MS</vt:lpstr>
      <vt:lpstr>Facet</vt:lpstr>
      <vt:lpstr>Newport Saver Car Wash</vt:lpstr>
      <vt:lpstr>Module: Managing Enterprise in the 21st Century  Module code: BMSW4011               Presentation</vt:lpstr>
      <vt:lpstr>Contents</vt:lpstr>
      <vt:lpstr>Introduction</vt:lpstr>
      <vt:lpstr>Business Proposition</vt:lpstr>
      <vt:lpstr>Mission, Aim, and Objectives</vt:lpstr>
      <vt:lpstr>Location and Physical Resources</vt:lpstr>
      <vt:lpstr>Human Resources Strategy</vt:lpstr>
      <vt:lpstr>Financial Overview</vt:lpstr>
      <vt:lpstr>Marketing Strategy Overview</vt:lpstr>
      <vt:lpstr>Branding and Promotional Examples</vt:lpstr>
      <vt:lpstr>Branding and Promotional Examples</vt:lpstr>
      <vt:lpstr>Market Research Insights</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2024-06-09T17:41:02Z</dcterms:created>
  <dcterms:modified xsi:type="dcterms:W3CDTF">2024-06-28T19:06:30Z</dcterms:modified>
</cp:coreProperties>
</file>