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56"/>
  </p:notesMasterIdLst>
  <p:handoutMasterIdLst>
    <p:handoutMasterId r:id="rId57"/>
  </p:handoutMasterIdLst>
  <p:sldIdLst>
    <p:sldId id="275" r:id="rId2"/>
    <p:sldId id="307" r:id="rId3"/>
    <p:sldId id="308" r:id="rId4"/>
    <p:sldId id="309" r:id="rId5"/>
    <p:sldId id="310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300" r:id="rId31"/>
    <p:sldId id="301" r:id="rId32"/>
    <p:sldId id="302" r:id="rId33"/>
    <p:sldId id="303" r:id="rId34"/>
    <p:sldId id="304" r:id="rId35"/>
    <p:sldId id="305" r:id="rId36"/>
    <p:sldId id="306" r:id="rId37"/>
    <p:sldId id="257" r:id="rId38"/>
    <p:sldId id="258" r:id="rId39"/>
    <p:sldId id="260" r:id="rId40"/>
    <p:sldId id="261" r:id="rId41"/>
    <p:sldId id="259" r:id="rId42"/>
    <p:sldId id="273" r:id="rId43"/>
    <p:sldId id="262" r:id="rId44"/>
    <p:sldId id="263" r:id="rId45"/>
    <p:sldId id="264" r:id="rId46"/>
    <p:sldId id="265" r:id="rId47"/>
    <p:sldId id="266" r:id="rId48"/>
    <p:sldId id="267" r:id="rId49"/>
    <p:sldId id="268" r:id="rId50"/>
    <p:sldId id="269" r:id="rId51"/>
    <p:sldId id="270" r:id="rId52"/>
    <p:sldId id="271" r:id="rId53"/>
    <p:sldId id="272" r:id="rId54"/>
    <p:sldId id="274" r:id="rId55"/>
  </p:sldIdLst>
  <p:sldSz cx="9144000" cy="6858000" type="screen4x3"/>
  <p:notesSz cx="6954838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13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handoutMaster" Target="handoutMasters/handout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39466" y="0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DC3D04-C255-4DA3-B6F6-989AD0FB2919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029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39466" y="8842029"/>
            <a:ext cx="3013763" cy="4654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559EE-B4F7-4994-82E1-9C485BCFB4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108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40175" y="0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D1C62B-5464-4BDE-8E33-A656980B7CB2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82713" y="1163638"/>
            <a:ext cx="4189412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5325" y="4479925"/>
            <a:ext cx="5564188" cy="36655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375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40175" y="8842375"/>
            <a:ext cx="3013075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C5D3C-62FF-4FF7-86DF-8B8D027760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54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026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669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152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788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903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416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82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44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96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123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772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065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18AFF-330D-4F19-9A82-701FB1DB6F8C}" type="datetimeFigureOut">
              <a:rPr lang="en-US" smtClean="0"/>
              <a:t>10/19/2017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9D965-31A7-4059-B055-97B8692CF2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1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port/0/football/24460252" TargetMode="External"/><Relationship Id="rId2" Type="http://schemas.openxmlformats.org/officeDocument/2006/relationships/hyperlink" Target="http://www.archaeol.freeuk.com/EHPostionStatement.htm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port/0/football/24460252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sport/0/football/24460252" TargetMode="Externa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772816"/>
            <a:ext cx="8496944" cy="2376264"/>
          </a:xfrm>
        </p:spPr>
        <p:txBody>
          <a:bodyPr/>
          <a:lstStyle/>
          <a:p>
            <a:r>
              <a:rPr lang="cy-GB" b="1" dirty="0" smtClean="0"/>
              <a:t>Cyfeirnodi </a:t>
            </a:r>
            <a:br>
              <a:rPr lang="cy-GB" b="1" dirty="0" smtClean="0"/>
            </a:br>
            <a:r>
              <a:rPr lang="en-GB" sz="3200" b="1" dirty="0" smtClean="0"/>
              <a:t> </a:t>
            </a: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b="1" dirty="0" err="1" smtClean="0"/>
              <a:t>Chwaraeon</a:t>
            </a:r>
            <a:r>
              <a:rPr lang="en-GB" sz="3200" b="1" dirty="0" smtClean="0"/>
              <a:t>, </a:t>
            </a:r>
            <a:r>
              <a:rPr lang="en-GB" sz="3200" b="1" dirty="0" err="1" smtClean="0"/>
              <a:t>Iechyd</a:t>
            </a:r>
            <a:r>
              <a:rPr lang="en-GB" sz="3200" b="1" dirty="0" smtClean="0"/>
              <a:t> ac </a:t>
            </a:r>
            <a:r>
              <a:rPr lang="en-GB" sz="3200" b="1" dirty="0" err="1" smtClean="0"/>
              <a:t>Addysg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Awyr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Agored</a:t>
            </a:r>
            <a:endParaRPr lang="en-GB" sz="3200" b="1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7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Cyfeirnodi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Cydnabod</a:t>
            </a:r>
            <a:r>
              <a:rPr lang="en-GB" altLang="en-US" dirty="0"/>
              <a:t> </a:t>
            </a:r>
            <a:r>
              <a:rPr lang="en-GB" altLang="en-US" dirty="0" err="1"/>
              <a:t>dyledion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awduron</a:t>
            </a:r>
            <a:r>
              <a:rPr lang="en-GB" altLang="en-US" dirty="0"/>
              <a:t> </a:t>
            </a:r>
            <a:r>
              <a:rPr lang="en-GB" altLang="en-US" dirty="0" err="1"/>
              <a:t>eraill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Dangoswch</a:t>
            </a:r>
            <a:r>
              <a:rPr lang="en-GB" altLang="en-US" dirty="0"/>
              <a:t> y </a:t>
            </a:r>
            <a:r>
              <a:rPr lang="en-GB" altLang="en-US" dirty="0" err="1"/>
              <a:t>corff</a:t>
            </a:r>
            <a:r>
              <a:rPr lang="en-GB" altLang="en-US" dirty="0"/>
              <a:t> o </a:t>
            </a:r>
            <a:r>
              <a:rPr lang="en-GB" altLang="en-US" dirty="0" err="1"/>
              <a:t>wybodaeth</a:t>
            </a:r>
            <a:r>
              <a:rPr lang="en-GB" altLang="en-US" dirty="0"/>
              <a:t> y </a:t>
            </a:r>
            <a:r>
              <a:rPr lang="en-GB" altLang="en-US" dirty="0" err="1"/>
              <a:t>mae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aseiniad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seiliedig</a:t>
            </a:r>
            <a:r>
              <a:rPr lang="en-GB" altLang="en-US" dirty="0"/>
              <a:t> </a:t>
            </a:r>
            <a:r>
              <a:rPr lang="en-GB" altLang="en-US" dirty="0" err="1"/>
              <a:t>arno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rhoi</a:t>
            </a:r>
            <a:r>
              <a:rPr lang="en-GB" altLang="en-US" dirty="0"/>
              <a:t> </a:t>
            </a:r>
            <a:r>
              <a:rPr lang="en-GB" altLang="en-US" dirty="0" err="1"/>
              <a:t>mwy</a:t>
            </a:r>
            <a:r>
              <a:rPr lang="en-GB" altLang="en-US" dirty="0"/>
              <a:t> o </a:t>
            </a:r>
            <a:r>
              <a:rPr lang="en-GB" altLang="en-US" dirty="0" err="1"/>
              <a:t>hygrededd</a:t>
            </a:r>
            <a:r>
              <a:rPr lang="en-GB" altLang="en-US" dirty="0"/>
              <a:t> </a:t>
            </a:r>
            <a:r>
              <a:rPr lang="en-GB" altLang="en-US" dirty="0" err="1"/>
              <a:t>i'ch</a:t>
            </a:r>
            <a:r>
              <a:rPr lang="en-GB" altLang="en-US" dirty="0"/>
              <a:t> </a:t>
            </a:r>
            <a:r>
              <a:rPr lang="en-GB" altLang="en-US" dirty="0" err="1"/>
              <a:t>dadleuon</a:t>
            </a:r>
            <a:r>
              <a:rPr lang="en-GB" altLang="en-US" dirty="0"/>
              <a:t> / </a:t>
            </a:r>
            <a:r>
              <a:rPr lang="en-GB" altLang="en-US" dirty="0" err="1"/>
              <a:t>syniadau</a:t>
            </a:r>
            <a:r>
              <a:rPr lang="en-GB" altLang="en-US" dirty="0"/>
              <a:t> </a:t>
            </a:r>
            <a:r>
              <a:rPr lang="en-GB" altLang="en-US" dirty="0" err="1"/>
              <a:t>os</a:t>
            </a:r>
            <a:r>
              <a:rPr lang="en-GB" altLang="en-US" dirty="0"/>
              <a:t> </a:t>
            </a:r>
            <a:r>
              <a:rPr lang="en-GB" altLang="en-US" dirty="0" err="1"/>
              <a:t>cânt</a:t>
            </a:r>
            <a:r>
              <a:rPr lang="en-GB" altLang="en-US" dirty="0"/>
              <a:t> </a:t>
            </a:r>
            <a:r>
              <a:rPr lang="en-GB" altLang="en-US" dirty="0" err="1"/>
              <a:t>eu</a:t>
            </a:r>
            <a:r>
              <a:rPr lang="en-GB" altLang="en-US" dirty="0"/>
              <a:t> </a:t>
            </a:r>
            <a:r>
              <a:rPr lang="en-GB" altLang="en-US" dirty="0" err="1"/>
              <a:t>hategu</a:t>
            </a:r>
            <a:r>
              <a:rPr lang="en-GB" altLang="en-US" dirty="0"/>
              <a:t> </a:t>
            </a:r>
            <a:r>
              <a:rPr lang="en-GB" altLang="en-US" dirty="0" err="1"/>
              <a:t>gan</a:t>
            </a:r>
            <a:r>
              <a:rPr lang="en-GB" altLang="en-US" dirty="0"/>
              <a:t> </a:t>
            </a:r>
            <a:r>
              <a:rPr lang="en-GB" altLang="en-US" dirty="0" err="1"/>
              <a:t>ymchwil</a:t>
            </a:r>
            <a:r>
              <a:rPr lang="en-GB" altLang="en-US" dirty="0"/>
              <a:t> </a:t>
            </a:r>
            <a:r>
              <a:rPr lang="en-GB" altLang="en-US" dirty="0" err="1"/>
              <a:t>gyhoeddedig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err="1"/>
              <a:t>Galluogi'r</a:t>
            </a:r>
            <a:r>
              <a:rPr lang="en-GB" altLang="en-US" dirty="0"/>
              <a:t> </a:t>
            </a:r>
            <a:r>
              <a:rPr lang="en-GB" altLang="en-US" dirty="0" err="1" smtClean="0"/>
              <a:t>darllenydd</a:t>
            </a:r>
            <a:r>
              <a:rPr lang="en-GB" altLang="en-US" dirty="0" smtClean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leoli'ch</a:t>
            </a:r>
            <a:r>
              <a:rPr lang="en-GB" altLang="en-US" dirty="0"/>
              <a:t> </a:t>
            </a:r>
            <a:r>
              <a:rPr lang="en-GB" altLang="en-US" dirty="0" err="1"/>
              <a:t>ffynonellau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hawdd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/>
              <a:t>I </a:t>
            </a:r>
            <a:r>
              <a:rPr lang="en-GB" altLang="en-US" dirty="0" err="1"/>
              <a:t>osgoi</a:t>
            </a:r>
            <a:r>
              <a:rPr lang="en-GB" altLang="en-US" dirty="0"/>
              <a:t> </a:t>
            </a:r>
            <a:r>
              <a:rPr lang="en-GB" altLang="en-US" dirty="0" smtClean="0"/>
              <a:t>PLAGIARISM!!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145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llên-ladrad</a:t>
            </a:r>
            <a:r>
              <a:rPr lang="en-GB" dirty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ffwrdd</a:t>
            </a:r>
            <a:r>
              <a:rPr lang="en-GB" dirty="0"/>
              <a:t> â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</a:t>
            </a:r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dyfynnu'n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(</a:t>
            </a:r>
            <a:r>
              <a:rPr lang="en-GB" dirty="0" err="1"/>
              <a:t>copïo</a:t>
            </a:r>
            <a:r>
              <a:rPr lang="en-GB" dirty="0"/>
              <a:t> a </a:t>
            </a:r>
            <a:r>
              <a:rPr lang="en-GB" dirty="0" err="1" smtClean="0"/>
              <a:t>gludo</a:t>
            </a:r>
            <a:r>
              <a:rPr lang="en-GB" dirty="0" smtClean="0"/>
              <a:t>!) </a:t>
            </a:r>
            <a:r>
              <a:rPr lang="en-GB" dirty="0"/>
              <a:t>- gall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credyd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llên-ladrad</a:t>
            </a:r>
            <a:r>
              <a:rPr lang="en-GB" dirty="0"/>
              <a:t>.</a:t>
            </a:r>
          </a:p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fwriadol</a:t>
            </a:r>
            <a:r>
              <a:rPr lang="en-GB" dirty="0"/>
              <a:t> </a:t>
            </a:r>
            <a:r>
              <a:rPr lang="en-GB" dirty="0" err="1"/>
              <a:t>neu'n</a:t>
            </a:r>
            <a:r>
              <a:rPr lang="en-GB" dirty="0"/>
              <a:t> </a:t>
            </a:r>
            <a:r>
              <a:rPr lang="en-GB" dirty="0" err="1"/>
              <a:t>anfwriadol</a:t>
            </a:r>
            <a:r>
              <a:rPr lang="en-GB" dirty="0"/>
              <a:t>!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naill</a:t>
            </a:r>
            <a:r>
              <a:rPr lang="en-GB" dirty="0"/>
              <a:t> </a:t>
            </a:r>
            <a:r>
              <a:rPr lang="en-GB" dirty="0" err="1"/>
              <a:t>na'r</a:t>
            </a:r>
            <a:r>
              <a:rPr lang="en-GB" dirty="0"/>
              <a:t> </a:t>
            </a:r>
            <a:r>
              <a:rPr lang="en-GB" dirty="0" err="1"/>
              <a:t>llall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dderbyniol</a:t>
            </a:r>
            <a:r>
              <a:rPr lang="en-GB" dirty="0"/>
              <a:t> ...</a:t>
            </a:r>
          </a:p>
          <a:p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 smtClean="0"/>
              <a:t>llen-lladrad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/>
              <a:t>gwaith</a:t>
            </a:r>
            <a:r>
              <a:rPr lang="en-GB" dirty="0"/>
              <a:t> chi o </a:t>
            </a:r>
            <a:r>
              <a:rPr lang="en-GB" dirty="0" err="1"/>
              <a:t>aseiniadau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3026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‘Ni </a:t>
            </a:r>
            <a:r>
              <a:rPr lang="en-US" dirty="0" err="1"/>
              <a:t>fyddaf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nal</a:t>
            </a:r>
            <a:r>
              <a:rPr lang="en-US" dirty="0"/>
              <a:t>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Cyflwynir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turnitin</a:t>
            </a:r>
            <a:endParaRPr lang="en-US" dirty="0"/>
          </a:p>
          <a:p>
            <a:r>
              <a:rPr lang="en-US" dirty="0" err="1"/>
              <a:t>Gwiriadau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: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holl</a:t>
            </a:r>
            <a:r>
              <a:rPr lang="en-US" dirty="0"/>
              <a:t> </a:t>
            </a:r>
            <a:r>
              <a:rPr lang="en-US" dirty="0" err="1"/>
              <a:t>waith</a:t>
            </a:r>
            <a:r>
              <a:rPr lang="en-US" dirty="0"/>
              <a:t> </a:t>
            </a:r>
            <a:r>
              <a:rPr lang="en-US" dirty="0" err="1"/>
              <a:t>myfyrwyr</a:t>
            </a:r>
            <a:r>
              <a:rPr lang="en-US" dirty="0"/>
              <a:t> (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Prifysgol</a:t>
            </a:r>
            <a:r>
              <a:rPr lang="en-US" dirty="0"/>
              <a:t>); </a:t>
            </a:r>
            <a:r>
              <a:rPr lang="en-US" dirty="0" err="1"/>
              <a:t>cylchgronau</a:t>
            </a:r>
            <a:r>
              <a:rPr lang="en-US" dirty="0"/>
              <a:t>; </a:t>
            </a:r>
            <a:r>
              <a:rPr lang="en-US" dirty="0" err="1"/>
              <a:t>llyfrau</a:t>
            </a:r>
            <a:r>
              <a:rPr lang="en-US" dirty="0"/>
              <a:t>; </a:t>
            </a:r>
            <a:r>
              <a:rPr lang="en-US" dirty="0" err="1"/>
              <a:t>gwefannau</a:t>
            </a:r>
            <a:r>
              <a:rPr lang="en-US" dirty="0"/>
              <a:t>; </a:t>
            </a:r>
            <a:r>
              <a:rPr lang="en-US" dirty="0" err="1"/>
              <a:t>papurau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; ac </a:t>
            </a:r>
            <a:r>
              <a:rPr lang="en-US" dirty="0" err="1"/>
              <a:t>ati</a:t>
            </a:r>
            <a:endParaRPr lang="en-US" dirty="0"/>
          </a:p>
          <a:p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lên-ladrad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arwain</a:t>
            </a:r>
            <a:r>
              <a:rPr lang="en-US" dirty="0"/>
              <a:t> at </a:t>
            </a:r>
            <a:r>
              <a:rPr lang="en-US" dirty="0" err="1"/>
              <a:t>farc</a:t>
            </a:r>
            <a:r>
              <a:rPr lang="en-US" dirty="0"/>
              <a:t> o </a:t>
            </a:r>
            <a:r>
              <a:rPr lang="en-US" dirty="0" err="1"/>
              <a:t>sero</a:t>
            </a:r>
            <a:r>
              <a:rPr lang="en-US" dirty="0"/>
              <a:t>, a </a:t>
            </a:r>
            <a:r>
              <a:rPr lang="en-US" dirty="0" err="1"/>
              <a:t>chaiff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ailsefyll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chapio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40%.</a:t>
            </a:r>
          </a:p>
          <a:p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smtClean="0"/>
              <a:t>ail-</a:t>
            </a:r>
            <a:r>
              <a:rPr lang="en-US" dirty="0" err="1" smtClean="0"/>
              <a:t>troseddwyr</a:t>
            </a:r>
            <a:r>
              <a:rPr lang="en-US" dirty="0" smtClean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wynebu</a:t>
            </a:r>
            <a:r>
              <a:rPr lang="en-US" dirty="0"/>
              <a:t> </a:t>
            </a:r>
            <a:r>
              <a:rPr lang="en-US" dirty="0" err="1"/>
              <a:t>gweithdrefnau</a:t>
            </a:r>
            <a:r>
              <a:rPr lang="en-US" dirty="0"/>
              <a:t> </a:t>
            </a:r>
            <a:r>
              <a:rPr lang="en-US" dirty="0" err="1"/>
              <a:t>disgyblu'r</a:t>
            </a:r>
            <a:r>
              <a:rPr lang="en-US" dirty="0"/>
              <a:t> </a:t>
            </a:r>
            <a:r>
              <a:rPr lang="en-US" dirty="0" err="1"/>
              <a:t>Brifysgol</a:t>
            </a:r>
            <a:r>
              <a:rPr lang="en-US" dirty="0"/>
              <a:t> ac </a:t>
            </a:r>
            <a:r>
              <a:rPr lang="en-US" dirty="0" err="1"/>
              <a:t>efallai</a:t>
            </a:r>
            <a:r>
              <a:rPr lang="en-US" dirty="0"/>
              <a:t> y </a:t>
            </a:r>
            <a:r>
              <a:rPr lang="en-US" dirty="0" err="1"/>
              <a:t>byddant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gorfod</a:t>
            </a:r>
            <a:r>
              <a:rPr lang="en-US" dirty="0"/>
              <a:t> </a:t>
            </a:r>
            <a:r>
              <a:rPr lang="en-US" dirty="0" err="1"/>
              <a:t>tynnu'n</a:t>
            </a:r>
            <a:r>
              <a:rPr lang="en-US" dirty="0"/>
              <a:t> </a:t>
            </a:r>
            <a:r>
              <a:rPr lang="en-US" dirty="0" err="1"/>
              <a:t>ōl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</a:t>
            </a:r>
            <a:r>
              <a:rPr lang="en-US" dirty="0" err="1"/>
              <a:t>cwrs</a:t>
            </a:r>
            <a:r>
              <a:rPr lang="en-US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60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Gyfeirnodi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Yn</a:t>
            </a:r>
            <a:r>
              <a:rPr lang="en-US" dirty="0"/>
              <a:t> UWTSD, </a:t>
            </a:r>
            <a:r>
              <a:rPr lang="en-US" dirty="0" err="1"/>
              <a:t>defnyddiwn</a:t>
            </a:r>
            <a:r>
              <a:rPr lang="en-US" dirty="0"/>
              <a:t> </a:t>
            </a:r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o'r</a:t>
            </a:r>
            <a:r>
              <a:rPr lang="en-US" dirty="0"/>
              <a:t> 'System </a:t>
            </a:r>
            <a:r>
              <a:rPr lang="en-US" dirty="0" err="1"/>
              <a:t>Cyfeirio</a:t>
            </a:r>
            <a:r>
              <a:rPr lang="en-US" dirty="0"/>
              <a:t> Harvard',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o </a:t>
            </a:r>
            <a:r>
              <a:rPr lang="en-US" dirty="0" err="1"/>
              <a:t>fersiynau</a:t>
            </a:r>
            <a:r>
              <a:rPr lang="en-US" dirty="0"/>
              <a:t> felly </a:t>
            </a:r>
            <a:r>
              <a:rPr lang="en-US" dirty="0" err="1"/>
              <a:t>cyfeiriwch</a:t>
            </a:r>
            <a:r>
              <a:rPr lang="en-US" dirty="0"/>
              <a:t> at 'Cite them Right, Ninth Edition'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 </a:t>
            </a:r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.</a:t>
            </a:r>
          </a:p>
          <a:p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/>
              <a:t>gydnabod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awdur</a:t>
            </a:r>
            <a:r>
              <a:rPr lang="en-US" dirty="0"/>
              <a:t> (au)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testun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fyr</a:t>
            </a:r>
            <a:r>
              <a:rPr lang="en-US" dirty="0"/>
              <a:t>.</a:t>
            </a:r>
          </a:p>
          <a:p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cofnodi'r</a:t>
            </a:r>
            <a:r>
              <a:rPr lang="en-US" dirty="0"/>
              <a:t> </a:t>
            </a:r>
            <a:r>
              <a:rPr lang="en-US" dirty="0" err="1"/>
              <a:t>manylion</a:t>
            </a:r>
            <a:r>
              <a:rPr lang="en-US" dirty="0"/>
              <a:t> </a:t>
            </a:r>
            <a:r>
              <a:rPr lang="en-US" dirty="0" err="1"/>
              <a:t>llawn</a:t>
            </a:r>
            <a:r>
              <a:rPr lang="en-US" dirty="0"/>
              <a:t> </a:t>
            </a:r>
            <a:r>
              <a:rPr lang="en-US" dirty="0" err="1"/>
              <a:t>wedyn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gyfeirio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ddiwedd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aseiniad</a:t>
            </a:r>
            <a:r>
              <a:rPr lang="en-US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819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14400" y="1417638"/>
            <a:ext cx="73152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 err="1"/>
              <a:t>Dyfyniad</a:t>
            </a:r>
            <a:r>
              <a:rPr lang="en-US" sz="2400" i="1" dirty="0"/>
              <a:t> </a:t>
            </a:r>
            <a:r>
              <a:rPr lang="en-US" sz="2400" i="1" dirty="0" err="1"/>
              <a:t>uniongyrchol</a:t>
            </a:r>
            <a:r>
              <a:rPr lang="en-US" sz="2400" i="1" dirty="0"/>
              <a:t> o </a:t>
            </a:r>
            <a:r>
              <a:rPr lang="en-US" sz="2400" i="1" dirty="0" err="1"/>
              <a:t>lyfr</a:t>
            </a:r>
            <a:r>
              <a:rPr lang="en-US" sz="2400" i="1" dirty="0"/>
              <a:t> </a:t>
            </a:r>
            <a:r>
              <a:rPr lang="en-US" sz="2400" i="1" dirty="0" err="1"/>
              <a:t>neu</a:t>
            </a:r>
            <a:r>
              <a:rPr lang="en-US" sz="2400" i="1" dirty="0"/>
              <a:t> </a:t>
            </a:r>
            <a:r>
              <a:rPr lang="en-US" sz="2400" i="1" dirty="0" err="1"/>
              <a:t>erthygl</a:t>
            </a:r>
            <a:r>
              <a:rPr lang="en-US" sz="2400" i="1" dirty="0"/>
              <a:t> </a:t>
            </a:r>
            <a:r>
              <a:rPr lang="en-US" sz="2400" i="1" dirty="0" smtClean="0"/>
              <a:t>o </a:t>
            </a:r>
            <a:r>
              <a:rPr lang="en-US" sz="2400" i="1" dirty="0" err="1" smtClean="0"/>
              <a:t>siwrnal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gydag</a:t>
            </a:r>
            <a:r>
              <a:rPr lang="en-US" sz="2400" i="1" dirty="0" smtClean="0"/>
              <a:t> </a:t>
            </a:r>
            <a:r>
              <a:rPr lang="en-US" sz="2400" i="1" dirty="0"/>
              <a:t>un </a:t>
            </a:r>
            <a:r>
              <a:rPr lang="en-US" sz="2400" i="1" dirty="0" err="1"/>
              <a:t>awdur</a:t>
            </a:r>
            <a:endParaRPr lang="en-US" sz="2400" i="1" dirty="0" smtClean="0"/>
          </a:p>
          <a:p>
            <a:r>
              <a:rPr lang="en-US" sz="2400" i="1" dirty="0"/>
              <a:t> </a:t>
            </a:r>
            <a:endParaRPr lang="en-US" sz="2400" i="1" dirty="0" smtClean="0"/>
          </a:p>
          <a:p>
            <a:r>
              <a:rPr lang="en-US" sz="2400" dirty="0" err="1" smtClean="0"/>
              <a:t>Wrth</a:t>
            </a:r>
            <a:r>
              <a:rPr lang="en-US" sz="2400" dirty="0" smtClean="0"/>
              <a:t> </a:t>
            </a:r>
            <a:r>
              <a:rPr lang="en-US" sz="2400" dirty="0" err="1" smtClean="0"/>
              <a:t>rheoli</a:t>
            </a:r>
            <a:r>
              <a:rPr lang="en-US" sz="2400" dirty="0" smtClean="0"/>
              <a:t> </a:t>
            </a:r>
            <a:r>
              <a:rPr lang="en-US" sz="2400" dirty="0" err="1" smtClean="0"/>
              <a:t>grŵp</a:t>
            </a:r>
            <a:r>
              <a:rPr lang="en-US" sz="2400" dirty="0" smtClean="0"/>
              <a:t>, </a:t>
            </a:r>
            <a:r>
              <a:rPr lang="en-US" sz="2400" dirty="0" err="1"/>
              <a:t>d</a:t>
            </a:r>
            <a:r>
              <a:rPr lang="en-US" sz="2400" dirty="0" err="1" smtClean="0"/>
              <a:t>ywed</a:t>
            </a:r>
            <a:r>
              <a:rPr lang="en-US" sz="2400" dirty="0" smtClean="0"/>
              <a:t> Adair (1988, p. 151) ‘</a:t>
            </a:r>
            <a:r>
              <a:rPr lang="en-US" sz="2400" dirty="0"/>
              <a:t>there is no effective teamwork without clear task-objectives’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NEU</a:t>
            </a:r>
          </a:p>
          <a:p>
            <a:endParaRPr lang="en-US" sz="2400" dirty="0" smtClean="0"/>
          </a:p>
          <a:p>
            <a:r>
              <a:rPr lang="en-GB" sz="2400" dirty="0" err="1" smtClean="0"/>
              <a:t>Wrth</a:t>
            </a:r>
            <a:r>
              <a:rPr lang="en-GB" sz="2400" dirty="0" smtClean="0"/>
              <a:t> </a:t>
            </a:r>
            <a:r>
              <a:rPr lang="en-GB" sz="2400" dirty="0" err="1" smtClean="0"/>
              <a:t>drefnu</a:t>
            </a:r>
            <a:r>
              <a:rPr lang="en-GB" sz="2400" dirty="0" smtClean="0"/>
              <a:t> </a:t>
            </a:r>
            <a:r>
              <a:rPr lang="en-GB" sz="2400" dirty="0" err="1" smtClean="0"/>
              <a:t>grŵpiau</a:t>
            </a:r>
            <a:r>
              <a:rPr lang="en-GB" sz="2400" dirty="0" smtClean="0"/>
              <a:t> </a:t>
            </a:r>
            <a:r>
              <a:rPr lang="en-US" sz="2400" dirty="0" smtClean="0"/>
              <a:t>‘</a:t>
            </a:r>
            <a:r>
              <a:rPr lang="en-US" sz="2400" dirty="0"/>
              <a:t>there is no effective teamwork without </a:t>
            </a:r>
            <a:r>
              <a:rPr lang="en-US" sz="2400" dirty="0" smtClean="0"/>
              <a:t>clear </a:t>
            </a:r>
            <a:r>
              <a:rPr lang="en-US" sz="2400" dirty="0"/>
              <a:t>task-objectives’ (Adair, </a:t>
            </a:r>
            <a:r>
              <a:rPr lang="en-US" sz="2400" dirty="0" smtClean="0"/>
              <a:t>1988, p. </a:t>
            </a:r>
            <a:r>
              <a:rPr lang="en-US" sz="2400" dirty="0"/>
              <a:t>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Cyfeirnodi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testun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420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 smtClean="0"/>
              <a:t>testun</a:t>
            </a:r>
            <a:r>
              <a:rPr lang="en-US" dirty="0" smtClean="0"/>
              <a:t> (</a:t>
            </a:r>
            <a:r>
              <a:rPr lang="en-US" dirty="0" err="1" smtClean="0"/>
              <a:t>parhad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" y="1446337"/>
            <a:ext cx="838200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 err="1"/>
              <a:t>Dyfyniad</a:t>
            </a:r>
            <a:r>
              <a:rPr lang="en-US" sz="2400" i="1" dirty="0"/>
              <a:t> </a:t>
            </a:r>
            <a:r>
              <a:rPr lang="en-US" sz="2400" i="1" dirty="0" err="1"/>
              <a:t>uniongyrchol</a:t>
            </a:r>
            <a:r>
              <a:rPr lang="en-US" sz="2400" i="1" dirty="0"/>
              <a:t> o </a:t>
            </a:r>
            <a:r>
              <a:rPr lang="en-US" sz="2400" i="1" dirty="0" err="1"/>
              <a:t>lyfr</a:t>
            </a:r>
            <a:r>
              <a:rPr lang="en-US" sz="2400" i="1" dirty="0"/>
              <a:t> </a:t>
            </a:r>
            <a:r>
              <a:rPr lang="en-US" sz="2400" i="1" dirty="0" err="1"/>
              <a:t>neu</a:t>
            </a:r>
            <a:r>
              <a:rPr lang="en-US" sz="2400" i="1" dirty="0"/>
              <a:t> </a:t>
            </a:r>
            <a:r>
              <a:rPr lang="en-US" sz="2400" i="1" dirty="0" err="1"/>
              <a:t>erthygl</a:t>
            </a:r>
            <a:r>
              <a:rPr lang="en-US" sz="2400" i="1" dirty="0"/>
              <a:t> </a:t>
            </a:r>
            <a:r>
              <a:rPr lang="en-US" sz="2400" i="1" dirty="0" smtClean="0"/>
              <a:t>o </a:t>
            </a:r>
            <a:r>
              <a:rPr lang="en-US" sz="2400" i="1" dirty="0" err="1" smtClean="0"/>
              <a:t>siwrnal</a:t>
            </a:r>
            <a:r>
              <a:rPr lang="en-US" sz="2400" i="1" dirty="0" smtClean="0"/>
              <a:t> </a:t>
            </a:r>
            <a:r>
              <a:rPr lang="en-US" sz="2400" i="1" dirty="0" err="1" smtClean="0"/>
              <a:t>gyda</a:t>
            </a:r>
            <a:r>
              <a:rPr lang="en-US" sz="2400" i="1" dirty="0" smtClean="0"/>
              <a:t> </a:t>
            </a:r>
            <a:r>
              <a:rPr lang="en-US" sz="2400" i="1" dirty="0" err="1"/>
              <a:t>dau</a:t>
            </a:r>
            <a:r>
              <a:rPr lang="en-US" sz="2400" i="1" dirty="0"/>
              <a:t> </a:t>
            </a:r>
            <a:r>
              <a:rPr lang="en-US" sz="2400" i="1" dirty="0" err="1" smtClean="0"/>
              <a:t>awdur</a:t>
            </a:r>
            <a:endParaRPr lang="en-US" sz="2400" i="1" dirty="0" smtClean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 smtClean="0"/>
              <a:t>Pegg</a:t>
            </a:r>
            <a:r>
              <a:rPr lang="en-US" sz="2400" dirty="0" smtClean="0"/>
              <a:t> </a:t>
            </a:r>
            <a:r>
              <a:rPr lang="en-US" sz="2400" dirty="0"/>
              <a:t>and </a:t>
            </a:r>
            <a:r>
              <a:rPr lang="en-US" sz="2400" dirty="0" err="1"/>
              <a:t>Nicol</a:t>
            </a:r>
            <a:r>
              <a:rPr lang="en-US" sz="2400" dirty="0"/>
              <a:t>  (</a:t>
            </a:r>
            <a:r>
              <a:rPr lang="en-US" sz="2400" dirty="0" smtClean="0"/>
              <a:t>2002, pp. 69</a:t>
            </a:r>
            <a:r>
              <a:rPr lang="en-US" sz="2400" dirty="0"/>
              <a:t>-70) insist that with </a:t>
            </a:r>
            <a:r>
              <a:rPr lang="en-US" sz="2400" dirty="0" smtClean="0"/>
              <a:t>presentations ‘leaving </a:t>
            </a:r>
            <a:r>
              <a:rPr lang="en-US" sz="2400" dirty="0"/>
              <a:t>some space for improvisation is important’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NEU</a:t>
            </a:r>
          </a:p>
          <a:p>
            <a:endParaRPr lang="en-GB" sz="2400" dirty="0"/>
          </a:p>
          <a:p>
            <a:r>
              <a:rPr lang="en-US" sz="2400" dirty="0"/>
              <a:t>With presentations, ‘leaving some space for improvisation is important’ 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</a:t>
            </a:r>
            <a:r>
              <a:rPr lang="en-US" sz="2400" dirty="0" smtClean="0"/>
              <a:t>2002, pp. </a:t>
            </a:r>
            <a:r>
              <a:rPr lang="en-US" sz="2400" dirty="0"/>
              <a:t>69-70)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075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Cyfeirnodi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testun</a:t>
            </a:r>
            <a:r>
              <a:rPr lang="en-US" dirty="0"/>
              <a:t> (</a:t>
            </a:r>
            <a:r>
              <a:rPr lang="en-US" dirty="0" err="1"/>
              <a:t>parhad</a:t>
            </a:r>
            <a:r>
              <a:rPr lang="en-US" dirty="0"/>
              <a:t>)</a:t>
            </a:r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err="1"/>
              <a:t>Dyfyniad</a:t>
            </a:r>
            <a:r>
              <a:rPr lang="en-GB" sz="2400" i="1" dirty="0"/>
              <a:t> </a:t>
            </a:r>
            <a:r>
              <a:rPr lang="en-GB" sz="2400" i="1" dirty="0" err="1"/>
              <a:t>uniongyrchol</a:t>
            </a:r>
            <a:r>
              <a:rPr lang="en-GB" sz="2400" i="1" dirty="0"/>
              <a:t> o </a:t>
            </a:r>
            <a:r>
              <a:rPr lang="en-GB" sz="2400" i="1" dirty="0" err="1"/>
              <a:t>lyfr</a:t>
            </a:r>
            <a:r>
              <a:rPr lang="en-GB" sz="2400" i="1" dirty="0"/>
              <a:t> </a:t>
            </a:r>
            <a:r>
              <a:rPr lang="en-GB" sz="2400" i="1" dirty="0" err="1"/>
              <a:t>neu</a:t>
            </a:r>
            <a:r>
              <a:rPr lang="en-GB" sz="2400" i="1" dirty="0"/>
              <a:t> </a:t>
            </a:r>
            <a:r>
              <a:rPr lang="en-GB" sz="2400" i="1" dirty="0" err="1"/>
              <a:t>erthygl</a:t>
            </a:r>
            <a:r>
              <a:rPr lang="en-GB" sz="2400" i="1" dirty="0"/>
              <a:t> </a:t>
            </a:r>
            <a:r>
              <a:rPr lang="en-GB" sz="2400" i="1" dirty="0" smtClean="0"/>
              <a:t>o </a:t>
            </a:r>
            <a:r>
              <a:rPr lang="en-GB" sz="2400" i="1" dirty="0" err="1" smtClean="0"/>
              <a:t>siwrnal</a:t>
            </a:r>
            <a:r>
              <a:rPr lang="en-GB" sz="2400" i="1" dirty="0" smtClean="0"/>
              <a:t> </a:t>
            </a:r>
            <a:r>
              <a:rPr lang="en-GB" sz="2400" i="1" dirty="0" err="1" smtClean="0"/>
              <a:t>gyda</a:t>
            </a:r>
            <a:r>
              <a:rPr lang="en-GB" sz="2400" i="1" dirty="0" smtClean="0"/>
              <a:t> </a:t>
            </a:r>
            <a:r>
              <a:rPr lang="en-GB" sz="2400" i="1" dirty="0" err="1"/>
              <a:t>mwy</a:t>
            </a:r>
            <a:r>
              <a:rPr lang="en-GB" sz="2400" i="1" dirty="0"/>
              <a:t> </a:t>
            </a:r>
            <a:r>
              <a:rPr lang="en-GB" sz="2400" i="1" dirty="0" err="1"/>
              <a:t>na</a:t>
            </a:r>
            <a:r>
              <a:rPr lang="en-GB" sz="2400" i="1" dirty="0"/>
              <a:t> </a:t>
            </a:r>
            <a:r>
              <a:rPr lang="en-GB" sz="2400" i="1" dirty="0" err="1"/>
              <a:t>thri</a:t>
            </a:r>
            <a:r>
              <a:rPr lang="en-GB" sz="2400" i="1" dirty="0"/>
              <a:t> </a:t>
            </a:r>
            <a:r>
              <a:rPr lang="en-GB" sz="2400" i="1" dirty="0" err="1" smtClean="0"/>
              <a:t>awdur</a:t>
            </a:r>
            <a:endParaRPr lang="en-GB" sz="2400" i="1" dirty="0" smtClean="0"/>
          </a:p>
          <a:p>
            <a:r>
              <a:rPr lang="en-GB" sz="2400" dirty="0"/>
              <a:t> </a:t>
            </a:r>
          </a:p>
          <a:p>
            <a:r>
              <a:rPr lang="en-GB" sz="2400" dirty="0" err="1" smtClean="0"/>
              <a:t>Dywed</a:t>
            </a:r>
            <a:r>
              <a:rPr lang="en-GB" sz="2400" dirty="0" smtClean="0"/>
              <a:t> Emanuel </a:t>
            </a:r>
            <a:r>
              <a:rPr lang="en-GB" sz="2400" i="1" dirty="0"/>
              <a:t>et </a:t>
            </a:r>
            <a:r>
              <a:rPr lang="en-GB" sz="2400" i="1" dirty="0" smtClean="0"/>
              <a:t>al. </a:t>
            </a:r>
            <a:r>
              <a:rPr lang="en-GB" sz="2400" dirty="0"/>
              <a:t>(</a:t>
            </a:r>
            <a:r>
              <a:rPr lang="en-GB" sz="2400" dirty="0" smtClean="0"/>
              <a:t>2000, p. </a:t>
            </a:r>
            <a:r>
              <a:rPr lang="en-GB" sz="2400" dirty="0"/>
              <a:t>48</a:t>
            </a:r>
            <a:r>
              <a:rPr lang="en-GB" sz="2400" dirty="0" smtClean="0"/>
              <a:t>) ‘</a:t>
            </a:r>
            <a:r>
              <a:rPr lang="en-GB" sz="2400" dirty="0"/>
              <a:t>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2502173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Awduron</a:t>
            </a:r>
            <a:r>
              <a:rPr lang="en-US" dirty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nodi</a:t>
            </a:r>
            <a:r>
              <a:rPr lang="en-US" dirty="0" smtClean="0"/>
              <a:t> </a:t>
            </a:r>
            <a:r>
              <a:rPr lang="en-US" dirty="0" err="1"/>
              <a:t>awduron</a:t>
            </a:r>
            <a:r>
              <a:rPr lang="en-US" dirty="0"/>
              <a:t> </a:t>
            </a:r>
            <a:r>
              <a:rPr lang="en-US" dirty="0" err="1"/>
              <a:t>eraill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752600" y="2967334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Mae Mossman (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Krouwel</a:t>
            </a:r>
            <a:r>
              <a:rPr lang="en-GB" sz="2800" dirty="0" smtClean="0"/>
              <a:t>, 2002, p. 56</a:t>
            </a:r>
            <a:r>
              <a:rPr lang="en-GB" sz="2800" dirty="0"/>
              <a:t>)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nodi</a:t>
            </a:r>
            <a:r>
              <a:rPr lang="en-GB" sz="2800" dirty="0" smtClean="0"/>
              <a:t> ‘alternative </a:t>
            </a:r>
            <a:r>
              <a:rPr lang="en-GB" sz="2800" dirty="0"/>
              <a:t>to programmed learning’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3887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914400"/>
            <a:ext cx="8042276" cy="1336956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Mwy</a:t>
            </a:r>
            <a:r>
              <a:rPr lang="en-US" dirty="0" smtClean="0"/>
              <a:t> nag un </a:t>
            </a:r>
            <a:r>
              <a:rPr lang="en-US" dirty="0" err="1" smtClean="0"/>
              <a:t>awdur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/>
              <a:t>datgan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ffeithiau</a:t>
            </a:r>
            <a:r>
              <a:rPr lang="en-US" dirty="0"/>
              <a:t> / barn</a:t>
            </a:r>
          </a:p>
        </p:txBody>
      </p:sp>
      <p:sp>
        <p:nvSpPr>
          <p:cNvPr id="3" name="Rectangle 2"/>
          <p:cNvSpPr/>
          <p:nvPr/>
        </p:nvSpPr>
        <p:spPr>
          <a:xfrm>
            <a:off x="1371600" y="3200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 smtClean="0"/>
              <a:t>Mae’r</a:t>
            </a:r>
            <a:r>
              <a:rPr lang="en-GB" sz="3200" dirty="0" smtClean="0"/>
              <a:t> </a:t>
            </a:r>
            <a:r>
              <a:rPr lang="en-GB" sz="3200" dirty="0" err="1" smtClean="0"/>
              <a:t>syniad</a:t>
            </a:r>
            <a:r>
              <a:rPr lang="en-GB" sz="3200" dirty="0" smtClean="0"/>
              <a:t> o </a:t>
            </a:r>
            <a:r>
              <a:rPr lang="en-GB" sz="3200" dirty="0" err="1" smtClean="0"/>
              <a:t>lys-fodelau</a:t>
            </a:r>
            <a:r>
              <a:rPr lang="en-GB" sz="3200" dirty="0"/>
              <a:t> </a:t>
            </a:r>
            <a:r>
              <a:rPr lang="en-GB" sz="3200" dirty="0" err="1" smtClean="0"/>
              <a:t>dysgu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parhau</a:t>
            </a:r>
            <a:r>
              <a:rPr lang="en-GB" sz="3200" dirty="0" smtClean="0"/>
              <a:t> (Piaget</a:t>
            </a:r>
            <a:r>
              <a:rPr lang="en-GB" sz="3200" dirty="0"/>
              <a:t>, 1957; </a:t>
            </a:r>
            <a:r>
              <a:rPr lang="en-GB" sz="3200" dirty="0" err="1"/>
              <a:t>Tuckman</a:t>
            </a:r>
            <a:r>
              <a:rPr lang="en-GB" sz="3200" dirty="0" smtClean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264278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Ffynhonellau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We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Mae 59% o </a:t>
            </a:r>
            <a:r>
              <a:rPr lang="en-US" dirty="0" err="1" smtClean="0"/>
              <a:t>bobl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/>
              <a:t> </a:t>
            </a:r>
            <a:r>
              <a:rPr lang="en-US" dirty="0" err="1"/>
              <a:t>Unol</a:t>
            </a:r>
            <a:r>
              <a:rPr lang="en-US" dirty="0"/>
              <a:t> </a:t>
            </a:r>
            <a:r>
              <a:rPr lang="en-US" dirty="0" err="1"/>
              <a:t>Daleithiau</a:t>
            </a:r>
            <a:r>
              <a:rPr lang="en-US" dirty="0"/>
              <a:t> America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ai'n</a:t>
            </a:r>
            <a:r>
              <a:rPr lang="en-US" dirty="0"/>
              <a:t> </a:t>
            </a:r>
            <a:r>
              <a:rPr lang="en-US" dirty="0" err="1"/>
              <a:t>rhy</a:t>
            </a:r>
            <a:r>
              <a:rPr lang="en-US" dirty="0"/>
              <a:t> </a:t>
            </a:r>
            <a:r>
              <a:rPr lang="en-US" dirty="0" err="1"/>
              <a:t>drwm</a:t>
            </a:r>
            <a:r>
              <a:rPr lang="en-US" dirty="0"/>
              <a:t> </a:t>
            </a:r>
            <a:r>
              <a:rPr lang="en-US" dirty="0" err="1"/>
              <a:t>neu'n</a:t>
            </a:r>
            <a:r>
              <a:rPr lang="en-US" dirty="0"/>
              <a:t> </a:t>
            </a:r>
            <a:r>
              <a:rPr lang="en-US" dirty="0" err="1" smtClean="0"/>
              <a:t>ordew</a:t>
            </a:r>
            <a:r>
              <a:rPr lang="en-US" dirty="0" smtClean="0"/>
              <a:t> (</a:t>
            </a:r>
            <a:r>
              <a:rPr lang="en-US" dirty="0"/>
              <a:t>BBC, 2013)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Sustrans</a:t>
            </a:r>
            <a:r>
              <a:rPr lang="en-US" dirty="0"/>
              <a:t> </a:t>
            </a:r>
            <a:r>
              <a:rPr lang="en-US" dirty="0" smtClean="0"/>
              <a:t>(no date) ‘gall </a:t>
            </a:r>
            <a:r>
              <a:rPr lang="en-US" dirty="0" err="1" smtClean="0"/>
              <a:t>gweithgareddau</a:t>
            </a:r>
            <a:r>
              <a:rPr lang="en-US" dirty="0" smtClean="0"/>
              <a:t> </a:t>
            </a:r>
            <a:r>
              <a:rPr lang="en-US" dirty="0" err="1" smtClean="0"/>
              <a:t>corfforol</a:t>
            </a:r>
            <a:r>
              <a:rPr lang="en-US" dirty="0" smtClean="0"/>
              <a:t> </a:t>
            </a:r>
            <a:r>
              <a:rPr lang="en-US" dirty="0" err="1"/>
              <a:t>rheolaidd</a:t>
            </a:r>
            <a:r>
              <a:rPr lang="en-US" dirty="0"/>
              <a:t> </a:t>
            </a:r>
            <a:r>
              <a:rPr lang="en-US" dirty="0" err="1" smtClean="0"/>
              <a:t>leihau'r</a:t>
            </a:r>
            <a:r>
              <a:rPr lang="en-US" dirty="0" smtClean="0"/>
              <a:t> </a:t>
            </a:r>
            <a:r>
              <a:rPr lang="en-US" dirty="0" err="1"/>
              <a:t>risg</a:t>
            </a:r>
            <a:r>
              <a:rPr lang="en-US" dirty="0"/>
              <a:t> o </a:t>
            </a:r>
            <a:r>
              <a:rPr lang="en-US" dirty="0" err="1"/>
              <a:t>lawer</a:t>
            </a:r>
            <a:r>
              <a:rPr lang="en-US" dirty="0"/>
              <a:t> o </a:t>
            </a:r>
            <a:r>
              <a:rPr lang="en-US" dirty="0" err="1"/>
              <a:t>gyflyrau</a:t>
            </a:r>
            <a:r>
              <a:rPr lang="en-US" dirty="0"/>
              <a:t> </a:t>
            </a:r>
            <a:r>
              <a:rPr lang="en-US" dirty="0" err="1"/>
              <a:t>cronig</a:t>
            </a:r>
            <a:r>
              <a:rPr lang="en-US" dirty="0"/>
              <a:t>'</a:t>
            </a:r>
          </a:p>
        </p:txBody>
      </p:sp>
    </p:spTree>
    <p:extLst>
      <p:ext uri="{BB962C8B-B14F-4D97-AF65-F5344CB8AC3E}">
        <p14:creationId xmlns:p14="http://schemas.microsoft.com/office/powerpoint/2010/main" val="3787254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err="1"/>
              <a:t>Rhaid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nhrefn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wyddor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</a:t>
            </a:r>
            <a:r>
              <a:rPr lang="en-US" dirty="0" err="1"/>
              <a:t>cyfenw'r</a:t>
            </a:r>
            <a:r>
              <a:rPr lang="en-US" dirty="0"/>
              <a:t> </a:t>
            </a:r>
            <a:r>
              <a:rPr lang="en-US" dirty="0" err="1"/>
              <a:t>awdur</a:t>
            </a:r>
            <a:r>
              <a:rPr lang="en-US" dirty="0"/>
              <a:t> </a:t>
            </a:r>
          </a:p>
          <a:p>
            <a:r>
              <a:rPr lang="en-US" dirty="0" err="1"/>
              <a:t>cyfiawnhau</a:t>
            </a:r>
            <a:r>
              <a:rPr lang="en-US" dirty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chwith</a:t>
            </a:r>
            <a:r>
              <a:rPr lang="en-US" dirty="0" smtClean="0"/>
              <a:t> (</a:t>
            </a:r>
            <a:r>
              <a:rPr lang="en-US" dirty="0"/>
              <a:t>l</a:t>
            </a:r>
            <a:r>
              <a:rPr lang="en-US" dirty="0" smtClean="0"/>
              <a:t>eft justify)</a:t>
            </a:r>
            <a:endParaRPr lang="en-US" dirty="0"/>
          </a:p>
          <a:p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rhifo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bwledi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723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un </a:t>
            </a:r>
            <a:r>
              <a:rPr lang="en-GB" dirty="0" err="1" smtClean="0"/>
              <a:t>awdur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sz="2800" dirty="0" smtClean="0"/>
              <a:t>Adair, J. (1988) </a:t>
            </a:r>
            <a:r>
              <a:rPr lang="en-GB" sz="2800" i="1" dirty="0" smtClean="0"/>
              <a:t>Effective time management: How to save time and spend it</a:t>
            </a:r>
            <a:r>
              <a:rPr lang="en-GB" sz="2800" dirty="0" smtClean="0"/>
              <a:t> </a:t>
            </a:r>
            <a:r>
              <a:rPr lang="en-GB" sz="2800" i="1" dirty="0" smtClean="0"/>
              <a:t>wisely</a:t>
            </a:r>
            <a:r>
              <a:rPr lang="en-GB" sz="2800" dirty="0"/>
              <a:t>.</a:t>
            </a:r>
            <a:r>
              <a:rPr lang="en-GB" sz="2800" dirty="0" smtClean="0"/>
              <a:t> London: Pan Books.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awdur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r>
              <a:rPr lang="en-GB" sz="2800" dirty="0" smtClean="0"/>
              <a:t>McCarthy</a:t>
            </a:r>
            <a:r>
              <a:rPr lang="en-GB" sz="2800" dirty="0"/>
              <a:t>, P. and Hatcher, C. (1996) </a:t>
            </a:r>
            <a:r>
              <a:rPr lang="en-GB" sz="2800" i="1" dirty="0"/>
              <a:t>Speaking persuasively: Making the </a:t>
            </a:r>
            <a:r>
              <a:rPr lang="en-GB" sz="2800" i="1" dirty="0" smtClean="0"/>
              <a:t>most</a:t>
            </a:r>
            <a:r>
              <a:rPr lang="en-GB" sz="2800" dirty="0"/>
              <a:t> </a:t>
            </a:r>
            <a:r>
              <a:rPr lang="en-GB" sz="2800" i="1" dirty="0" smtClean="0"/>
              <a:t>of </a:t>
            </a:r>
            <a:r>
              <a:rPr lang="en-GB" sz="2800" i="1" dirty="0"/>
              <a:t>your </a:t>
            </a:r>
            <a:r>
              <a:rPr lang="en-GB" sz="2800" i="1" dirty="0" smtClean="0"/>
              <a:t>presentations</a:t>
            </a:r>
            <a:r>
              <a:rPr lang="en-GB" sz="2800" dirty="0"/>
              <a:t>.</a:t>
            </a:r>
            <a:r>
              <a:rPr lang="en-GB" sz="2800" dirty="0" smtClean="0"/>
              <a:t> </a:t>
            </a:r>
            <a:r>
              <a:rPr lang="en-GB" sz="2800" dirty="0"/>
              <a:t>Sydney: Allen and </a:t>
            </a:r>
            <a:r>
              <a:rPr lang="en-GB" sz="2800" dirty="0" err="1"/>
              <a:t>Unwin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5800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nag </a:t>
            </a:r>
            <a:r>
              <a:rPr lang="en-GB" dirty="0" err="1" smtClean="0"/>
              <a:t>dau</a:t>
            </a:r>
            <a:r>
              <a:rPr lang="en-GB" dirty="0" smtClean="0"/>
              <a:t> </a:t>
            </a:r>
            <a:r>
              <a:rPr lang="en-GB" dirty="0" err="1" smtClean="0"/>
              <a:t>awdur</a:t>
            </a:r>
            <a:r>
              <a:rPr lang="en-GB" dirty="0" smtClean="0"/>
              <a:t>:</a:t>
            </a:r>
            <a:endParaRPr lang="en-GB" dirty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Fisher</a:t>
            </a:r>
            <a:r>
              <a:rPr lang="en-GB" sz="2400" dirty="0"/>
              <a:t>, R., </a:t>
            </a:r>
            <a:r>
              <a:rPr lang="en-GB" sz="2400" dirty="0" err="1"/>
              <a:t>Ury</a:t>
            </a:r>
            <a:r>
              <a:rPr lang="en-GB" sz="2400" dirty="0"/>
              <a:t>, W. and Patton, B. (1991) </a:t>
            </a:r>
            <a:r>
              <a:rPr lang="en-GB" sz="2400" i="1" dirty="0"/>
              <a:t>Getting to yes: Negotiating </a:t>
            </a:r>
            <a:r>
              <a:rPr lang="en-GB" sz="2400" i="1" dirty="0" smtClean="0"/>
              <a:t>an</a:t>
            </a:r>
            <a:r>
              <a:rPr lang="en-GB" sz="2400" dirty="0"/>
              <a:t> </a:t>
            </a:r>
            <a:r>
              <a:rPr lang="en-GB" sz="2400" i="1" dirty="0" smtClean="0"/>
              <a:t>agreement </a:t>
            </a:r>
            <a:r>
              <a:rPr lang="en-GB" sz="2400" i="1" dirty="0"/>
              <a:t>without giving </a:t>
            </a:r>
            <a:r>
              <a:rPr lang="en-GB" sz="2400" i="1" dirty="0" smtClean="0"/>
              <a:t>in</a:t>
            </a:r>
            <a:r>
              <a:rPr lang="en-GB" sz="2400" dirty="0"/>
              <a:t>.</a:t>
            </a:r>
            <a:r>
              <a:rPr lang="en-GB" sz="2400" dirty="0" smtClean="0"/>
              <a:t> London</a:t>
            </a:r>
            <a:r>
              <a:rPr lang="en-GB" sz="2400" dirty="0"/>
              <a:t>: Century Business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Books,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or later edition: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400" dirty="0" smtClean="0"/>
              <a:t>Barnes</a:t>
            </a:r>
            <a:r>
              <a:rPr lang="en-GB" sz="2400" dirty="0"/>
              <a:t>, R. (1995) </a:t>
            </a:r>
            <a:r>
              <a:rPr lang="en-GB" sz="2400" i="1" dirty="0"/>
              <a:t>Successful study for </a:t>
            </a:r>
            <a:r>
              <a:rPr lang="en-GB" sz="2400" i="1" dirty="0" smtClean="0"/>
              <a:t>degrees</a:t>
            </a:r>
            <a:r>
              <a:rPr lang="en-GB" sz="2400" dirty="0"/>
              <a:t>.</a:t>
            </a:r>
            <a:r>
              <a:rPr lang="en-GB" sz="2400" dirty="0" smtClean="0"/>
              <a:t> </a:t>
            </a:r>
            <a:r>
              <a:rPr lang="en-GB" sz="2400" dirty="0"/>
              <a:t>2nd </a:t>
            </a:r>
            <a:r>
              <a:rPr lang="en-GB" sz="2400" dirty="0" smtClean="0"/>
              <a:t>edition. </a:t>
            </a:r>
            <a:r>
              <a:rPr lang="en-GB" sz="2400" dirty="0"/>
              <a:t>London: </a:t>
            </a:r>
            <a:r>
              <a:rPr lang="en-GB" sz="2400" dirty="0" err="1"/>
              <a:t>Routledge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255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/>
              <a:t>Llyfrau</a:t>
            </a:r>
            <a:r>
              <a:rPr lang="en-US" dirty="0"/>
              <a:t> a </a:t>
            </a:r>
            <a:r>
              <a:rPr lang="en-US" dirty="0" err="1"/>
              <a:t>ysgrifennwyd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awdur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un </a:t>
            </a:r>
            <a:r>
              <a:rPr lang="en-US" dirty="0" err="1"/>
              <a:t>flwyddyn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sz="3000" dirty="0" smtClean="0"/>
              <a:t>Napier</a:t>
            </a:r>
            <a:r>
              <a:rPr lang="en-GB" sz="3000" dirty="0"/>
              <a:t>, A. (1993a) </a:t>
            </a:r>
            <a:r>
              <a:rPr lang="en-GB" sz="3000" i="1" dirty="0"/>
              <a:t>Fatal </a:t>
            </a:r>
            <a:r>
              <a:rPr lang="en-GB" sz="3000" i="1" dirty="0" smtClean="0"/>
              <a:t>storm</a:t>
            </a:r>
            <a:r>
              <a:rPr lang="en-GB" sz="3000" dirty="0"/>
              <a:t>.</a:t>
            </a:r>
            <a:r>
              <a:rPr lang="en-GB" sz="3000" dirty="0" smtClean="0"/>
              <a:t> </a:t>
            </a:r>
            <a:r>
              <a:rPr lang="en-GB" sz="3000" dirty="0"/>
              <a:t>Sydney: Allen and </a:t>
            </a:r>
            <a:r>
              <a:rPr lang="en-GB" sz="3000" dirty="0" err="1"/>
              <a:t>Unwin</a:t>
            </a:r>
            <a:r>
              <a:rPr lang="en-GB" sz="3000" dirty="0" smtClean="0"/>
              <a:t>.</a:t>
            </a:r>
            <a:endParaRPr lang="en-GB" sz="3000" dirty="0"/>
          </a:p>
          <a:p>
            <a:pPr marL="0" indent="0">
              <a:buNone/>
            </a:pPr>
            <a:r>
              <a:rPr lang="en-GB" sz="3000" dirty="0"/>
              <a:t>Napier, A. (1993b) </a:t>
            </a:r>
            <a:r>
              <a:rPr lang="en-GB" sz="3000" i="1" dirty="0"/>
              <a:t>Survival at </a:t>
            </a:r>
            <a:r>
              <a:rPr lang="en-GB" sz="3000" i="1" dirty="0" smtClean="0"/>
              <a:t>sea</a:t>
            </a:r>
            <a:r>
              <a:rPr lang="en-GB" sz="3000" dirty="0"/>
              <a:t>.</a:t>
            </a:r>
            <a:r>
              <a:rPr lang="en-GB" sz="3000" dirty="0" smtClean="0"/>
              <a:t> </a:t>
            </a:r>
            <a:r>
              <a:rPr lang="en-GB" sz="3000" dirty="0"/>
              <a:t>Sydney: Allen and </a:t>
            </a:r>
            <a:r>
              <a:rPr lang="en-GB" sz="3000" dirty="0" err="1"/>
              <a:t>Unwin</a:t>
            </a:r>
            <a:r>
              <a:rPr lang="en-GB" sz="3000" dirty="0" smtClean="0"/>
              <a:t>.</a:t>
            </a:r>
          </a:p>
          <a:p>
            <a:pPr marL="0" indent="0">
              <a:buNone/>
            </a:pPr>
            <a:endParaRPr lang="en-GB" sz="3000" dirty="0" smtClean="0"/>
          </a:p>
          <a:p>
            <a:pPr marL="0" indent="0">
              <a:buNone/>
            </a:pPr>
            <a:r>
              <a:rPr lang="en-GB" sz="3000" dirty="0" err="1" smtClean="0"/>
              <a:t>Llyfrau</a:t>
            </a:r>
            <a:r>
              <a:rPr lang="en-GB" sz="3000" dirty="0" smtClean="0"/>
              <a:t> </a:t>
            </a:r>
            <a:r>
              <a:rPr lang="en-GB" sz="3000" dirty="0" err="1" smtClean="0"/>
              <a:t>wedi</a:t>
            </a:r>
            <a:r>
              <a:rPr lang="en-GB" sz="3000" dirty="0" smtClean="0"/>
              <a:t> </a:t>
            </a:r>
            <a:r>
              <a:rPr lang="en-GB" sz="3000" dirty="0" err="1" smtClean="0"/>
              <a:t>olygu</a:t>
            </a:r>
            <a:r>
              <a:rPr lang="en-GB" sz="3000" dirty="0" smtClean="0"/>
              <a:t>:</a:t>
            </a:r>
          </a:p>
          <a:p>
            <a:pPr marL="0" indent="0">
              <a:buNone/>
            </a:pPr>
            <a:r>
              <a:rPr lang="en-GB" sz="3000" dirty="0"/>
              <a:t>Danaher, P. (ed.) (1998) </a:t>
            </a:r>
            <a:r>
              <a:rPr lang="en-GB" sz="3000" i="1" dirty="0"/>
              <a:t>Beyond the </a:t>
            </a:r>
            <a:r>
              <a:rPr lang="en-GB" sz="3000" i="1" dirty="0" err="1"/>
              <a:t>ferris</a:t>
            </a:r>
            <a:r>
              <a:rPr lang="en-GB" sz="3000" i="1" dirty="0"/>
              <a:t> </a:t>
            </a:r>
            <a:r>
              <a:rPr lang="en-GB" sz="3000" i="1" dirty="0" smtClean="0"/>
              <a:t>wheel</a:t>
            </a:r>
            <a:r>
              <a:rPr lang="en-GB" sz="3000" dirty="0"/>
              <a:t>.</a:t>
            </a:r>
            <a:r>
              <a:rPr lang="en-GB" sz="3000" dirty="0" smtClean="0"/>
              <a:t> </a:t>
            </a:r>
            <a:r>
              <a:rPr lang="en-GB" sz="3000" dirty="0" err="1"/>
              <a:t>Rockhampton</a:t>
            </a:r>
            <a:r>
              <a:rPr lang="en-GB" sz="3000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6115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err="1" smtClean="0"/>
              <a:t>Pennod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/>
              <a:t>llyfr</a:t>
            </a:r>
            <a:r>
              <a:rPr lang="en-US" dirty="0"/>
              <a:t> a </a:t>
            </a:r>
            <a:r>
              <a:rPr lang="en-US" dirty="0" err="1"/>
              <a:t>ysgrifennwyd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rywun</a:t>
            </a:r>
            <a:r>
              <a:rPr lang="en-US" dirty="0"/>
              <a:t> </a:t>
            </a:r>
            <a:r>
              <a:rPr lang="en-US" dirty="0" err="1"/>
              <a:t>heblaw'r</a:t>
            </a:r>
            <a:r>
              <a:rPr lang="en-US" dirty="0"/>
              <a:t> </a:t>
            </a:r>
            <a:r>
              <a:rPr lang="en-US" dirty="0" err="1"/>
              <a:t>golygydd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Byrne</a:t>
            </a:r>
            <a:r>
              <a:rPr lang="en-GB" dirty="0"/>
              <a:t>, J. (1995) ‘Disabilities in tertiary education’, in Rowan, L. and McNamee</a:t>
            </a:r>
            <a:r>
              <a:rPr lang="en-GB" dirty="0" smtClean="0"/>
              <a:t>, J</a:t>
            </a:r>
            <a:r>
              <a:rPr lang="en-GB" dirty="0"/>
              <a:t>. (ed.) </a:t>
            </a:r>
            <a:r>
              <a:rPr lang="en-GB" i="1" dirty="0" smtClean="0"/>
              <a:t>Voices </a:t>
            </a:r>
            <a:r>
              <a:rPr lang="en-GB" i="1" dirty="0"/>
              <a:t>of a </a:t>
            </a:r>
            <a:r>
              <a:rPr lang="en-GB" i="1" dirty="0" smtClean="0"/>
              <a:t>Margin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Erthygl</a:t>
            </a:r>
            <a:r>
              <a:rPr lang="en-GB" dirty="0" smtClean="0"/>
              <a:t> o </a:t>
            </a:r>
            <a:r>
              <a:rPr lang="en-GB" dirty="0" err="1" smtClean="0"/>
              <a:t>siwrnal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Muller</a:t>
            </a:r>
            <a:r>
              <a:rPr lang="en-GB" dirty="0"/>
              <a:t>, V. (1994) ‘Trapped in the body: </a:t>
            </a:r>
            <a:r>
              <a:rPr lang="en-GB" dirty="0" err="1"/>
              <a:t>Transsexualism</a:t>
            </a:r>
            <a:r>
              <a:rPr lang="en-GB" dirty="0"/>
              <a:t>, the law, sexual identity’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Australian Feminist Law Journal</a:t>
            </a:r>
            <a:r>
              <a:rPr lang="en-GB" dirty="0" smtClean="0"/>
              <a:t>, 3(4), </a:t>
            </a:r>
            <a:r>
              <a:rPr lang="en-GB" dirty="0"/>
              <a:t>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7593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Cyfernodau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err="1" smtClean="0"/>
              <a:t>Ffynhonellau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we: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</a:t>
            </a:r>
            <a:r>
              <a:rPr lang="en-GB" i="1" dirty="0" smtClean="0"/>
              <a:t>Convention</a:t>
            </a:r>
            <a:r>
              <a:rPr lang="en-GB" dirty="0" smtClean="0"/>
              <a:t>. Available at: </a:t>
            </a:r>
            <a:r>
              <a:rPr lang="en-GB" dirty="0">
                <a:hlinkClick r:id="rId2"/>
              </a:rPr>
              <a:t>http://www.archaeol.freeuk.com/EHPostionStatement.htm</a:t>
            </a:r>
            <a:r>
              <a:rPr lang="en-GB" dirty="0"/>
              <a:t> </a:t>
            </a:r>
            <a:r>
              <a:rPr lang="en-GB" dirty="0" smtClean="0"/>
              <a:t>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</a:t>
            </a:r>
            <a:r>
              <a:rPr lang="en-US" dirty="0" smtClean="0"/>
              <a:t>Bernstein. Available at: </a:t>
            </a:r>
            <a:r>
              <a:rPr lang="nl-NL" dirty="0">
                <a:hlinkClick r:id="rId3"/>
              </a:rPr>
              <a:t>http://www.bbc.co.uk/sport/0/football/</a:t>
            </a:r>
            <a:r>
              <a:rPr lang="nl-NL" dirty="0" smtClean="0">
                <a:hlinkClick r:id="rId3"/>
              </a:rPr>
              <a:t>24460252</a:t>
            </a:r>
            <a:r>
              <a:rPr lang="nl-NL" dirty="0" smtClean="0"/>
              <a:t> (</a:t>
            </a:r>
            <a:r>
              <a:rPr lang="nl-NL" dirty="0" err="1" smtClean="0"/>
              <a:t>Accessed</a:t>
            </a:r>
            <a:r>
              <a:rPr lang="nl-NL" dirty="0" smtClean="0"/>
              <a:t>: 9 </a:t>
            </a:r>
            <a:r>
              <a:rPr lang="nl-NL" dirty="0" err="1" smtClean="0"/>
              <a:t>October</a:t>
            </a:r>
            <a:r>
              <a:rPr lang="nl-NL" dirty="0" smtClean="0"/>
              <a:t>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0465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24200" y="3458865"/>
            <a:ext cx="6400800" cy="17526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1"/>
                </a:solidFill>
              </a:rPr>
              <a:t>PDP</a:t>
            </a:r>
          </a:p>
          <a:p>
            <a:r>
              <a:rPr lang="en-GB" sz="3600" dirty="0" smtClean="0">
                <a:solidFill>
                  <a:schemeClr val="tx1"/>
                </a:solidFill>
              </a:rPr>
              <a:t>Geraint Forster</a:t>
            </a:r>
            <a:endParaRPr 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370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Acknowledge debts to other writers.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Demonstrate the body of knowledge upon which your assignment is based.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dirty="0"/>
              <a:t>Gives your arguments / ideas more credibility if they are supported by published research</a:t>
            </a:r>
            <a:r>
              <a:rPr lang="en-GB" dirty="0" smtClean="0"/>
              <a:t>.</a:t>
            </a:r>
            <a:endParaRPr lang="en-GB" altLang="en-US" dirty="0" smtClean="0"/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Enable the reader(s) to locate your sources easily.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To avoid PLAGIARISM!!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250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plagiarism?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Passing off the work of others as your own.</a:t>
            </a:r>
          </a:p>
          <a:p>
            <a:r>
              <a:rPr lang="en-GB" dirty="0" smtClean="0"/>
              <a:t>Does not only involve directly quoting (copying and pasting!) – even using someone else’s ideas without giving them credit can be considered plagiarism.</a:t>
            </a:r>
          </a:p>
          <a:p>
            <a:r>
              <a:rPr lang="en-GB" dirty="0"/>
              <a:t>This can be done intentionally or non-intentionally! Neither is acceptable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You can even plagiarise your own work from previous assignments.</a:t>
            </a:r>
          </a:p>
        </p:txBody>
      </p:sp>
    </p:spTree>
    <p:extLst>
      <p:ext uri="{BB962C8B-B14F-4D97-AF65-F5344CB8AC3E}">
        <p14:creationId xmlns:p14="http://schemas.microsoft.com/office/powerpoint/2010/main" val="340508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‘I won’t get caught’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All assignments are submitted through </a:t>
            </a:r>
            <a:r>
              <a:rPr lang="en-US" dirty="0" err="1" smtClean="0"/>
              <a:t>turnitin</a:t>
            </a:r>
            <a:endParaRPr lang="en-US" dirty="0" smtClean="0"/>
          </a:p>
          <a:p>
            <a:r>
              <a:rPr lang="en-US" dirty="0" smtClean="0"/>
              <a:t>Checks against: all student work (across all Universities)</a:t>
            </a:r>
            <a:r>
              <a:rPr lang="en-US" dirty="0"/>
              <a:t>;</a:t>
            </a:r>
            <a:r>
              <a:rPr lang="en-US" dirty="0" smtClean="0"/>
              <a:t> journals; books; websites; newspapers; etc.</a:t>
            </a:r>
          </a:p>
          <a:p>
            <a:r>
              <a:rPr lang="en-US" dirty="0" smtClean="0"/>
              <a:t>Any plagiarism will result in a mark of zero, and the re-sit will be capped at 40%.</a:t>
            </a:r>
          </a:p>
          <a:p>
            <a:r>
              <a:rPr lang="en-US" dirty="0" smtClean="0"/>
              <a:t>Repeat offenders will face University disciplinary procedures and may be forced to withdraw from the course.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78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At UWTSD we use a version of the ‘Harvard Referencing System’, however there are a number of versions so please refer to ‘</a:t>
            </a:r>
            <a:r>
              <a:rPr lang="en-US" b="1" dirty="0" smtClean="0"/>
              <a:t>Cite them Right, Ninth Edition</a:t>
            </a:r>
            <a:r>
              <a:rPr lang="en-US" dirty="0" smtClean="0"/>
              <a:t>’ for the correct version.</a:t>
            </a:r>
          </a:p>
          <a:p>
            <a:r>
              <a:rPr lang="en-US" dirty="0" smtClean="0"/>
              <a:t>You must acknowledge the author(s) in the text in brief.</a:t>
            </a:r>
          </a:p>
          <a:p>
            <a:r>
              <a:rPr lang="en-US" dirty="0" smtClean="0"/>
              <a:t>Full details must then be recorded in a reference list at the end of the assignment.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90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Direct </a:t>
            </a:r>
            <a:r>
              <a:rPr lang="en-US" sz="2400" i="1" dirty="0"/>
              <a:t>quote from 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/>
              <a:t>When managing a group, </a:t>
            </a:r>
            <a:r>
              <a:rPr lang="en-US" sz="2400" dirty="0" smtClean="0"/>
              <a:t>Adair </a:t>
            </a:r>
            <a:r>
              <a:rPr lang="en-US" sz="2400" dirty="0"/>
              <a:t>(</a:t>
            </a:r>
            <a:r>
              <a:rPr lang="en-US" sz="2400" dirty="0" smtClean="0"/>
              <a:t>1988, p. 51</a:t>
            </a:r>
            <a:r>
              <a:rPr lang="en-US" sz="2400" dirty="0"/>
              <a:t>) states that ‘there is no effective teamwork without clear task-objectives’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When</a:t>
            </a:r>
            <a:r>
              <a:rPr lang="en-GB" sz="2400" dirty="0"/>
              <a:t> organising </a:t>
            </a:r>
            <a:r>
              <a:rPr lang="en-US" sz="2400" dirty="0"/>
              <a:t>groups ‘there is no effective teamwork without </a:t>
            </a:r>
            <a:r>
              <a:rPr lang="en-US" sz="2400" dirty="0" smtClean="0"/>
              <a:t>clear </a:t>
            </a:r>
            <a:r>
              <a:rPr lang="en-US" sz="2400" dirty="0"/>
              <a:t>task-objectives’ (Adair, </a:t>
            </a:r>
            <a:r>
              <a:rPr lang="en-US" sz="2400" dirty="0" smtClean="0"/>
              <a:t>1988, p. </a:t>
            </a:r>
            <a:r>
              <a:rPr lang="en-US" sz="2400" dirty="0"/>
              <a:t>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32426"/>
            <a:ext cx="8229600" cy="1143000"/>
          </a:xfrm>
        </p:spPr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87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Paraphrasing from </a:t>
            </a:r>
            <a:r>
              <a:rPr lang="en-US" sz="2400" i="1" dirty="0"/>
              <a:t>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smtClean="0"/>
              <a:t>Adair (1988) suggests that effective teamwork is unlikely when clear objectives are not present.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 smtClean="0"/>
              <a:t>It has been suggested that effective teamwork is unlikely when clear objectives are not in </a:t>
            </a:r>
            <a:r>
              <a:rPr lang="cy-GB" sz="2400" dirty="0" smtClean="0"/>
              <a:t>place (Adair, 1988).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75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(cont..)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295400" y="1143000"/>
            <a:ext cx="6553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/>
              <a:t>Direct quote from a book or journal article with</a:t>
            </a:r>
            <a:r>
              <a:rPr lang="en-US" sz="2400" b="1" i="1" dirty="0"/>
              <a:t> two</a:t>
            </a:r>
            <a:r>
              <a:rPr lang="en-US" sz="2400" i="1" dirty="0"/>
              <a:t> authors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  (</a:t>
            </a:r>
            <a:r>
              <a:rPr lang="en-US" sz="2400" dirty="0" smtClean="0"/>
              <a:t>2002, p. 69-70</a:t>
            </a:r>
            <a:r>
              <a:rPr lang="en-US" sz="2400" dirty="0"/>
              <a:t>) insist that with </a:t>
            </a:r>
            <a:r>
              <a:rPr lang="en-US" sz="2400" dirty="0" smtClean="0"/>
              <a:t>presentations ‘leaving </a:t>
            </a:r>
            <a:r>
              <a:rPr lang="en-US" sz="2400" dirty="0"/>
              <a:t>some space for improvisation is important’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With presentations, </a:t>
            </a:r>
            <a:r>
              <a:rPr lang="en-US" sz="2400" dirty="0" smtClean="0"/>
              <a:t>it is important to ensure that space is left for improvisation </a:t>
            </a:r>
            <a:r>
              <a:rPr lang="en-US" sz="2400" dirty="0"/>
              <a:t>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</a:t>
            </a:r>
            <a:r>
              <a:rPr lang="en-US" sz="2400" dirty="0" smtClean="0"/>
              <a:t>2002, p. 69-70).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5769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</a:t>
            </a:r>
            <a:r>
              <a:rPr lang="en-US" dirty="0" err="1" smtClean="0"/>
              <a:t>cont</a:t>
            </a:r>
            <a:r>
              <a:rPr lang="en-US" dirty="0" smtClean="0"/>
              <a:t>…)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smtClean="0"/>
              <a:t>Direct quote from a book or journal article with more than three authors</a:t>
            </a:r>
            <a:endParaRPr lang="en-GB" sz="2400" dirty="0" smtClean="0"/>
          </a:p>
          <a:p>
            <a:r>
              <a:rPr lang="en-GB" sz="2400" dirty="0"/>
              <a:t> </a:t>
            </a:r>
          </a:p>
          <a:p>
            <a:r>
              <a:rPr lang="en-GB" sz="2400" dirty="0"/>
              <a:t>Emanuel </a:t>
            </a:r>
            <a:r>
              <a:rPr lang="en-GB" sz="2400" i="1" dirty="0"/>
              <a:t>et </a:t>
            </a:r>
            <a:r>
              <a:rPr lang="en-GB" sz="2400" i="1" dirty="0" smtClean="0"/>
              <a:t>al. </a:t>
            </a:r>
            <a:r>
              <a:rPr lang="en-GB" sz="2400" dirty="0"/>
              <a:t>(</a:t>
            </a:r>
            <a:r>
              <a:rPr lang="en-GB" sz="2400" dirty="0" smtClean="0"/>
              <a:t>2000, p. </a:t>
            </a:r>
            <a:r>
              <a:rPr lang="en-GB" sz="2400" dirty="0"/>
              <a:t>48) state that ‘echoes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5255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Authors citing other authors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676400" y="2438400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Mossman (in </a:t>
            </a:r>
            <a:r>
              <a:rPr lang="en-GB" sz="2800" dirty="0" smtClean="0"/>
              <a:t>Krouwel, 2002, p. 56</a:t>
            </a:r>
            <a:r>
              <a:rPr lang="en-GB" sz="2800" dirty="0"/>
              <a:t>) sets out </a:t>
            </a:r>
            <a:r>
              <a:rPr lang="en-GB" sz="2800" dirty="0" smtClean="0"/>
              <a:t>an </a:t>
            </a:r>
            <a:r>
              <a:rPr lang="en-GB" sz="2800" dirty="0"/>
              <a:t>‘alternative to programmed learning</a:t>
            </a:r>
            <a:r>
              <a:rPr lang="en-GB" sz="2800" dirty="0" smtClean="0"/>
              <a:t>’.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34726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Multiple authors stating the same fact/opinion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371600" y="2438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The idea of step-models of learning persists (Piaget, </a:t>
            </a:r>
            <a:r>
              <a:rPr lang="en-GB" sz="3200" dirty="0" smtClean="0"/>
              <a:t>1957; </a:t>
            </a:r>
            <a:r>
              <a:rPr lang="en-GB" sz="3200" dirty="0" err="1" smtClean="0"/>
              <a:t>Tuckman</a:t>
            </a:r>
            <a:r>
              <a:rPr lang="en-GB" sz="3200" dirty="0" smtClean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139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Web-based sources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59% of people in the United States of America are either overweight or obese (BBC, 2013)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According to </a:t>
            </a:r>
            <a:r>
              <a:rPr lang="en-US" dirty="0" err="1"/>
              <a:t>S</a:t>
            </a:r>
            <a:r>
              <a:rPr lang="en-US" dirty="0" err="1" smtClean="0"/>
              <a:t>ustrans</a:t>
            </a:r>
            <a:r>
              <a:rPr lang="en-US" dirty="0" smtClean="0"/>
              <a:t> (no date) ‘Regular physical activity can reduce the risks of many chronic conditions’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488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Must include all sources from which you have quoted or paraphrased.</a:t>
            </a:r>
          </a:p>
          <a:p>
            <a:r>
              <a:rPr lang="en-US" dirty="0" smtClean="0"/>
              <a:t>Must be listed alphabetically by author’s surname</a:t>
            </a:r>
          </a:p>
          <a:p>
            <a:r>
              <a:rPr lang="en-US" dirty="0" smtClean="0"/>
              <a:t>Left justified</a:t>
            </a:r>
          </a:p>
          <a:p>
            <a:r>
              <a:rPr lang="en-US" dirty="0" smtClean="0"/>
              <a:t>Not numbered/bullet pointed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17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Book with one author: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Adair</a:t>
            </a:r>
            <a:r>
              <a:rPr lang="en-GB" dirty="0"/>
              <a:t>, J. (1988) </a:t>
            </a:r>
            <a:r>
              <a:rPr lang="en-GB" i="1" dirty="0"/>
              <a:t>Effective time management: How to save time and spend </a:t>
            </a:r>
            <a:r>
              <a:rPr lang="en-GB" i="1" dirty="0" smtClean="0"/>
              <a:t>it</a:t>
            </a:r>
            <a:r>
              <a:rPr lang="en-GB" dirty="0"/>
              <a:t> </a:t>
            </a:r>
            <a:r>
              <a:rPr lang="en-GB" i="1" dirty="0" smtClean="0"/>
              <a:t>wisely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London: Pan Books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Book with two authors: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McCarthy, P. and Hatcher, C. (1996) </a:t>
            </a:r>
            <a:r>
              <a:rPr lang="en-GB" i="1" dirty="0"/>
              <a:t>Speaking persuasively: Making the </a:t>
            </a:r>
            <a:r>
              <a:rPr lang="en-GB" i="1" dirty="0" smtClean="0"/>
              <a:t>most</a:t>
            </a:r>
            <a:r>
              <a:rPr lang="en-GB" dirty="0"/>
              <a:t> </a:t>
            </a:r>
            <a:r>
              <a:rPr lang="en-GB" i="1" dirty="0" smtClean="0"/>
              <a:t>of </a:t>
            </a:r>
            <a:r>
              <a:rPr lang="en-GB" i="1" dirty="0"/>
              <a:t>your </a:t>
            </a:r>
            <a:r>
              <a:rPr lang="en-GB" i="1" dirty="0" smtClean="0"/>
              <a:t>presentations.</a:t>
            </a:r>
            <a:r>
              <a:rPr lang="en-GB" dirty="0" smtClean="0"/>
              <a:t> </a:t>
            </a:r>
            <a:r>
              <a:rPr lang="en-GB" dirty="0"/>
              <a:t>Sydney: Allen and </a:t>
            </a:r>
            <a:r>
              <a:rPr lang="en-GB" dirty="0" err="1"/>
              <a:t>Unwin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31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Books with more than two authors: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GB" sz="2800" dirty="0"/>
              <a:t>Fisher, R., </a:t>
            </a:r>
            <a:r>
              <a:rPr lang="en-GB" sz="2800" dirty="0" err="1"/>
              <a:t>Ury</a:t>
            </a:r>
            <a:r>
              <a:rPr lang="en-GB" sz="2800" dirty="0"/>
              <a:t>, W. and Patton, B. (1991) </a:t>
            </a:r>
            <a:r>
              <a:rPr lang="en-GB" sz="2800" i="1" dirty="0"/>
              <a:t>Getting to yes: Negotiating </a:t>
            </a:r>
            <a:r>
              <a:rPr lang="en-GB" sz="2800" i="1" dirty="0" smtClean="0"/>
              <a:t>an</a:t>
            </a:r>
            <a:r>
              <a:rPr lang="en-GB" sz="2800" dirty="0"/>
              <a:t> </a:t>
            </a:r>
            <a:r>
              <a:rPr lang="en-GB" sz="2800" i="1" dirty="0" smtClean="0"/>
              <a:t>agreement </a:t>
            </a:r>
            <a:r>
              <a:rPr lang="en-GB" sz="2800" i="1" dirty="0"/>
              <a:t>without giving </a:t>
            </a:r>
            <a:r>
              <a:rPr lang="en-GB" sz="2800" i="1" dirty="0" smtClean="0"/>
              <a:t>in</a:t>
            </a:r>
            <a:r>
              <a:rPr lang="en-GB" sz="2800" dirty="0" smtClean="0"/>
              <a:t>. </a:t>
            </a:r>
            <a:r>
              <a:rPr lang="en-GB" sz="2800" dirty="0"/>
              <a:t>London: Century Business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Books,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or later edition: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/>
              <a:t>Barnes, R. (1995) </a:t>
            </a:r>
            <a:r>
              <a:rPr lang="en-GB" sz="2800" i="1" dirty="0"/>
              <a:t>Successful study for </a:t>
            </a:r>
            <a:r>
              <a:rPr lang="en-GB" sz="2800" i="1" dirty="0" smtClean="0"/>
              <a:t>degrees.</a:t>
            </a:r>
            <a:r>
              <a:rPr lang="en-GB" sz="2800" dirty="0" smtClean="0"/>
              <a:t> </a:t>
            </a:r>
            <a:r>
              <a:rPr lang="en-GB" sz="2800" dirty="0"/>
              <a:t>2nd </a:t>
            </a:r>
            <a:r>
              <a:rPr lang="en-GB" sz="2800" dirty="0" smtClean="0"/>
              <a:t>edition. </a:t>
            </a:r>
            <a:r>
              <a:rPr lang="en-GB" sz="2800" dirty="0"/>
              <a:t>London: </a:t>
            </a:r>
            <a:r>
              <a:rPr lang="en-GB" sz="2800" dirty="0" err="1"/>
              <a:t>Routledge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04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Books written by the same author in the same year: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Napier, A. (1993a) </a:t>
            </a:r>
            <a:r>
              <a:rPr lang="en-GB" i="1" dirty="0"/>
              <a:t>Fatal </a:t>
            </a:r>
            <a:r>
              <a:rPr lang="en-GB" i="1" dirty="0" smtClean="0"/>
              <a:t>storm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Sydney: Allen and Unwin.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Napier</a:t>
            </a:r>
            <a:r>
              <a:rPr lang="en-GB" dirty="0"/>
              <a:t>, A. (1993b) </a:t>
            </a:r>
            <a:r>
              <a:rPr lang="en-GB" i="1" dirty="0"/>
              <a:t>Survival at </a:t>
            </a:r>
            <a:r>
              <a:rPr lang="en-GB" i="1" dirty="0" smtClean="0"/>
              <a:t>sea.</a:t>
            </a:r>
            <a:r>
              <a:rPr lang="en-GB" dirty="0" smtClean="0"/>
              <a:t> </a:t>
            </a:r>
            <a:r>
              <a:rPr lang="en-GB" dirty="0"/>
              <a:t>Sydney: Allen and Unwin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Books with an editor: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Danaher, P. (ed.) (1998) </a:t>
            </a:r>
            <a:r>
              <a:rPr lang="en-GB" i="1" dirty="0"/>
              <a:t>Beyond the </a:t>
            </a:r>
            <a:r>
              <a:rPr lang="en-GB" i="1" dirty="0" err="1"/>
              <a:t>ferris</a:t>
            </a:r>
            <a:r>
              <a:rPr lang="en-GB" i="1" dirty="0"/>
              <a:t> </a:t>
            </a:r>
            <a:r>
              <a:rPr lang="en-GB" i="1" dirty="0" smtClean="0"/>
              <a:t>wheel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780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A chapter in a book written by someone other than the editor: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Byrne, J. (1995) ‘Disabilities in tertiary education’, in Rowan, L. and McNamee</a:t>
            </a:r>
            <a:r>
              <a:rPr lang="en-GB" dirty="0" smtClean="0"/>
              <a:t>, J</a:t>
            </a:r>
            <a:r>
              <a:rPr lang="en-GB" dirty="0"/>
              <a:t>. (ed.) </a:t>
            </a:r>
            <a:r>
              <a:rPr lang="en-GB" i="1" dirty="0"/>
              <a:t>Voices of a </a:t>
            </a:r>
            <a:r>
              <a:rPr lang="en-GB" i="1" dirty="0" smtClean="0"/>
              <a:t>Margin.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Journal articles: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Muller, V. (1994) ‘Trapped in the body: Transsexualism, the law, sexual identity’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Australian Feminist Law Journal</a:t>
            </a:r>
            <a:r>
              <a:rPr lang="en-GB" dirty="0"/>
              <a:t>, </a:t>
            </a:r>
            <a:r>
              <a:rPr lang="en-GB" dirty="0" smtClean="0"/>
              <a:t>3(4), </a:t>
            </a:r>
            <a:r>
              <a:rPr lang="en-GB" dirty="0"/>
              <a:t>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34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Internet sources: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</a:t>
            </a:r>
            <a:r>
              <a:rPr lang="en-GB" i="1" dirty="0" smtClean="0"/>
              <a:t>Convention.</a:t>
            </a:r>
            <a:r>
              <a:rPr lang="en-GB" dirty="0"/>
              <a:t> </a:t>
            </a:r>
            <a:r>
              <a:rPr lang="en-GB" dirty="0" smtClean="0"/>
              <a:t>Available</a:t>
            </a:r>
            <a:r>
              <a:rPr lang="en-GB" dirty="0"/>
              <a:t>: http://www.archaeol.freeuk.com/EHPostionStatement.htm </a:t>
            </a:r>
            <a:r>
              <a:rPr lang="en-GB" dirty="0" smtClean="0"/>
              <a:t>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</a:t>
            </a:r>
            <a:r>
              <a:rPr lang="en-US" dirty="0" smtClean="0"/>
              <a:t>Bernstein. Available at: </a:t>
            </a:r>
            <a:r>
              <a:rPr lang="nl-NL" dirty="0">
                <a:hlinkClick r:id="rId2"/>
              </a:rPr>
              <a:t>http://www.bbc.co.uk/sport/0/football/</a:t>
            </a:r>
            <a:r>
              <a:rPr lang="nl-NL" dirty="0" smtClean="0">
                <a:hlinkClick r:id="rId2"/>
              </a:rPr>
              <a:t>24460252</a:t>
            </a:r>
            <a:r>
              <a:rPr lang="nl-NL" dirty="0" smtClean="0"/>
              <a:t> (9 October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95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By next week…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an annotated bibliography outlining the quality of </a:t>
            </a:r>
            <a:r>
              <a:rPr lang="en-US" smtClean="0"/>
              <a:t>the source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Write out the full reference for the source and outline its quality as a source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579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Acknowledge debts to other writers.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Demonstrate the body of knowledge upon which your assignment is based.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dirty="0"/>
              <a:t>Gives your arguments / ideas more credibility if they are supported by published research</a:t>
            </a:r>
            <a:r>
              <a:rPr lang="en-GB" dirty="0" smtClean="0"/>
              <a:t>.</a:t>
            </a:r>
            <a:endParaRPr lang="en-GB" altLang="en-US" dirty="0" smtClean="0"/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Enable the reader(s) to locate your sources easily.</a:t>
            </a:r>
          </a:p>
          <a:p>
            <a:pPr>
              <a:spcAft>
                <a:spcPct val="35000"/>
              </a:spcAft>
              <a:buClr>
                <a:schemeClr val="tx2"/>
              </a:buClr>
              <a:buSzPct val="120000"/>
              <a:buFontTx/>
              <a:buChar char="•"/>
            </a:pPr>
            <a:r>
              <a:rPr lang="en-GB" altLang="en-US" dirty="0" smtClean="0"/>
              <a:t>To avoid PLAGIARISM!!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2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plagiarism?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Passing off the work of others as your own.</a:t>
            </a:r>
          </a:p>
          <a:p>
            <a:r>
              <a:rPr lang="en-GB" dirty="0" smtClean="0"/>
              <a:t>Does not only involve directly quoting (copying and pasting!) – even using someone else’s ideas without giving them credit can be considered plagiarism.</a:t>
            </a:r>
          </a:p>
          <a:p>
            <a:r>
              <a:rPr lang="en-GB" dirty="0"/>
              <a:t>This can be done intentionally or non-intentionally! Neither is acceptable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You can even plagiarise your own work from previous assignments.</a:t>
            </a:r>
          </a:p>
        </p:txBody>
      </p:sp>
    </p:spTree>
    <p:extLst>
      <p:ext uri="{BB962C8B-B14F-4D97-AF65-F5344CB8AC3E}">
        <p14:creationId xmlns:p14="http://schemas.microsoft.com/office/powerpoint/2010/main" val="123801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‘I won’t get caught’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All assignments are submitted through </a:t>
            </a:r>
            <a:r>
              <a:rPr lang="en-US" dirty="0" err="1" smtClean="0"/>
              <a:t>turnitin</a:t>
            </a:r>
            <a:endParaRPr lang="en-US" dirty="0" smtClean="0"/>
          </a:p>
          <a:p>
            <a:r>
              <a:rPr lang="en-US" dirty="0" smtClean="0"/>
              <a:t>Checks against: all student work (across all Universities)</a:t>
            </a:r>
            <a:r>
              <a:rPr lang="en-US" dirty="0"/>
              <a:t>;</a:t>
            </a:r>
            <a:r>
              <a:rPr lang="en-US" dirty="0" smtClean="0"/>
              <a:t> journals; books; websites; newspapers; etc.</a:t>
            </a:r>
          </a:p>
          <a:p>
            <a:r>
              <a:rPr lang="en-US" dirty="0" smtClean="0"/>
              <a:t>Any plagiarism will result in a mark of zero, and the re-sit will be capped at 40%.</a:t>
            </a:r>
          </a:p>
          <a:p>
            <a:r>
              <a:rPr lang="en-US" dirty="0" smtClean="0"/>
              <a:t>Repeat offenders will face University disciplinary procedures and may be forced to withdraw from the course.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08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to reference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At UWTSD we use a version of the ‘Harvard Referencing System’, however there are a number of versions so please refer to ‘</a:t>
            </a:r>
            <a:r>
              <a:rPr lang="en-US" b="1" dirty="0" smtClean="0"/>
              <a:t>Cite them Right, Ninth Edition</a:t>
            </a:r>
            <a:r>
              <a:rPr lang="en-US" dirty="0" smtClean="0"/>
              <a:t>’ for the correct version.</a:t>
            </a:r>
          </a:p>
          <a:p>
            <a:r>
              <a:rPr lang="en-US" dirty="0" smtClean="0"/>
              <a:t>You must acknowledge the author(s) in the text in brief.</a:t>
            </a:r>
          </a:p>
          <a:p>
            <a:r>
              <a:rPr lang="en-US" dirty="0" smtClean="0"/>
              <a:t>Full details must then be recorded in a reference list at the end of the assignment.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74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Direct </a:t>
            </a:r>
            <a:r>
              <a:rPr lang="en-US" sz="2400" i="1" dirty="0"/>
              <a:t>quote from 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/>
              <a:t>When managing a group, </a:t>
            </a:r>
            <a:r>
              <a:rPr lang="en-US" sz="2400" dirty="0" smtClean="0"/>
              <a:t>Adair </a:t>
            </a:r>
            <a:r>
              <a:rPr lang="en-US" sz="2400" dirty="0"/>
              <a:t>(</a:t>
            </a:r>
            <a:r>
              <a:rPr lang="en-US" sz="2400" dirty="0" smtClean="0"/>
              <a:t>1988, p. 51</a:t>
            </a:r>
            <a:r>
              <a:rPr lang="en-US" sz="2400" dirty="0"/>
              <a:t>) states that ‘there is no effective teamwork without clear task-objectives’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When</a:t>
            </a:r>
            <a:r>
              <a:rPr lang="en-GB" sz="2400" dirty="0"/>
              <a:t> organising </a:t>
            </a:r>
            <a:r>
              <a:rPr lang="en-US" sz="2400" dirty="0"/>
              <a:t>groups ‘there is no effective teamwork without </a:t>
            </a:r>
            <a:r>
              <a:rPr lang="en-US" sz="2400" dirty="0" smtClean="0"/>
              <a:t>clear </a:t>
            </a:r>
            <a:r>
              <a:rPr lang="en-US" sz="2400" dirty="0"/>
              <a:t>task-objectives’ (Adair, </a:t>
            </a:r>
            <a:r>
              <a:rPr lang="en-US" sz="2400" dirty="0" smtClean="0"/>
              <a:t>1988, p. </a:t>
            </a:r>
            <a:r>
              <a:rPr lang="en-US" sz="2400" dirty="0"/>
              <a:t>51).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32426"/>
            <a:ext cx="8229600" cy="1143000"/>
          </a:xfrm>
        </p:spPr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44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9200" y="762000"/>
            <a:ext cx="563880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400" i="1" dirty="0" smtClean="0"/>
          </a:p>
          <a:p>
            <a:r>
              <a:rPr lang="en-US" sz="2400" i="1" dirty="0" smtClean="0"/>
              <a:t>Paraphrasing from </a:t>
            </a:r>
            <a:r>
              <a:rPr lang="en-US" sz="2400" i="1" dirty="0"/>
              <a:t>a book or journal article with </a:t>
            </a:r>
            <a:r>
              <a:rPr lang="en-US" sz="2400" b="1" i="1" dirty="0"/>
              <a:t>one</a:t>
            </a:r>
            <a:r>
              <a:rPr lang="en-US" sz="2400" i="1" dirty="0"/>
              <a:t> author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smtClean="0"/>
              <a:t>Adair (1988) suggests that effective teamwork is unlikely when clear objectives are not present.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 smtClean="0"/>
              <a:t>It has been suggested that effective teamwork is unlikely when clear objectives are not in </a:t>
            </a:r>
            <a:r>
              <a:rPr lang="cy-GB" sz="2400" dirty="0" smtClean="0"/>
              <a:t>place (Adair, 1988).</a:t>
            </a:r>
            <a:endParaRPr lang="en-GB" sz="2400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451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(cont..)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295400" y="1143000"/>
            <a:ext cx="65532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i="1" dirty="0"/>
              <a:t>Direct quote from a book or journal article with</a:t>
            </a:r>
            <a:r>
              <a:rPr lang="en-US" sz="2400" b="1" i="1" dirty="0"/>
              <a:t> two</a:t>
            </a:r>
            <a:r>
              <a:rPr lang="en-US" sz="2400" i="1" dirty="0"/>
              <a:t> authors</a:t>
            </a:r>
            <a:endParaRPr lang="en-GB" sz="2400" dirty="0"/>
          </a:p>
          <a:p>
            <a:r>
              <a:rPr lang="en-US" sz="2400" i="1" dirty="0"/>
              <a:t> </a:t>
            </a:r>
            <a:endParaRPr lang="en-GB" sz="2400" dirty="0"/>
          </a:p>
          <a:p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  (</a:t>
            </a:r>
            <a:r>
              <a:rPr lang="en-US" sz="2400" dirty="0" smtClean="0"/>
              <a:t>2002, p. 69-70</a:t>
            </a:r>
            <a:r>
              <a:rPr lang="en-US" sz="2400" dirty="0"/>
              <a:t>) insist that with </a:t>
            </a:r>
            <a:r>
              <a:rPr lang="en-US" sz="2400" dirty="0" smtClean="0"/>
              <a:t>presentations ‘leaving </a:t>
            </a:r>
            <a:r>
              <a:rPr lang="en-US" sz="2400" dirty="0"/>
              <a:t>some space for improvisation is important’</a:t>
            </a:r>
            <a:r>
              <a:rPr lang="en-US" sz="2400" dirty="0" smtClean="0"/>
              <a:t>.</a:t>
            </a:r>
          </a:p>
          <a:p>
            <a:endParaRPr lang="en-GB" sz="2400" dirty="0"/>
          </a:p>
          <a:p>
            <a:r>
              <a:rPr lang="en-US" sz="2400" dirty="0" smtClean="0"/>
              <a:t>OR</a:t>
            </a:r>
          </a:p>
          <a:p>
            <a:endParaRPr lang="en-GB" sz="2400" dirty="0"/>
          </a:p>
          <a:p>
            <a:r>
              <a:rPr lang="en-US" sz="2400" dirty="0"/>
              <a:t>With presentations, </a:t>
            </a:r>
            <a:r>
              <a:rPr lang="en-US" sz="2400" dirty="0" smtClean="0"/>
              <a:t>it is important to ensure that space is left for improvisation </a:t>
            </a:r>
            <a:r>
              <a:rPr lang="en-US" sz="2400" dirty="0"/>
              <a:t>(</a:t>
            </a:r>
            <a:r>
              <a:rPr lang="en-US" sz="2400" dirty="0" err="1"/>
              <a:t>Pegg</a:t>
            </a:r>
            <a:r>
              <a:rPr lang="en-US" sz="2400" dirty="0"/>
              <a:t> and </a:t>
            </a:r>
            <a:r>
              <a:rPr lang="en-US" sz="2400" dirty="0" err="1"/>
              <a:t>Nicol</a:t>
            </a:r>
            <a:r>
              <a:rPr lang="en-US" sz="2400" dirty="0"/>
              <a:t>, </a:t>
            </a:r>
            <a:r>
              <a:rPr lang="en-US" sz="2400" dirty="0" smtClean="0"/>
              <a:t>2002, p. 69-70).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633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In-text citations (</a:t>
            </a:r>
            <a:r>
              <a:rPr lang="en-US" dirty="0" err="1" smtClean="0"/>
              <a:t>cont</a:t>
            </a:r>
            <a:r>
              <a:rPr lang="en-US" dirty="0" smtClean="0"/>
              <a:t>…)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524000" y="2551837"/>
            <a:ext cx="60198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 smtClean="0"/>
              <a:t>Direct quote from a book or journal article with more than three authors</a:t>
            </a:r>
            <a:endParaRPr lang="en-GB" sz="2400" dirty="0" smtClean="0"/>
          </a:p>
          <a:p>
            <a:r>
              <a:rPr lang="en-GB" sz="2400" dirty="0"/>
              <a:t> </a:t>
            </a:r>
          </a:p>
          <a:p>
            <a:r>
              <a:rPr lang="en-GB" sz="2400" dirty="0"/>
              <a:t>Emanuel </a:t>
            </a:r>
            <a:r>
              <a:rPr lang="en-GB" sz="2400" i="1" dirty="0"/>
              <a:t>et </a:t>
            </a:r>
            <a:r>
              <a:rPr lang="en-GB" sz="2400" i="1" dirty="0" smtClean="0"/>
              <a:t>al. </a:t>
            </a:r>
            <a:r>
              <a:rPr lang="en-GB" sz="2400" dirty="0"/>
              <a:t>(</a:t>
            </a:r>
            <a:r>
              <a:rPr lang="en-GB" sz="2400" dirty="0" smtClean="0"/>
              <a:t>2000, p. </a:t>
            </a:r>
            <a:r>
              <a:rPr lang="en-GB" sz="2400" dirty="0"/>
              <a:t>48) state that ‘echoes of the Poor Law are still found in some parts of the care system’.</a:t>
            </a:r>
          </a:p>
        </p:txBody>
      </p:sp>
    </p:spTree>
    <p:extLst>
      <p:ext uri="{BB962C8B-B14F-4D97-AF65-F5344CB8AC3E}">
        <p14:creationId xmlns:p14="http://schemas.microsoft.com/office/powerpoint/2010/main" val="126564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Authors citing other authors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676400" y="2438400"/>
            <a:ext cx="60960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Mossman (in </a:t>
            </a:r>
            <a:r>
              <a:rPr lang="en-GB" sz="2800" dirty="0" smtClean="0"/>
              <a:t>Krouwel, 2002, p. 56</a:t>
            </a:r>
            <a:r>
              <a:rPr lang="en-GB" sz="2800" dirty="0"/>
              <a:t>) sets out </a:t>
            </a:r>
            <a:r>
              <a:rPr lang="en-GB" sz="2800" dirty="0" smtClean="0"/>
              <a:t>an </a:t>
            </a:r>
            <a:r>
              <a:rPr lang="en-GB" sz="2800" dirty="0"/>
              <a:t>‘alternative to programmed learning</a:t>
            </a:r>
            <a:r>
              <a:rPr lang="en-GB" sz="2800" dirty="0" smtClean="0"/>
              <a:t>’.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8617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Multiple authors stating the same fact/opinion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1371600" y="2438400"/>
            <a:ext cx="6096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The idea of step-models of learning persists (Piaget, </a:t>
            </a:r>
            <a:r>
              <a:rPr lang="en-GB" sz="3200" dirty="0" smtClean="0"/>
              <a:t>1957; </a:t>
            </a:r>
            <a:r>
              <a:rPr lang="en-GB" sz="3200" dirty="0" err="1" smtClean="0"/>
              <a:t>Tuckman</a:t>
            </a:r>
            <a:r>
              <a:rPr lang="en-GB" sz="3200" dirty="0" smtClean="0"/>
              <a:t>, 1976)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711743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Web-based sources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59% of people in the United States of America are either overweight or obese (BBC, 2013)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According to </a:t>
            </a:r>
            <a:r>
              <a:rPr lang="en-US" dirty="0" err="1"/>
              <a:t>S</a:t>
            </a:r>
            <a:r>
              <a:rPr lang="en-US" dirty="0" err="1" smtClean="0"/>
              <a:t>ustrans</a:t>
            </a:r>
            <a:r>
              <a:rPr lang="en-US" dirty="0" smtClean="0"/>
              <a:t> (no date) ‘Regular physical activity can reduce the risks of many chronic conditions’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81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Must include all sources from which you have quoted or paraphrased.</a:t>
            </a:r>
          </a:p>
          <a:p>
            <a:r>
              <a:rPr lang="en-US" dirty="0" smtClean="0"/>
              <a:t>Must be listed alphabetically by author’s surname</a:t>
            </a:r>
          </a:p>
          <a:p>
            <a:r>
              <a:rPr lang="en-US" dirty="0" smtClean="0"/>
              <a:t>Left justified</a:t>
            </a:r>
          </a:p>
          <a:p>
            <a:r>
              <a:rPr lang="en-US" dirty="0" smtClean="0"/>
              <a:t>Not numbered/bullet pointed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31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Book with one author: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Adair</a:t>
            </a:r>
            <a:r>
              <a:rPr lang="en-GB" dirty="0"/>
              <a:t>, J. (1988) </a:t>
            </a:r>
            <a:r>
              <a:rPr lang="en-GB" i="1" dirty="0"/>
              <a:t>Effective time management: How to save time and spend </a:t>
            </a:r>
            <a:r>
              <a:rPr lang="en-GB" i="1" dirty="0" smtClean="0"/>
              <a:t>it</a:t>
            </a:r>
            <a:r>
              <a:rPr lang="en-GB" dirty="0"/>
              <a:t> </a:t>
            </a:r>
            <a:r>
              <a:rPr lang="en-GB" i="1" dirty="0" smtClean="0"/>
              <a:t>wisely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London: Pan Books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Book with two authors: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McCarthy, P. and Hatcher, C. (1996) </a:t>
            </a:r>
            <a:r>
              <a:rPr lang="en-GB" i="1" dirty="0"/>
              <a:t>Speaking persuasively: Making the </a:t>
            </a:r>
            <a:r>
              <a:rPr lang="en-GB" i="1" dirty="0" smtClean="0"/>
              <a:t>most</a:t>
            </a:r>
            <a:r>
              <a:rPr lang="en-GB" dirty="0"/>
              <a:t> </a:t>
            </a:r>
            <a:r>
              <a:rPr lang="en-GB" i="1" dirty="0" smtClean="0"/>
              <a:t>of </a:t>
            </a:r>
            <a:r>
              <a:rPr lang="en-GB" i="1" dirty="0"/>
              <a:t>your </a:t>
            </a:r>
            <a:r>
              <a:rPr lang="en-GB" i="1" dirty="0" smtClean="0"/>
              <a:t>presentations.</a:t>
            </a:r>
            <a:r>
              <a:rPr lang="en-GB" dirty="0" smtClean="0"/>
              <a:t> </a:t>
            </a:r>
            <a:r>
              <a:rPr lang="en-GB" dirty="0"/>
              <a:t>Sydney: Allen and </a:t>
            </a:r>
            <a:r>
              <a:rPr lang="en-GB" dirty="0" err="1"/>
              <a:t>Unwin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788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800" dirty="0" smtClean="0"/>
              <a:t>Books with more than two authors:</a:t>
            </a:r>
          </a:p>
          <a:p>
            <a:pPr marL="0" indent="0">
              <a:buNone/>
            </a:pPr>
            <a:endParaRPr lang="en-US" sz="2800" dirty="0" smtClean="0"/>
          </a:p>
          <a:p>
            <a:pPr marL="0" indent="0">
              <a:buNone/>
            </a:pPr>
            <a:r>
              <a:rPr lang="en-GB" sz="2800" dirty="0"/>
              <a:t>Fisher, R., </a:t>
            </a:r>
            <a:r>
              <a:rPr lang="en-GB" sz="2800" dirty="0" err="1"/>
              <a:t>Ury</a:t>
            </a:r>
            <a:r>
              <a:rPr lang="en-GB" sz="2800" dirty="0"/>
              <a:t>, W. and Patton, B. (1991) </a:t>
            </a:r>
            <a:r>
              <a:rPr lang="en-GB" sz="2800" i="1" dirty="0"/>
              <a:t>Getting to yes: Negotiating </a:t>
            </a:r>
            <a:r>
              <a:rPr lang="en-GB" sz="2800" i="1" dirty="0" smtClean="0"/>
              <a:t>an</a:t>
            </a:r>
            <a:r>
              <a:rPr lang="en-GB" sz="2800" dirty="0"/>
              <a:t> </a:t>
            </a:r>
            <a:r>
              <a:rPr lang="en-GB" sz="2800" i="1" dirty="0" smtClean="0"/>
              <a:t>agreement </a:t>
            </a:r>
            <a:r>
              <a:rPr lang="en-GB" sz="2800" i="1" dirty="0"/>
              <a:t>without giving </a:t>
            </a:r>
            <a:r>
              <a:rPr lang="en-GB" sz="2800" i="1" dirty="0" smtClean="0"/>
              <a:t>in</a:t>
            </a:r>
            <a:r>
              <a:rPr lang="en-GB" sz="2800" dirty="0" smtClean="0"/>
              <a:t>. </a:t>
            </a:r>
            <a:r>
              <a:rPr lang="en-GB" sz="2800" dirty="0"/>
              <a:t>London: Century Business</a:t>
            </a:r>
            <a:r>
              <a:rPr lang="en-GB" sz="2800" dirty="0" smtClean="0"/>
              <a:t>.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Books, 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or later edition: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/>
              <a:t>Barnes, R. (1995) </a:t>
            </a:r>
            <a:r>
              <a:rPr lang="en-GB" sz="2800" i="1" dirty="0"/>
              <a:t>Successful study for </a:t>
            </a:r>
            <a:r>
              <a:rPr lang="en-GB" sz="2800" i="1" dirty="0" smtClean="0"/>
              <a:t>degrees.</a:t>
            </a:r>
            <a:r>
              <a:rPr lang="en-GB" sz="2800" dirty="0" smtClean="0"/>
              <a:t> </a:t>
            </a:r>
            <a:r>
              <a:rPr lang="en-GB" sz="2800" dirty="0"/>
              <a:t>2nd </a:t>
            </a:r>
            <a:r>
              <a:rPr lang="en-GB" sz="2800" dirty="0" smtClean="0"/>
              <a:t>edition. </a:t>
            </a:r>
            <a:r>
              <a:rPr lang="en-GB" sz="2800" dirty="0"/>
              <a:t>London: </a:t>
            </a:r>
            <a:r>
              <a:rPr lang="en-GB" sz="2800" dirty="0" err="1"/>
              <a:t>Routledge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33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Books written by the same author in the same year: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Napier, A. (1993a) </a:t>
            </a:r>
            <a:r>
              <a:rPr lang="en-GB" i="1" dirty="0"/>
              <a:t>Fatal </a:t>
            </a:r>
            <a:r>
              <a:rPr lang="en-GB" i="1" dirty="0" smtClean="0"/>
              <a:t>storm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/>
              <a:t>Sydney: Allen and Unwin.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Napier</a:t>
            </a:r>
            <a:r>
              <a:rPr lang="en-GB" dirty="0"/>
              <a:t>, A. (1993b) </a:t>
            </a:r>
            <a:r>
              <a:rPr lang="en-GB" i="1" dirty="0"/>
              <a:t>Survival at </a:t>
            </a:r>
            <a:r>
              <a:rPr lang="en-GB" i="1" dirty="0" smtClean="0"/>
              <a:t>sea.</a:t>
            </a:r>
            <a:r>
              <a:rPr lang="en-GB" dirty="0" smtClean="0"/>
              <a:t> </a:t>
            </a:r>
            <a:r>
              <a:rPr lang="en-GB" dirty="0"/>
              <a:t>Sydney: Allen and Unwin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Books with an editor: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Danaher, P. (ed.) (1998) </a:t>
            </a:r>
            <a:r>
              <a:rPr lang="en-GB" i="1" dirty="0"/>
              <a:t>Beyond the </a:t>
            </a:r>
            <a:r>
              <a:rPr lang="en-GB" i="1" dirty="0" err="1"/>
              <a:t>ferris</a:t>
            </a:r>
            <a:r>
              <a:rPr lang="en-GB" i="1" dirty="0"/>
              <a:t> </a:t>
            </a:r>
            <a:r>
              <a:rPr lang="en-GB" i="1" dirty="0" smtClean="0"/>
              <a:t>wheel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83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A chapter in a book written by someone other than the editor: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Byrne, J. (1995) ‘Disabilities in tertiary education’, in Rowan, L. and McNamee</a:t>
            </a:r>
            <a:r>
              <a:rPr lang="en-GB" dirty="0" smtClean="0"/>
              <a:t>, J</a:t>
            </a:r>
            <a:r>
              <a:rPr lang="en-GB" dirty="0"/>
              <a:t>. (ed.) </a:t>
            </a:r>
            <a:r>
              <a:rPr lang="en-GB" i="1" dirty="0"/>
              <a:t>Voices of a </a:t>
            </a:r>
            <a:r>
              <a:rPr lang="en-GB" i="1" dirty="0" smtClean="0"/>
              <a:t>Margin.</a:t>
            </a:r>
            <a:r>
              <a:rPr lang="en-GB" dirty="0" smtClean="0"/>
              <a:t> </a:t>
            </a:r>
            <a:r>
              <a:rPr lang="en-GB" dirty="0" err="1"/>
              <a:t>Rockhampton</a:t>
            </a:r>
            <a:r>
              <a:rPr lang="en-GB" dirty="0"/>
              <a:t>: CQU Press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Journal articles: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Muller, V. (1994) ‘Trapped in the body: Transsexualism, the law, sexual identity’</a:t>
            </a:r>
            <a:r>
              <a:rPr lang="en-GB" dirty="0" smtClean="0"/>
              <a:t>, </a:t>
            </a:r>
            <a:r>
              <a:rPr lang="en-GB" i="1" dirty="0" smtClean="0"/>
              <a:t>The </a:t>
            </a:r>
            <a:r>
              <a:rPr lang="en-GB" i="1" dirty="0"/>
              <a:t>Australian Feminist Law Journal</a:t>
            </a:r>
            <a:r>
              <a:rPr lang="en-GB" dirty="0"/>
              <a:t>, </a:t>
            </a:r>
            <a:r>
              <a:rPr lang="en-GB" dirty="0" smtClean="0"/>
              <a:t>3(4), </a:t>
            </a:r>
            <a:r>
              <a:rPr lang="en-GB" dirty="0"/>
              <a:t>pp. 103-107.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72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Internet sources: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en-GB" dirty="0"/>
              <a:t>Young, C. (2001) </a:t>
            </a:r>
            <a:r>
              <a:rPr lang="en-GB" i="1" dirty="0"/>
              <a:t>English Heritage position statement on the Valletta </a:t>
            </a:r>
            <a:r>
              <a:rPr lang="en-GB" i="1" dirty="0" smtClean="0"/>
              <a:t>Convention.</a:t>
            </a:r>
            <a:r>
              <a:rPr lang="en-GB" dirty="0"/>
              <a:t> </a:t>
            </a:r>
            <a:r>
              <a:rPr lang="en-GB" dirty="0" smtClean="0"/>
              <a:t>Available</a:t>
            </a:r>
            <a:r>
              <a:rPr lang="en-GB" dirty="0"/>
              <a:t>: http://www.archaeol.freeuk.com/EHPostionStatement.htm </a:t>
            </a:r>
            <a:r>
              <a:rPr lang="en-GB" dirty="0" smtClean="0"/>
              <a:t>(Accessed: 24 August 2001).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BBC (2013) </a:t>
            </a:r>
            <a:r>
              <a:rPr lang="en-US" i="1" dirty="0"/>
              <a:t>Harry </a:t>
            </a:r>
            <a:r>
              <a:rPr lang="en-US" i="1" dirty="0" err="1"/>
              <a:t>Redknapp</a:t>
            </a:r>
            <a:r>
              <a:rPr lang="en-US" i="1" dirty="0"/>
              <a:t> disrespectful of Roy Hodgson</a:t>
            </a:r>
            <a:r>
              <a:rPr lang="en-US" dirty="0"/>
              <a:t>, says </a:t>
            </a:r>
            <a:r>
              <a:rPr lang="en-US" dirty="0" smtClean="0"/>
              <a:t>Bernstein. Available at: </a:t>
            </a:r>
            <a:r>
              <a:rPr lang="nl-NL" dirty="0">
                <a:hlinkClick r:id="rId2"/>
              </a:rPr>
              <a:t>http://www.bbc.co.uk/sport/0/football/</a:t>
            </a:r>
            <a:r>
              <a:rPr lang="nl-NL" dirty="0" smtClean="0">
                <a:hlinkClick r:id="rId2"/>
              </a:rPr>
              <a:t>24460252</a:t>
            </a:r>
            <a:r>
              <a:rPr lang="nl-NL" dirty="0" smtClean="0"/>
              <a:t> (9 October 2013).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85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By next week…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an annotated bibliography outlining the quality of </a:t>
            </a:r>
            <a:r>
              <a:rPr lang="en-US" smtClean="0"/>
              <a:t>the source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Write out the full reference for the source and outline its quality as a source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37740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" id="{10D972B7-BFBC-44A0-9B82-59713C03C3F3}" vid="{67678DB2-6FC2-487C-91B6-FDE91D25773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</Template>
  <TotalTime>478</TotalTime>
  <Words>2390</Words>
  <Application>Microsoft Office PowerPoint</Application>
  <PresentationFormat>On-screen Show (4:3)</PresentationFormat>
  <Paragraphs>310</Paragraphs>
  <Slides>54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8" baseType="lpstr">
      <vt:lpstr>Arial</vt:lpstr>
      <vt:lpstr>Calibri</vt:lpstr>
      <vt:lpstr>Myriad Pro</vt:lpstr>
      <vt:lpstr>UWTSD Theme</vt:lpstr>
      <vt:lpstr>Cyfeirnodi    Chwaraeon, Iechyd ac Addysg Awyr Agored</vt:lpstr>
      <vt:lpstr>Pam Cyfeirnodi?</vt:lpstr>
      <vt:lpstr>beth yw llên-ladrad?</vt:lpstr>
      <vt:lpstr>‘Ni fyddaf yn cael fy nal’</vt:lpstr>
      <vt:lpstr>Sut i Gyfeirnodi</vt:lpstr>
      <vt:lpstr>Cyfeirnodi yn y testun</vt:lpstr>
      <vt:lpstr>Cyfeirnodi yn y testun (parhad)</vt:lpstr>
      <vt:lpstr>Cyfeirnodi yn y testun (parhad)</vt:lpstr>
      <vt:lpstr>Awduron yn nodi awduron eraill</vt:lpstr>
      <vt:lpstr>Mwy nag un awdur yn datgan yr un ffeithiau / barn</vt:lpstr>
      <vt:lpstr>Ffynhonellau o’r We</vt:lpstr>
      <vt:lpstr>Cyfernodau</vt:lpstr>
      <vt:lpstr>Cyfernodau</vt:lpstr>
      <vt:lpstr>Cyfernodau</vt:lpstr>
      <vt:lpstr>Cyfernodau</vt:lpstr>
      <vt:lpstr>Cyfernodau</vt:lpstr>
      <vt:lpstr>Cyfernodau</vt:lpstr>
      <vt:lpstr>Referencing</vt:lpstr>
      <vt:lpstr>Why reference?</vt:lpstr>
      <vt:lpstr>What is plagiarism?</vt:lpstr>
      <vt:lpstr>‘I won’t get caught’</vt:lpstr>
      <vt:lpstr>How to reference</vt:lpstr>
      <vt:lpstr>In-text citations</vt:lpstr>
      <vt:lpstr>In-text citations</vt:lpstr>
      <vt:lpstr>In-text citations (cont..)</vt:lpstr>
      <vt:lpstr>In-text citations (cont…)</vt:lpstr>
      <vt:lpstr>Authors citing other authors</vt:lpstr>
      <vt:lpstr>Multiple authors stating the same fact/opinion</vt:lpstr>
      <vt:lpstr>Web-based sources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By next week…</vt:lpstr>
      <vt:lpstr>Why reference?</vt:lpstr>
      <vt:lpstr>What is plagiarism?</vt:lpstr>
      <vt:lpstr>‘I won’t get caught’</vt:lpstr>
      <vt:lpstr>How to reference</vt:lpstr>
      <vt:lpstr>In-text citations</vt:lpstr>
      <vt:lpstr>In-text citations</vt:lpstr>
      <vt:lpstr>In-text citations (cont..)</vt:lpstr>
      <vt:lpstr>In-text citations (cont…)</vt:lpstr>
      <vt:lpstr>Authors citing other authors</vt:lpstr>
      <vt:lpstr>Multiple authors stating the same fact/opinion</vt:lpstr>
      <vt:lpstr>Web-based sources</vt:lpstr>
      <vt:lpstr>Reference list</vt:lpstr>
      <vt:lpstr>Reference list</vt:lpstr>
      <vt:lpstr>Reference List</vt:lpstr>
      <vt:lpstr>Reference list</vt:lpstr>
      <vt:lpstr>Reference List</vt:lpstr>
      <vt:lpstr>Reference List</vt:lpstr>
      <vt:lpstr>By next week…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Administrator</dc:creator>
  <cp:lastModifiedBy>Dylan Blain</cp:lastModifiedBy>
  <cp:revision>26</cp:revision>
  <cp:lastPrinted>2013-10-10T08:09:28Z</cp:lastPrinted>
  <dcterms:created xsi:type="dcterms:W3CDTF">2013-10-09T15:40:36Z</dcterms:created>
  <dcterms:modified xsi:type="dcterms:W3CDTF">2017-10-19T09:23:48Z</dcterms:modified>
</cp:coreProperties>
</file>