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10"/>
  </p:notesMasterIdLst>
  <p:sldIdLst>
    <p:sldId id="256" r:id="rId2"/>
    <p:sldId id="257" r:id="rId3"/>
    <p:sldId id="258" r:id="rId4"/>
    <p:sldId id="259" r:id="rId5"/>
    <p:sldId id="260" r:id="rId6"/>
    <p:sldId id="261" r:id="rId7"/>
    <p:sldId id="285"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EDCDCC-1063-D4CF-8398-09FAB8BC9FCF}" v="14" dt="2026-02-19T17:19:13.180"/>
    <p1510:client id="{9656A5F5-FE5F-93A7-1A48-E2350708BF98}" v="74" dt="2026-02-19T17:07:24.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F65081-3F69-4DBC-812D-F0508C9C1925}"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D0DD0241-BF08-4995-A1CE-9FB92A09D293}">
      <dgm:prSet/>
      <dgm:spPr/>
      <dgm:t>
        <a:bodyPr/>
        <a:lstStyle/>
        <a:p>
          <a:pPr algn="l">
            <a:lnSpc>
              <a:spcPct val="90000"/>
            </a:lnSpc>
          </a:pPr>
          <a:r>
            <a:rPr lang="en-US" sz="2200" b="1" dirty="0">
              <a:solidFill>
                <a:srgbClr val="FFFFFF"/>
              </a:solidFill>
              <a:latin typeface="Times New Roman"/>
              <a:ea typeface="+mn-ea"/>
              <a:cs typeface="+mn-cs"/>
            </a:rPr>
            <a:t>Climate Change &amp; Education in Bangladesh</a:t>
          </a:r>
          <a:endParaRPr lang="en-US" sz="2200" dirty="0">
            <a:solidFill>
              <a:srgbClr val="FFFFFF"/>
            </a:solidFill>
            <a:latin typeface="Times New Roman"/>
            <a:ea typeface="+mn-ea"/>
            <a:cs typeface="+mn-cs"/>
          </a:endParaRPr>
        </a:p>
      </dgm:t>
    </dgm:pt>
    <dgm:pt modelId="{2A2EBB52-CFE9-4978-8A01-D8191950D537}" type="parTrans" cxnId="{A46614F7-4220-4EDC-8778-ADEEE36F8050}">
      <dgm:prSet/>
      <dgm:spPr/>
      <dgm:t>
        <a:bodyPr/>
        <a:lstStyle/>
        <a:p>
          <a:endParaRPr lang="en-US"/>
        </a:p>
      </dgm:t>
    </dgm:pt>
    <dgm:pt modelId="{F5844A53-4651-493C-98A5-A9957FFF4B11}" type="sibTrans" cxnId="{A46614F7-4220-4EDC-8778-ADEEE36F8050}">
      <dgm:prSet/>
      <dgm:spPr/>
      <dgm:t>
        <a:bodyPr/>
        <a:lstStyle/>
        <a:p>
          <a:endParaRPr lang="en-US"/>
        </a:p>
      </dgm:t>
    </dgm:pt>
    <dgm:pt modelId="{1AC7D89A-E88E-4130-9583-633D380E0740}">
      <dgm:prSet/>
      <dgm:spPr/>
      <dgm:t>
        <a:bodyPr/>
        <a:lstStyle/>
        <a:p>
          <a:pPr algn="l">
            <a:lnSpc>
              <a:spcPct val="90000"/>
            </a:lnSpc>
          </a:pPr>
          <a:r>
            <a:rPr lang="en-US" sz="2200" dirty="0">
              <a:solidFill>
                <a:srgbClr val="FFFFFF"/>
              </a:solidFill>
              <a:latin typeface="Times New Roman"/>
              <a:ea typeface="+mn-ea"/>
              <a:cs typeface="+mn-cs"/>
            </a:rPr>
            <a:t>Highly vulnerable to flooding and extreme weather</a:t>
          </a:r>
        </a:p>
      </dgm:t>
    </dgm:pt>
    <dgm:pt modelId="{E83A20A8-FA3E-4872-98FD-462A5AE70056}" type="parTrans" cxnId="{6386B49A-E889-44B9-B06B-A5C2F9BBA677}">
      <dgm:prSet/>
      <dgm:spPr/>
      <dgm:t>
        <a:bodyPr/>
        <a:lstStyle/>
        <a:p>
          <a:endParaRPr lang="en-US"/>
        </a:p>
      </dgm:t>
    </dgm:pt>
    <dgm:pt modelId="{130737A3-AEED-410F-B1ED-6FAE578E3A4B}" type="sibTrans" cxnId="{6386B49A-E889-44B9-B06B-A5C2F9BBA677}">
      <dgm:prSet/>
      <dgm:spPr/>
      <dgm:t>
        <a:bodyPr/>
        <a:lstStyle/>
        <a:p>
          <a:endParaRPr lang="en-US"/>
        </a:p>
      </dgm:t>
    </dgm:pt>
    <dgm:pt modelId="{27970C13-C27C-4FE6-98FF-6CCD9F99CB4F}">
      <dgm:prSet/>
      <dgm:spPr/>
      <dgm:t>
        <a:bodyPr/>
        <a:lstStyle/>
        <a:p>
          <a:pPr algn="l">
            <a:lnSpc>
              <a:spcPct val="90000"/>
            </a:lnSpc>
          </a:pPr>
          <a:r>
            <a:rPr lang="en-US" sz="2200" dirty="0">
              <a:solidFill>
                <a:srgbClr val="FFFFFF"/>
              </a:solidFill>
              <a:latin typeface="Times New Roman"/>
              <a:ea typeface="+mn-ea"/>
              <a:cs typeface="+mn-cs"/>
            </a:rPr>
            <a:t>Climate events disrupt school access and attendance</a:t>
          </a:r>
        </a:p>
      </dgm:t>
    </dgm:pt>
    <dgm:pt modelId="{3A2FE0A4-8200-4F5F-8D46-C5EC06A89036}" type="parTrans" cxnId="{B9152C2C-5333-49AA-85FD-8D4924A68F09}">
      <dgm:prSet/>
      <dgm:spPr/>
      <dgm:t>
        <a:bodyPr/>
        <a:lstStyle/>
        <a:p>
          <a:endParaRPr lang="en-US"/>
        </a:p>
      </dgm:t>
    </dgm:pt>
    <dgm:pt modelId="{9D4297AC-7E76-4A3F-84E5-FD263C5A383B}" type="sibTrans" cxnId="{B9152C2C-5333-49AA-85FD-8D4924A68F09}">
      <dgm:prSet/>
      <dgm:spPr/>
      <dgm:t>
        <a:bodyPr/>
        <a:lstStyle/>
        <a:p>
          <a:endParaRPr lang="en-US"/>
        </a:p>
      </dgm:t>
    </dgm:pt>
    <dgm:pt modelId="{36785BCD-1142-45EC-8414-2496705234A3}">
      <dgm:prSet/>
      <dgm:spPr/>
      <dgm:t>
        <a:bodyPr/>
        <a:lstStyle/>
        <a:p>
          <a:pPr algn="l">
            <a:lnSpc>
              <a:spcPct val="90000"/>
            </a:lnSpc>
          </a:pPr>
          <a:r>
            <a:rPr lang="en-US" sz="2200" dirty="0">
              <a:solidFill>
                <a:srgbClr val="FFFFFF"/>
              </a:solidFill>
              <a:latin typeface="Times New Roman"/>
              <a:ea typeface="+mn-ea"/>
              <a:cs typeface="+mn-cs"/>
            </a:rPr>
            <a:t>Children in low-income and rural areas most affected</a:t>
          </a:r>
        </a:p>
      </dgm:t>
    </dgm:pt>
    <dgm:pt modelId="{8CD3356C-6DDD-48DB-B21E-2D8AA29B756E}" type="parTrans" cxnId="{4432D542-4FA8-4F2E-B206-2B193AE429F0}">
      <dgm:prSet/>
      <dgm:spPr/>
      <dgm:t>
        <a:bodyPr/>
        <a:lstStyle/>
        <a:p>
          <a:endParaRPr lang="en-US"/>
        </a:p>
      </dgm:t>
    </dgm:pt>
    <dgm:pt modelId="{F52D0926-7766-4DAE-899A-4B03C53D0870}" type="sibTrans" cxnId="{4432D542-4FA8-4F2E-B206-2B193AE429F0}">
      <dgm:prSet/>
      <dgm:spPr/>
      <dgm:t>
        <a:bodyPr/>
        <a:lstStyle/>
        <a:p>
          <a:endParaRPr lang="en-US"/>
        </a:p>
      </dgm:t>
    </dgm:pt>
    <dgm:pt modelId="{EB886F8C-C8E8-4FE0-AEE7-48B304BD1543}" type="pres">
      <dgm:prSet presAssocID="{E3F65081-3F69-4DBC-812D-F0508C9C1925}" presName="linear" presStyleCnt="0">
        <dgm:presLayoutVars>
          <dgm:animLvl val="lvl"/>
          <dgm:resizeHandles val="exact"/>
        </dgm:presLayoutVars>
      </dgm:prSet>
      <dgm:spPr/>
    </dgm:pt>
    <dgm:pt modelId="{19B04B58-81EF-49AB-8DC5-663B9407B969}" type="pres">
      <dgm:prSet presAssocID="{D0DD0241-BF08-4995-A1CE-9FB92A09D293}" presName="parentText" presStyleLbl="node1" presStyleIdx="0" presStyleCnt="4">
        <dgm:presLayoutVars>
          <dgm:chMax val="0"/>
          <dgm:bulletEnabled val="1"/>
        </dgm:presLayoutVars>
      </dgm:prSet>
      <dgm:spPr/>
    </dgm:pt>
    <dgm:pt modelId="{D3483C3E-2E74-4664-AE6D-53338E784CD1}" type="pres">
      <dgm:prSet presAssocID="{F5844A53-4651-493C-98A5-A9957FFF4B11}" presName="spacer" presStyleCnt="0"/>
      <dgm:spPr/>
    </dgm:pt>
    <dgm:pt modelId="{7FE5887D-9F59-4424-893E-CD5FBFBCFCE5}" type="pres">
      <dgm:prSet presAssocID="{1AC7D89A-E88E-4130-9583-633D380E0740}" presName="parentText" presStyleLbl="node1" presStyleIdx="1" presStyleCnt="4">
        <dgm:presLayoutVars>
          <dgm:chMax val="0"/>
          <dgm:bulletEnabled val="1"/>
        </dgm:presLayoutVars>
      </dgm:prSet>
      <dgm:spPr/>
    </dgm:pt>
    <dgm:pt modelId="{7BA83213-2ECD-44B8-8978-385EDEF14ADD}" type="pres">
      <dgm:prSet presAssocID="{130737A3-AEED-410F-B1ED-6FAE578E3A4B}" presName="spacer" presStyleCnt="0"/>
      <dgm:spPr/>
    </dgm:pt>
    <dgm:pt modelId="{3F28D747-743A-49DE-98D5-586156EAF39C}" type="pres">
      <dgm:prSet presAssocID="{27970C13-C27C-4FE6-98FF-6CCD9F99CB4F}" presName="parentText" presStyleLbl="node1" presStyleIdx="2" presStyleCnt="4">
        <dgm:presLayoutVars>
          <dgm:chMax val="0"/>
          <dgm:bulletEnabled val="1"/>
        </dgm:presLayoutVars>
      </dgm:prSet>
      <dgm:spPr/>
    </dgm:pt>
    <dgm:pt modelId="{475075A2-990C-4239-B816-D6E48E173025}" type="pres">
      <dgm:prSet presAssocID="{9D4297AC-7E76-4A3F-84E5-FD263C5A383B}" presName="spacer" presStyleCnt="0"/>
      <dgm:spPr/>
    </dgm:pt>
    <dgm:pt modelId="{427EB60E-9FBB-452C-A54F-575D2F309285}" type="pres">
      <dgm:prSet presAssocID="{36785BCD-1142-45EC-8414-2496705234A3}" presName="parentText" presStyleLbl="node1" presStyleIdx="3" presStyleCnt="4">
        <dgm:presLayoutVars>
          <dgm:chMax val="0"/>
          <dgm:bulletEnabled val="1"/>
        </dgm:presLayoutVars>
      </dgm:prSet>
      <dgm:spPr/>
    </dgm:pt>
  </dgm:ptLst>
  <dgm:cxnLst>
    <dgm:cxn modelId="{8ACEB62B-0BC3-4ABB-BB57-490F3492438C}" type="presOf" srcId="{1AC7D89A-E88E-4130-9583-633D380E0740}" destId="{7FE5887D-9F59-4424-893E-CD5FBFBCFCE5}" srcOrd="0" destOrd="0" presId="urn:microsoft.com/office/officeart/2005/8/layout/vList2"/>
    <dgm:cxn modelId="{B9152C2C-5333-49AA-85FD-8D4924A68F09}" srcId="{E3F65081-3F69-4DBC-812D-F0508C9C1925}" destId="{27970C13-C27C-4FE6-98FF-6CCD9F99CB4F}" srcOrd="2" destOrd="0" parTransId="{3A2FE0A4-8200-4F5F-8D46-C5EC06A89036}" sibTransId="{9D4297AC-7E76-4A3F-84E5-FD263C5A383B}"/>
    <dgm:cxn modelId="{929E2431-64C0-488D-8E6C-63F9EDF46114}" type="presOf" srcId="{D0DD0241-BF08-4995-A1CE-9FB92A09D293}" destId="{19B04B58-81EF-49AB-8DC5-663B9407B969}" srcOrd="0" destOrd="0" presId="urn:microsoft.com/office/officeart/2005/8/layout/vList2"/>
    <dgm:cxn modelId="{4432D542-4FA8-4F2E-B206-2B193AE429F0}" srcId="{E3F65081-3F69-4DBC-812D-F0508C9C1925}" destId="{36785BCD-1142-45EC-8414-2496705234A3}" srcOrd="3" destOrd="0" parTransId="{8CD3356C-6DDD-48DB-B21E-2D8AA29B756E}" sibTransId="{F52D0926-7766-4DAE-899A-4B03C53D0870}"/>
    <dgm:cxn modelId="{2F5E7183-5404-46EA-91A1-8779CD4DAC7E}" type="presOf" srcId="{27970C13-C27C-4FE6-98FF-6CCD9F99CB4F}" destId="{3F28D747-743A-49DE-98D5-586156EAF39C}" srcOrd="0" destOrd="0" presId="urn:microsoft.com/office/officeart/2005/8/layout/vList2"/>
    <dgm:cxn modelId="{6386B49A-E889-44B9-B06B-A5C2F9BBA677}" srcId="{E3F65081-3F69-4DBC-812D-F0508C9C1925}" destId="{1AC7D89A-E88E-4130-9583-633D380E0740}" srcOrd="1" destOrd="0" parTransId="{E83A20A8-FA3E-4872-98FD-462A5AE70056}" sibTransId="{130737A3-AEED-410F-B1ED-6FAE578E3A4B}"/>
    <dgm:cxn modelId="{151040B5-E9C1-42A4-96B1-FAFCE124D077}" type="presOf" srcId="{36785BCD-1142-45EC-8414-2496705234A3}" destId="{427EB60E-9FBB-452C-A54F-575D2F309285}" srcOrd="0" destOrd="0" presId="urn:microsoft.com/office/officeart/2005/8/layout/vList2"/>
    <dgm:cxn modelId="{925CBDE3-CE59-46DB-AA3F-254A95FC093D}" type="presOf" srcId="{E3F65081-3F69-4DBC-812D-F0508C9C1925}" destId="{EB886F8C-C8E8-4FE0-AEE7-48B304BD1543}" srcOrd="0" destOrd="0" presId="urn:microsoft.com/office/officeart/2005/8/layout/vList2"/>
    <dgm:cxn modelId="{A46614F7-4220-4EDC-8778-ADEEE36F8050}" srcId="{E3F65081-3F69-4DBC-812D-F0508C9C1925}" destId="{D0DD0241-BF08-4995-A1CE-9FB92A09D293}" srcOrd="0" destOrd="0" parTransId="{2A2EBB52-CFE9-4978-8A01-D8191950D537}" sibTransId="{F5844A53-4651-493C-98A5-A9957FFF4B11}"/>
    <dgm:cxn modelId="{63DF415C-1D0C-44CA-B80C-F935492180E3}" type="presParOf" srcId="{EB886F8C-C8E8-4FE0-AEE7-48B304BD1543}" destId="{19B04B58-81EF-49AB-8DC5-663B9407B969}" srcOrd="0" destOrd="0" presId="urn:microsoft.com/office/officeart/2005/8/layout/vList2"/>
    <dgm:cxn modelId="{6713B3E3-E74B-4FD1-B13F-F22CCE1841C4}" type="presParOf" srcId="{EB886F8C-C8E8-4FE0-AEE7-48B304BD1543}" destId="{D3483C3E-2E74-4664-AE6D-53338E784CD1}" srcOrd="1" destOrd="0" presId="urn:microsoft.com/office/officeart/2005/8/layout/vList2"/>
    <dgm:cxn modelId="{8DA4E180-ED93-4013-AED6-6A2E8B5FD0AB}" type="presParOf" srcId="{EB886F8C-C8E8-4FE0-AEE7-48B304BD1543}" destId="{7FE5887D-9F59-4424-893E-CD5FBFBCFCE5}" srcOrd="2" destOrd="0" presId="urn:microsoft.com/office/officeart/2005/8/layout/vList2"/>
    <dgm:cxn modelId="{4CB98420-6247-4416-9470-6622A0AFEFD0}" type="presParOf" srcId="{EB886F8C-C8E8-4FE0-AEE7-48B304BD1543}" destId="{7BA83213-2ECD-44B8-8978-385EDEF14ADD}" srcOrd="3" destOrd="0" presId="urn:microsoft.com/office/officeart/2005/8/layout/vList2"/>
    <dgm:cxn modelId="{855FF07E-08DE-43E3-AB9F-237FB1A3C2FE}" type="presParOf" srcId="{EB886F8C-C8E8-4FE0-AEE7-48B304BD1543}" destId="{3F28D747-743A-49DE-98D5-586156EAF39C}" srcOrd="4" destOrd="0" presId="urn:microsoft.com/office/officeart/2005/8/layout/vList2"/>
    <dgm:cxn modelId="{27771233-E5D2-468F-A31A-F3809A407ED5}" type="presParOf" srcId="{EB886F8C-C8E8-4FE0-AEE7-48B304BD1543}" destId="{475075A2-990C-4239-B816-D6E48E173025}" srcOrd="5" destOrd="0" presId="urn:microsoft.com/office/officeart/2005/8/layout/vList2"/>
    <dgm:cxn modelId="{53D7567C-B2FA-45E3-8A0A-BB8938061A6A}" type="presParOf" srcId="{EB886F8C-C8E8-4FE0-AEE7-48B304BD1543}" destId="{427EB60E-9FBB-452C-A54F-575D2F30928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D016C5-6F09-4FFE-B346-3AFCFABC2511}" type="doc">
      <dgm:prSet loTypeId="urn:microsoft.com/office/officeart/2005/8/layout/hierarchy1" loCatId="hierarchy" qsTypeId="urn:microsoft.com/office/officeart/2005/8/quickstyle/simple1" qsCatId="simple" csTypeId="urn:microsoft.com/office/officeart/2005/8/colors/accent3_3" csCatId="accent3"/>
      <dgm:spPr/>
      <dgm:t>
        <a:bodyPr/>
        <a:lstStyle/>
        <a:p>
          <a:endParaRPr lang="en-US"/>
        </a:p>
      </dgm:t>
    </dgm:pt>
    <dgm:pt modelId="{190A3AD9-FB20-44EB-A86C-A682D3CDB9DE}">
      <dgm:prSet/>
      <dgm:spPr/>
      <dgm:t>
        <a:bodyPr/>
        <a:lstStyle/>
        <a:p>
          <a:pPr algn="ctr">
            <a:lnSpc>
              <a:spcPct val="90000"/>
            </a:lnSpc>
          </a:pPr>
          <a:r>
            <a:rPr lang="en-US" sz="1400" dirty="0">
              <a:ea typeface="+mn-ea"/>
              <a:cs typeface="+mn-cs"/>
            </a:rPr>
            <a:t>Education as climate adaptation, not just response</a:t>
          </a:r>
        </a:p>
      </dgm:t>
    </dgm:pt>
    <dgm:pt modelId="{F3C0D678-2108-4091-B87C-A2483F0D21A8}" type="parTrans" cxnId="{0AFF1F94-7109-4253-B784-CCF459770EE4}">
      <dgm:prSet/>
      <dgm:spPr/>
      <dgm:t>
        <a:bodyPr/>
        <a:lstStyle/>
        <a:p>
          <a:endParaRPr lang="en-US"/>
        </a:p>
      </dgm:t>
    </dgm:pt>
    <dgm:pt modelId="{52460046-3E02-4656-89D0-46B163C60D35}" type="sibTrans" cxnId="{0AFF1F94-7109-4253-B784-CCF459770EE4}">
      <dgm:prSet/>
      <dgm:spPr/>
      <dgm:t>
        <a:bodyPr/>
        <a:lstStyle/>
        <a:p>
          <a:endParaRPr lang="en-US"/>
        </a:p>
      </dgm:t>
    </dgm:pt>
    <dgm:pt modelId="{570C9607-439F-4109-B365-E34862F814A9}">
      <dgm:prSet/>
      <dgm:spPr/>
      <dgm:t>
        <a:bodyPr/>
        <a:lstStyle/>
        <a:p>
          <a:pPr algn="ctr">
            <a:lnSpc>
              <a:spcPct val="90000"/>
            </a:lnSpc>
          </a:pPr>
          <a:r>
            <a:rPr lang="en-US" sz="1400" dirty="0">
              <a:ea typeface="+mn-ea"/>
              <a:cs typeface="+mn-cs"/>
            </a:rPr>
            <a:t>Children as agents of change in communities</a:t>
          </a:r>
        </a:p>
      </dgm:t>
    </dgm:pt>
    <dgm:pt modelId="{1A8BB8AF-F13C-487D-870D-0686916E059E}" type="parTrans" cxnId="{0056CBA0-03D3-4AC1-92E7-619311EC8714}">
      <dgm:prSet/>
      <dgm:spPr/>
      <dgm:t>
        <a:bodyPr/>
        <a:lstStyle/>
        <a:p>
          <a:endParaRPr lang="en-US"/>
        </a:p>
      </dgm:t>
    </dgm:pt>
    <dgm:pt modelId="{77D5F0F8-CB83-46C7-924C-BA55D8DC4362}" type="sibTrans" cxnId="{0056CBA0-03D3-4AC1-92E7-619311EC8714}">
      <dgm:prSet/>
      <dgm:spPr/>
      <dgm:t>
        <a:bodyPr/>
        <a:lstStyle/>
        <a:p>
          <a:endParaRPr lang="en-US"/>
        </a:p>
      </dgm:t>
    </dgm:pt>
    <dgm:pt modelId="{BED1A193-9747-4C87-95F5-0AB339175A04}">
      <dgm:prSet/>
      <dgm:spPr/>
      <dgm:t>
        <a:bodyPr/>
        <a:lstStyle/>
        <a:p>
          <a:pPr algn="ctr">
            <a:lnSpc>
              <a:spcPct val="90000"/>
            </a:lnSpc>
          </a:pPr>
          <a:r>
            <a:rPr lang="en-US" sz="1400" dirty="0">
              <a:ea typeface="+mn-ea"/>
              <a:cs typeface="+mn-cs"/>
            </a:rPr>
            <a:t>Importance of policy integration for lasting impact</a:t>
          </a:r>
        </a:p>
      </dgm:t>
    </dgm:pt>
    <dgm:pt modelId="{9E196B88-5A5F-42F1-AAAE-9D5868E07716}" type="parTrans" cxnId="{BA179B51-A569-4137-BFB7-8E790102E904}">
      <dgm:prSet/>
      <dgm:spPr/>
      <dgm:t>
        <a:bodyPr/>
        <a:lstStyle/>
        <a:p>
          <a:endParaRPr lang="en-US"/>
        </a:p>
      </dgm:t>
    </dgm:pt>
    <dgm:pt modelId="{CA40023D-CA2A-4035-AC57-46D97A72FD8B}" type="sibTrans" cxnId="{BA179B51-A569-4137-BFB7-8E790102E904}">
      <dgm:prSet/>
      <dgm:spPr/>
      <dgm:t>
        <a:bodyPr/>
        <a:lstStyle/>
        <a:p>
          <a:endParaRPr lang="en-US"/>
        </a:p>
      </dgm:t>
    </dgm:pt>
    <dgm:pt modelId="{3CF1CDFC-1DEB-4079-82BE-C1AE107BEFA2}" type="pres">
      <dgm:prSet presAssocID="{56D016C5-6F09-4FFE-B346-3AFCFABC2511}" presName="hierChild1" presStyleCnt="0">
        <dgm:presLayoutVars>
          <dgm:chPref val="1"/>
          <dgm:dir/>
          <dgm:animOne val="branch"/>
          <dgm:animLvl val="lvl"/>
          <dgm:resizeHandles/>
        </dgm:presLayoutVars>
      </dgm:prSet>
      <dgm:spPr/>
    </dgm:pt>
    <dgm:pt modelId="{6F557F57-9DFE-42A8-8E95-E3659BA5F086}" type="pres">
      <dgm:prSet presAssocID="{190A3AD9-FB20-44EB-A86C-A682D3CDB9DE}" presName="hierRoot1" presStyleCnt="0"/>
      <dgm:spPr/>
    </dgm:pt>
    <dgm:pt modelId="{16BB9ABB-60F6-4C76-A8EF-BFAA6AEB88D9}" type="pres">
      <dgm:prSet presAssocID="{190A3AD9-FB20-44EB-A86C-A682D3CDB9DE}" presName="composite" presStyleCnt="0"/>
      <dgm:spPr/>
    </dgm:pt>
    <dgm:pt modelId="{FBE52983-22CE-4499-A181-BA12031DE9CC}" type="pres">
      <dgm:prSet presAssocID="{190A3AD9-FB20-44EB-A86C-A682D3CDB9DE}" presName="background" presStyleLbl="node0" presStyleIdx="0" presStyleCnt="3"/>
      <dgm:spPr/>
    </dgm:pt>
    <dgm:pt modelId="{AE6F80F1-3107-4C95-AAAC-BF743799FEC6}" type="pres">
      <dgm:prSet presAssocID="{190A3AD9-FB20-44EB-A86C-A682D3CDB9DE}" presName="text" presStyleLbl="fgAcc0" presStyleIdx="0" presStyleCnt="3">
        <dgm:presLayoutVars>
          <dgm:chPref val="3"/>
        </dgm:presLayoutVars>
      </dgm:prSet>
      <dgm:spPr/>
    </dgm:pt>
    <dgm:pt modelId="{6414B0E5-2D69-479E-938F-02498DE0C9DC}" type="pres">
      <dgm:prSet presAssocID="{190A3AD9-FB20-44EB-A86C-A682D3CDB9DE}" presName="hierChild2" presStyleCnt="0"/>
      <dgm:spPr/>
    </dgm:pt>
    <dgm:pt modelId="{E8A681E2-CF6B-4949-9853-4C4BE671D6BF}" type="pres">
      <dgm:prSet presAssocID="{570C9607-439F-4109-B365-E34862F814A9}" presName="hierRoot1" presStyleCnt="0"/>
      <dgm:spPr/>
    </dgm:pt>
    <dgm:pt modelId="{A4EADFB1-1844-4840-BB60-6DDF247B4F8A}" type="pres">
      <dgm:prSet presAssocID="{570C9607-439F-4109-B365-E34862F814A9}" presName="composite" presStyleCnt="0"/>
      <dgm:spPr/>
    </dgm:pt>
    <dgm:pt modelId="{756E1A99-2D7C-4BD8-898C-ECD7A663AC73}" type="pres">
      <dgm:prSet presAssocID="{570C9607-439F-4109-B365-E34862F814A9}" presName="background" presStyleLbl="node0" presStyleIdx="1" presStyleCnt="3"/>
      <dgm:spPr/>
    </dgm:pt>
    <dgm:pt modelId="{808A4FBC-E7AE-4E81-85CA-B0F1D3AA66F7}" type="pres">
      <dgm:prSet presAssocID="{570C9607-439F-4109-B365-E34862F814A9}" presName="text" presStyleLbl="fgAcc0" presStyleIdx="1" presStyleCnt="3">
        <dgm:presLayoutVars>
          <dgm:chPref val="3"/>
        </dgm:presLayoutVars>
      </dgm:prSet>
      <dgm:spPr/>
    </dgm:pt>
    <dgm:pt modelId="{8B7FB93D-6E82-410D-865C-2014630EB570}" type="pres">
      <dgm:prSet presAssocID="{570C9607-439F-4109-B365-E34862F814A9}" presName="hierChild2" presStyleCnt="0"/>
      <dgm:spPr/>
    </dgm:pt>
    <dgm:pt modelId="{D19FC3A9-1B8D-46E7-852B-57185237E015}" type="pres">
      <dgm:prSet presAssocID="{BED1A193-9747-4C87-95F5-0AB339175A04}" presName="hierRoot1" presStyleCnt="0"/>
      <dgm:spPr/>
    </dgm:pt>
    <dgm:pt modelId="{DC68FDA5-39D0-4BCA-BC72-1BB570384DF0}" type="pres">
      <dgm:prSet presAssocID="{BED1A193-9747-4C87-95F5-0AB339175A04}" presName="composite" presStyleCnt="0"/>
      <dgm:spPr/>
    </dgm:pt>
    <dgm:pt modelId="{A0787217-C0EA-405B-93FA-004E4A6EC5A1}" type="pres">
      <dgm:prSet presAssocID="{BED1A193-9747-4C87-95F5-0AB339175A04}" presName="background" presStyleLbl="node0" presStyleIdx="2" presStyleCnt="3"/>
      <dgm:spPr/>
    </dgm:pt>
    <dgm:pt modelId="{DF0C06AA-5194-47C2-92DC-C09DE53EB552}" type="pres">
      <dgm:prSet presAssocID="{BED1A193-9747-4C87-95F5-0AB339175A04}" presName="text" presStyleLbl="fgAcc0" presStyleIdx="2" presStyleCnt="3">
        <dgm:presLayoutVars>
          <dgm:chPref val="3"/>
        </dgm:presLayoutVars>
      </dgm:prSet>
      <dgm:spPr/>
    </dgm:pt>
    <dgm:pt modelId="{56A56CCF-07BA-4052-A23C-5B6DC7ED1A2E}" type="pres">
      <dgm:prSet presAssocID="{BED1A193-9747-4C87-95F5-0AB339175A04}" presName="hierChild2" presStyleCnt="0"/>
      <dgm:spPr/>
    </dgm:pt>
  </dgm:ptLst>
  <dgm:cxnLst>
    <dgm:cxn modelId="{6E823825-9B7D-4424-839F-81AD58D9CE68}" type="presOf" srcId="{190A3AD9-FB20-44EB-A86C-A682D3CDB9DE}" destId="{AE6F80F1-3107-4C95-AAAC-BF743799FEC6}" srcOrd="0" destOrd="0" presId="urn:microsoft.com/office/officeart/2005/8/layout/hierarchy1"/>
    <dgm:cxn modelId="{F1F30330-960C-43F2-86E5-C5498C8E80F3}" type="presOf" srcId="{BED1A193-9747-4C87-95F5-0AB339175A04}" destId="{DF0C06AA-5194-47C2-92DC-C09DE53EB552}" srcOrd="0" destOrd="0" presId="urn:microsoft.com/office/officeart/2005/8/layout/hierarchy1"/>
    <dgm:cxn modelId="{BA179B51-A569-4137-BFB7-8E790102E904}" srcId="{56D016C5-6F09-4FFE-B346-3AFCFABC2511}" destId="{BED1A193-9747-4C87-95F5-0AB339175A04}" srcOrd="2" destOrd="0" parTransId="{9E196B88-5A5F-42F1-AAAE-9D5868E07716}" sibTransId="{CA40023D-CA2A-4035-AC57-46D97A72FD8B}"/>
    <dgm:cxn modelId="{52E8287B-DA0E-428A-82B6-5B0663DD2230}" type="presOf" srcId="{56D016C5-6F09-4FFE-B346-3AFCFABC2511}" destId="{3CF1CDFC-1DEB-4079-82BE-C1AE107BEFA2}" srcOrd="0" destOrd="0" presId="urn:microsoft.com/office/officeart/2005/8/layout/hierarchy1"/>
    <dgm:cxn modelId="{0AFF1F94-7109-4253-B784-CCF459770EE4}" srcId="{56D016C5-6F09-4FFE-B346-3AFCFABC2511}" destId="{190A3AD9-FB20-44EB-A86C-A682D3CDB9DE}" srcOrd="0" destOrd="0" parTransId="{F3C0D678-2108-4091-B87C-A2483F0D21A8}" sibTransId="{52460046-3E02-4656-89D0-46B163C60D35}"/>
    <dgm:cxn modelId="{0056CBA0-03D3-4AC1-92E7-619311EC8714}" srcId="{56D016C5-6F09-4FFE-B346-3AFCFABC2511}" destId="{570C9607-439F-4109-B365-E34862F814A9}" srcOrd="1" destOrd="0" parTransId="{1A8BB8AF-F13C-487D-870D-0686916E059E}" sibTransId="{77D5F0F8-CB83-46C7-924C-BA55D8DC4362}"/>
    <dgm:cxn modelId="{24881ED5-3C88-4488-91A3-6241408012DD}" type="presOf" srcId="{570C9607-439F-4109-B365-E34862F814A9}" destId="{808A4FBC-E7AE-4E81-85CA-B0F1D3AA66F7}" srcOrd="0" destOrd="0" presId="urn:microsoft.com/office/officeart/2005/8/layout/hierarchy1"/>
    <dgm:cxn modelId="{1BA599E3-7B18-469E-8BA5-C52D644EFAD3}" type="presParOf" srcId="{3CF1CDFC-1DEB-4079-82BE-C1AE107BEFA2}" destId="{6F557F57-9DFE-42A8-8E95-E3659BA5F086}" srcOrd="0" destOrd="0" presId="urn:microsoft.com/office/officeart/2005/8/layout/hierarchy1"/>
    <dgm:cxn modelId="{7956B91E-FA89-4D1E-B71A-0030932461F4}" type="presParOf" srcId="{6F557F57-9DFE-42A8-8E95-E3659BA5F086}" destId="{16BB9ABB-60F6-4C76-A8EF-BFAA6AEB88D9}" srcOrd="0" destOrd="0" presId="urn:microsoft.com/office/officeart/2005/8/layout/hierarchy1"/>
    <dgm:cxn modelId="{75A9E081-8D96-4548-AC5F-5AD017832275}" type="presParOf" srcId="{16BB9ABB-60F6-4C76-A8EF-BFAA6AEB88D9}" destId="{FBE52983-22CE-4499-A181-BA12031DE9CC}" srcOrd="0" destOrd="0" presId="urn:microsoft.com/office/officeart/2005/8/layout/hierarchy1"/>
    <dgm:cxn modelId="{B4D73C8A-150C-4A74-9D84-EA21FD2841C1}" type="presParOf" srcId="{16BB9ABB-60F6-4C76-A8EF-BFAA6AEB88D9}" destId="{AE6F80F1-3107-4C95-AAAC-BF743799FEC6}" srcOrd="1" destOrd="0" presId="urn:microsoft.com/office/officeart/2005/8/layout/hierarchy1"/>
    <dgm:cxn modelId="{2438D243-1C9A-4CAB-B564-49C5416D85F3}" type="presParOf" srcId="{6F557F57-9DFE-42A8-8E95-E3659BA5F086}" destId="{6414B0E5-2D69-479E-938F-02498DE0C9DC}" srcOrd="1" destOrd="0" presId="urn:microsoft.com/office/officeart/2005/8/layout/hierarchy1"/>
    <dgm:cxn modelId="{5955FA13-6B34-4FF8-8079-AC1261B3AFE0}" type="presParOf" srcId="{3CF1CDFC-1DEB-4079-82BE-C1AE107BEFA2}" destId="{E8A681E2-CF6B-4949-9853-4C4BE671D6BF}" srcOrd="1" destOrd="0" presId="urn:microsoft.com/office/officeart/2005/8/layout/hierarchy1"/>
    <dgm:cxn modelId="{1C3005C8-0063-40EC-96BA-6552F3E643FD}" type="presParOf" srcId="{E8A681E2-CF6B-4949-9853-4C4BE671D6BF}" destId="{A4EADFB1-1844-4840-BB60-6DDF247B4F8A}" srcOrd="0" destOrd="0" presId="urn:microsoft.com/office/officeart/2005/8/layout/hierarchy1"/>
    <dgm:cxn modelId="{F58DC1FC-27EA-4AF2-9EA9-363A91179526}" type="presParOf" srcId="{A4EADFB1-1844-4840-BB60-6DDF247B4F8A}" destId="{756E1A99-2D7C-4BD8-898C-ECD7A663AC73}" srcOrd="0" destOrd="0" presId="urn:microsoft.com/office/officeart/2005/8/layout/hierarchy1"/>
    <dgm:cxn modelId="{4E73D8B4-0AB2-4B45-9DAD-5745C692419C}" type="presParOf" srcId="{A4EADFB1-1844-4840-BB60-6DDF247B4F8A}" destId="{808A4FBC-E7AE-4E81-85CA-B0F1D3AA66F7}" srcOrd="1" destOrd="0" presId="urn:microsoft.com/office/officeart/2005/8/layout/hierarchy1"/>
    <dgm:cxn modelId="{6B7F4DD3-BCA8-4286-ACD7-3E736F2A0080}" type="presParOf" srcId="{E8A681E2-CF6B-4949-9853-4C4BE671D6BF}" destId="{8B7FB93D-6E82-410D-865C-2014630EB570}" srcOrd="1" destOrd="0" presId="urn:microsoft.com/office/officeart/2005/8/layout/hierarchy1"/>
    <dgm:cxn modelId="{5FC580BE-1D12-4F2D-A40E-F931F9503640}" type="presParOf" srcId="{3CF1CDFC-1DEB-4079-82BE-C1AE107BEFA2}" destId="{D19FC3A9-1B8D-46E7-852B-57185237E015}" srcOrd="2" destOrd="0" presId="urn:microsoft.com/office/officeart/2005/8/layout/hierarchy1"/>
    <dgm:cxn modelId="{B18E91E0-A7DF-4124-A591-742FBFEB2EE2}" type="presParOf" srcId="{D19FC3A9-1B8D-46E7-852B-57185237E015}" destId="{DC68FDA5-39D0-4BCA-BC72-1BB570384DF0}" srcOrd="0" destOrd="0" presId="urn:microsoft.com/office/officeart/2005/8/layout/hierarchy1"/>
    <dgm:cxn modelId="{4E5F494D-2B0D-495B-B2E2-EE4A88FD129D}" type="presParOf" srcId="{DC68FDA5-39D0-4BCA-BC72-1BB570384DF0}" destId="{A0787217-C0EA-405B-93FA-004E4A6EC5A1}" srcOrd="0" destOrd="0" presId="urn:microsoft.com/office/officeart/2005/8/layout/hierarchy1"/>
    <dgm:cxn modelId="{CEC95EF4-4160-40A9-B202-4BA2EF47E072}" type="presParOf" srcId="{DC68FDA5-39D0-4BCA-BC72-1BB570384DF0}" destId="{DF0C06AA-5194-47C2-92DC-C09DE53EB552}" srcOrd="1" destOrd="0" presId="urn:microsoft.com/office/officeart/2005/8/layout/hierarchy1"/>
    <dgm:cxn modelId="{431220C7-58C6-4288-AC1A-E9F6B8E0FEAC}" type="presParOf" srcId="{D19FC3A9-1B8D-46E7-852B-57185237E015}" destId="{56A56CCF-07BA-4052-A23C-5B6DC7ED1A2E}"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04B58-81EF-49AB-8DC5-663B9407B969}">
      <dsp:nvSpPr>
        <dsp:cNvPr id="0" name=""/>
        <dsp:cNvSpPr/>
      </dsp:nvSpPr>
      <dsp:spPr>
        <a:xfrm>
          <a:off x="0" y="795777"/>
          <a:ext cx="4004096" cy="9266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rgbClr val="FFFFFF"/>
              </a:solidFill>
              <a:latin typeface="Times New Roman"/>
              <a:ea typeface="+mn-ea"/>
              <a:cs typeface="+mn-cs"/>
            </a:rPr>
            <a:t>Climate Change &amp; Education in Bangladesh</a:t>
          </a:r>
          <a:endParaRPr lang="en-US" sz="2400" kern="1200" dirty="0">
            <a:solidFill>
              <a:srgbClr val="FFFFFF"/>
            </a:solidFill>
            <a:latin typeface="Times New Roman"/>
            <a:ea typeface="+mn-ea"/>
            <a:cs typeface="+mn-cs"/>
          </a:endParaRPr>
        </a:p>
      </dsp:txBody>
      <dsp:txXfrm>
        <a:off x="45235" y="841012"/>
        <a:ext cx="3913626" cy="836169"/>
      </dsp:txXfrm>
    </dsp:sp>
    <dsp:sp modelId="{7FE5887D-9F59-4424-893E-CD5FBFBCFCE5}">
      <dsp:nvSpPr>
        <dsp:cNvPr id="0" name=""/>
        <dsp:cNvSpPr/>
      </dsp:nvSpPr>
      <dsp:spPr>
        <a:xfrm>
          <a:off x="0" y="1791537"/>
          <a:ext cx="4004096" cy="9266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rgbClr val="FFFFFF"/>
              </a:solidFill>
              <a:latin typeface="Times New Roman"/>
              <a:ea typeface="+mn-ea"/>
              <a:cs typeface="+mn-cs"/>
            </a:rPr>
            <a:t>Highly vulnerable to flooding and extreme weather</a:t>
          </a:r>
        </a:p>
      </dsp:txBody>
      <dsp:txXfrm>
        <a:off x="45235" y="1836772"/>
        <a:ext cx="3913626" cy="836169"/>
      </dsp:txXfrm>
    </dsp:sp>
    <dsp:sp modelId="{3F28D747-743A-49DE-98D5-586156EAF39C}">
      <dsp:nvSpPr>
        <dsp:cNvPr id="0" name=""/>
        <dsp:cNvSpPr/>
      </dsp:nvSpPr>
      <dsp:spPr>
        <a:xfrm>
          <a:off x="0" y="2787296"/>
          <a:ext cx="4004096" cy="9266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rgbClr val="FFFFFF"/>
              </a:solidFill>
              <a:latin typeface="Times New Roman"/>
              <a:ea typeface="+mn-ea"/>
              <a:cs typeface="+mn-cs"/>
            </a:rPr>
            <a:t>Climate events disrupt school access and attendance</a:t>
          </a:r>
        </a:p>
      </dsp:txBody>
      <dsp:txXfrm>
        <a:off x="45235" y="2832531"/>
        <a:ext cx="3913626" cy="836169"/>
      </dsp:txXfrm>
    </dsp:sp>
    <dsp:sp modelId="{427EB60E-9FBB-452C-A54F-575D2F309285}">
      <dsp:nvSpPr>
        <dsp:cNvPr id="0" name=""/>
        <dsp:cNvSpPr/>
      </dsp:nvSpPr>
      <dsp:spPr>
        <a:xfrm>
          <a:off x="0" y="3783057"/>
          <a:ext cx="4004096" cy="9266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rgbClr val="FFFFFF"/>
              </a:solidFill>
              <a:latin typeface="Times New Roman"/>
              <a:ea typeface="+mn-ea"/>
              <a:cs typeface="+mn-cs"/>
            </a:rPr>
            <a:t>Children in low-income and rural areas most affected</a:t>
          </a:r>
        </a:p>
      </dsp:txBody>
      <dsp:txXfrm>
        <a:off x="45235" y="3828292"/>
        <a:ext cx="3913626" cy="836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52983-22CE-4499-A181-BA12031DE9CC}">
      <dsp:nvSpPr>
        <dsp:cNvPr id="0" name=""/>
        <dsp:cNvSpPr/>
      </dsp:nvSpPr>
      <dsp:spPr>
        <a:xfrm>
          <a:off x="0" y="1463991"/>
          <a:ext cx="1603010" cy="1017911"/>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6F80F1-3107-4C95-AAAC-BF743799FEC6}">
      <dsp:nvSpPr>
        <dsp:cNvPr id="0" name=""/>
        <dsp:cNvSpPr/>
      </dsp:nvSpPr>
      <dsp:spPr>
        <a:xfrm>
          <a:off x="178112"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ea typeface="+mn-ea"/>
              <a:cs typeface="+mn-cs"/>
            </a:rPr>
            <a:t>Education as climate adaptation, not just response</a:t>
          </a:r>
        </a:p>
      </dsp:txBody>
      <dsp:txXfrm>
        <a:off x="207926" y="1663012"/>
        <a:ext cx="1543382" cy="958283"/>
      </dsp:txXfrm>
    </dsp:sp>
    <dsp:sp modelId="{756E1A99-2D7C-4BD8-898C-ECD7A663AC73}">
      <dsp:nvSpPr>
        <dsp:cNvPr id="0" name=""/>
        <dsp:cNvSpPr/>
      </dsp:nvSpPr>
      <dsp:spPr>
        <a:xfrm>
          <a:off x="1959235" y="1463991"/>
          <a:ext cx="1603010" cy="1017911"/>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A4FBC-E7AE-4E81-85CA-B0F1D3AA66F7}">
      <dsp:nvSpPr>
        <dsp:cNvPr id="0" name=""/>
        <dsp:cNvSpPr/>
      </dsp:nvSpPr>
      <dsp:spPr>
        <a:xfrm>
          <a:off x="2137347"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ea typeface="+mn-ea"/>
              <a:cs typeface="+mn-cs"/>
            </a:rPr>
            <a:t>Children as agents of change in communities</a:t>
          </a:r>
        </a:p>
      </dsp:txBody>
      <dsp:txXfrm>
        <a:off x="2167161" y="1663012"/>
        <a:ext cx="1543382" cy="958283"/>
      </dsp:txXfrm>
    </dsp:sp>
    <dsp:sp modelId="{A0787217-C0EA-405B-93FA-004E4A6EC5A1}">
      <dsp:nvSpPr>
        <dsp:cNvPr id="0" name=""/>
        <dsp:cNvSpPr/>
      </dsp:nvSpPr>
      <dsp:spPr>
        <a:xfrm>
          <a:off x="3918470" y="1463991"/>
          <a:ext cx="1603010" cy="1017911"/>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C06AA-5194-47C2-92DC-C09DE53EB552}">
      <dsp:nvSpPr>
        <dsp:cNvPr id="0" name=""/>
        <dsp:cNvSpPr/>
      </dsp:nvSpPr>
      <dsp:spPr>
        <a:xfrm>
          <a:off x="4096582" y="1633198"/>
          <a:ext cx="1603010" cy="1017911"/>
        </a:xfrm>
        <a:prstGeom prst="roundRect">
          <a:avLst>
            <a:gd name="adj" fmla="val 10000"/>
          </a:avLst>
        </a:prstGeom>
        <a:solidFill>
          <a:schemeClr val="lt1">
            <a:alpha val="9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ea typeface="+mn-ea"/>
              <a:cs typeface="+mn-cs"/>
            </a:rPr>
            <a:t>Importance of policy integration for lasting impact</a:t>
          </a:r>
        </a:p>
      </dsp:txBody>
      <dsp:txXfrm>
        <a:off x="4126396" y="1663012"/>
        <a:ext cx="1543382" cy="9582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0C68B-043F-49E1-ADD5-20F627B5BC08}" type="datetimeFigureOut">
              <a:t>2/28/2026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6284C-D094-4870-AECA-1BA37ED835F8}" type="slidenum">
              <a:t>‹#›</a:t>
            </a:fld>
            <a:endParaRPr lang="en-US"/>
          </a:p>
        </p:txBody>
      </p:sp>
    </p:spTree>
    <p:extLst>
      <p:ext uri="{BB962C8B-B14F-4D97-AF65-F5344CB8AC3E}">
        <p14:creationId xmlns:p14="http://schemas.microsoft.com/office/powerpoint/2010/main" val="1153333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for this case study, I’m focusing on Bangladesh because it’s one of the most climate-vulnerable countries in the world, especially for children’s education. In 2024 alone, UNICEF analysis found </a:t>
            </a:r>
            <a:r>
              <a:rPr lang="en-US" dirty="0" err="1"/>
              <a:t>approx</a:t>
            </a:r>
            <a:r>
              <a:rPr lang="en-US" dirty="0"/>
              <a:t> 35 million children’s education was disrupted by climate-related events like floods, heatwaves and cyclones, costing children weeks of learning time. This really highlights how climate change is more than an environmental issue — it’s impacting children’s rights to consistent education.</a:t>
            </a:r>
          </a:p>
          <a:p>
            <a:r>
              <a:rPr lang="en-US" dirty="0"/>
              <a:t>What’s also important to note is that Bangladesh’s education challenges are not occasional or short-term. Climate disruption is recurring, which means education systems are under constant pressure rather than responding to one-off emergencies. This makes sustainability particularly important, as education responses need to function long-term rather than as temporary fixes.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D56284C-D094-4870-AECA-1BA37ED835F8}" type="slidenum">
              <a:t>2</a:t>
            </a:fld>
            <a:endParaRPr lang="en-US"/>
          </a:p>
        </p:txBody>
      </p:sp>
    </p:spTree>
    <p:extLst>
      <p:ext uri="{BB962C8B-B14F-4D97-AF65-F5344CB8AC3E}">
        <p14:creationId xmlns:p14="http://schemas.microsoft.com/office/powerpoint/2010/main" val="1423211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What’s particularly important here is that climate change doesn’t just affect the environment — it impacts education systems. In Bangladesh, schools were forced to close for up to eight weeks in some districts due to flooding and extreme weather events. These closures disrupt learning consistently, increase the risk of dropout — especially for girls — and deepen inequalities in access to education.</a:t>
            </a:r>
          </a:p>
          <a:p>
            <a:r>
              <a:rPr lang="en-US" dirty="0"/>
              <a:t>These disruptions don’t just affect academic progress. When education is interrupted, children may be pushed into </a:t>
            </a:r>
            <a:r>
              <a:rPr lang="en-US" dirty="0" err="1"/>
              <a:t>labour</a:t>
            </a:r>
            <a:r>
              <a:rPr lang="en-US" dirty="0"/>
              <a:t>, early marriage, or caring responsibilities, particularly in low-income households. This shows how climate-related education disruption can have wider social and protection implications, reinforcing cycles of inequality.</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D56284C-D094-4870-AECA-1BA37ED835F8}" type="slidenum">
              <a:t>3</a:t>
            </a:fld>
            <a:endParaRPr lang="en-US"/>
          </a:p>
        </p:txBody>
      </p:sp>
    </p:spTree>
    <p:extLst>
      <p:ext uri="{BB962C8B-B14F-4D97-AF65-F5344CB8AC3E}">
        <p14:creationId xmlns:p14="http://schemas.microsoft.com/office/powerpoint/2010/main" val="4073559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response to this challenge, UNICEF has supported climate-resilient education strategies designed to protect learning and build sustainability into the system. For example, UNICEF has backed the development of flood-resistant school infrastructure and temporary learning spaces so that when schools are damaged, children can still continue their education. UNICEF also works on integrating disaster-risk planning and climate awareness within curricula, which helps both schools and communities prepare for future climate impacts. These efforts aim to protect access to education while strengthening resilience.</a:t>
            </a:r>
          </a:p>
          <a:p>
            <a:r>
              <a:rPr lang="en-US"/>
              <a:t>On a day-to-day level, UNICEF’s work also involves supporting teachers and local education authorities to respond to climate risks. This includes training educators to manage learning disruptions, supporting emergency preparedness planning, and coordinating with communities so education remains a priority during climate events.</a:t>
            </a:r>
          </a:p>
          <a:p>
            <a:r>
              <a:rPr lang="en-US"/>
              <a:t>These practical, everyday interventions are important because they move climate resilience beyond infrastructure alone and embed it into how education systems actually operate. In this sense, sustainability is not just about buildings, but about people, planning, and institutional capacity.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56284C-D094-4870-AECA-1BA37ED835F8}" type="slidenum">
              <a:t>4</a:t>
            </a:fld>
            <a:endParaRPr lang="en-US"/>
          </a:p>
        </p:txBody>
      </p:sp>
    </p:spTree>
    <p:extLst>
      <p:ext uri="{BB962C8B-B14F-4D97-AF65-F5344CB8AC3E}">
        <p14:creationId xmlns:p14="http://schemas.microsoft.com/office/powerpoint/2010/main" val="3940533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this case study demonstrates that UNICEF’s interventions in Bangladesh can make meaningful contributions to sustainable education in the face of climate change. They support continuity of learning provide children with climate knowledge and resilience. However, it’s also necessary to acknowledge the limitations. Many of these initiatives depend heavily on external funding and the capacity of the national system to maintain them over the long term. In addition, while climate awareness is increasing, climate education is not yet consistently embedded across all curricula. This suggests deeper policy commitment and long-term investment are still needed if education systems are to be truly sustainable. There is also a risk that climate-resilient education initiatives remain unevenly distributed, with rural or </a:t>
            </a:r>
            <a:r>
              <a:rPr lang="en-US" dirty="0" err="1"/>
              <a:t>marginalised</a:t>
            </a:r>
            <a:r>
              <a:rPr lang="en-US" dirty="0"/>
              <a:t> communities benefiting less than urban areas. This raises questions about equity and whether climate-resilient education strategies are reaching the children most affected by climate change.</a:t>
            </a:r>
          </a:p>
          <a:p>
            <a:r>
              <a:rPr lang="en-US" dirty="0"/>
              <a:t>While UNICEF plays a vital role, long-term sustainability ultimately depends on national governments embedding these approaches into education policy, funding structures, and teacher training frameworks.</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56284C-D094-4870-AECA-1BA37ED835F8}" type="slidenum">
              <a:t>5</a:t>
            </a:fld>
            <a:endParaRPr lang="en-US"/>
          </a:p>
        </p:txBody>
      </p:sp>
    </p:spTree>
    <p:extLst>
      <p:ext uri="{BB962C8B-B14F-4D97-AF65-F5344CB8AC3E}">
        <p14:creationId xmlns:p14="http://schemas.microsoft.com/office/powerpoint/2010/main" val="3042879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Finally, this case study highlights the wider role of education in addressing climate change. UNICEF frames education not only as something that needs protection from climate impacts, but also as a tool for climate adaptation.</a:t>
            </a:r>
          </a:p>
          <a:p>
            <a:r>
              <a:rPr lang="en-US"/>
              <a:t>By supporting climate awareness and disaster-risk education, UNICEF helps children develop knowledge and skills that extend beyond the classroom and into their communities. This positions children not only as recipients of support, but as active participants in climate resilience.</a:t>
            </a:r>
          </a:p>
          <a:p>
            <a:r>
              <a:rPr lang="en-US"/>
              <a:t>However, for these benefits to be sustained, climate-resilient education must be embedded within national education policy rather than relying solely on external organisations. This reinforces the importance of long-term government commitment if sustainable education systems are to be achieved.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56284C-D094-4870-AECA-1BA37ED835F8}" type="slidenum">
              <a:t>6</a:t>
            </a:fld>
            <a:endParaRPr lang="en-US"/>
          </a:p>
        </p:txBody>
      </p:sp>
    </p:spTree>
    <p:extLst>
      <p:ext uri="{BB962C8B-B14F-4D97-AF65-F5344CB8AC3E}">
        <p14:creationId xmlns:p14="http://schemas.microsoft.com/office/powerpoint/2010/main" val="287024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this case study highlights the wider role of education in addressing climate change. UNICEF frames education not only as something that needs protection from climate impacts, but also as a tool for climate adaptation.</a:t>
            </a:r>
            <a:endParaRPr lang="en-US" dirty="0">
              <a:solidFill>
                <a:srgbClr val="444444"/>
              </a:solidFill>
            </a:endParaRPr>
          </a:p>
          <a:p>
            <a:r>
              <a:rPr lang="en-US" dirty="0"/>
              <a:t>By supporting climate awareness and disaster-risk education, UNICEF helps children develop knowledge and skills that extend beyond the classroom and into their communities. This positions children not only as recipients of support, but as active participants in climate resilience.</a:t>
            </a:r>
            <a:endParaRPr lang="en-US" dirty="0">
              <a:solidFill>
                <a:srgbClr val="444444"/>
              </a:solidFill>
            </a:endParaRPr>
          </a:p>
          <a:p>
            <a:r>
              <a:rPr lang="en-US" dirty="0"/>
              <a:t>However, for these benefits to be sustained, climate-resilient education must be embedded within national education policy rather than relying solely on external </a:t>
            </a:r>
            <a:r>
              <a:rPr lang="en-US" dirty="0" err="1"/>
              <a:t>organisations</a:t>
            </a:r>
            <a:r>
              <a:rPr lang="en-US" dirty="0"/>
              <a:t>. This reinforces the importance of long-term government commitment if sustainable education systems are to be achieved.</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5E06206-2717-4FEC-8F93-76EBA705B787}" type="slidenum">
              <a:t>7</a:t>
            </a:fld>
            <a:endParaRPr lang="en-US"/>
          </a:p>
        </p:txBody>
      </p:sp>
    </p:spTree>
    <p:extLst>
      <p:ext uri="{BB962C8B-B14F-4D97-AF65-F5344CB8AC3E}">
        <p14:creationId xmlns:p14="http://schemas.microsoft.com/office/powerpoint/2010/main" val="755146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2/28/2026</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0023171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2/28/2026</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28060170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2/28/2026</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128044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2/28/2026</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962813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2/28/2026</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281222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2/28/2026</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875757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2/28/2026</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126886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2/28/2026</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719536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2/28/2026</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359119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2/28/2026</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233111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2/28/2026</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775252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2/28/2026</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2619038075"/>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9.jpe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0.jpe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2" Type="http://schemas.openxmlformats.org/officeDocument/2006/relationships/hyperlink" Target="https://asian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3400" y="908651"/>
            <a:ext cx="3620882" cy="3640345"/>
          </a:xfrm>
        </p:spPr>
        <p:txBody>
          <a:bodyPr anchor="t">
            <a:normAutofit/>
          </a:bodyPr>
          <a:lstStyle/>
          <a:p>
            <a:r>
              <a:rPr lang="en-US" sz="4000" dirty="0">
                <a:solidFill>
                  <a:schemeClr val="bg1"/>
                </a:solidFill>
              </a:rPr>
              <a:t>Global Perspectives in Education</a:t>
            </a:r>
          </a:p>
        </p:txBody>
      </p:sp>
      <p:sp>
        <p:nvSpPr>
          <p:cNvPr id="3" name="Subtitle 2"/>
          <p:cNvSpPr>
            <a:spLocks noGrp="1"/>
          </p:cNvSpPr>
          <p:nvPr>
            <p:ph type="subTitle" idx="1"/>
          </p:nvPr>
        </p:nvSpPr>
        <p:spPr>
          <a:xfrm>
            <a:off x="703400" y="4945712"/>
            <a:ext cx="3380437" cy="850392"/>
          </a:xfrm>
        </p:spPr>
        <p:txBody>
          <a:bodyPr vert="horz" lIns="91440" tIns="45720" rIns="91440" bIns="45720" rtlCol="0" anchor="b">
            <a:normAutofit/>
          </a:bodyPr>
          <a:lstStyle/>
          <a:p>
            <a:r>
              <a:rPr lang="en-US" sz="1800" dirty="0">
                <a:solidFill>
                  <a:schemeClr val="bg1"/>
                </a:solidFill>
              </a:rPr>
              <a:t>By Jodie Todd</a:t>
            </a:r>
          </a:p>
        </p:txBody>
      </p:sp>
      <p:pic>
        <p:nvPicPr>
          <p:cNvPr id="4" name="Picture 3" descr="Earth as a particle with gold and blue">
            <a:extLst>
              <a:ext uri="{FF2B5EF4-FFF2-40B4-BE49-F238E27FC236}">
                <a16:creationId xmlns:a16="http://schemas.microsoft.com/office/drawing/2014/main" id="{0D24708B-F254-467F-D4F3-BEB80F7517D8}"/>
              </a:ext>
            </a:extLst>
          </p:cNvPr>
          <p:cNvPicPr>
            <a:picLocks noChangeAspect="1"/>
          </p:cNvPicPr>
          <p:nvPr/>
        </p:nvPicPr>
        <p:blipFill>
          <a:blip r:embed="rId2"/>
          <a:srcRect l="10551" r="18241" b="-1"/>
          <a:stretch>
            <a:fillRect/>
          </a:stretch>
        </p:blipFill>
        <p:spPr>
          <a:xfrm>
            <a:off x="4876158" y="10"/>
            <a:ext cx="7315841" cy="685799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6511A-6B18-1DAC-94F9-2E88CD586625}"/>
              </a:ext>
            </a:extLst>
          </p:cNvPr>
          <p:cNvSpPr>
            <a:spLocks noGrp="1"/>
          </p:cNvSpPr>
          <p:nvPr>
            <p:ph type="title"/>
          </p:nvPr>
        </p:nvSpPr>
        <p:spPr>
          <a:xfrm>
            <a:off x="474050" y="281796"/>
            <a:ext cx="10687812" cy="798194"/>
          </a:xfrm>
        </p:spPr>
        <p:txBody>
          <a:bodyPr>
            <a:normAutofit/>
          </a:bodyPr>
          <a:lstStyle/>
          <a:p>
            <a:r>
              <a:rPr lang="en-US" dirty="0">
                <a:solidFill>
                  <a:srgbClr val="C00000"/>
                </a:solidFill>
                <a:latin typeface="Times New Roman"/>
                <a:cs typeface="Times New Roman"/>
              </a:rPr>
              <a:t>Case Study Context: Bangladesh</a:t>
            </a:r>
          </a:p>
        </p:txBody>
      </p:sp>
      <p:graphicFrame>
        <p:nvGraphicFramePr>
          <p:cNvPr id="15" name="Content Placeholder 2">
            <a:extLst>
              <a:ext uri="{FF2B5EF4-FFF2-40B4-BE49-F238E27FC236}">
                <a16:creationId xmlns:a16="http://schemas.microsoft.com/office/drawing/2014/main" id="{2E69835E-B14D-83E7-D2D8-CDDB14A95F18}"/>
              </a:ext>
            </a:extLst>
          </p:cNvPr>
          <p:cNvGraphicFramePr>
            <a:graphicFrameLocks noGrp="1"/>
          </p:cNvGraphicFramePr>
          <p:nvPr>
            <p:ph idx="1"/>
            <p:extLst>
              <p:ext uri="{D42A27DB-BD31-4B8C-83A1-F6EECF244321}">
                <p14:modId xmlns:p14="http://schemas.microsoft.com/office/powerpoint/2010/main" val="1574797649"/>
              </p:ext>
            </p:extLst>
          </p:nvPr>
        </p:nvGraphicFramePr>
        <p:xfrm>
          <a:off x="7157767" y="900216"/>
          <a:ext cx="4004096" cy="5505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descr="Case study: Bangladesh - Rivers and ...">
            <a:extLst>
              <a:ext uri="{FF2B5EF4-FFF2-40B4-BE49-F238E27FC236}">
                <a16:creationId xmlns:a16="http://schemas.microsoft.com/office/drawing/2014/main" id="{1A4E9F31-39FB-009E-2B64-1DAE4C1DBF36}"/>
              </a:ext>
            </a:extLst>
          </p:cNvPr>
          <p:cNvPicPr>
            <a:picLocks noChangeAspect="1"/>
          </p:cNvPicPr>
          <p:nvPr/>
        </p:nvPicPr>
        <p:blipFill>
          <a:blip r:embed="rId8"/>
          <a:stretch>
            <a:fillRect/>
          </a:stretch>
        </p:blipFill>
        <p:spPr>
          <a:xfrm>
            <a:off x="713836" y="1271545"/>
            <a:ext cx="6158452" cy="4737519"/>
          </a:xfrm>
          <a:prstGeom prst="rect">
            <a:avLst/>
          </a:prstGeom>
        </p:spPr>
      </p:pic>
      <p:sp>
        <p:nvSpPr>
          <p:cNvPr id="8" name="TextBox 7">
            <a:extLst>
              <a:ext uri="{FF2B5EF4-FFF2-40B4-BE49-F238E27FC236}">
                <a16:creationId xmlns:a16="http://schemas.microsoft.com/office/drawing/2014/main" id="{24962B7D-57CE-13A3-9B73-682CB01810B6}"/>
              </a:ext>
            </a:extLst>
          </p:cNvPr>
          <p:cNvSpPr txBox="1"/>
          <p:nvPr/>
        </p:nvSpPr>
        <p:spPr>
          <a:xfrm>
            <a:off x="5198029" y="6183086"/>
            <a:ext cx="12245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latin typeface="Times New Roman"/>
                <a:ea typeface="Times New Roman"/>
                <a:cs typeface="Times New Roman"/>
              </a:rPr>
              <a:t>(BBC, 2019)</a:t>
            </a:r>
            <a:endParaRPr lang="en-US"/>
          </a:p>
        </p:txBody>
      </p:sp>
    </p:spTree>
    <p:extLst>
      <p:ext uri="{BB962C8B-B14F-4D97-AF65-F5344CB8AC3E}">
        <p14:creationId xmlns:p14="http://schemas.microsoft.com/office/powerpoint/2010/main" val="3453921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EB756-5547-23CF-2442-2F5375007597}"/>
              </a:ext>
            </a:extLst>
          </p:cNvPr>
          <p:cNvSpPr>
            <a:spLocks noGrp="1"/>
          </p:cNvSpPr>
          <p:nvPr>
            <p:ph type="title"/>
          </p:nvPr>
        </p:nvSpPr>
        <p:spPr>
          <a:xfrm>
            <a:off x="303197" y="750627"/>
            <a:ext cx="10846556" cy="1304150"/>
          </a:xfrm>
        </p:spPr>
        <p:txBody>
          <a:bodyPr vert="horz" lIns="91440" tIns="45720" rIns="91440" bIns="45720" rtlCol="0" anchor="t">
            <a:normAutofit/>
          </a:bodyPr>
          <a:lstStyle/>
          <a:p>
            <a:r>
              <a:rPr lang="en-US" b="1" kern="1200" dirty="0">
                <a:solidFill>
                  <a:schemeClr val="tx2">
                    <a:lumMod val="49000"/>
                  </a:schemeClr>
                </a:solidFill>
                <a:latin typeface="+mj-lt"/>
                <a:ea typeface="+mj-ea"/>
                <a:cs typeface="+mj-cs"/>
              </a:rPr>
              <a:t> </a:t>
            </a:r>
            <a:r>
              <a:rPr lang="en-US" b="1" kern="1200" dirty="0">
                <a:solidFill>
                  <a:srgbClr val="C00000"/>
                </a:solidFill>
                <a:latin typeface="Times New Roman"/>
                <a:cs typeface="Times New Roman"/>
              </a:rPr>
              <a:t>Climate Change &amp; Education Disruption</a:t>
            </a:r>
          </a:p>
        </p:txBody>
      </p:sp>
      <p:sp>
        <p:nvSpPr>
          <p:cNvPr id="4" name="TextBox 3">
            <a:extLst>
              <a:ext uri="{FF2B5EF4-FFF2-40B4-BE49-F238E27FC236}">
                <a16:creationId xmlns:a16="http://schemas.microsoft.com/office/drawing/2014/main" id="{998CB00C-E0D6-CF09-970B-C61E1A453551}"/>
              </a:ext>
            </a:extLst>
          </p:cNvPr>
          <p:cNvSpPr txBox="1"/>
          <p:nvPr/>
        </p:nvSpPr>
        <p:spPr>
          <a:xfrm>
            <a:off x="1056961" y="2075250"/>
            <a:ext cx="4571288" cy="41014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120000"/>
              </a:lnSpc>
              <a:spcBef>
                <a:spcPts val="1000"/>
              </a:spcBef>
              <a:spcAft>
                <a:spcPts val="600"/>
              </a:spcAft>
              <a:buFont typeface="Arial" panose="020B0604020202020204" pitchFamily="34" charset="0"/>
              <a:buChar char="•"/>
            </a:pPr>
            <a:r>
              <a:rPr lang="en-US" sz="2000" b="1" dirty="0">
                <a:solidFill>
                  <a:schemeClr val="bg1"/>
                </a:solidFill>
                <a:latin typeface="Times New Roman"/>
                <a:cs typeface="Times New Roman"/>
              </a:rPr>
              <a:t>Impact of Climate Change on Education</a:t>
            </a:r>
            <a:endParaRPr lang="en-US" sz="2000" dirty="0">
              <a:solidFill>
                <a:schemeClr val="bg1"/>
              </a:solidFill>
              <a:latin typeface="Times New Roman"/>
              <a:cs typeface="Times New Roman"/>
            </a:endParaRPr>
          </a:p>
          <a:p>
            <a:pPr marL="228600" indent="-228600">
              <a:lnSpc>
                <a:spcPct val="120000"/>
              </a:lnSpc>
              <a:spcBef>
                <a:spcPts val="1000"/>
              </a:spcBef>
              <a:spcAft>
                <a:spcPts val="600"/>
              </a:spcAft>
              <a:buFont typeface="Arial" panose="020B0604020202020204" pitchFamily="34" charset="0"/>
              <a:buChar char="•"/>
            </a:pPr>
            <a:r>
              <a:rPr lang="en-US" sz="2000" dirty="0">
                <a:solidFill>
                  <a:schemeClr val="bg1"/>
                </a:solidFill>
                <a:latin typeface="Times New Roman"/>
                <a:cs typeface="Times New Roman"/>
              </a:rPr>
              <a:t>Flooding damages school infrastructure</a:t>
            </a:r>
          </a:p>
          <a:p>
            <a:pPr marL="228600" indent="-228600">
              <a:lnSpc>
                <a:spcPct val="120000"/>
              </a:lnSpc>
              <a:spcBef>
                <a:spcPts val="1000"/>
              </a:spcBef>
              <a:spcAft>
                <a:spcPts val="600"/>
              </a:spcAft>
              <a:buFont typeface="Arial" panose="020B0604020202020204" pitchFamily="34" charset="0"/>
              <a:buChar char="•"/>
            </a:pPr>
            <a:r>
              <a:rPr lang="en-US" sz="2000" dirty="0">
                <a:solidFill>
                  <a:schemeClr val="bg1"/>
                </a:solidFill>
                <a:latin typeface="Times New Roman"/>
                <a:cs typeface="Times New Roman"/>
              </a:rPr>
              <a:t>School closures interrupt learning continuity</a:t>
            </a:r>
          </a:p>
          <a:p>
            <a:pPr marL="228600" indent="-228600">
              <a:lnSpc>
                <a:spcPct val="120000"/>
              </a:lnSpc>
              <a:spcBef>
                <a:spcPts val="1000"/>
              </a:spcBef>
              <a:spcAft>
                <a:spcPts val="600"/>
              </a:spcAft>
              <a:buFont typeface="Arial" panose="020B0604020202020204" pitchFamily="34" charset="0"/>
              <a:buChar char="•"/>
            </a:pPr>
            <a:r>
              <a:rPr lang="en-US" sz="2000" dirty="0">
                <a:solidFill>
                  <a:schemeClr val="bg1"/>
                </a:solidFill>
                <a:latin typeface="Times New Roman"/>
                <a:cs typeface="Times New Roman"/>
              </a:rPr>
              <a:t>Increased risk of dropout, especially for girls</a:t>
            </a:r>
          </a:p>
          <a:p>
            <a:pPr marL="228600" indent="-228600">
              <a:lnSpc>
                <a:spcPct val="120000"/>
              </a:lnSpc>
              <a:spcBef>
                <a:spcPts val="1000"/>
              </a:spcBef>
              <a:spcAft>
                <a:spcPts val="600"/>
              </a:spcAft>
              <a:buFont typeface="Arial" panose="020B0604020202020204" pitchFamily="34" charset="0"/>
              <a:buChar char="•"/>
            </a:pPr>
            <a:endParaRPr lang="en-US" sz="2000"/>
          </a:p>
        </p:txBody>
      </p:sp>
      <p:pic>
        <p:nvPicPr>
          <p:cNvPr id="3" name="Picture 2" descr="Bangladeshi children ...">
            <a:extLst>
              <a:ext uri="{FF2B5EF4-FFF2-40B4-BE49-F238E27FC236}">
                <a16:creationId xmlns:a16="http://schemas.microsoft.com/office/drawing/2014/main" id="{797AD6EA-DC30-DC92-4918-179D2F962470}"/>
              </a:ext>
            </a:extLst>
          </p:cNvPr>
          <p:cNvPicPr>
            <a:picLocks noChangeAspect="1"/>
          </p:cNvPicPr>
          <p:nvPr/>
        </p:nvPicPr>
        <p:blipFill>
          <a:blip r:embed="rId3"/>
          <a:srcRect l="17749" r="17122" b="1"/>
          <a:stretch>
            <a:fillRect/>
          </a:stretch>
        </p:blipFill>
        <p:spPr>
          <a:xfrm>
            <a:off x="6379560" y="2075250"/>
            <a:ext cx="4770191" cy="4101492"/>
          </a:xfrm>
          <a:prstGeom prst="rect">
            <a:avLst/>
          </a:prstGeom>
          <a:noFill/>
        </p:spPr>
      </p:pic>
      <p:sp>
        <p:nvSpPr>
          <p:cNvPr id="11" name="Date Placeholder 4">
            <a:extLst>
              <a:ext uri="{FF2B5EF4-FFF2-40B4-BE49-F238E27FC236}">
                <a16:creationId xmlns:a16="http://schemas.microsoft.com/office/drawing/2014/main" id="{2E62A015-A754-D25F-D3BA-615404E35D09}"/>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93647D89-F47B-4184-B001-3D299616FC0D}" type="datetime1">
              <a:pPr>
                <a:spcAft>
                  <a:spcPts val="600"/>
                </a:spcAft>
              </a:pPr>
              <a:t>2/28/2026</a:t>
            </a:fld>
            <a:endParaRPr lang="en-US"/>
          </a:p>
        </p:txBody>
      </p:sp>
      <p:sp>
        <p:nvSpPr>
          <p:cNvPr id="13" name="Footer Placeholder 5">
            <a:extLst>
              <a:ext uri="{FF2B5EF4-FFF2-40B4-BE49-F238E27FC236}">
                <a16:creationId xmlns:a16="http://schemas.microsoft.com/office/drawing/2014/main" id="{D6E44E42-B697-9F85-F0A7-95FD0D638814}"/>
              </a:ext>
            </a:extLst>
          </p:cNvPr>
          <p:cNvSpPr>
            <a:spLocks noGrp="1"/>
          </p:cNvSpPr>
          <p:nvPr>
            <p:ph type="ftr" sz="quarter" idx="11"/>
          </p:nvPr>
        </p:nvSpPr>
        <p:spPr>
          <a:xfrm>
            <a:off x="7344016" y="6424761"/>
            <a:ext cx="4059936" cy="365125"/>
          </a:xfrm>
        </p:spPr>
        <p:txBody>
          <a:bodyPr vert="horz" lIns="91440" tIns="45720" rIns="91440" bIns="45720" rtlCol="0" anchor="ctr">
            <a:normAutofit/>
          </a:bodyPr>
          <a:lstStyle/>
          <a:p>
            <a:pPr>
              <a:lnSpc>
                <a:spcPct val="90000"/>
              </a:lnSpc>
              <a:spcAft>
                <a:spcPts val="600"/>
              </a:spcAft>
            </a:pPr>
            <a:r>
              <a:rPr lang="en-US" sz="700" b="0" kern="1200" cap="all" spc="0" baseline="0">
                <a:latin typeface="+mn-lt"/>
                <a:ea typeface="+mn-ea"/>
                <a:cs typeface="+mn-cs"/>
              </a:rPr>
              <a:t>
              </a:t>
            </a:r>
          </a:p>
        </p:txBody>
      </p:sp>
      <p:sp>
        <p:nvSpPr>
          <p:cNvPr id="15" name="Slide Number Placeholder 6">
            <a:extLst>
              <a:ext uri="{FF2B5EF4-FFF2-40B4-BE49-F238E27FC236}">
                <a16:creationId xmlns:a16="http://schemas.microsoft.com/office/drawing/2014/main" id="{AF93CA3C-4BF1-C344-7D05-D718F8A1C692}"/>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dirty="0"/>
              <a:pPr>
                <a:spcAft>
                  <a:spcPts val="600"/>
                </a:spcAft>
              </a:pPr>
              <a:t>3</a:t>
            </a:fld>
            <a:endParaRPr lang="en-US"/>
          </a:p>
        </p:txBody>
      </p:sp>
      <p:sp>
        <p:nvSpPr>
          <p:cNvPr id="5" name="TextBox 4">
            <a:extLst>
              <a:ext uri="{FF2B5EF4-FFF2-40B4-BE49-F238E27FC236}">
                <a16:creationId xmlns:a16="http://schemas.microsoft.com/office/drawing/2014/main" id="{8C958381-405A-BDFA-0ED7-EE9BF9253004}"/>
              </a:ext>
            </a:extLst>
          </p:cNvPr>
          <p:cNvSpPr txBox="1"/>
          <p:nvPr/>
        </p:nvSpPr>
        <p:spPr>
          <a:xfrm>
            <a:off x="9367967" y="6417733"/>
            <a:ext cx="224574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latin typeface="Times New Roman"/>
                <a:ea typeface="Times New Roman"/>
                <a:cs typeface="Times New Roman"/>
              </a:rPr>
              <a:t>(Aljazeera, 2019)</a:t>
            </a:r>
            <a:endParaRPr lang="en-US"/>
          </a:p>
        </p:txBody>
      </p:sp>
      <p:sp>
        <p:nvSpPr>
          <p:cNvPr id="6" name="TextBox 5">
            <a:extLst>
              <a:ext uri="{FF2B5EF4-FFF2-40B4-BE49-F238E27FC236}">
                <a16:creationId xmlns:a16="http://schemas.microsoft.com/office/drawing/2014/main" id="{B167B90B-2BBA-8929-D4F3-9C59718C6002}"/>
              </a:ext>
            </a:extLst>
          </p:cNvPr>
          <p:cNvSpPr txBox="1"/>
          <p:nvPr/>
        </p:nvSpPr>
        <p:spPr>
          <a:xfrm>
            <a:off x="3337188" y="5376722"/>
            <a:ext cx="21056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(UNICEF, 2024)</a:t>
            </a:r>
            <a:endParaRPr lang="en-US">
              <a:solidFill>
                <a:schemeClr val="bg1"/>
              </a:solidFill>
            </a:endParaRPr>
          </a:p>
        </p:txBody>
      </p:sp>
    </p:spTree>
    <p:extLst>
      <p:ext uri="{BB962C8B-B14F-4D97-AF65-F5344CB8AC3E}">
        <p14:creationId xmlns:p14="http://schemas.microsoft.com/office/powerpoint/2010/main" val="1426649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3A0B2-C9D3-B43B-569F-195AC601250D}"/>
              </a:ext>
            </a:extLst>
          </p:cNvPr>
          <p:cNvSpPr>
            <a:spLocks noGrp="1"/>
          </p:cNvSpPr>
          <p:nvPr>
            <p:ph type="title"/>
          </p:nvPr>
        </p:nvSpPr>
        <p:spPr>
          <a:xfrm>
            <a:off x="294009" y="1339070"/>
            <a:ext cx="7915163" cy="748667"/>
          </a:xfrm>
        </p:spPr>
        <p:txBody>
          <a:bodyPr>
            <a:normAutofit fontScale="90000"/>
          </a:bodyPr>
          <a:lstStyle/>
          <a:p>
            <a:r>
              <a:rPr lang="en-US" sz="4900" dirty="0">
                <a:solidFill>
                  <a:srgbClr val="C00000"/>
                </a:solidFill>
                <a:latin typeface="Times New Roman"/>
                <a:ea typeface="+mj-lt"/>
                <a:cs typeface="Times New Roman"/>
              </a:rPr>
              <a:t>UNICEF’s Climate-Resilient Education Response in</a:t>
            </a:r>
            <a:r>
              <a:rPr lang="en-US" sz="4900" dirty="0">
                <a:solidFill>
                  <a:schemeClr val="tx2">
                    <a:lumMod val="49000"/>
                  </a:schemeClr>
                </a:solidFill>
                <a:latin typeface="Times New Roman"/>
                <a:ea typeface="+mj-lt"/>
                <a:cs typeface="Times New Roman"/>
              </a:rPr>
              <a:t> </a:t>
            </a:r>
            <a:r>
              <a:rPr lang="en-US" sz="4900" dirty="0">
                <a:solidFill>
                  <a:srgbClr val="C00000"/>
                </a:solidFill>
                <a:latin typeface="Times New Roman"/>
                <a:ea typeface="+mj-lt"/>
                <a:cs typeface="Times New Roman"/>
              </a:rPr>
              <a:t>Bangladesh</a:t>
            </a:r>
            <a:endParaRPr lang="en-US" dirty="0" err="1">
              <a:solidFill>
                <a:srgbClr val="C00000"/>
              </a:solidFill>
            </a:endParaRPr>
          </a:p>
        </p:txBody>
      </p:sp>
      <p:sp>
        <p:nvSpPr>
          <p:cNvPr id="3" name="Content Placeholder 2">
            <a:extLst>
              <a:ext uri="{FF2B5EF4-FFF2-40B4-BE49-F238E27FC236}">
                <a16:creationId xmlns:a16="http://schemas.microsoft.com/office/drawing/2014/main" id="{A7A45CBA-7D2A-30D6-DCEB-691710C3BB6B}"/>
              </a:ext>
            </a:extLst>
          </p:cNvPr>
          <p:cNvSpPr>
            <a:spLocks noGrp="1"/>
          </p:cNvSpPr>
          <p:nvPr>
            <p:ph idx="1"/>
          </p:nvPr>
        </p:nvSpPr>
        <p:spPr>
          <a:xfrm>
            <a:off x="5568826" y="2766856"/>
            <a:ext cx="7757011" cy="3755163"/>
          </a:xfrm>
        </p:spPr>
        <p:txBody>
          <a:bodyPr vert="horz" lIns="91440" tIns="45720" rIns="91440" bIns="45720" rtlCol="0" anchor="t">
            <a:normAutofit/>
          </a:bodyPr>
          <a:lstStyle/>
          <a:p>
            <a:pPr marL="0" indent="0">
              <a:buNone/>
            </a:pPr>
            <a:endParaRPr lang="en-US" sz="2400" b="1" dirty="0">
              <a:latin typeface="Times New Roman"/>
              <a:cs typeface="Times New Roman"/>
            </a:endParaRPr>
          </a:p>
          <a:p>
            <a:r>
              <a:rPr lang="en-US" sz="2400" dirty="0">
                <a:solidFill>
                  <a:schemeClr val="bg1"/>
                </a:solidFill>
                <a:latin typeface="Times New Roman"/>
                <a:ea typeface="+mn-lt"/>
                <a:cs typeface="+mn-lt"/>
              </a:rPr>
              <a:t>Flood-resistant and raised school buildings</a:t>
            </a:r>
            <a:endParaRPr lang="en-US" sz="2400">
              <a:solidFill>
                <a:schemeClr val="bg1"/>
              </a:solidFill>
              <a:latin typeface="Times New Roman"/>
              <a:cs typeface="Times New Roman"/>
            </a:endParaRPr>
          </a:p>
          <a:p>
            <a:r>
              <a:rPr lang="en-US" sz="2400" dirty="0">
                <a:solidFill>
                  <a:schemeClr val="bg1"/>
                </a:solidFill>
                <a:latin typeface="Times New Roman"/>
                <a:ea typeface="+mn-lt"/>
                <a:cs typeface="+mn-lt"/>
              </a:rPr>
              <a:t>Temporary learning spaces during emergencies</a:t>
            </a:r>
            <a:endParaRPr lang="en-US" sz="2400">
              <a:solidFill>
                <a:schemeClr val="bg1"/>
              </a:solidFill>
              <a:latin typeface="Times New Roman"/>
              <a:cs typeface="Times New Roman"/>
            </a:endParaRPr>
          </a:p>
          <a:p>
            <a:r>
              <a:rPr lang="en-US" sz="2400" dirty="0">
                <a:solidFill>
                  <a:schemeClr val="bg1"/>
                </a:solidFill>
                <a:latin typeface="Times New Roman"/>
                <a:ea typeface="+mn-lt"/>
                <a:cs typeface="+mn-lt"/>
              </a:rPr>
              <a:t>Disaster risk planning within education systems</a:t>
            </a:r>
            <a:endParaRPr lang="en-US" sz="2400">
              <a:solidFill>
                <a:schemeClr val="bg1"/>
              </a:solidFill>
              <a:latin typeface="Times New Roman"/>
              <a:cs typeface="Times New Roman"/>
            </a:endParaRPr>
          </a:p>
          <a:p>
            <a:r>
              <a:rPr lang="en-US" sz="2400" dirty="0">
                <a:solidFill>
                  <a:schemeClr val="bg1"/>
                </a:solidFill>
                <a:latin typeface="Times New Roman"/>
                <a:ea typeface="+mn-lt"/>
                <a:cs typeface="+mn-lt"/>
              </a:rPr>
              <a:t>Climate awareness integrated into learning</a:t>
            </a:r>
            <a:endParaRPr lang="en-US" sz="2400" dirty="0">
              <a:solidFill>
                <a:schemeClr val="bg1"/>
              </a:solidFill>
              <a:latin typeface="Times New Roman"/>
              <a:cs typeface="Times New Roman"/>
            </a:endParaRPr>
          </a:p>
          <a:p>
            <a:endParaRPr lang="en-US" sz="2400" dirty="0">
              <a:latin typeface="Times New Roman"/>
              <a:cs typeface="Times New Roman"/>
            </a:endParaRPr>
          </a:p>
        </p:txBody>
      </p:sp>
      <p:pic>
        <p:nvPicPr>
          <p:cNvPr id="4" name="Picture 3" descr="UNICEF and Bangladesh flag editorial stock image. Illustration of  association - 289426074">
            <a:extLst>
              <a:ext uri="{FF2B5EF4-FFF2-40B4-BE49-F238E27FC236}">
                <a16:creationId xmlns:a16="http://schemas.microsoft.com/office/drawing/2014/main" id="{DC28F082-4F06-1DF5-57EB-1064CC6AFB43}"/>
              </a:ext>
            </a:extLst>
          </p:cNvPr>
          <p:cNvPicPr>
            <a:picLocks noChangeAspect="1"/>
          </p:cNvPicPr>
          <p:nvPr/>
        </p:nvPicPr>
        <p:blipFill>
          <a:blip r:embed="rId3"/>
          <a:stretch>
            <a:fillRect/>
          </a:stretch>
        </p:blipFill>
        <p:spPr>
          <a:xfrm>
            <a:off x="8075673" y="463310"/>
            <a:ext cx="3344353" cy="1948850"/>
          </a:xfrm>
          <a:prstGeom prst="rect">
            <a:avLst/>
          </a:prstGeom>
        </p:spPr>
      </p:pic>
      <p:pic>
        <p:nvPicPr>
          <p:cNvPr id="5" name="Picture 4" descr="Take action | UNICEF Bangladesh">
            <a:extLst>
              <a:ext uri="{FF2B5EF4-FFF2-40B4-BE49-F238E27FC236}">
                <a16:creationId xmlns:a16="http://schemas.microsoft.com/office/drawing/2014/main" id="{747DE1FF-E540-6857-B552-BE340EF0BEF0}"/>
              </a:ext>
            </a:extLst>
          </p:cNvPr>
          <p:cNvPicPr>
            <a:picLocks noChangeAspect="1"/>
          </p:cNvPicPr>
          <p:nvPr/>
        </p:nvPicPr>
        <p:blipFill>
          <a:blip r:embed="rId4"/>
          <a:stretch>
            <a:fillRect/>
          </a:stretch>
        </p:blipFill>
        <p:spPr>
          <a:xfrm>
            <a:off x="775299" y="2116977"/>
            <a:ext cx="4229100" cy="3774236"/>
          </a:xfrm>
          <a:prstGeom prst="rect">
            <a:avLst/>
          </a:prstGeom>
        </p:spPr>
      </p:pic>
      <p:sp>
        <p:nvSpPr>
          <p:cNvPr id="6" name="TextBox 5">
            <a:extLst>
              <a:ext uri="{FF2B5EF4-FFF2-40B4-BE49-F238E27FC236}">
                <a16:creationId xmlns:a16="http://schemas.microsoft.com/office/drawing/2014/main" id="{FC9EE0B1-177F-3F8E-2A76-D8D077B6FAF7}"/>
              </a:ext>
            </a:extLst>
          </p:cNvPr>
          <p:cNvSpPr txBox="1"/>
          <p:nvPr/>
        </p:nvSpPr>
        <p:spPr>
          <a:xfrm>
            <a:off x="9905999" y="2633869"/>
            <a:ext cx="151181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(Titov, 2023)</a:t>
            </a:r>
            <a:endParaRPr lang="en-US" dirty="0">
              <a:solidFill>
                <a:schemeClr val="bg1"/>
              </a:solidFill>
            </a:endParaRPr>
          </a:p>
        </p:txBody>
      </p:sp>
      <p:sp>
        <p:nvSpPr>
          <p:cNvPr id="7" name="TextBox 6">
            <a:extLst>
              <a:ext uri="{FF2B5EF4-FFF2-40B4-BE49-F238E27FC236}">
                <a16:creationId xmlns:a16="http://schemas.microsoft.com/office/drawing/2014/main" id="{D38E3E83-440E-C996-0C22-815601C1EA1B}"/>
              </a:ext>
            </a:extLst>
          </p:cNvPr>
          <p:cNvSpPr txBox="1"/>
          <p:nvPr/>
        </p:nvSpPr>
        <p:spPr>
          <a:xfrm>
            <a:off x="3517452" y="6147258"/>
            <a:ext cx="169215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(UNICEF, 2018)</a:t>
            </a:r>
            <a:endParaRPr lang="en-US" dirty="0">
              <a:solidFill>
                <a:schemeClr val="bg1"/>
              </a:solidFill>
            </a:endParaRPr>
          </a:p>
        </p:txBody>
      </p:sp>
      <p:sp>
        <p:nvSpPr>
          <p:cNvPr id="8" name="TextBox 7">
            <a:extLst>
              <a:ext uri="{FF2B5EF4-FFF2-40B4-BE49-F238E27FC236}">
                <a16:creationId xmlns:a16="http://schemas.microsoft.com/office/drawing/2014/main" id="{9DB4FC69-C0DA-B1AA-3BC5-F3FFB32F91B1}"/>
              </a:ext>
            </a:extLst>
          </p:cNvPr>
          <p:cNvSpPr txBox="1"/>
          <p:nvPr/>
        </p:nvSpPr>
        <p:spPr>
          <a:xfrm>
            <a:off x="9448799" y="5987143"/>
            <a:ext cx="178525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(UNICEF, 2024)</a:t>
            </a:r>
            <a:endParaRPr lang="en-US" dirty="0">
              <a:solidFill>
                <a:schemeClr val="bg1"/>
              </a:solidFill>
            </a:endParaRPr>
          </a:p>
        </p:txBody>
      </p:sp>
    </p:spTree>
    <p:extLst>
      <p:ext uri="{BB962C8B-B14F-4D97-AF65-F5344CB8AC3E}">
        <p14:creationId xmlns:p14="http://schemas.microsoft.com/office/powerpoint/2010/main" val="2551829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2943-0E8E-4092-36D1-8B126E4F3575}"/>
              </a:ext>
            </a:extLst>
          </p:cNvPr>
          <p:cNvSpPr>
            <a:spLocks noGrp="1"/>
          </p:cNvSpPr>
          <p:nvPr>
            <p:ph type="title"/>
          </p:nvPr>
        </p:nvSpPr>
        <p:spPr>
          <a:xfrm>
            <a:off x="317395" y="709127"/>
            <a:ext cx="4526839" cy="1568137"/>
          </a:xfrm>
        </p:spPr>
        <p:txBody>
          <a:bodyPr anchor="t">
            <a:normAutofit/>
          </a:bodyPr>
          <a:lstStyle/>
          <a:p>
            <a:r>
              <a:rPr lang="en-US" dirty="0"/>
              <a:t> </a:t>
            </a:r>
            <a:r>
              <a:rPr lang="en-US" dirty="0">
                <a:solidFill>
                  <a:srgbClr val="C00000"/>
                </a:solidFill>
                <a:latin typeface="Times New Roman"/>
                <a:cs typeface="Times New Roman"/>
              </a:rPr>
              <a:t>Impact &amp; Limitations</a:t>
            </a:r>
          </a:p>
        </p:txBody>
      </p:sp>
      <p:pic>
        <p:nvPicPr>
          <p:cNvPr id="4" name="Picture 3" descr="Reimagining school construction for ...">
            <a:extLst>
              <a:ext uri="{FF2B5EF4-FFF2-40B4-BE49-F238E27FC236}">
                <a16:creationId xmlns:a16="http://schemas.microsoft.com/office/drawing/2014/main" id="{E9311D2B-A297-08B7-8C69-E06519B8A34E}"/>
              </a:ext>
            </a:extLst>
          </p:cNvPr>
          <p:cNvPicPr>
            <a:picLocks noChangeAspect="1"/>
          </p:cNvPicPr>
          <p:nvPr/>
        </p:nvPicPr>
        <p:blipFill>
          <a:blip r:embed="rId3"/>
          <a:srcRect l="20802" r="982" b="2"/>
          <a:stretch>
            <a:fillRect/>
          </a:stretch>
        </p:blipFill>
        <p:spPr>
          <a:xfrm>
            <a:off x="5105400" y="702452"/>
            <a:ext cx="6249988" cy="5317347"/>
          </a:xfrm>
          <a:prstGeom prst="rect">
            <a:avLst/>
          </a:prstGeom>
          <a:noFill/>
        </p:spPr>
      </p:pic>
      <p:sp>
        <p:nvSpPr>
          <p:cNvPr id="3" name="Content Placeholder 2">
            <a:extLst>
              <a:ext uri="{FF2B5EF4-FFF2-40B4-BE49-F238E27FC236}">
                <a16:creationId xmlns:a16="http://schemas.microsoft.com/office/drawing/2014/main" id="{E7DC4BB9-960F-8D4A-5B52-A77F616AE3EE}"/>
              </a:ext>
            </a:extLst>
          </p:cNvPr>
          <p:cNvSpPr>
            <a:spLocks noGrp="1"/>
          </p:cNvSpPr>
          <p:nvPr>
            <p:ph type="body" sz="half" idx="2"/>
          </p:nvPr>
        </p:nvSpPr>
        <p:spPr>
          <a:xfrm>
            <a:off x="712142" y="1716547"/>
            <a:ext cx="3752747" cy="3742535"/>
          </a:xfrm>
        </p:spPr>
        <p:txBody>
          <a:bodyPr vert="horz" lIns="91440" tIns="45720" rIns="91440" bIns="45720" rtlCol="0" anchor="t">
            <a:noAutofit/>
          </a:bodyPr>
          <a:lstStyle/>
          <a:p>
            <a:r>
              <a:rPr lang="en-US" sz="2000" b="1" dirty="0">
                <a:solidFill>
                  <a:schemeClr val="bg1"/>
                </a:solidFill>
                <a:latin typeface="Times New Roman"/>
                <a:cs typeface="Times New Roman"/>
              </a:rPr>
              <a:t>Impact and Ongoing Challenges</a:t>
            </a:r>
            <a:endParaRPr lang="en-US" sz="2000" dirty="0">
              <a:solidFill>
                <a:schemeClr val="bg1"/>
              </a:solidFill>
              <a:latin typeface="Times New Roman"/>
              <a:cs typeface="Times New Roman"/>
            </a:endParaRPr>
          </a:p>
          <a:p>
            <a:r>
              <a:rPr lang="en-US" sz="2000" dirty="0">
                <a:solidFill>
                  <a:schemeClr val="bg1"/>
                </a:solidFill>
                <a:latin typeface="Times New Roman"/>
                <a:cs typeface="Times New Roman"/>
              </a:rPr>
              <a:t>Supports education continuity during climate crises</a:t>
            </a:r>
          </a:p>
          <a:p>
            <a:r>
              <a:rPr lang="en-US" sz="2000" dirty="0">
                <a:solidFill>
                  <a:schemeClr val="bg1"/>
                </a:solidFill>
                <a:latin typeface="Times New Roman"/>
                <a:cs typeface="Times New Roman"/>
              </a:rPr>
              <a:t>Builds long-term resilience in communities</a:t>
            </a:r>
          </a:p>
          <a:p>
            <a:r>
              <a:rPr lang="en-US" sz="2000" dirty="0">
                <a:solidFill>
                  <a:schemeClr val="bg1"/>
                </a:solidFill>
                <a:latin typeface="Times New Roman"/>
                <a:cs typeface="Times New Roman"/>
              </a:rPr>
              <a:t>However, programs rely on funding and government capacity</a:t>
            </a:r>
          </a:p>
          <a:p>
            <a:r>
              <a:rPr lang="en-US" sz="2000" dirty="0">
                <a:solidFill>
                  <a:schemeClr val="bg1"/>
                </a:solidFill>
                <a:latin typeface="Times New Roman"/>
                <a:cs typeface="Times New Roman"/>
              </a:rPr>
              <a:t>Climate education not consistently embedded nationwide </a:t>
            </a:r>
          </a:p>
          <a:p>
            <a:endParaRPr lang="en-US" dirty="0"/>
          </a:p>
        </p:txBody>
      </p:sp>
      <p:sp>
        <p:nvSpPr>
          <p:cNvPr id="9" name="Date Placeholder 4">
            <a:extLst>
              <a:ext uri="{FF2B5EF4-FFF2-40B4-BE49-F238E27FC236}">
                <a16:creationId xmlns:a16="http://schemas.microsoft.com/office/drawing/2014/main" id="{463BFD34-E67A-3AD7-109F-D61AEFD233F0}"/>
              </a:ext>
            </a:extLst>
          </p:cNvPr>
          <p:cNvSpPr>
            <a:spLocks noGrp="1"/>
          </p:cNvSpPr>
          <p:nvPr>
            <p:ph type="dt" sz="half" idx="10"/>
          </p:nvPr>
        </p:nvSpPr>
        <p:spPr>
          <a:xfrm>
            <a:off x="340137" y="63202"/>
            <a:ext cx="2743200" cy="318221"/>
          </a:xfrm>
        </p:spPr>
        <p:txBody>
          <a:bodyPr/>
          <a:lstStyle/>
          <a:p>
            <a:pPr>
              <a:spcAft>
                <a:spcPts val="600"/>
              </a:spcAft>
            </a:pPr>
            <a:fld id="{DF316DD4-D8F4-4D92-B7D6-E37DEB2F6C5D}" type="datetime1">
              <a:pPr>
                <a:spcAft>
                  <a:spcPts val="600"/>
                </a:spcAft>
              </a:pPr>
              <a:t>2/28/2026</a:t>
            </a:fld>
            <a:endParaRPr lang="en-US"/>
          </a:p>
        </p:txBody>
      </p:sp>
      <p:sp>
        <p:nvSpPr>
          <p:cNvPr id="11" name="Footer Placeholder 5">
            <a:extLst>
              <a:ext uri="{FF2B5EF4-FFF2-40B4-BE49-F238E27FC236}">
                <a16:creationId xmlns:a16="http://schemas.microsoft.com/office/drawing/2014/main" id="{00135E26-74B1-81FF-44FE-2770EF19399F}"/>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B00DADEB-62E0-57C8-B6DC-9E92596E8C4E}"/>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dirty="0"/>
              <a:pPr>
                <a:spcAft>
                  <a:spcPts val="600"/>
                </a:spcAft>
              </a:pPr>
              <a:t>5</a:t>
            </a:fld>
            <a:endParaRPr lang="en-US"/>
          </a:p>
        </p:txBody>
      </p:sp>
      <p:sp>
        <p:nvSpPr>
          <p:cNvPr id="5" name="TextBox 4">
            <a:extLst>
              <a:ext uri="{FF2B5EF4-FFF2-40B4-BE49-F238E27FC236}">
                <a16:creationId xmlns:a16="http://schemas.microsoft.com/office/drawing/2014/main" id="{6085D944-93EE-A757-116E-8067C403AC2B}"/>
              </a:ext>
            </a:extLst>
          </p:cNvPr>
          <p:cNvSpPr txBox="1"/>
          <p:nvPr/>
        </p:nvSpPr>
        <p:spPr>
          <a:xfrm>
            <a:off x="9994820" y="6294089"/>
            <a:ext cx="14077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(UNICEF, 2022a)</a:t>
            </a:r>
            <a:endParaRPr lang="en-US" dirty="0">
              <a:solidFill>
                <a:schemeClr val="bg1"/>
              </a:solidFill>
            </a:endParaRPr>
          </a:p>
        </p:txBody>
      </p:sp>
    </p:spTree>
    <p:extLst>
      <p:ext uri="{BB962C8B-B14F-4D97-AF65-F5344CB8AC3E}">
        <p14:creationId xmlns:p14="http://schemas.microsoft.com/office/powerpoint/2010/main" val="2021774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4903-92F2-6B2E-2002-D7022BAECD27}"/>
              </a:ext>
            </a:extLst>
          </p:cNvPr>
          <p:cNvSpPr>
            <a:spLocks noGrp="1"/>
          </p:cNvSpPr>
          <p:nvPr>
            <p:ph type="title"/>
          </p:nvPr>
        </p:nvSpPr>
        <p:spPr>
          <a:xfrm>
            <a:off x="150236" y="-343081"/>
            <a:ext cx="9956747" cy="1438780"/>
          </a:xfrm>
        </p:spPr>
        <p:txBody>
          <a:bodyPr/>
          <a:lstStyle/>
          <a:p>
            <a:r>
              <a:rPr lang="en-US" dirty="0">
                <a:solidFill>
                  <a:srgbClr val="C00000"/>
                </a:solidFill>
                <a:latin typeface="Times New Roman"/>
                <a:ea typeface="+mj-lt"/>
                <a:cs typeface="+mj-lt"/>
              </a:rPr>
              <a:t>Sustainability &amp; Long-Term Impact</a:t>
            </a:r>
          </a:p>
        </p:txBody>
      </p:sp>
      <p:sp>
        <p:nvSpPr>
          <p:cNvPr id="3" name="Content Placeholder 2">
            <a:extLst>
              <a:ext uri="{FF2B5EF4-FFF2-40B4-BE49-F238E27FC236}">
                <a16:creationId xmlns:a16="http://schemas.microsoft.com/office/drawing/2014/main" id="{C22877EF-101E-DB08-35EE-B537034FEF85}"/>
              </a:ext>
            </a:extLst>
          </p:cNvPr>
          <p:cNvSpPr>
            <a:spLocks noGrp="1"/>
          </p:cNvSpPr>
          <p:nvPr>
            <p:ph idx="1"/>
          </p:nvPr>
        </p:nvSpPr>
        <p:spPr>
          <a:xfrm>
            <a:off x="6287693" y="782781"/>
            <a:ext cx="5758560" cy="3870181"/>
          </a:xfrm>
        </p:spPr>
        <p:txBody>
          <a:bodyPr vert="horz" lIns="91440" tIns="45720" rIns="91440" bIns="45720" rtlCol="0" anchor="t">
            <a:normAutofit/>
          </a:bodyPr>
          <a:lstStyle/>
          <a:p>
            <a:endParaRPr lang="en-US" sz="2400" b="1" dirty="0">
              <a:latin typeface="Times New Roman"/>
              <a:cs typeface="Times New Roman"/>
            </a:endParaRPr>
          </a:p>
          <a:p>
            <a:r>
              <a:rPr lang="en-US" sz="2400" dirty="0">
                <a:solidFill>
                  <a:schemeClr val="bg1"/>
                </a:solidFill>
                <a:latin typeface="Times New Roman"/>
                <a:ea typeface="+mn-lt"/>
                <a:cs typeface="+mn-lt"/>
              </a:rPr>
              <a:t>Education as climate adaptation, not just response</a:t>
            </a:r>
            <a:endParaRPr lang="en-US" sz="2400">
              <a:solidFill>
                <a:schemeClr val="bg1"/>
              </a:solidFill>
              <a:latin typeface="Times New Roman"/>
              <a:cs typeface="Times New Roman"/>
            </a:endParaRPr>
          </a:p>
          <a:p>
            <a:r>
              <a:rPr lang="en-US" sz="2400" dirty="0">
                <a:solidFill>
                  <a:schemeClr val="bg1"/>
                </a:solidFill>
                <a:latin typeface="Times New Roman"/>
                <a:ea typeface="+mn-lt"/>
                <a:cs typeface="+mn-lt"/>
              </a:rPr>
              <a:t>Children as agents of change in communities</a:t>
            </a:r>
            <a:endParaRPr lang="en-US" sz="2400">
              <a:solidFill>
                <a:schemeClr val="bg1"/>
              </a:solidFill>
              <a:latin typeface="Times New Roman"/>
              <a:cs typeface="Times New Roman"/>
            </a:endParaRPr>
          </a:p>
          <a:p>
            <a:r>
              <a:rPr lang="en-US" sz="2400" dirty="0">
                <a:solidFill>
                  <a:schemeClr val="bg1"/>
                </a:solidFill>
                <a:latin typeface="Times New Roman"/>
                <a:ea typeface="+mn-lt"/>
                <a:cs typeface="+mn-lt"/>
              </a:rPr>
              <a:t>Importance of policy integration for lasting impact </a:t>
            </a:r>
            <a:endParaRPr lang="en-US" sz="2400" dirty="0">
              <a:solidFill>
                <a:schemeClr val="bg1"/>
              </a:solidFill>
              <a:latin typeface="Times New Roman"/>
            </a:endParaRPr>
          </a:p>
          <a:p>
            <a:endParaRPr lang="en-US" dirty="0"/>
          </a:p>
        </p:txBody>
      </p:sp>
      <p:pic>
        <p:nvPicPr>
          <p:cNvPr id="7" name="Picture 6" descr="Ema wades through floodwaters in Bangladesh to continue learning: As  flooding closes schools, UNICEF works with Government and partners to  ensure children do not lose out on education - Bangladesh | ReliefWeb">
            <a:extLst>
              <a:ext uri="{FF2B5EF4-FFF2-40B4-BE49-F238E27FC236}">
                <a16:creationId xmlns:a16="http://schemas.microsoft.com/office/drawing/2014/main" id="{045F510D-DDD2-1230-B327-EB1CDDCAAF7F}"/>
              </a:ext>
            </a:extLst>
          </p:cNvPr>
          <p:cNvPicPr>
            <a:picLocks noChangeAspect="1"/>
          </p:cNvPicPr>
          <p:nvPr/>
        </p:nvPicPr>
        <p:blipFill>
          <a:blip r:embed="rId3"/>
          <a:stretch>
            <a:fillRect/>
          </a:stretch>
        </p:blipFill>
        <p:spPr>
          <a:xfrm>
            <a:off x="339306" y="1465771"/>
            <a:ext cx="5963728" cy="4472796"/>
          </a:xfrm>
          <a:prstGeom prst="rect">
            <a:avLst/>
          </a:prstGeom>
        </p:spPr>
      </p:pic>
      <p:sp>
        <p:nvSpPr>
          <p:cNvPr id="9" name="TextBox 8">
            <a:extLst>
              <a:ext uri="{FF2B5EF4-FFF2-40B4-BE49-F238E27FC236}">
                <a16:creationId xmlns:a16="http://schemas.microsoft.com/office/drawing/2014/main" id="{6311D693-C26D-0622-B302-E84FAAB81FEA}"/>
              </a:ext>
            </a:extLst>
          </p:cNvPr>
          <p:cNvSpPr txBox="1"/>
          <p:nvPr/>
        </p:nvSpPr>
        <p:spPr>
          <a:xfrm>
            <a:off x="3445565" y="6245087"/>
            <a:ext cx="250134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(Fund, 2022)</a:t>
            </a:r>
            <a:endParaRPr lang="en-US" dirty="0">
              <a:solidFill>
                <a:schemeClr val="bg1"/>
              </a:solidFill>
            </a:endParaRPr>
          </a:p>
        </p:txBody>
      </p:sp>
      <p:pic>
        <p:nvPicPr>
          <p:cNvPr id="10" name="Picture 9" descr="Bangladesh floods take heavy toll on education - Asia News NetworkAsia News  Network">
            <a:extLst>
              <a:ext uri="{FF2B5EF4-FFF2-40B4-BE49-F238E27FC236}">
                <a16:creationId xmlns:a16="http://schemas.microsoft.com/office/drawing/2014/main" id="{B5AC89A6-DE72-411C-3BFE-F8A1BD3E06BA}"/>
              </a:ext>
            </a:extLst>
          </p:cNvPr>
          <p:cNvPicPr>
            <a:picLocks noChangeAspect="1"/>
          </p:cNvPicPr>
          <p:nvPr/>
        </p:nvPicPr>
        <p:blipFill>
          <a:blip r:embed="rId4"/>
          <a:stretch>
            <a:fillRect/>
          </a:stretch>
        </p:blipFill>
        <p:spPr>
          <a:xfrm>
            <a:off x="7743647" y="3907907"/>
            <a:ext cx="3835876" cy="2348978"/>
          </a:xfrm>
          <a:prstGeom prst="rect">
            <a:avLst/>
          </a:prstGeom>
        </p:spPr>
      </p:pic>
      <p:sp>
        <p:nvSpPr>
          <p:cNvPr id="11" name="TextBox 10">
            <a:extLst>
              <a:ext uri="{FF2B5EF4-FFF2-40B4-BE49-F238E27FC236}">
                <a16:creationId xmlns:a16="http://schemas.microsoft.com/office/drawing/2014/main" id="{2825B4A4-E752-353C-C9CD-018F695A1B3D}"/>
              </a:ext>
            </a:extLst>
          </p:cNvPr>
          <p:cNvSpPr txBox="1"/>
          <p:nvPr/>
        </p:nvSpPr>
        <p:spPr>
          <a:xfrm>
            <a:off x="9945693" y="6395111"/>
            <a:ext cx="16233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solidFill>
                  <a:schemeClr val="bg1"/>
                </a:solidFill>
                <a:latin typeface="Times New Roman"/>
                <a:ea typeface="Times New Roman"/>
                <a:cs typeface="Times New Roman"/>
              </a:rPr>
              <a:t>(Alamgir, 2022)</a:t>
            </a:r>
            <a:endParaRPr lang="en-US" dirty="0">
              <a:solidFill>
                <a:schemeClr val="bg1"/>
              </a:solidFill>
            </a:endParaRPr>
          </a:p>
        </p:txBody>
      </p:sp>
    </p:spTree>
    <p:extLst>
      <p:ext uri="{BB962C8B-B14F-4D97-AF65-F5344CB8AC3E}">
        <p14:creationId xmlns:p14="http://schemas.microsoft.com/office/powerpoint/2010/main" val="608569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6F2EF1-8FCF-2BCB-B1C8-1AC97DA01C54}"/>
              </a:ext>
            </a:extLst>
          </p:cNvPr>
          <p:cNvSpPr txBox="1"/>
          <p:nvPr/>
        </p:nvSpPr>
        <p:spPr>
          <a:xfrm>
            <a:off x="301925" y="150962"/>
            <a:ext cx="9388414"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baseline="0" dirty="0">
                <a:solidFill>
                  <a:srgbClr val="C00000"/>
                </a:solidFill>
                <a:latin typeface="Times New Roman"/>
              </a:rPr>
              <a:t>Sustainability &amp; Long-Term Impact</a:t>
            </a:r>
            <a:endParaRPr lang="en-US">
              <a:solidFill>
                <a:srgbClr val="C00000"/>
              </a:solidFill>
            </a:endParaRPr>
          </a:p>
          <a:p>
            <a:pPr algn="ctr"/>
            <a:endParaRPr lang="en-US"/>
          </a:p>
        </p:txBody>
      </p:sp>
      <p:pic>
        <p:nvPicPr>
          <p:cNvPr id="5" name="Picture 4" descr="Ema wades through floodwaters in Bangladesh to continue learning: As  flooding closes schools, UNICEF works with Government and partners to  ensure children do not lose out on education - Bangladesh | ReliefWeb">
            <a:extLst>
              <a:ext uri="{FF2B5EF4-FFF2-40B4-BE49-F238E27FC236}">
                <a16:creationId xmlns:a16="http://schemas.microsoft.com/office/drawing/2014/main" id="{DA521111-7405-1A13-9CE7-BB48C7E1A4DF}"/>
              </a:ext>
            </a:extLst>
          </p:cNvPr>
          <p:cNvPicPr>
            <a:picLocks noChangeAspect="1"/>
          </p:cNvPicPr>
          <p:nvPr/>
        </p:nvPicPr>
        <p:blipFill>
          <a:blip r:embed="rId3"/>
          <a:stretch>
            <a:fillRect/>
          </a:stretch>
        </p:blipFill>
        <p:spPr>
          <a:xfrm>
            <a:off x="143324" y="1190625"/>
            <a:ext cx="5953125" cy="4476750"/>
          </a:xfrm>
          <a:prstGeom prst="rect">
            <a:avLst/>
          </a:prstGeom>
        </p:spPr>
      </p:pic>
      <p:pic>
        <p:nvPicPr>
          <p:cNvPr id="6" name="Picture 5" descr="Bangladesh floods take heavy toll on education - Asia News NetworkAsia News  Network">
            <a:extLst>
              <a:ext uri="{FF2B5EF4-FFF2-40B4-BE49-F238E27FC236}">
                <a16:creationId xmlns:a16="http://schemas.microsoft.com/office/drawing/2014/main" id="{219A505E-4407-1FB1-3BCE-426AFE7E370A}"/>
              </a:ext>
            </a:extLst>
          </p:cNvPr>
          <p:cNvPicPr>
            <a:picLocks noChangeAspect="1"/>
          </p:cNvPicPr>
          <p:nvPr/>
        </p:nvPicPr>
        <p:blipFill>
          <a:blip r:embed="rId4"/>
          <a:stretch>
            <a:fillRect/>
          </a:stretch>
        </p:blipFill>
        <p:spPr>
          <a:xfrm>
            <a:off x="7977097" y="3445984"/>
            <a:ext cx="3584635" cy="2352675"/>
          </a:xfrm>
          <a:prstGeom prst="rect">
            <a:avLst/>
          </a:prstGeom>
        </p:spPr>
      </p:pic>
      <p:sp>
        <p:nvSpPr>
          <p:cNvPr id="7" name="TextBox 6">
            <a:extLst>
              <a:ext uri="{FF2B5EF4-FFF2-40B4-BE49-F238E27FC236}">
                <a16:creationId xmlns:a16="http://schemas.microsoft.com/office/drawing/2014/main" id="{1C047EB9-33B5-5091-4910-412C8235656B}"/>
              </a:ext>
            </a:extLst>
          </p:cNvPr>
          <p:cNvSpPr txBox="1"/>
          <p:nvPr/>
        </p:nvSpPr>
        <p:spPr>
          <a:xfrm>
            <a:off x="3149600" y="5791200"/>
            <a:ext cx="2167466" cy="508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8D1DDFDE-A4B7-ADD0-A652-8E199D66F0A5}"/>
              </a:ext>
            </a:extLst>
          </p:cNvPr>
          <p:cNvSpPr txBox="1"/>
          <p:nvPr/>
        </p:nvSpPr>
        <p:spPr>
          <a:xfrm>
            <a:off x="4665293" y="6041046"/>
            <a:ext cx="13038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(Fund, 2022)</a:t>
            </a:r>
            <a:endParaRPr lang="en-US" dirty="0">
              <a:solidFill>
                <a:schemeClr val="bg1"/>
              </a:solidFill>
            </a:endParaRPr>
          </a:p>
        </p:txBody>
      </p:sp>
      <p:sp>
        <p:nvSpPr>
          <p:cNvPr id="10" name="TextBox 9">
            <a:extLst>
              <a:ext uri="{FF2B5EF4-FFF2-40B4-BE49-F238E27FC236}">
                <a16:creationId xmlns:a16="http://schemas.microsoft.com/office/drawing/2014/main" id="{2E858BC3-3CF5-7B9B-D207-5A2AB7F0F845}"/>
              </a:ext>
            </a:extLst>
          </p:cNvPr>
          <p:cNvSpPr txBox="1"/>
          <p:nvPr/>
        </p:nvSpPr>
        <p:spPr>
          <a:xfrm>
            <a:off x="9448800" y="6231466"/>
            <a:ext cx="21166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(Alamgir, 2022)</a:t>
            </a:r>
            <a:endParaRPr lang="en-US" dirty="0">
              <a:solidFill>
                <a:schemeClr val="bg1"/>
              </a:solidFill>
            </a:endParaRPr>
          </a:p>
        </p:txBody>
      </p:sp>
      <p:graphicFrame>
        <p:nvGraphicFramePr>
          <p:cNvPr id="14" name="TextBox 3">
            <a:extLst>
              <a:ext uri="{FF2B5EF4-FFF2-40B4-BE49-F238E27FC236}">
                <a16:creationId xmlns:a16="http://schemas.microsoft.com/office/drawing/2014/main" id="{D39DD773-958A-AE43-E713-DF3213B744E9}"/>
              </a:ext>
            </a:extLst>
          </p:cNvPr>
          <p:cNvGraphicFramePr/>
          <p:nvPr>
            <p:extLst>
              <p:ext uri="{D42A27DB-BD31-4B8C-83A1-F6EECF244321}">
                <p14:modId xmlns:p14="http://schemas.microsoft.com/office/powerpoint/2010/main" val="3170281211"/>
              </p:ext>
            </p:extLst>
          </p:nvPr>
        </p:nvGraphicFramePr>
        <p:xfrm>
          <a:off x="6285782" y="144596"/>
          <a:ext cx="5699593" cy="4115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54881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0E39B6D-A855-174B-8709-8ED463AF3A01}"/>
              </a:ext>
            </a:extLst>
          </p:cNvPr>
          <p:cNvSpPr>
            <a:spLocks noGrp="1"/>
          </p:cNvSpPr>
          <p:nvPr>
            <p:ph type="dt" sz="half" idx="10"/>
          </p:nvPr>
        </p:nvSpPr>
        <p:spPr/>
        <p:txBody>
          <a:bodyPr/>
          <a:lstStyle/>
          <a:p>
            <a:fld id="{CA80D585-0C8A-4CF9-A74F-AD3CB372F508}" type="datetime1">
              <a:t>2/28/2026</a:t>
            </a:fld>
            <a:endParaRPr lang="en-US" dirty="0"/>
          </a:p>
        </p:txBody>
      </p:sp>
      <p:sp>
        <p:nvSpPr>
          <p:cNvPr id="5" name="Footer Placeholder 4">
            <a:extLst>
              <a:ext uri="{FF2B5EF4-FFF2-40B4-BE49-F238E27FC236}">
                <a16:creationId xmlns:a16="http://schemas.microsoft.com/office/drawing/2014/main" id="{64FBA2C2-130D-C416-A2C4-F7E0127DA8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42F8A3D-A42E-CF78-1543-E9D151543CFF}"/>
              </a:ext>
            </a:extLst>
          </p:cNvPr>
          <p:cNvSpPr>
            <a:spLocks noGrp="1"/>
          </p:cNvSpPr>
          <p:nvPr>
            <p:ph type="sldNum" sz="quarter" idx="12"/>
          </p:nvPr>
        </p:nvSpPr>
        <p:spPr/>
        <p:txBody>
          <a:bodyPr/>
          <a:lstStyle/>
          <a:p>
            <a:fld id="{6E91CC32-6A6B-4E2E-BBA1-6864F305DA26}" type="slidenum">
              <a:rPr lang="en-US" dirty="0"/>
              <a:t>8</a:t>
            </a:fld>
            <a:endParaRPr lang="en-US" dirty="0"/>
          </a:p>
        </p:txBody>
      </p:sp>
      <p:sp>
        <p:nvSpPr>
          <p:cNvPr id="7" name="TextBox 6">
            <a:extLst>
              <a:ext uri="{FF2B5EF4-FFF2-40B4-BE49-F238E27FC236}">
                <a16:creationId xmlns:a16="http://schemas.microsoft.com/office/drawing/2014/main" id="{B95EE1B9-A08D-A9A5-BD98-7A9D8BCA795E}"/>
              </a:ext>
            </a:extLst>
          </p:cNvPr>
          <p:cNvSpPr txBox="1"/>
          <p:nvPr/>
        </p:nvSpPr>
        <p:spPr>
          <a:xfrm>
            <a:off x="246289" y="249729"/>
            <a:ext cx="41116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latin typeface="Times New Roman"/>
                <a:cs typeface="Times New Roman"/>
              </a:rPr>
              <a:t>Reference List</a:t>
            </a:r>
          </a:p>
        </p:txBody>
      </p:sp>
      <p:sp>
        <p:nvSpPr>
          <p:cNvPr id="8" name="TextBox 7">
            <a:extLst>
              <a:ext uri="{FF2B5EF4-FFF2-40B4-BE49-F238E27FC236}">
                <a16:creationId xmlns:a16="http://schemas.microsoft.com/office/drawing/2014/main" id="{C6F40516-5D3B-6ADD-E165-076BF76B28B9}"/>
              </a:ext>
            </a:extLst>
          </p:cNvPr>
          <p:cNvSpPr txBox="1"/>
          <p:nvPr/>
        </p:nvSpPr>
        <p:spPr>
          <a:xfrm>
            <a:off x="244415" y="841076"/>
            <a:ext cx="9992264"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200" baseline="0" dirty="0">
                <a:solidFill>
                  <a:schemeClr val="bg1"/>
                </a:solidFill>
                <a:latin typeface="Times New Roman"/>
                <a:ea typeface="Segoe UI"/>
                <a:cs typeface="Segoe UI"/>
              </a:rPr>
              <a:t>Alamgir, M. (2022). </a:t>
            </a:r>
            <a:r>
              <a:rPr lang="en-US" sz="1200" i="1" baseline="0" dirty="0">
                <a:solidFill>
                  <a:schemeClr val="bg1"/>
                </a:solidFill>
                <a:latin typeface="Times New Roman"/>
                <a:ea typeface="Segoe UI"/>
                <a:cs typeface="Segoe UI"/>
              </a:rPr>
              <a:t>Bangladesh Floods Take Heavy Toll on Education</a:t>
            </a:r>
            <a:r>
              <a:rPr lang="en-US" sz="1200" baseline="0" dirty="0">
                <a:solidFill>
                  <a:schemeClr val="bg1"/>
                </a:solidFill>
                <a:latin typeface="Times New Roman"/>
                <a:ea typeface="Segoe UI"/>
                <a:cs typeface="Segoe UI"/>
              </a:rPr>
              <a:t>. [online] Asia News Network. Available at: </a:t>
            </a:r>
            <a:r>
              <a:rPr lang="en-US" sz="1200" u="sng" strike="noStrike" baseline="0" dirty="0">
                <a:solidFill>
                  <a:schemeClr val="bg1"/>
                </a:solidFill>
                <a:latin typeface="Times New Roman"/>
                <a:ea typeface="Segoe UI"/>
                <a:cs typeface="Segoe UI"/>
                <a:hlinkClick r:id="rId2">
                  <a:extLst>
                    <a:ext uri="{A12FA001-AC4F-418D-AE19-62706E023703}">
                      <ahyp:hlinkClr xmlns:ahyp="http://schemas.microsoft.com/office/drawing/2018/hyperlinkcolor" val="tx"/>
                    </a:ext>
                  </a:extLst>
                </a:hlinkClick>
              </a:rPr>
              <a:t>https://asianew</a:t>
            </a:r>
            <a:r>
              <a:rPr lang="en-US" sz="1200" baseline="0" dirty="0">
                <a:solidFill>
                  <a:schemeClr val="bg1"/>
                </a:solidFill>
                <a:latin typeface="Times New Roman"/>
                <a:ea typeface="Segoe UI"/>
                <a:cs typeface="Segoe UI"/>
              </a:rPr>
              <a:t>s.network/bangladesh-floods-take-heavy-toll-on-education/ [Accessed 17 Feb. 2026].</a:t>
            </a:r>
            <a:r>
              <a:rPr lang="en-US" sz="1200" dirty="0">
                <a:solidFill>
                  <a:schemeClr val="bg1"/>
                </a:solidFill>
                <a:latin typeface="Times New Roman"/>
                <a:ea typeface="Segoe UI"/>
                <a:cs typeface="Segoe UI"/>
              </a:rPr>
              <a:t>​</a:t>
            </a:r>
          </a:p>
          <a:p>
            <a:pPr rtl="0"/>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Aljazeera (2019). </a:t>
            </a:r>
            <a:r>
              <a:rPr lang="en-US" sz="1200" i="1" baseline="0" dirty="0">
                <a:solidFill>
                  <a:schemeClr val="bg1"/>
                </a:solidFill>
                <a:latin typeface="Times New Roman"/>
                <a:ea typeface="Segoe UI"/>
                <a:cs typeface="Segoe UI"/>
              </a:rPr>
              <a:t>Climate Change Threatens 19 Million Bangladeshi children: Report</a:t>
            </a:r>
            <a:r>
              <a:rPr lang="en-US" sz="1200" baseline="0" dirty="0">
                <a:solidFill>
                  <a:schemeClr val="bg1"/>
                </a:solidFill>
                <a:latin typeface="Times New Roman"/>
                <a:ea typeface="Segoe UI"/>
                <a:cs typeface="Segoe UI"/>
              </a:rPr>
              <a:t>. </a:t>
            </a:r>
            <a:r>
              <a:rPr lang="en-US" sz="1200" i="1" baseline="0" dirty="0">
                <a:solidFill>
                  <a:schemeClr val="bg1"/>
                </a:solidFill>
                <a:latin typeface="Times New Roman"/>
                <a:ea typeface="Segoe UI"/>
                <a:cs typeface="Segoe UI"/>
              </a:rPr>
              <a:t>ALJAZEERA</a:t>
            </a:r>
            <a:r>
              <a:rPr lang="en-US" sz="1200" baseline="0" dirty="0">
                <a:solidFill>
                  <a:schemeClr val="bg1"/>
                </a:solidFill>
                <a:latin typeface="Times New Roman"/>
                <a:ea typeface="Segoe UI"/>
                <a:cs typeface="Segoe UI"/>
              </a:rPr>
              <a:t>. Available at: https://www.aljazeera.com/news/2019/4/5/climate-change-threatens-19-million-bangladeshi-children-report [Accessed 25 Jan. 2026].</a:t>
            </a:r>
            <a:r>
              <a:rPr lang="en-US" sz="1200" dirty="0">
                <a:solidFill>
                  <a:schemeClr val="bg1"/>
                </a:solidFill>
                <a:latin typeface="Times New Roman"/>
                <a:ea typeface="Segoe UI"/>
                <a:cs typeface="Segoe UI"/>
              </a:rPr>
              <a:t>​</a:t>
            </a:r>
          </a:p>
          <a:p>
            <a:pPr rtl="0"/>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BBC (2019). </a:t>
            </a:r>
            <a:r>
              <a:rPr lang="en-US" sz="1200" i="1" baseline="0" dirty="0">
                <a:solidFill>
                  <a:schemeClr val="bg1"/>
                </a:solidFill>
                <a:latin typeface="Times New Roman"/>
                <a:ea typeface="Segoe UI"/>
                <a:cs typeface="Segoe UI"/>
              </a:rPr>
              <a:t>Case study: Bangladesh - Rivers and flooding - KS3 Geography Revision - BBC Bitesize</a:t>
            </a:r>
            <a:r>
              <a:rPr lang="en-US" sz="1200" baseline="0" dirty="0">
                <a:solidFill>
                  <a:schemeClr val="bg1"/>
                </a:solidFill>
                <a:latin typeface="Times New Roman"/>
                <a:ea typeface="Segoe UI"/>
                <a:cs typeface="Segoe UI"/>
              </a:rPr>
              <a:t>. [online] BBC Bitesize. Available at: https://www.bbc.co.uk/bitesize/guides/zgycwmn/revision/4 [Accessed 24 Jan. 2026].</a:t>
            </a:r>
            <a:r>
              <a:rPr lang="en-US" sz="1200" dirty="0">
                <a:solidFill>
                  <a:schemeClr val="bg1"/>
                </a:solidFill>
                <a:latin typeface="Times New Roman"/>
                <a:ea typeface="Segoe UI"/>
                <a:cs typeface="Segoe UI"/>
              </a:rPr>
              <a:t>​</a:t>
            </a:r>
          </a:p>
          <a:p>
            <a:pPr rtl="0"/>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Fund, U.C. (2022). </a:t>
            </a:r>
            <a:r>
              <a:rPr lang="en-US" sz="1200" i="1" baseline="0" dirty="0">
                <a:solidFill>
                  <a:schemeClr val="bg1"/>
                </a:solidFill>
                <a:latin typeface="Times New Roman"/>
                <a:ea typeface="Segoe UI"/>
                <a:cs typeface="Segoe UI"/>
              </a:rPr>
              <a:t>Ema Wades through Floodwaters in Bangladesh to Continue learning: as Flooding Closes schools, UNICEF Works with Government and Partners to Ensure Children Do Not Lose out on Education</a:t>
            </a:r>
            <a:r>
              <a:rPr lang="en-US" sz="1200" baseline="0" dirty="0">
                <a:solidFill>
                  <a:schemeClr val="bg1"/>
                </a:solidFill>
                <a:latin typeface="Times New Roman"/>
                <a:ea typeface="Segoe UI"/>
                <a:cs typeface="Segoe UI"/>
              </a:rPr>
              <a:t>. [online] </a:t>
            </a:r>
            <a:r>
              <a:rPr lang="en-US" sz="1200" baseline="0" err="1">
                <a:solidFill>
                  <a:schemeClr val="bg1"/>
                </a:solidFill>
                <a:latin typeface="Times New Roman"/>
                <a:ea typeface="Segoe UI"/>
                <a:cs typeface="Segoe UI"/>
              </a:rPr>
              <a:t>ReliefWeb</a:t>
            </a:r>
            <a:r>
              <a:rPr lang="en-US" sz="1200" baseline="0" dirty="0">
                <a:solidFill>
                  <a:schemeClr val="bg1"/>
                </a:solidFill>
                <a:latin typeface="Times New Roman"/>
                <a:ea typeface="Segoe UI"/>
                <a:cs typeface="Segoe UI"/>
              </a:rPr>
              <a:t>. Available at: https://reliefweb.int/report/bangladesh/ema-wades-through-floodwaters-bangladesh-continue-learning-flooding-closes-schools-unicef-works-government-and-partners-ensure-children-do-not-lose-out-education [Accessed 17 Feb. 2026].</a:t>
            </a:r>
            <a:r>
              <a:rPr lang="en-US" sz="1200" dirty="0">
                <a:solidFill>
                  <a:schemeClr val="bg1"/>
                </a:solidFill>
                <a:latin typeface="Times New Roman"/>
                <a:ea typeface="Segoe UI"/>
                <a:cs typeface="Segoe UI"/>
              </a:rPr>
              <a:t>​</a:t>
            </a:r>
          </a:p>
          <a:p>
            <a:pPr rtl="0"/>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Titov, A. (2023). </a:t>
            </a:r>
            <a:r>
              <a:rPr lang="en-US" sz="1200" i="1" baseline="0" dirty="0">
                <a:solidFill>
                  <a:schemeClr val="bg1"/>
                </a:solidFill>
                <a:latin typeface="Times New Roman"/>
                <a:ea typeface="Segoe UI"/>
                <a:cs typeface="Segoe UI"/>
              </a:rPr>
              <a:t>UNICEF and Bangladesh Flag</a:t>
            </a:r>
            <a:r>
              <a:rPr lang="en-US" sz="1200" baseline="0" dirty="0">
                <a:solidFill>
                  <a:schemeClr val="bg1"/>
                </a:solidFill>
                <a:latin typeface="Times New Roman"/>
                <a:ea typeface="Segoe UI"/>
                <a:cs typeface="Segoe UI"/>
              </a:rPr>
              <a:t>. [online] </a:t>
            </a:r>
            <a:r>
              <a:rPr lang="en-US" sz="1200" baseline="0" err="1">
                <a:solidFill>
                  <a:schemeClr val="bg1"/>
                </a:solidFill>
                <a:latin typeface="Times New Roman"/>
                <a:ea typeface="Segoe UI"/>
                <a:cs typeface="Segoe UI"/>
              </a:rPr>
              <a:t>Dreamstime</a:t>
            </a:r>
            <a:r>
              <a:rPr lang="en-US" sz="1200" baseline="0" dirty="0">
                <a:solidFill>
                  <a:schemeClr val="bg1"/>
                </a:solidFill>
                <a:latin typeface="Times New Roman"/>
                <a:ea typeface="Segoe UI"/>
                <a:cs typeface="Segoe UI"/>
              </a:rPr>
              <a:t>. Available at: https://www.dreamstime.com/unicef-bangladesh-flag-unicef-bangladesh-flag-waving-together-wind-blue-sky-image289426074 [Accessed 17 Feb. 2026].</a:t>
            </a:r>
            <a:r>
              <a:rPr lang="en-US" sz="1200" dirty="0">
                <a:solidFill>
                  <a:schemeClr val="bg1"/>
                </a:solidFill>
                <a:latin typeface="Times New Roman"/>
                <a:ea typeface="Segoe UI"/>
                <a:cs typeface="Segoe UI"/>
              </a:rPr>
              <a:t>​</a:t>
            </a:r>
          </a:p>
          <a:p>
            <a:pPr rtl="0"/>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UNICEF (2018). </a:t>
            </a:r>
            <a:r>
              <a:rPr lang="en-US" sz="1200" i="1" baseline="0" dirty="0">
                <a:solidFill>
                  <a:schemeClr val="bg1"/>
                </a:solidFill>
                <a:latin typeface="Times New Roman"/>
                <a:ea typeface="Segoe UI"/>
                <a:cs typeface="Segoe UI"/>
              </a:rPr>
              <a:t>Take Action</a:t>
            </a:r>
            <a:r>
              <a:rPr lang="en-US" sz="1200" baseline="0" dirty="0">
                <a:solidFill>
                  <a:schemeClr val="bg1"/>
                </a:solidFill>
                <a:latin typeface="Times New Roman"/>
                <a:ea typeface="Segoe UI"/>
                <a:cs typeface="Segoe UI"/>
              </a:rPr>
              <a:t>. [online] Unicef.org. Available at: https://www.unicef.org/bangladesh/en/take-action [Accessed 17 Feb. 2026]</a:t>
            </a:r>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a:t>
            </a:r>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UNICEF (2022a). </a:t>
            </a:r>
            <a:r>
              <a:rPr lang="en-US" sz="1200" i="1" baseline="0" dirty="0">
                <a:solidFill>
                  <a:schemeClr val="bg1"/>
                </a:solidFill>
                <a:latin typeface="Times New Roman"/>
                <a:ea typeface="Segoe UI"/>
                <a:cs typeface="Segoe UI"/>
              </a:rPr>
              <a:t>Reimagining School Construction for Scalability and Sustainability | UNICEF Supply Division</a:t>
            </a:r>
            <a:r>
              <a:rPr lang="en-US" sz="1200" baseline="0" dirty="0">
                <a:solidFill>
                  <a:schemeClr val="bg1"/>
                </a:solidFill>
                <a:latin typeface="Times New Roman"/>
                <a:ea typeface="Segoe UI"/>
                <a:cs typeface="Segoe UI"/>
              </a:rPr>
              <a:t>. [online] www.unicef.org. Available at: https://www.unicef.org/supply/stories/reimagining-school-construction-scalability-and-sustainability [Accessed 24 Jan. 2026].</a:t>
            </a:r>
            <a:r>
              <a:rPr lang="en-US" sz="1200" dirty="0">
                <a:solidFill>
                  <a:schemeClr val="bg1"/>
                </a:solidFill>
                <a:latin typeface="Times New Roman"/>
                <a:ea typeface="Segoe UI"/>
                <a:cs typeface="Segoe UI"/>
              </a:rPr>
              <a:t>​</a:t>
            </a:r>
          </a:p>
          <a:p>
            <a:pPr rtl="0"/>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UNICEF (2022b). </a:t>
            </a:r>
            <a:r>
              <a:rPr lang="en-US" sz="1200" i="1" baseline="0" dirty="0">
                <a:solidFill>
                  <a:schemeClr val="bg1"/>
                </a:solidFill>
                <a:latin typeface="Times New Roman"/>
                <a:ea typeface="Segoe UI"/>
                <a:cs typeface="Segoe UI"/>
              </a:rPr>
              <a:t>The Heat Is On!</a:t>
            </a:r>
            <a:r>
              <a:rPr lang="en-US" sz="1200" baseline="0" dirty="0">
                <a:solidFill>
                  <a:schemeClr val="bg1"/>
                </a:solidFill>
                <a:latin typeface="Times New Roman"/>
                <a:ea typeface="Segoe UI"/>
                <a:cs typeface="Segoe UI"/>
              </a:rPr>
              <a:t> [online] Unicef.org. Available at: https://www.unicef.org/bangladesh/en/reports/heat [Accessed 24 Jan. 2026].</a:t>
            </a:r>
            <a:r>
              <a:rPr lang="en-US" sz="1200" dirty="0">
                <a:solidFill>
                  <a:schemeClr val="bg1"/>
                </a:solidFill>
                <a:latin typeface="Times New Roman"/>
                <a:ea typeface="Segoe UI"/>
                <a:cs typeface="Segoe UI"/>
              </a:rPr>
              <a:t>​</a:t>
            </a:r>
          </a:p>
          <a:p>
            <a:pPr rtl="0"/>
            <a:r>
              <a:rPr lang="en-US" sz="1200" dirty="0">
                <a:solidFill>
                  <a:schemeClr val="bg1"/>
                </a:solidFill>
                <a:latin typeface="Times New Roman"/>
                <a:ea typeface="Segoe UI"/>
                <a:cs typeface="Segoe UI"/>
              </a:rPr>
              <a:t>​</a:t>
            </a:r>
          </a:p>
          <a:p>
            <a:pPr rtl="0"/>
            <a:r>
              <a:rPr lang="en-US" sz="1200" baseline="0" dirty="0">
                <a:solidFill>
                  <a:schemeClr val="bg1"/>
                </a:solidFill>
                <a:latin typeface="Times New Roman"/>
                <a:ea typeface="Segoe UI"/>
                <a:cs typeface="Segoe UI"/>
              </a:rPr>
              <a:t>UNICEF (2024). </a:t>
            </a:r>
            <a:r>
              <a:rPr lang="en-US" sz="1200" i="1" baseline="0" dirty="0">
                <a:solidFill>
                  <a:schemeClr val="bg1"/>
                </a:solidFill>
                <a:latin typeface="Times New Roman"/>
                <a:ea typeface="Segoe UI"/>
                <a:cs typeface="Segoe UI"/>
              </a:rPr>
              <a:t>All In: Towards Tangible Solutions for Equity and Inclusion in Education</a:t>
            </a:r>
            <a:r>
              <a:rPr lang="en-US" sz="1200" baseline="0" dirty="0">
                <a:solidFill>
                  <a:schemeClr val="bg1"/>
                </a:solidFill>
                <a:latin typeface="Times New Roman"/>
                <a:ea typeface="Segoe UI"/>
                <a:cs typeface="Segoe UI"/>
              </a:rPr>
              <a:t>. [online] Unicef.org. Available at: https://www.unicef.org/reports/all-towards-tangible-solutions-equity-and-inclusion-education? [Accessed 17 Feb. 2026].</a:t>
            </a:r>
            <a:r>
              <a:rPr lang="en-US" sz="1200" dirty="0">
                <a:solidFill>
                  <a:schemeClr val="bg1"/>
                </a:solidFill>
                <a:latin typeface="Times New Roman"/>
                <a:ea typeface="Segoe UI"/>
                <a:cs typeface="Segoe UI"/>
              </a:rPr>
              <a:t>​</a:t>
            </a:r>
          </a:p>
          <a:p>
            <a:pPr algn="ctr"/>
            <a:endParaRPr lang="en-US"/>
          </a:p>
        </p:txBody>
      </p:sp>
    </p:spTree>
    <p:extLst>
      <p:ext uri="{BB962C8B-B14F-4D97-AF65-F5344CB8AC3E}">
        <p14:creationId xmlns:p14="http://schemas.microsoft.com/office/powerpoint/2010/main" val="1066429735"/>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DylanVTI</vt:lpstr>
      <vt:lpstr>Global Perspectives in Education</vt:lpstr>
      <vt:lpstr>Case Study Context: Bangladesh</vt:lpstr>
      <vt:lpstr> Climate Change &amp; Education Disruption</vt:lpstr>
      <vt:lpstr>UNICEF’s Climate-Resilient Education Response in Bangladesh</vt:lpstr>
      <vt:lpstr> Impact &amp; Limitations</vt:lpstr>
      <vt:lpstr>Sustainability &amp; Long-Term Impact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308</cp:revision>
  <dcterms:created xsi:type="dcterms:W3CDTF">2026-01-31T20:44:15Z</dcterms:created>
  <dcterms:modified xsi:type="dcterms:W3CDTF">2026-02-28T12:47:58Z</dcterms:modified>
</cp:coreProperties>
</file>