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55" r:id="rId1"/>
  </p:sldMasterIdLst>
  <p:notesMasterIdLst>
    <p:notesMasterId r:id="rId24"/>
  </p:notesMasterIdLst>
  <p:sldIdLst>
    <p:sldId id="256" r:id="rId2"/>
    <p:sldId id="259" r:id="rId3"/>
    <p:sldId id="260" r:id="rId4"/>
    <p:sldId id="290" r:id="rId5"/>
    <p:sldId id="291" r:id="rId6"/>
    <p:sldId id="294" r:id="rId7"/>
    <p:sldId id="295" r:id="rId8"/>
    <p:sldId id="296" r:id="rId9"/>
    <p:sldId id="297" r:id="rId10"/>
    <p:sldId id="310" r:id="rId11"/>
    <p:sldId id="323" r:id="rId12"/>
    <p:sldId id="324" r:id="rId13"/>
    <p:sldId id="330" r:id="rId14"/>
    <p:sldId id="335" r:id="rId15"/>
    <p:sldId id="331" r:id="rId16"/>
    <p:sldId id="334" r:id="rId17"/>
    <p:sldId id="332" r:id="rId18"/>
    <p:sldId id="333" r:id="rId19"/>
    <p:sldId id="326" r:id="rId20"/>
    <p:sldId id="325" r:id="rId21"/>
    <p:sldId id="261" r:id="rId22"/>
    <p:sldId id="336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596"/>
    <p:restoredTop sz="84743" autoAdjust="0"/>
  </p:normalViewPr>
  <p:slideViewPr>
    <p:cSldViewPr>
      <p:cViewPr varScale="1">
        <p:scale>
          <a:sx n="96" d="100"/>
          <a:sy n="96" d="100"/>
        </p:scale>
        <p:origin x="2544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4" Type="http://schemas.openxmlformats.org/officeDocument/2006/relationships/image" Target="../media/image2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B25D75-E0B9-4C30-84AE-A090A509BAB1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47020AF-D7FD-43A3-B1DE-58458A656032}">
      <dgm:prSet/>
      <dgm:spPr/>
      <dgm:t>
        <a:bodyPr/>
        <a:lstStyle/>
        <a:p>
          <a:r>
            <a:rPr lang="en-GB"/>
            <a:t>Research and decide upon a business leader</a:t>
          </a:r>
          <a:endParaRPr lang="en-US"/>
        </a:p>
      </dgm:t>
    </dgm:pt>
    <dgm:pt modelId="{0E34E077-9C69-4E22-B78B-6F11A985EC31}" type="parTrans" cxnId="{D14E7CEB-6F8E-4688-BECE-A5E7C8194C4C}">
      <dgm:prSet/>
      <dgm:spPr/>
      <dgm:t>
        <a:bodyPr/>
        <a:lstStyle/>
        <a:p>
          <a:endParaRPr lang="en-US"/>
        </a:p>
      </dgm:t>
    </dgm:pt>
    <dgm:pt modelId="{E55EBC18-36CB-428D-B308-94DA0605E6FB}" type="sibTrans" cxnId="{D14E7CEB-6F8E-4688-BECE-A5E7C8194C4C}">
      <dgm:prSet/>
      <dgm:spPr/>
      <dgm:t>
        <a:bodyPr/>
        <a:lstStyle/>
        <a:p>
          <a:endParaRPr lang="en-US"/>
        </a:p>
      </dgm:t>
    </dgm:pt>
    <dgm:pt modelId="{DBAFB3C9-5392-4AFB-BA85-F58DAB5BFFED}">
      <dgm:prSet/>
      <dgm:spPr/>
      <dgm:t>
        <a:bodyPr/>
        <a:lstStyle/>
        <a:p>
          <a:r>
            <a:rPr lang="en-GB"/>
            <a:t>Be prepared to explain why you have made this choice</a:t>
          </a:r>
          <a:endParaRPr lang="en-US"/>
        </a:p>
      </dgm:t>
    </dgm:pt>
    <dgm:pt modelId="{65DD834F-639D-4DF5-8304-D268D48A8168}" type="parTrans" cxnId="{E2039FD0-51A4-40DB-A0CC-3B547D4B7320}">
      <dgm:prSet/>
      <dgm:spPr/>
      <dgm:t>
        <a:bodyPr/>
        <a:lstStyle/>
        <a:p>
          <a:endParaRPr lang="en-US"/>
        </a:p>
      </dgm:t>
    </dgm:pt>
    <dgm:pt modelId="{C4AF27F2-538F-4DCC-8D1A-06BF18D64DEF}" type="sibTrans" cxnId="{E2039FD0-51A4-40DB-A0CC-3B547D4B7320}">
      <dgm:prSet/>
      <dgm:spPr/>
      <dgm:t>
        <a:bodyPr/>
        <a:lstStyle/>
        <a:p>
          <a:endParaRPr lang="en-US"/>
        </a:p>
      </dgm:t>
    </dgm:pt>
    <dgm:pt modelId="{9AFFDE57-4174-4229-9503-58E2335CAC55}" type="pres">
      <dgm:prSet presAssocID="{06B25D75-E0B9-4C30-84AE-A090A509BAB1}" presName="root" presStyleCnt="0">
        <dgm:presLayoutVars>
          <dgm:dir/>
          <dgm:resizeHandles val="exact"/>
        </dgm:presLayoutVars>
      </dgm:prSet>
      <dgm:spPr/>
    </dgm:pt>
    <dgm:pt modelId="{05B2B13A-D9BF-4479-9F5B-2113A9D26778}" type="pres">
      <dgm:prSet presAssocID="{947020AF-D7FD-43A3-B1DE-58458A656032}" presName="compNode" presStyleCnt="0"/>
      <dgm:spPr/>
    </dgm:pt>
    <dgm:pt modelId="{4ACED37F-86CA-403B-A9B6-F60B0FA0960D}" type="pres">
      <dgm:prSet presAssocID="{947020AF-D7FD-43A3-B1DE-58458A65603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7971ACE-ED62-45F3-883E-939A90EAAF35}" type="pres">
      <dgm:prSet presAssocID="{947020AF-D7FD-43A3-B1DE-58458A656032}" presName="spaceRect" presStyleCnt="0"/>
      <dgm:spPr/>
    </dgm:pt>
    <dgm:pt modelId="{B763E8F0-5952-4DCB-8D4C-886104D55310}" type="pres">
      <dgm:prSet presAssocID="{947020AF-D7FD-43A3-B1DE-58458A656032}" presName="textRect" presStyleLbl="revTx" presStyleIdx="0" presStyleCnt="2">
        <dgm:presLayoutVars>
          <dgm:chMax val="1"/>
          <dgm:chPref val="1"/>
        </dgm:presLayoutVars>
      </dgm:prSet>
      <dgm:spPr/>
    </dgm:pt>
    <dgm:pt modelId="{A7AF121B-4303-4CBA-B148-11DFEB5E8DC5}" type="pres">
      <dgm:prSet presAssocID="{E55EBC18-36CB-428D-B308-94DA0605E6FB}" presName="sibTrans" presStyleCnt="0"/>
      <dgm:spPr/>
    </dgm:pt>
    <dgm:pt modelId="{3F9E2217-C796-4D64-8B8A-7F3089ABF90A}" type="pres">
      <dgm:prSet presAssocID="{DBAFB3C9-5392-4AFB-BA85-F58DAB5BFFED}" presName="compNode" presStyleCnt="0"/>
      <dgm:spPr/>
    </dgm:pt>
    <dgm:pt modelId="{DC510B5B-8141-4943-93EA-568E3F8D955A}" type="pres">
      <dgm:prSet presAssocID="{DBAFB3C9-5392-4AFB-BA85-F58DAB5BFFE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D8CDCC8-548B-4056-B56D-FBDD27D11B50}" type="pres">
      <dgm:prSet presAssocID="{DBAFB3C9-5392-4AFB-BA85-F58DAB5BFFED}" presName="spaceRect" presStyleCnt="0"/>
      <dgm:spPr/>
    </dgm:pt>
    <dgm:pt modelId="{7B8A7DB2-A06D-4ED6-B0AD-C9741B6B71C5}" type="pres">
      <dgm:prSet presAssocID="{DBAFB3C9-5392-4AFB-BA85-F58DAB5BFFED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B1525A3B-0F7A-4AC5-BCE7-196E529D5C09}" type="presOf" srcId="{06B25D75-E0B9-4C30-84AE-A090A509BAB1}" destId="{9AFFDE57-4174-4229-9503-58E2335CAC55}" srcOrd="0" destOrd="0" presId="urn:microsoft.com/office/officeart/2018/2/layout/IconLabelList"/>
    <dgm:cxn modelId="{433D035D-17A5-420A-B8DD-928773684101}" type="presOf" srcId="{947020AF-D7FD-43A3-B1DE-58458A656032}" destId="{B763E8F0-5952-4DCB-8D4C-886104D55310}" srcOrd="0" destOrd="0" presId="urn:microsoft.com/office/officeart/2018/2/layout/IconLabelList"/>
    <dgm:cxn modelId="{E2039FD0-51A4-40DB-A0CC-3B547D4B7320}" srcId="{06B25D75-E0B9-4C30-84AE-A090A509BAB1}" destId="{DBAFB3C9-5392-4AFB-BA85-F58DAB5BFFED}" srcOrd="1" destOrd="0" parTransId="{65DD834F-639D-4DF5-8304-D268D48A8168}" sibTransId="{C4AF27F2-538F-4DCC-8D1A-06BF18D64DEF}"/>
    <dgm:cxn modelId="{6C18E8D1-52E6-41D6-9884-1B9C8F26D594}" type="presOf" srcId="{DBAFB3C9-5392-4AFB-BA85-F58DAB5BFFED}" destId="{7B8A7DB2-A06D-4ED6-B0AD-C9741B6B71C5}" srcOrd="0" destOrd="0" presId="urn:microsoft.com/office/officeart/2018/2/layout/IconLabelList"/>
    <dgm:cxn modelId="{D14E7CEB-6F8E-4688-BECE-A5E7C8194C4C}" srcId="{06B25D75-E0B9-4C30-84AE-A090A509BAB1}" destId="{947020AF-D7FD-43A3-B1DE-58458A656032}" srcOrd="0" destOrd="0" parTransId="{0E34E077-9C69-4E22-B78B-6F11A985EC31}" sibTransId="{E55EBC18-36CB-428D-B308-94DA0605E6FB}"/>
    <dgm:cxn modelId="{8A5E4C84-E124-4755-A381-7BDF4CBAD6EE}" type="presParOf" srcId="{9AFFDE57-4174-4229-9503-58E2335CAC55}" destId="{05B2B13A-D9BF-4479-9F5B-2113A9D26778}" srcOrd="0" destOrd="0" presId="urn:microsoft.com/office/officeart/2018/2/layout/IconLabelList"/>
    <dgm:cxn modelId="{15F22CA2-1CE1-4B68-B2F2-AFE9D250F344}" type="presParOf" srcId="{05B2B13A-D9BF-4479-9F5B-2113A9D26778}" destId="{4ACED37F-86CA-403B-A9B6-F60B0FA0960D}" srcOrd="0" destOrd="0" presId="urn:microsoft.com/office/officeart/2018/2/layout/IconLabelList"/>
    <dgm:cxn modelId="{53B78128-5461-4433-BC60-83F22862153D}" type="presParOf" srcId="{05B2B13A-D9BF-4479-9F5B-2113A9D26778}" destId="{B7971ACE-ED62-45F3-883E-939A90EAAF35}" srcOrd="1" destOrd="0" presId="urn:microsoft.com/office/officeart/2018/2/layout/IconLabelList"/>
    <dgm:cxn modelId="{32050364-0CCC-4814-93CB-4BAC69585103}" type="presParOf" srcId="{05B2B13A-D9BF-4479-9F5B-2113A9D26778}" destId="{B763E8F0-5952-4DCB-8D4C-886104D55310}" srcOrd="2" destOrd="0" presId="urn:microsoft.com/office/officeart/2018/2/layout/IconLabelList"/>
    <dgm:cxn modelId="{9F1871E6-27D4-4E53-B7A6-124DDBD7C40D}" type="presParOf" srcId="{9AFFDE57-4174-4229-9503-58E2335CAC55}" destId="{A7AF121B-4303-4CBA-B148-11DFEB5E8DC5}" srcOrd="1" destOrd="0" presId="urn:microsoft.com/office/officeart/2018/2/layout/IconLabelList"/>
    <dgm:cxn modelId="{6F8DAF6B-2A9E-4EAE-A976-5381980AAA62}" type="presParOf" srcId="{9AFFDE57-4174-4229-9503-58E2335CAC55}" destId="{3F9E2217-C796-4D64-8B8A-7F3089ABF90A}" srcOrd="2" destOrd="0" presId="urn:microsoft.com/office/officeart/2018/2/layout/IconLabelList"/>
    <dgm:cxn modelId="{697C2220-4025-4619-AEEE-A623770FAA91}" type="presParOf" srcId="{3F9E2217-C796-4D64-8B8A-7F3089ABF90A}" destId="{DC510B5B-8141-4943-93EA-568E3F8D955A}" srcOrd="0" destOrd="0" presId="urn:microsoft.com/office/officeart/2018/2/layout/IconLabelList"/>
    <dgm:cxn modelId="{BAD536FE-7BCE-4190-A4B2-5A839B06470C}" type="presParOf" srcId="{3F9E2217-C796-4D64-8B8A-7F3089ABF90A}" destId="{CD8CDCC8-548B-4056-B56D-FBDD27D11B50}" srcOrd="1" destOrd="0" presId="urn:microsoft.com/office/officeart/2018/2/layout/IconLabelList"/>
    <dgm:cxn modelId="{ADE63FBB-7404-4E60-936B-EAA992368117}" type="presParOf" srcId="{3F9E2217-C796-4D64-8B8A-7F3089ABF90A}" destId="{7B8A7DB2-A06D-4ED6-B0AD-C9741B6B71C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CED37F-86CA-403B-A9B6-F60B0FA0960D}">
      <dsp:nvSpPr>
        <dsp:cNvPr id="0" name=""/>
        <dsp:cNvSpPr/>
      </dsp:nvSpPr>
      <dsp:spPr>
        <a:xfrm>
          <a:off x="923437" y="565469"/>
          <a:ext cx="1483312" cy="14833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63E8F0-5952-4DCB-8D4C-886104D55310}">
      <dsp:nvSpPr>
        <dsp:cNvPr id="0" name=""/>
        <dsp:cNvSpPr/>
      </dsp:nvSpPr>
      <dsp:spPr>
        <a:xfrm>
          <a:off x="16968" y="2437757"/>
          <a:ext cx="329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Research and decide upon a business leader</a:t>
          </a:r>
          <a:endParaRPr lang="en-US" sz="2300" kern="1200"/>
        </a:p>
      </dsp:txBody>
      <dsp:txXfrm>
        <a:off x="16968" y="2437757"/>
        <a:ext cx="3296250" cy="720000"/>
      </dsp:txXfrm>
    </dsp:sp>
    <dsp:sp modelId="{DC510B5B-8141-4943-93EA-568E3F8D955A}">
      <dsp:nvSpPr>
        <dsp:cNvPr id="0" name=""/>
        <dsp:cNvSpPr/>
      </dsp:nvSpPr>
      <dsp:spPr>
        <a:xfrm>
          <a:off x="4796531" y="565469"/>
          <a:ext cx="1483312" cy="14833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A7DB2-A06D-4ED6-B0AD-C9741B6B71C5}">
      <dsp:nvSpPr>
        <dsp:cNvPr id="0" name=""/>
        <dsp:cNvSpPr/>
      </dsp:nvSpPr>
      <dsp:spPr>
        <a:xfrm>
          <a:off x="3890062" y="2437757"/>
          <a:ext cx="329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Be prepared to explain why you have made this choice</a:t>
          </a:r>
          <a:endParaRPr lang="en-US" sz="2300" kern="1200"/>
        </a:p>
      </dsp:txBody>
      <dsp:txXfrm>
        <a:off x="3890062" y="2437757"/>
        <a:ext cx="329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AAB76A7-0BF8-9548-B848-78A4195FB7E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0C4815-9C67-0C43-807D-E4678EB37C54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721A433-C691-0D45-9503-A48D8299E027}" type="datetimeFigureOut">
              <a:rPr lang="en-US"/>
              <a:pPr>
                <a:defRPr/>
              </a:pPr>
              <a:t>10/6/21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4BA7364-E236-6A44-833F-D611732D6C3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AAFF658-8778-EB4C-99D3-DDCDECB26F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658A78-B114-8740-9019-FBFE666AE95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4DB80B-CB5F-4945-8680-4C1DBCC5CE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4B72C0DA-2A90-8241-9310-78A2F14435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769543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90CCC511-7110-A04F-86F5-6FDB14A4B17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6123F24A-FDF7-B946-A071-B4F73BBF0D5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  <p:sp>
        <p:nvSpPr>
          <p:cNvPr id="5124" name="Slide Number Placeholder 3">
            <a:extLst>
              <a:ext uri="{FF2B5EF4-FFF2-40B4-BE49-F238E27FC236}">
                <a16:creationId xmlns:a16="http://schemas.microsoft.com/office/drawing/2014/main" id="{F2BFF90A-D7F8-8542-8CB8-1E5EE32C52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D164E8-82E5-8E47-9C8E-9E9A0F116D69}" type="slidenum">
              <a:rPr lang="en-GB" altLang="en-US">
                <a:latin typeface="Calibri" panose="020F0502020204030204" pitchFamily="34" charset="0"/>
              </a:rPr>
              <a:pPr/>
              <a:t>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42889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B72C0DA-2A90-8241-9310-78A2F14435FA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50196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B985CEE-BA41-485D-BCC8-DB1798FFD0D1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>
            <a:normAutofit fontScale="92500" lnSpcReduction="10000"/>
          </a:bodyPr>
          <a:lstStyle/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0791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4C0BB-712E-40BA-BBFB-325B89170209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0781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4C0BB-712E-40BA-BBFB-325B89170209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1469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4C0BB-712E-40BA-BBFB-325B89170209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8596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9DC18268-0D8D-0B4D-89F9-9CB9290D558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00D0B440-13F6-A047-8FF8-CD3B89C4F51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1 -3 is about visioning and setting and example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4-8 is about empowering and energising people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9-12 is about leading your team</a:t>
            </a:r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FA1C6051-8D25-0D44-B4DD-AB0A237EF6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540599A-5F0B-1A4E-9D7F-E8799A21B679}" type="slidenum">
              <a:rPr lang="en-GB" altLang="en-US">
                <a:solidFill>
                  <a:srgbClr val="000000"/>
                </a:solidFill>
                <a:latin typeface="Calibri" panose="020F0502020204030204" pitchFamily="34" charset="0"/>
              </a:rPr>
              <a:pPr/>
              <a:t>10</a:t>
            </a:fld>
            <a:endParaRPr lang="en-GB" altLang="en-US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51962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Small</a:t>
            </a:r>
            <a:r>
              <a:rPr lang="en-GB" baseline="0" dirty="0"/>
              <a:t> group discussion please – 5 minutes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3576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33648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FC55E4-FC01-8A43-A7F0-831AAB05BDBA}" type="datetime1">
              <a:rPr lang="en-US" smtClean="0"/>
              <a:pPr>
                <a:defRPr/>
              </a:pPr>
              <a:t>10/6/21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pPr>
              <a:defRPr/>
            </a:pPr>
            <a:r>
              <a:rPr lang="en-GB"/>
              <a:t>Emerging issues in leadership                                            TSD60011014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pPr>
              <a:defRPr/>
            </a:pPr>
            <a:fld id="{89322815-AF6A-1042-96D6-85B5CD5EA36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8861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27C570-53FE-D34D-8836-1E5DC9B8404C}" type="datetime1">
              <a:rPr lang="en-US" smtClean="0"/>
              <a:pPr>
                <a:defRPr/>
              </a:pPr>
              <a:t>10/6/21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Emerging issues in leadership                                            TSD60011014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24026C-22B8-5B41-8A5F-75A5354CC9C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21760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4FD46B5-4C6E-DE49-BE3F-7771910AB135}" type="datetime1">
              <a:rPr lang="en-US" smtClean="0"/>
              <a:pPr>
                <a:defRPr/>
              </a:pPr>
              <a:t>10/6/21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93A0F4-5F61-BE40-9381-AD06BB34D61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54928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27A2459-3C01-824C-BFB2-FC5E80512E52}" type="datetime1">
              <a:rPr lang="en-US" smtClean="0"/>
              <a:pPr>
                <a:defRPr/>
              </a:pPr>
              <a:t>10/6/21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C83FA-1CBD-B347-9EFF-C0E7EC001C5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11354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9CBC42-AF54-D641-8818-3BA434F83CF9}" type="datetime1">
              <a:rPr lang="en-US" smtClean="0"/>
              <a:pPr>
                <a:defRPr/>
              </a:pPr>
              <a:t>10/6/21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D381293-6E92-6F40-A91F-8A79FAC7F5E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2635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FDA6E4E-4DDA-2E4A-B512-4AFA587C0A43}" type="datetime1">
              <a:rPr lang="en-US" smtClean="0"/>
              <a:pPr>
                <a:defRPr/>
              </a:pPr>
              <a:t>10/6/21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EE7811-71B9-854B-A55F-FDC5FD27770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7966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EC400C9-51AA-A242-8BD3-12D8DCAC44FE}" type="datetime1">
              <a:rPr lang="en-US" smtClean="0"/>
              <a:pPr>
                <a:defRPr/>
              </a:pPr>
              <a:t>10/6/21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F44AD6-C318-114C-A51A-F7368A8E1B9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0122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CD55AA6-CD84-2640-9591-41697F756728}" type="datetime1">
              <a:rPr lang="en-US" smtClean="0"/>
              <a:pPr>
                <a:defRPr/>
              </a:pPr>
              <a:t>10/6/21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D62D6E6-5B33-7041-8FD7-DADDD94B765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5124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45434A3B-4EE9-3B4C-AB56-E91C79DD0689}" type="datetime1">
              <a:rPr lang="en-US" smtClean="0"/>
              <a:pPr>
                <a:defRPr/>
              </a:pPr>
              <a:t>10/6/21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1DBF698-A3B9-5A44-AB72-E395634E80F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0803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24E2D62-45D0-A548-8ACD-9CCAE8D05AB8}" type="datetime1">
              <a:rPr lang="en-US" smtClean="0"/>
              <a:pPr>
                <a:defRPr/>
              </a:pPr>
              <a:t>10/6/21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373844-BED9-4E4D-B2BD-008D94CDF87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5458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829EAF6-794B-8B48-B268-31FF476C4A57}" type="datetime1">
              <a:rPr lang="en-US" smtClean="0"/>
              <a:pPr>
                <a:defRPr/>
              </a:pPr>
              <a:t>10/6/21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EE15A82-FBCB-AD4D-9029-7A85AB390D6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55497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B531399-592F-4B44-83EE-72F5E9516830}" type="datetime1">
              <a:rPr lang="en-US" smtClean="0"/>
              <a:pPr>
                <a:defRPr/>
              </a:pPr>
              <a:t>10/6/21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3F1A07FE-018A-CD4B-865D-28AE2688113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8075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</p:sldLayoutIdLst>
  <p:hf sldNum="0"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jp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g"/><Relationship Id="rId4" Type="http://schemas.openxmlformats.org/officeDocument/2006/relationships/image" Target="../media/image9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g"/><Relationship Id="rId4" Type="http://schemas.openxmlformats.org/officeDocument/2006/relationships/image" Target="../media/image14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1C69834E-5EEE-4D61-833E-049288964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58E5D9BA-46E7-4BFA-9C74-75495BF6F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5B033D76-5800-44B6-AFE9-EE2106935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98" y="638508"/>
            <a:ext cx="8179004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522D6F85-FFBA-4F81-AEE5-AAA17CB7A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2653" y="865667"/>
            <a:ext cx="7838694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2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13B31514-E6DF-4357-9EEA-EFB798308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6097" y="1030259"/>
            <a:ext cx="7591806" cy="4059936"/>
          </a:xfrm>
          <a:prstGeom prst="rect">
            <a:avLst/>
          </a:prstGeom>
          <a:ln>
            <a:solidFill>
              <a:srgbClr val="949494"/>
            </a:solidFill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8" name="Title 1">
            <a:extLst>
              <a:ext uri="{FF2B5EF4-FFF2-40B4-BE49-F238E27FC236}">
                <a16:creationId xmlns:a16="http://schemas.microsoft.com/office/drawing/2014/main" id="{87744DB2-CFDF-B646-82AD-CEEC1DC7E7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803" y="1584552"/>
            <a:ext cx="6824441" cy="2537251"/>
          </a:xfrm>
        </p:spPr>
        <p:txBody>
          <a:bodyPr anchor="ctr">
            <a:normAutofit/>
          </a:bodyPr>
          <a:lstStyle/>
          <a:p>
            <a:pPr algn="ctr"/>
            <a:r>
              <a:rPr lang="en-GB" altLang="en-US" sz="4400" b="1">
                <a:solidFill>
                  <a:srgbClr val="454545"/>
                </a:solidFill>
              </a:rPr>
              <a:t>BMSW6101</a:t>
            </a:r>
            <a:br>
              <a:rPr lang="en-GB" altLang="en-US" sz="4400" b="1">
                <a:solidFill>
                  <a:srgbClr val="454545"/>
                </a:solidFill>
              </a:rPr>
            </a:br>
            <a:r>
              <a:rPr lang="en-GB" altLang="en-US" sz="4400">
                <a:solidFill>
                  <a:srgbClr val="454545"/>
                </a:solidFill>
              </a:rPr>
              <a:t>EMERGENT LEADERSHIP SKILLS  FOR THE WORKPLACE</a:t>
            </a:r>
          </a:p>
        </p:txBody>
      </p:sp>
      <p:pic>
        <p:nvPicPr>
          <p:cNvPr id="84" name="Picture 83">
            <a:extLst>
              <a:ext uri="{FF2B5EF4-FFF2-40B4-BE49-F238E27FC236}">
                <a16:creationId xmlns:a16="http://schemas.microsoft.com/office/drawing/2014/main" id="{4C401D57-600A-4C91-AC9A-14CA1ED6F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412BDC66-00FA-4A3F-9BC7-BE05FF770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2810100C-B2E3-4BD2-B42B-F78F0239C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ABDA076A-A426-4BA4-91D7-2194025E1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14987" y="1847088"/>
            <a:ext cx="373881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170" name="Title 1">
            <a:extLst>
              <a:ext uri="{FF2B5EF4-FFF2-40B4-BE49-F238E27FC236}">
                <a16:creationId xmlns:a16="http://schemas.microsoft.com/office/drawing/2014/main" id="{8EBB6C5A-36CB-7845-AA63-D364D30C2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4988" y="804520"/>
            <a:ext cx="3738809" cy="1049235"/>
          </a:xfrm>
        </p:spPr>
        <p:txBody>
          <a:bodyPr>
            <a:normAutofit/>
          </a:bodyPr>
          <a:lstStyle/>
          <a:p>
            <a:r>
              <a:rPr lang="en-GB" altLang="en-US" dirty="0"/>
              <a:t>Module Aim</a:t>
            </a:r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06FE94E2-EB97-4BF3-ADFD-1D6ECE62B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90" name="Group 89">
            <a:extLst>
              <a:ext uri="{FF2B5EF4-FFF2-40B4-BE49-F238E27FC236}">
                <a16:creationId xmlns:a16="http://schemas.microsoft.com/office/drawing/2014/main" id="{E19263DE-9849-4BA8-8990-4AFC76B95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4178" y="482171"/>
            <a:ext cx="3481313" cy="5149101"/>
            <a:chOff x="7463259" y="583365"/>
            <a:chExt cx="4641750" cy="5181928"/>
          </a:xfrm>
        </p:grpSpPr>
        <p:sp>
          <p:nvSpPr>
            <p:cNvPr id="91" name="Rectangle 90">
              <a:extLst>
                <a:ext uri="{FF2B5EF4-FFF2-40B4-BE49-F238E27FC236}">
                  <a16:creationId xmlns:a16="http://schemas.microsoft.com/office/drawing/2014/main" id="{20925473-E783-403A-8BDE-D1EBDAEDA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64175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Rectangle 91">
              <a:extLst>
                <a:ext uri="{FF2B5EF4-FFF2-40B4-BE49-F238E27FC236}">
                  <a16:creationId xmlns:a16="http://schemas.microsoft.com/office/drawing/2014/main" id="{EABD99F7-1E3E-4B98-A113-A2DAA96D11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4001651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1">
            <a:extLst>
              <a:ext uri="{FF2B5EF4-FFF2-40B4-BE49-F238E27FC236}">
                <a16:creationId xmlns:a16="http://schemas.microsoft.com/office/drawing/2014/main" id="{46B7CBEA-16B3-4B9B-A9D2-A06373A1C0A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76" r="16171" b="1"/>
          <a:stretch/>
        </p:blipFill>
        <p:spPr bwMode="auto">
          <a:xfrm>
            <a:off x="953417" y="1116345"/>
            <a:ext cx="2521606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DA748D02-CF44-EC43-AEE3-E41566535488}"/>
              </a:ext>
            </a:extLst>
          </p:cNvPr>
          <p:cNvSpPr>
            <a:spLocks noGrp="1"/>
          </p:cNvSpPr>
          <p:nvPr>
            <p:ph idx="1"/>
          </p:nvPr>
        </p:nvSpPr>
        <p:spPr bwMode="auto">
          <a:xfrm>
            <a:off x="4314987" y="2015732"/>
            <a:ext cx="3738810" cy="3450613"/>
          </a:xfrm>
        </p:spPr>
        <p:txBody>
          <a:bodyPr numCol="1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dirty="0"/>
              <a:t>To explore the key responsibilities of leadership in the workplace and the critical importance of the objective analysis of personal strengths and limitations</a:t>
            </a:r>
          </a:p>
        </p:txBody>
      </p:sp>
      <p:pic>
        <p:nvPicPr>
          <p:cNvPr id="94" name="Picture 93">
            <a:extLst>
              <a:ext uri="{FF2B5EF4-FFF2-40B4-BE49-F238E27FC236}">
                <a16:creationId xmlns:a16="http://schemas.microsoft.com/office/drawing/2014/main" id="{463556DA-E50F-49FC-B9C5-16746A937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C2D4E8CC-A5F3-49D3-A830-647340CFFD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FD6EDB49-211E-499D-9A08-6C5FF3D06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8F9F37E-D3CF-4F3D-96C2-25307819D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5FFF17D-767C-40E7-8C89-962F1F54B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98" y="638508"/>
            <a:ext cx="8179004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E69F39E1-619D-4D9E-8823-8BD8CC320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2653" y="865667"/>
            <a:ext cx="7838694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C8C53F47-DF50-454F-A5A6-6B969748D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6097" y="1030259"/>
            <a:ext cx="7591806" cy="4059936"/>
          </a:xfrm>
          <a:prstGeom prst="rect">
            <a:avLst/>
          </a:prstGeom>
          <a:noFill/>
          <a:ln>
            <a:solidFill>
              <a:srgbClr val="4545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Title 1">
            <a:extLst>
              <a:ext uri="{FF2B5EF4-FFF2-40B4-BE49-F238E27FC236}">
                <a16:creationId xmlns:a16="http://schemas.microsoft.com/office/drawing/2014/main" id="{FB687138-4C07-9C4C-91BF-7AA2C19D7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4" y="1376053"/>
            <a:ext cx="7054418" cy="1002990"/>
          </a:xfrm>
        </p:spPr>
        <p:txBody>
          <a:bodyPr anchor="ctr">
            <a:normAutofit/>
          </a:bodyPr>
          <a:lstStyle/>
          <a:p>
            <a:r>
              <a:rPr lang="en-GB" altLang="en-US"/>
              <a:t>Module objectives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C14C2FD4-E6AC-1742-844E-8DB717235B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684" y="2464991"/>
            <a:ext cx="7054418" cy="2403571"/>
          </a:xfrm>
        </p:spPr>
        <p:txBody>
          <a:bodyPr>
            <a:normAutofit/>
          </a:bodyPr>
          <a:lstStyle/>
          <a:p>
            <a:pPr marL="0" fontAlgn="auto">
              <a:lnSpc>
                <a:spcPct val="110000"/>
              </a:lnSpc>
              <a:spcAft>
                <a:spcPts val="0"/>
              </a:spcAft>
              <a:buFontTx/>
              <a:buNone/>
              <a:defRPr/>
            </a:pPr>
            <a:r>
              <a:rPr lang="en-GB" altLang="en-US" sz="1300" b="1" i="1"/>
              <a:t>Upon the successful completion of this module, the student should be able to demonstrate the ability to</a:t>
            </a:r>
            <a:r>
              <a:rPr lang="en-GB" altLang="en-US" sz="1300" i="1"/>
              <a:t>:</a:t>
            </a:r>
          </a:p>
          <a:p>
            <a:pPr marL="0" indent="0" fontAlgn="auto">
              <a:lnSpc>
                <a:spcPct val="110000"/>
              </a:lnSpc>
              <a:spcAft>
                <a:spcPts val="0"/>
              </a:spcAft>
              <a:buNone/>
              <a:defRPr/>
            </a:pPr>
            <a:endParaRPr lang="en-GB" altLang="en-US" sz="1300" i="1"/>
          </a:p>
          <a:p>
            <a:pPr fontAlgn="auto">
              <a:lnSpc>
                <a:spcPct val="110000"/>
              </a:lnSpc>
              <a:spcAft>
                <a:spcPts val="0"/>
              </a:spcAft>
              <a:defRPr/>
            </a:pPr>
            <a:r>
              <a:rPr lang="en-GB" altLang="en-US" sz="1300"/>
              <a:t>critically evaluate personal ability to fulfil key responsibilities of the leadership role within the context of established leadership styles; </a:t>
            </a:r>
          </a:p>
          <a:p>
            <a:pPr fontAlgn="auto">
              <a:lnSpc>
                <a:spcPct val="110000"/>
              </a:lnSpc>
              <a:spcAft>
                <a:spcPts val="0"/>
              </a:spcAft>
              <a:defRPr/>
            </a:pPr>
            <a:r>
              <a:rPr lang="en-GB" altLang="en-US" sz="1300"/>
              <a:t>analyse and critically assess strategies for leadership in relation to others;</a:t>
            </a:r>
          </a:p>
          <a:p>
            <a:pPr fontAlgn="auto">
              <a:lnSpc>
                <a:spcPct val="110000"/>
              </a:lnSpc>
              <a:spcAft>
                <a:spcPts val="0"/>
              </a:spcAft>
              <a:defRPr/>
            </a:pPr>
            <a:r>
              <a:rPr lang="en-GB" altLang="en-US" sz="1300"/>
              <a:t>plan for the leadership of change of an appropriate level of complexity within the workplace.</a:t>
            </a:r>
          </a:p>
          <a:p>
            <a:pPr marL="457200" indent="-457200" fontAlgn="auto">
              <a:lnSpc>
                <a:spcPct val="110000"/>
              </a:lnSpc>
              <a:spcAft>
                <a:spcPts val="0"/>
              </a:spcAft>
              <a:buFont typeface="+mj-lt"/>
              <a:buAutoNum type="arabicPeriod"/>
              <a:defRPr/>
            </a:pPr>
            <a:endParaRPr lang="en-GB" altLang="en-US" sz="1300" i="1"/>
          </a:p>
        </p:txBody>
      </p:sp>
      <p:pic>
        <p:nvPicPr>
          <p:cNvPr id="85" name="Picture 84">
            <a:extLst>
              <a:ext uri="{FF2B5EF4-FFF2-40B4-BE49-F238E27FC236}">
                <a16:creationId xmlns:a16="http://schemas.microsoft.com/office/drawing/2014/main" id="{6A26901A-BC62-4A3A-A07A-65E1F3DDD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70BFDB-979D-4D01-8764-154458F9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FCB5B7-E85D-4C9D-AE9B-2B04C20D7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C48EA7D-6DFA-4BAB-B557-0D500356B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4179" y="482171"/>
            <a:ext cx="3055900" cy="5149101"/>
            <a:chOff x="632239" y="482171"/>
            <a:chExt cx="4074533" cy="5149101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A792C74-3AEF-46D7-BB84-FE0A1C9FDD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239" y="482171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3F01C4D-F010-44B1-B80D-DE6D0036F4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5298" y="812507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66DEDBC9-7E02-4AC1-84C0-28900C560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0281" y="977965"/>
            <a:ext cx="2343386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D8167BA-4647-4588-9EF8-AFA0496DC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92769" y="1847088"/>
            <a:ext cx="416102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91032" y="804520"/>
            <a:ext cx="4162766" cy="1049235"/>
          </a:xfrm>
        </p:spPr>
        <p:txBody>
          <a:bodyPr>
            <a:normAutofit/>
          </a:bodyPr>
          <a:lstStyle/>
          <a:p>
            <a:r>
              <a:rPr lang="en-GB" dirty="0"/>
              <a:t>What is an organisation?</a:t>
            </a:r>
          </a:p>
        </p:txBody>
      </p:sp>
      <p:pic>
        <p:nvPicPr>
          <p:cNvPr id="7" name="Graphic 6" descr="Org">
            <a:extLst>
              <a:ext uri="{FF2B5EF4-FFF2-40B4-BE49-F238E27FC236}">
                <a16:creationId xmlns:a16="http://schemas.microsoft.com/office/drawing/2014/main" id="{8D319E83-1142-4AC0-9CDF-374D24B56E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4078" y="1999767"/>
            <a:ext cx="2099327" cy="2099327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1032" y="2015732"/>
            <a:ext cx="4162766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/>
              <a:t>an organisation is a clearly bounded group (or groups) </a:t>
            </a:r>
            <a:r>
              <a:rPr lang="en-GB" sz="1400" b="1"/>
              <a:t>People</a:t>
            </a:r>
            <a:r>
              <a:rPr lang="en-GB" sz="1400"/>
              <a:t> interacting together to achieve a particular </a:t>
            </a:r>
            <a:r>
              <a:rPr lang="en-GB" sz="1400" b="1"/>
              <a:t>goal</a:t>
            </a:r>
            <a:r>
              <a:rPr lang="en-GB" sz="1400"/>
              <a:t> (or goals) in a formally </a:t>
            </a:r>
            <a:r>
              <a:rPr lang="en-GB" sz="1400" b="1"/>
              <a:t>structured</a:t>
            </a:r>
            <a:r>
              <a:rPr lang="en-GB" sz="1400"/>
              <a:t> and </a:t>
            </a:r>
            <a:r>
              <a:rPr lang="en-GB" sz="1400" b="1"/>
              <a:t>Co-ordinated </a:t>
            </a:r>
            <a:r>
              <a:rPr lang="en-GB" sz="1400"/>
              <a:t>way. (Mullins, 2010)</a:t>
            </a:r>
          </a:p>
          <a:p>
            <a:pPr>
              <a:lnSpc>
                <a:spcPct val="110000"/>
              </a:lnSpc>
            </a:pPr>
            <a:endParaRPr lang="en-GB" sz="1400"/>
          </a:p>
          <a:p>
            <a:pPr>
              <a:lnSpc>
                <a:spcPct val="110000"/>
              </a:lnSpc>
            </a:pPr>
            <a:r>
              <a:rPr lang="en-GB" sz="1400"/>
              <a:t>a system of co-operative human activities(Barnard, 1938)</a:t>
            </a:r>
          </a:p>
          <a:p>
            <a:pPr>
              <a:lnSpc>
                <a:spcPct val="110000"/>
              </a:lnSpc>
            </a:pPr>
            <a:endParaRPr lang="en-GB" sz="1400"/>
          </a:p>
          <a:p>
            <a:pPr>
              <a:lnSpc>
                <a:spcPct val="110000"/>
              </a:lnSpc>
            </a:pPr>
            <a:r>
              <a:rPr lang="en-GB" sz="1400"/>
              <a:t>Social arrangements for the controlled performance of collective goals (Buchanan &amp; </a:t>
            </a:r>
            <a:r>
              <a:rPr lang="en-GB" sz="1400" err="1"/>
              <a:t>Huczynski</a:t>
            </a:r>
            <a:r>
              <a:rPr lang="en-GB" sz="1400"/>
              <a:t>, 1991)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BAC44D98-B853-4420-8ED4-E3792706D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6625410-A0A9-42B8-96F9-540C7C42C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1128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357" y="1600199"/>
            <a:ext cx="2654449" cy="4297680"/>
          </a:xfrm>
        </p:spPr>
        <p:txBody>
          <a:bodyPr anchor="ctr">
            <a:normAutofit/>
          </a:bodyPr>
          <a:lstStyle/>
          <a:p>
            <a:r>
              <a:rPr lang="en-GB" dirty="0"/>
              <a:t>Operating sectors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93638" y="1600199"/>
            <a:ext cx="4597502" cy="4297680"/>
          </a:xfrm>
        </p:spPr>
        <p:txBody>
          <a:bodyPr anchor="ctr">
            <a:normAutofit/>
          </a:bodyPr>
          <a:lstStyle/>
          <a:p>
            <a:r>
              <a:rPr lang="en-GB" dirty="0"/>
              <a:t>Organisations operate in the:</a:t>
            </a:r>
          </a:p>
          <a:p>
            <a:pPr marL="114300" indent="0">
              <a:buNone/>
            </a:pPr>
            <a:endParaRPr lang="en-GB" dirty="0"/>
          </a:p>
          <a:p>
            <a:pPr marL="571500" indent="-457200">
              <a:buAutoNum type="arabicPeriod"/>
            </a:pPr>
            <a:r>
              <a:rPr lang="en-GB" b="1" dirty="0"/>
              <a:t>Private</a:t>
            </a:r>
            <a:r>
              <a:rPr lang="en-GB" dirty="0"/>
              <a:t> Sector where profit is normally the main goal  e.g.  Ford, Vauxhall</a:t>
            </a:r>
          </a:p>
          <a:p>
            <a:pPr marL="571500" indent="-457200">
              <a:buAutoNum type="arabicPeriod"/>
            </a:pPr>
            <a:r>
              <a:rPr lang="en-GB" b="1" dirty="0"/>
              <a:t>Public</a:t>
            </a:r>
            <a:r>
              <a:rPr lang="en-GB" dirty="0"/>
              <a:t> Sector which is government owned e.g. Police, Civil service, hospitals, parts of the rail service</a:t>
            </a:r>
          </a:p>
          <a:p>
            <a:pPr marL="571500" indent="-457200">
              <a:buAutoNum type="arabicPeriod"/>
            </a:pPr>
            <a:r>
              <a:rPr lang="en-GB" b="1" dirty="0"/>
              <a:t>Not-for-profit</a:t>
            </a:r>
            <a:r>
              <a:rPr lang="en-GB" dirty="0"/>
              <a:t> basis e.g. a charity, local groups</a:t>
            </a:r>
          </a:p>
          <a:p>
            <a:pPr marL="571500" indent="-4572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8628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143CD6E8-2E43-4178-90E2-DD4723306C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6E7C047F-7462-454D-B542-9FB83DD55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02062" y="1847088"/>
            <a:ext cx="21486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502062" y="804520"/>
            <a:ext cx="2148615" cy="1049235"/>
          </a:xfrm>
        </p:spPr>
        <p:txBody>
          <a:bodyPr>
            <a:normAutofit/>
          </a:bodyPr>
          <a:lstStyle/>
          <a:p>
            <a:pPr eaLnBrk="1" hangingPunct="1"/>
            <a:r>
              <a:rPr lang="en-GB" sz="1500" b="1"/>
              <a:t>Why do organisations exist?</a:t>
            </a:r>
            <a:br>
              <a:rPr lang="en-GB" sz="1500" b="1"/>
            </a:br>
            <a:endParaRPr lang="en-US" sz="1500" b="1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82FE87A8-EEA8-4C5A-8567-3ED50A977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143" name="Group 142">
            <a:extLst>
              <a:ext uri="{FF2B5EF4-FFF2-40B4-BE49-F238E27FC236}">
                <a16:creationId xmlns:a16="http://schemas.microsoft.com/office/drawing/2014/main" id="{38AC7332-35F9-4DA3-A5EB-C9312A8933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4177" y="482171"/>
            <a:ext cx="5670087" cy="5149101"/>
            <a:chOff x="7463258" y="583365"/>
            <a:chExt cx="7560115" cy="5181928"/>
          </a:xfrm>
        </p:grpSpPr>
        <p:sp>
          <p:nvSpPr>
            <p:cNvPr id="144" name="Rectangle 143">
              <a:extLst>
                <a:ext uri="{FF2B5EF4-FFF2-40B4-BE49-F238E27FC236}">
                  <a16:creationId xmlns:a16="http://schemas.microsoft.com/office/drawing/2014/main" id="{4C594269-28AC-41E0-AB17-DD5A2252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8" y="583365"/>
              <a:ext cx="7560115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5" name="Rectangle 144">
              <a:extLst>
                <a:ext uri="{FF2B5EF4-FFF2-40B4-BE49-F238E27FC236}">
                  <a16:creationId xmlns:a16="http://schemas.microsoft.com/office/drawing/2014/main" id="{3C83FFF6-8EB3-4136-A4C9-C670D0C149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7" y="915807"/>
              <a:ext cx="69282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7" name="Rectangle 146">
            <a:extLst>
              <a:ext uri="{FF2B5EF4-FFF2-40B4-BE49-F238E27FC236}">
                <a16:creationId xmlns:a16="http://schemas.microsoft.com/office/drawing/2014/main" id="{69BEE78F-A169-48D3-BFAE-C710A2D95F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0622" y="977099"/>
            <a:ext cx="4948294" cy="4136205"/>
          </a:xfrm>
          <a:prstGeom prst="rect">
            <a:avLst/>
          </a:prstGeom>
          <a:solidFill>
            <a:srgbClr val="FFFFFE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362" name="Picture 2" descr="C:\Users\bus-ad1\AppData\Local\Microsoft\Windows\Temporary Internet Files\Content.IE5\XTVVG3RM\1280px-Ford_Motor_Company_Logo.svg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3190" y="1686953"/>
            <a:ext cx="1787857" cy="71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3" name="Picture 3" descr="C:\Users\bus-ad1\AppData\Local\Microsoft\Windows\Temporary Internet Files\Content.IE5\HT2WP4JJ\800px-Sign_hospital.svg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5913" y="3171279"/>
            <a:ext cx="1785073" cy="1767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C:\Users\bus-ad1\AppData\Local\Microsoft\Windows\Temporary Internet Files\Content.IE5\GGEUIMCR\donate-654328_64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66915" y="1638640"/>
            <a:ext cx="2784646" cy="2820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6502062" y="2015732"/>
            <a:ext cx="2148615" cy="3287567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110000"/>
              </a:lnSpc>
            </a:pPr>
            <a:endParaRPr lang="en-GB" sz="1400"/>
          </a:p>
          <a:p>
            <a:pPr marL="0" indent="0" eaLnBrk="1" hangingPunct="1">
              <a:lnSpc>
                <a:spcPct val="110000"/>
              </a:lnSpc>
            </a:pPr>
            <a:r>
              <a:rPr lang="en-GB" sz="1400"/>
              <a:t> </a:t>
            </a:r>
            <a:r>
              <a:rPr lang="en-GB" sz="1400" b="1"/>
              <a:t>To achieve a purpose, goal or objective</a:t>
            </a:r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lang="en-GB" sz="1400"/>
              <a:t>e.g. to make a profit or perhaps to benefit people. </a:t>
            </a:r>
          </a:p>
          <a:p>
            <a:pPr marL="0" indent="0" eaLnBrk="1" hangingPunct="1">
              <a:lnSpc>
                <a:spcPct val="110000"/>
              </a:lnSpc>
              <a:buNone/>
            </a:pPr>
            <a:endParaRPr lang="en-GB" sz="1400"/>
          </a:p>
          <a:p>
            <a:pPr marL="0" indent="0" eaLnBrk="1" hangingPunct="1">
              <a:lnSpc>
                <a:spcPct val="110000"/>
              </a:lnSpc>
              <a:buNone/>
            </a:pPr>
            <a:r>
              <a:rPr lang="en-GB" sz="1400"/>
              <a:t>To do this they need a </a:t>
            </a:r>
            <a:r>
              <a:rPr lang="en-GB" sz="1400" b="1"/>
              <a:t>structure </a:t>
            </a:r>
            <a:r>
              <a:rPr lang="en-GB" sz="1400"/>
              <a:t>to bring individuals together to help achieve the objective. </a:t>
            </a:r>
          </a:p>
          <a:p>
            <a:pPr marL="0" indent="0" eaLnBrk="1" hangingPunct="1">
              <a:lnSpc>
                <a:spcPct val="110000"/>
              </a:lnSpc>
              <a:buNone/>
            </a:pPr>
            <a:endParaRPr lang="en-GB" sz="1400" b="1"/>
          </a:p>
          <a:p>
            <a:pPr marL="0" indent="0" eaLnBrk="1" hangingPunct="1">
              <a:lnSpc>
                <a:spcPct val="110000"/>
              </a:lnSpc>
              <a:buNone/>
            </a:pPr>
            <a:endParaRPr lang="en-GB" sz="1400" b="1"/>
          </a:p>
          <a:p>
            <a:pPr marL="0" indent="0" eaLnBrk="1" hangingPunct="1">
              <a:lnSpc>
                <a:spcPct val="110000"/>
              </a:lnSpc>
              <a:buNone/>
            </a:pPr>
            <a:endParaRPr lang="en-GB" sz="1400"/>
          </a:p>
        </p:txBody>
      </p:sp>
      <p:pic>
        <p:nvPicPr>
          <p:cNvPr id="149" name="Picture 148">
            <a:extLst>
              <a:ext uri="{FF2B5EF4-FFF2-40B4-BE49-F238E27FC236}">
                <a16:creationId xmlns:a16="http://schemas.microsoft.com/office/drawing/2014/main" id="{6ACC4EA8-710C-48CF-9C68-94358C9F0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51" name="Straight Connector 150">
            <a:extLst>
              <a:ext uri="{FF2B5EF4-FFF2-40B4-BE49-F238E27FC236}">
                <a16:creationId xmlns:a16="http://schemas.microsoft.com/office/drawing/2014/main" id="{30B96792-043D-454C-A15D-A447F9278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558958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7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3046595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08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601188" y="329307"/>
            <a:ext cx="4454127" cy="309201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300" dirty="0"/>
              <a:t>© 2011 John Wiley &amp; Sons Ltd.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300" dirty="0"/>
              <a:t>www.wileyeurope.com/college/french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3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00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3529195" y="1240077"/>
            <a:ext cx="4526120" cy="4916465"/>
          </a:xfrm>
        </p:spPr>
        <p:txBody>
          <a:bodyPr anchor="t">
            <a:normAutofit/>
          </a:bodyPr>
          <a:lstStyle/>
          <a:p>
            <a:pPr eaLnBrk="1" hangingPunct="1">
              <a:lnSpc>
                <a:spcPct val="110000"/>
              </a:lnSpc>
              <a:buFontTx/>
              <a:buNone/>
            </a:pPr>
            <a:r>
              <a:rPr lang="en-AU" sz="1700" b="1" dirty="0">
                <a:latin typeface="+mj-lt"/>
              </a:rPr>
              <a:t>Key issues affecting organisations:</a:t>
            </a:r>
          </a:p>
          <a:p>
            <a:pPr eaLnBrk="1" hangingPunct="1">
              <a:lnSpc>
                <a:spcPct val="110000"/>
              </a:lnSpc>
              <a:buFontTx/>
              <a:buNone/>
            </a:pPr>
            <a:endParaRPr lang="en-AU" sz="1700" dirty="0">
              <a:latin typeface="Helvetica" pitchFamily="34" charset="0"/>
            </a:endParaRPr>
          </a:p>
          <a:p>
            <a:pPr eaLnBrk="1" hangingPunct="1">
              <a:lnSpc>
                <a:spcPct val="110000"/>
              </a:lnSpc>
            </a:pPr>
            <a:r>
              <a:rPr lang="en-AU" sz="1700" dirty="0"/>
              <a:t>Globalisation</a:t>
            </a:r>
          </a:p>
          <a:p>
            <a:pPr eaLnBrk="1" hangingPunct="1">
              <a:lnSpc>
                <a:spcPct val="110000"/>
              </a:lnSpc>
            </a:pPr>
            <a:endParaRPr lang="en-AU" sz="1700" dirty="0"/>
          </a:p>
          <a:p>
            <a:pPr eaLnBrk="1" hangingPunct="1">
              <a:lnSpc>
                <a:spcPct val="110000"/>
              </a:lnSpc>
            </a:pPr>
            <a:r>
              <a:rPr lang="en-AU" sz="1700" dirty="0"/>
              <a:t>Changing nature of work and the workforce</a:t>
            </a:r>
          </a:p>
          <a:p>
            <a:pPr eaLnBrk="1" hangingPunct="1">
              <a:lnSpc>
                <a:spcPct val="110000"/>
              </a:lnSpc>
            </a:pPr>
            <a:endParaRPr lang="en-AU" sz="1700" dirty="0"/>
          </a:p>
          <a:p>
            <a:pPr eaLnBrk="1" hangingPunct="1">
              <a:lnSpc>
                <a:spcPct val="110000"/>
              </a:lnSpc>
            </a:pPr>
            <a:r>
              <a:rPr lang="en-AU" sz="1700" dirty="0"/>
              <a:t>Changing nature of relationships between employers and employees</a:t>
            </a:r>
          </a:p>
          <a:p>
            <a:pPr eaLnBrk="1" hangingPunct="1">
              <a:lnSpc>
                <a:spcPct val="110000"/>
              </a:lnSpc>
            </a:pPr>
            <a:endParaRPr lang="en-AU" sz="1700" dirty="0"/>
          </a:p>
          <a:p>
            <a:pPr eaLnBrk="1" hangingPunct="1">
              <a:lnSpc>
                <a:spcPct val="110000"/>
              </a:lnSpc>
            </a:pPr>
            <a:r>
              <a:rPr lang="en-AU" sz="1700" dirty="0"/>
              <a:t>Managing change </a:t>
            </a:r>
          </a:p>
          <a:p>
            <a:pPr eaLnBrk="1" hangingPunct="1">
              <a:lnSpc>
                <a:spcPct val="110000"/>
              </a:lnSpc>
            </a:pPr>
            <a:endParaRPr lang="en-AU" sz="1700" dirty="0"/>
          </a:p>
          <a:p>
            <a:pPr eaLnBrk="1" hangingPunct="1">
              <a:lnSpc>
                <a:spcPct val="110000"/>
              </a:lnSpc>
            </a:pPr>
            <a:r>
              <a:rPr lang="en-AU" sz="1700" dirty="0"/>
              <a:t>The impact of world events</a:t>
            </a:r>
          </a:p>
          <a:p>
            <a:pPr eaLnBrk="1" hangingPunct="1">
              <a:lnSpc>
                <a:spcPct val="110000"/>
              </a:lnSpc>
            </a:pPr>
            <a:endParaRPr lang="en-AU" sz="1700" dirty="0"/>
          </a:p>
        </p:txBody>
      </p:sp>
    </p:spTree>
    <p:extLst>
      <p:ext uri="{BB962C8B-B14F-4D97-AF65-F5344CB8AC3E}">
        <p14:creationId xmlns:p14="http://schemas.microsoft.com/office/powerpoint/2010/main" val="333935831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50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50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7C70BFDB-979D-4D01-8764-154458F9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45FCB5B7-E85D-4C9D-AE9B-2B04C20D7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80" name="Group 79">
            <a:extLst>
              <a:ext uri="{FF2B5EF4-FFF2-40B4-BE49-F238E27FC236}">
                <a16:creationId xmlns:a16="http://schemas.microsoft.com/office/drawing/2014/main" id="{4C48EA7D-6DFA-4BAB-B557-0D500356B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4179" y="482171"/>
            <a:ext cx="3055900" cy="5149101"/>
            <a:chOff x="632239" y="482171"/>
            <a:chExt cx="4074533" cy="5149101"/>
          </a:xfrm>
        </p:grpSpPr>
        <p:sp>
          <p:nvSpPr>
            <p:cNvPr id="81" name="Rectangle 80">
              <a:extLst>
                <a:ext uri="{FF2B5EF4-FFF2-40B4-BE49-F238E27FC236}">
                  <a16:creationId xmlns:a16="http://schemas.microsoft.com/office/drawing/2014/main" id="{0A792C74-3AEF-46D7-BB84-FE0A1C9FDD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239" y="482171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Rectangle 81">
              <a:extLst>
                <a:ext uri="{FF2B5EF4-FFF2-40B4-BE49-F238E27FC236}">
                  <a16:creationId xmlns:a16="http://schemas.microsoft.com/office/drawing/2014/main" id="{E3F01C4D-F010-44B1-B80D-DE6D0036F4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5298" y="812507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4" name="Rectangle 83">
            <a:extLst>
              <a:ext uri="{FF2B5EF4-FFF2-40B4-BE49-F238E27FC236}">
                <a16:creationId xmlns:a16="http://schemas.microsoft.com/office/drawing/2014/main" id="{66DEDBC9-7E02-4AC1-84C0-28900C560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0281" y="977965"/>
            <a:ext cx="2343386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5D8167BA-4647-4588-9EF8-AFA0496DC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92769" y="1847088"/>
            <a:ext cx="416102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2531" name="Rectangle 4"/>
          <p:cNvSpPr>
            <a:spLocks noGrp="1" noChangeArrowheads="1"/>
          </p:cNvSpPr>
          <p:nvPr>
            <p:ph type="title"/>
          </p:nvPr>
        </p:nvSpPr>
        <p:spPr>
          <a:xfrm>
            <a:off x="3891032" y="804520"/>
            <a:ext cx="4162766" cy="1049235"/>
          </a:xfrm>
        </p:spPr>
        <p:txBody>
          <a:bodyPr>
            <a:normAutofit/>
          </a:bodyPr>
          <a:lstStyle/>
          <a:p>
            <a:pPr eaLnBrk="1" hangingPunct="1"/>
            <a:r>
              <a:rPr lang="en-AU" sz="2000" b="1"/>
              <a:t>Moving from traditional </a:t>
            </a:r>
            <a:br>
              <a:rPr lang="en-AU" sz="2000" b="1"/>
            </a:br>
            <a:r>
              <a:rPr lang="en-AU" sz="2000" b="1"/>
              <a:t>to re-engineered values (</a:t>
            </a:r>
            <a:r>
              <a:rPr lang="en-AU" sz="2000" b="1" err="1"/>
              <a:t>i</a:t>
            </a:r>
            <a:r>
              <a:rPr lang="en-AU" sz="2000" b="1"/>
              <a:t>)</a:t>
            </a:r>
          </a:p>
        </p:txBody>
      </p:sp>
      <p:sp>
        <p:nvSpPr>
          <p:cNvPr id="22533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891032" y="329309"/>
            <a:ext cx="4162766" cy="309201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300"/>
              <a:t>© 2011 John Wiley &amp; Sons Ltd.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300"/>
              <a:t>www.wileyeurope.com/college/french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30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0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00"/>
          </a:p>
        </p:txBody>
      </p:sp>
      <p:pic>
        <p:nvPicPr>
          <p:cNvPr id="73" name="Graphic 72" descr="Office Worker">
            <a:extLst>
              <a:ext uri="{FF2B5EF4-FFF2-40B4-BE49-F238E27FC236}">
                <a16:creationId xmlns:a16="http://schemas.microsoft.com/office/drawing/2014/main" id="{45796A25-46B3-43B7-93D7-DF776DEB26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64078" y="1999767"/>
            <a:ext cx="2099327" cy="2099327"/>
          </a:xfrm>
          <a:prstGeom prst="rect">
            <a:avLst/>
          </a:prstGeom>
        </p:spPr>
      </p:pic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3891032" y="2015732"/>
            <a:ext cx="4162766" cy="3450613"/>
          </a:xfrm>
        </p:spPr>
        <p:txBody>
          <a:bodyPr>
            <a:normAutofit/>
          </a:bodyPr>
          <a:lstStyle/>
          <a:p>
            <a:pPr eaLnBrk="1" hangingPunct="1">
              <a:lnSpc>
                <a:spcPct val="110000"/>
              </a:lnSpc>
              <a:buFontTx/>
              <a:buNone/>
              <a:defRPr/>
            </a:pPr>
            <a:r>
              <a:rPr lang="en-AU" sz="1600" b="1">
                <a:latin typeface="+mj-lt"/>
              </a:rPr>
              <a:t>Traditional work values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en-AU" sz="1600">
                <a:latin typeface="+mj-lt"/>
              </a:rPr>
              <a:t>The boss pays our salary; keep the boss happy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en-AU" sz="1600">
                <a:latin typeface="+mj-lt"/>
              </a:rPr>
              <a:t>To keep your job, stay quiet, don’t make waves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en-AU" sz="1600">
                <a:latin typeface="+mj-lt"/>
              </a:rPr>
              <a:t>When things go wrong, pass problems to others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en-AU" sz="1600">
                <a:latin typeface="+mj-lt"/>
              </a:rPr>
              <a:t>A good manager builds an empire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en-AU" sz="1600">
                <a:latin typeface="+mj-lt"/>
              </a:rPr>
              <a:t>The future is predictable; past success means future success</a:t>
            </a:r>
          </a:p>
        </p:txBody>
      </p:sp>
      <p:pic>
        <p:nvPicPr>
          <p:cNvPr id="88" name="Picture 87">
            <a:extLst>
              <a:ext uri="{FF2B5EF4-FFF2-40B4-BE49-F238E27FC236}">
                <a16:creationId xmlns:a16="http://schemas.microsoft.com/office/drawing/2014/main" id="{BAC44D98-B853-4420-8ED4-E3792706D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46625410-A0A9-42B8-96F9-540C7C42C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439432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8" name="Rectangle 137">
            <a:extLst>
              <a:ext uri="{FF2B5EF4-FFF2-40B4-BE49-F238E27FC236}">
                <a16:creationId xmlns:a16="http://schemas.microsoft.com/office/drawing/2014/main" id="{1669046F-5838-4C7A-BBE8-A77F40FD9C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2D5E6CDB-92ED-43A1-9491-C46E2C8E9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142" name="Group 141">
            <a:extLst>
              <a:ext uri="{FF2B5EF4-FFF2-40B4-BE49-F238E27FC236}">
                <a16:creationId xmlns:a16="http://schemas.microsoft.com/office/drawing/2014/main" id="{EBB966BC-DC49-4138-8DEF-B1CD13033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4177" y="482171"/>
            <a:ext cx="4578249" cy="5149101"/>
            <a:chOff x="632237" y="482171"/>
            <a:chExt cx="6104331" cy="5149101"/>
          </a:xfrm>
        </p:grpSpPr>
        <p:sp>
          <p:nvSpPr>
            <p:cNvPr id="143" name="Rectangle 142">
              <a:extLst>
                <a:ext uri="{FF2B5EF4-FFF2-40B4-BE49-F238E27FC236}">
                  <a16:creationId xmlns:a16="http://schemas.microsoft.com/office/drawing/2014/main" id="{EDD0BD06-EC5B-4F0E-A221-562BC2BA6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237" y="482171"/>
              <a:ext cx="610433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4" name="Rectangle 143">
              <a:extLst>
                <a:ext uri="{FF2B5EF4-FFF2-40B4-BE49-F238E27FC236}">
                  <a16:creationId xmlns:a16="http://schemas.microsoft.com/office/drawing/2014/main" id="{634200B3-EC47-4A5B-A640-7118BF6AD2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5296" y="812507"/>
              <a:ext cx="5471355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6" name="Rectangle 145">
            <a:extLst>
              <a:ext uri="{FF2B5EF4-FFF2-40B4-BE49-F238E27FC236}">
                <a16:creationId xmlns:a16="http://schemas.microsoft.com/office/drawing/2014/main" id="{23B9DAF8-7DB4-40CB-85F8-7E02F95C6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0281" y="984450"/>
            <a:ext cx="3859185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8" name="Straight Connector 147">
            <a:extLst>
              <a:ext uri="{FF2B5EF4-FFF2-40B4-BE49-F238E27FC236}">
                <a16:creationId xmlns:a16="http://schemas.microsoft.com/office/drawing/2014/main" id="{606AED2C-61BA-485C-9DD4-B23B6280F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3521" y="1847088"/>
            <a:ext cx="2640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3555" name="Rectangle 4"/>
          <p:cNvSpPr>
            <a:spLocks noGrp="1" noChangeArrowheads="1"/>
          </p:cNvSpPr>
          <p:nvPr>
            <p:ph type="title"/>
          </p:nvPr>
        </p:nvSpPr>
        <p:spPr>
          <a:xfrm>
            <a:off x="5413522" y="804520"/>
            <a:ext cx="2640275" cy="1049235"/>
          </a:xfrm>
        </p:spPr>
        <p:txBody>
          <a:bodyPr>
            <a:normAutofit/>
          </a:bodyPr>
          <a:lstStyle/>
          <a:p>
            <a:pPr eaLnBrk="1" hangingPunct="1"/>
            <a:r>
              <a:rPr lang="en-AU" sz="1500" b="1"/>
              <a:t>Moving from traditional to </a:t>
            </a:r>
            <a:br>
              <a:rPr lang="en-AU" sz="1500" b="1"/>
            </a:br>
            <a:r>
              <a:rPr lang="en-AU" sz="1500" b="1"/>
              <a:t>re-engineered values (ii)</a:t>
            </a:r>
          </a:p>
        </p:txBody>
      </p:sp>
      <p:sp>
        <p:nvSpPr>
          <p:cNvPr id="23557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413521" y="329309"/>
            <a:ext cx="2640276" cy="309201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300"/>
              <a:t>© 2011 John Wiley &amp; Sons Ltd.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300"/>
              <a:t>www.wileyeurope.com/college/french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30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0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00"/>
          </a:p>
        </p:txBody>
      </p:sp>
      <p:pic>
        <p:nvPicPr>
          <p:cNvPr id="18434" name="Picture 2" descr="C:\Users\bus-ad1\AppData\Local\Microsoft\Windows\Temporary Internet Files\Content.IE5\XTVVG3RM\8273664657_a7c00f5821_z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3417" y="1240000"/>
            <a:ext cx="3618861" cy="3618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5413521" y="2015732"/>
            <a:ext cx="2640276" cy="3450613"/>
          </a:xfrm>
        </p:spPr>
        <p:txBody>
          <a:bodyPr>
            <a:normAutofit/>
          </a:bodyPr>
          <a:lstStyle/>
          <a:p>
            <a:pPr eaLnBrk="1" hangingPunct="1">
              <a:lnSpc>
                <a:spcPct val="110000"/>
              </a:lnSpc>
              <a:buFontTx/>
              <a:buNone/>
              <a:defRPr/>
            </a:pPr>
            <a:r>
              <a:rPr lang="en-AU" sz="1300" b="1" dirty="0">
                <a:latin typeface="+mj-lt"/>
              </a:rPr>
              <a:t>Re-engineered work values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en-AU" sz="1300" dirty="0">
                <a:latin typeface="+mj-lt"/>
              </a:rPr>
              <a:t>Customers pay our salary; keep them happy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en-AU" sz="1300" dirty="0">
                <a:latin typeface="+mj-lt"/>
              </a:rPr>
              <a:t>All of our jobs depend on the value we create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en-AU" sz="1300" dirty="0">
                <a:latin typeface="+mj-lt"/>
              </a:rPr>
              <a:t>Accept ownership of problems; help solve them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en-AU" sz="1300" dirty="0">
                <a:latin typeface="+mj-lt"/>
              </a:rPr>
              <a:t>A good manager helps build teams</a:t>
            </a:r>
          </a:p>
          <a:p>
            <a:pPr eaLnBrk="1" hangingPunct="1">
              <a:lnSpc>
                <a:spcPct val="110000"/>
              </a:lnSpc>
              <a:defRPr/>
            </a:pPr>
            <a:r>
              <a:rPr lang="en-AU" sz="1300" dirty="0">
                <a:latin typeface="+mj-lt"/>
              </a:rPr>
              <a:t>The future is uncertain; constant learning is the key to future success</a:t>
            </a:r>
          </a:p>
        </p:txBody>
      </p:sp>
      <p:pic>
        <p:nvPicPr>
          <p:cNvPr id="150" name="Picture 149">
            <a:extLst>
              <a:ext uri="{FF2B5EF4-FFF2-40B4-BE49-F238E27FC236}">
                <a16:creationId xmlns:a16="http://schemas.microsoft.com/office/drawing/2014/main" id="{7EFCF05C-6070-460B-8E60-12BE3EFD19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52" name="Straight Connector 151">
            <a:extLst>
              <a:ext uri="{FF2B5EF4-FFF2-40B4-BE49-F238E27FC236}">
                <a16:creationId xmlns:a16="http://schemas.microsoft.com/office/drawing/2014/main" id="{CFD731F1-726F-453E-9516-3058095DE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831894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7C70BFDB-979D-4D01-8764-154458F9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45FCB5B7-E85D-4C9D-AE9B-2B04C20D7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194" name="Group 193">
            <a:extLst>
              <a:ext uri="{FF2B5EF4-FFF2-40B4-BE49-F238E27FC236}">
                <a16:creationId xmlns:a16="http://schemas.microsoft.com/office/drawing/2014/main" id="{4C48EA7D-6DFA-4BAB-B557-0D500356B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4179" y="482171"/>
            <a:ext cx="3055900" cy="5149101"/>
            <a:chOff x="632239" y="482171"/>
            <a:chExt cx="4074533" cy="5149101"/>
          </a:xfrm>
        </p:grpSpPr>
        <p:sp>
          <p:nvSpPr>
            <p:cNvPr id="195" name="Rectangle 194">
              <a:extLst>
                <a:ext uri="{FF2B5EF4-FFF2-40B4-BE49-F238E27FC236}">
                  <a16:creationId xmlns:a16="http://schemas.microsoft.com/office/drawing/2014/main" id="{0A792C74-3AEF-46D7-BB84-FE0A1C9FDD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239" y="482171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6" name="Rectangle 195">
              <a:extLst>
                <a:ext uri="{FF2B5EF4-FFF2-40B4-BE49-F238E27FC236}">
                  <a16:creationId xmlns:a16="http://schemas.microsoft.com/office/drawing/2014/main" id="{E3F01C4D-F010-44B1-B80D-DE6D0036F4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5298" y="812507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7" name="Rectangle 196">
            <a:extLst>
              <a:ext uri="{FF2B5EF4-FFF2-40B4-BE49-F238E27FC236}">
                <a16:creationId xmlns:a16="http://schemas.microsoft.com/office/drawing/2014/main" id="{66DEDBC9-7E02-4AC1-84C0-28900C560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0281" y="977965"/>
            <a:ext cx="2343386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8" name="Straight Connector 197">
            <a:extLst>
              <a:ext uri="{FF2B5EF4-FFF2-40B4-BE49-F238E27FC236}">
                <a16:creationId xmlns:a16="http://schemas.microsoft.com/office/drawing/2014/main" id="{5D8167BA-4647-4588-9EF8-AFA0496DC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92769" y="1847088"/>
            <a:ext cx="416102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194" name="Title 1">
            <a:extLst>
              <a:ext uri="{FF2B5EF4-FFF2-40B4-BE49-F238E27FC236}">
                <a16:creationId xmlns:a16="http://schemas.microsoft.com/office/drawing/2014/main" id="{3185A803-4943-A241-95BC-59591459C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1032" y="804520"/>
            <a:ext cx="4162766" cy="1049235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/>
              <a:t>Roles of a Leader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1DFF243-0E70-4A5E-98E5-C2362F7AA9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078" y="2697794"/>
            <a:ext cx="2099327" cy="7032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08D74-2683-734F-8D41-17FD87DDF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91032" y="2015732"/>
            <a:ext cx="4162766" cy="4037748"/>
          </a:xfrm>
        </p:spPr>
        <p:txBody>
          <a:bodyPr>
            <a:normAutofit fontScale="85000" lnSpcReduction="20000"/>
          </a:bodyPr>
          <a:lstStyle/>
          <a:p>
            <a:pPr marL="385763" indent="-385763" fontAlgn="auto">
              <a:lnSpc>
                <a:spcPct val="11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Create an inspiring vision &amp; shared value</a:t>
            </a:r>
            <a:endParaRPr lang="en-GB" altLang="en-US" sz="1800" dirty="0"/>
          </a:p>
          <a:p>
            <a:pPr marL="385763" indent="-385763" fontAlgn="auto">
              <a:lnSpc>
                <a:spcPct val="11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Lead change</a:t>
            </a:r>
            <a:endParaRPr lang="en-GB" altLang="en-US" sz="1800" dirty="0"/>
          </a:p>
          <a:p>
            <a:pPr marL="385763" indent="-385763" fontAlgn="auto">
              <a:lnSpc>
                <a:spcPct val="11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Lead by example</a:t>
            </a:r>
            <a:endParaRPr lang="en-GB" altLang="en-US" sz="1800" dirty="0"/>
          </a:p>
          <a:p>
            <a:pPr marL="385763" indent="-385763" fontAlgn="auto">
              <a:lnSpc>
                <a:spcPct val="11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Demonstrate confidence</a:t>
            </a:r>
            <a:endParaRPr lang="en-GB" altLang="en-US" sz="1800" dirty="0"/>
          </a:p>
          <a:p>
            <a:pPr marL="385763" indent="-385763" fontAlgn="auto">
              <a:lnSpc>
                <a:spcPct val="11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Aspire to energize people</a:t>
            </a:r>
            <a:endParaRPr lang="en-GB" altLang="en-US" sz="1800" dirty="0"/>
          </a:p>
          <a:p>
            <a:pPr marL="385763" indent="-385763" fontAlgn="auto">
              <a:lnSpc>
                <a:spcPct val="11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Empower people</a:t>
            </a:r>
            <a:endParaRPr lang="en-GB" altLang="en-US" sz="1800" dirty="0"/>
          </a:p>
          <a:p>
            <a:pPr marL="385763" indent="-385763" fontAlgn="auto">
              <a:lnSpc>
                <a:spcPct val="11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Communicate openly</a:t>
            </a:r>
            <a:endParaRPr lang="en-GB" altLang="en-US" sz="1800" dirty="0"/>
          </a:p>
          <a:p>
            <a:pPr marL="385763" indent="-385763" fontAlgn="auto">
              <a:lnSpc>
                <a:spcPct val="11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Listen, support &amp; help</a:t>
            </a:r>
            <a:endParaRPr lang="en-GB" altLang="en-US" sz="1800" dirty="0"/>
          </a:p>
          <a:p>
            <a:pPr marL="385763" indent="-385763" fontAlgn="auto">
              <a:lnSpc>
                <a:spcPct val="11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Involve everyone – use a team approach</a:t>
            </a:r>
            <a:endParaRPr lang="en-GB" altLang="en-US" sz="1800" dirty="0"/>
          </a:p>
          <a:p>
            <a:pPr marL="385763" indent="-385763" fontAlgn="auto">
              <a:lnSpc>
                <a:spcPct val="11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Coach, bring out the best in people</a:t>
            </a:r>
            <a:endParaRPr lang="en-GB" altLang="en-US" sz="1800" dirty="0"/>
          </a:p>
          <a:p>
            <a:pPr marL="385763" indent="-385763" fontAlgn="auto">
              <a:lnSpc>
                <a:spcPct val="11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Encourage Group discussion</a:t>
            </a:r>
            <a:endParaRPr lang="en-GB" altLang="en-US" sz="1800" dirty="0"/>
          </a:p>
          <a:p>
            <a:pPr marL="385763" indent="-385763" fontAlgn="auto">
              <a:lnSpc>
                <a:spcPct val="11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800" dirty="0"/>
              <a:t>Monitor progress, - don’t micromanage</a:t>
            </a:r>
            <a:endParaRPr lang="en-GB" altLang="en-US" sz="1800" dirty="0"/>
          </a:p>
        </p:txBody>
      </p:sp>
      <p:pic>
        <p:nvPicPr>
          <p:cNvPr id="199" name="Picture 198">
            <a:extLst>
              <a:ext uri="{FF2B5EF4-FFF2-40B4-BE49-F238E27FC236}">
                <a16:creationId xmlns:a16="http://schemas.microsoft.com/office/drawing/2014/main" id="{BAC44D98-B853-4420-8ED4-E3792706D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00" name="Straight Connector 199">
            <a:extLst>
              <a:ext uri="{FF2B5EF4-FFF2-40B4-BE49-F238E27FC236}">
                <a16:creationId xmlns:a16="http://schemas.microsoft.com/office/drawing/2014/main" id="{46625410-A0A9-42B8-96F9-540C7C42C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7C70BFDB-979D-4D01-8764-154458F9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45FCB5B7-E85D-4C9D-AE9B-2B04C20D7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140" name="Group 139">
            <a:extLst>
              <a:ext uri="{FF2B5EF4-FFF2-40B4-BE49-F238E27FC236}">
                <a16:creationId xmlns:a16="http://schemas.microsoft.com/office/drawing/2014/main" id="{4C48EA7D-6DFA-4BAB-B557-0D500356B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4179" y="482171"/>
            <a:ext cx="3055900" cy="5149101"/>
            <a:chOff x="632239" y="482171"/>
            <a:chExt cx="4074533" cy="5149101"/>
          </a:xfrm>
        </p:grpSpPr>
        <p:sp>
          <p:nvSpPr>
            <p:cNvPr id="141" name="Rectangle 140">
              <a:extLst>
                <a:ext uri="{FF2B5EF4-FFF2-40B4-BE49-F238E27FC236}">
                  <a16:creationId xmlns:a16="http://schemas.microsoft.com/office/drawing/2014/main" id="{0A792C74-3AEF-46D7-BB84-FE0A1C9FDD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239" y="482171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2" name="Rectangle 141">
              <a:extLst>
                <a:ext uri="{FF2B5EF4-FFF2-40B4-BE49-F238E27FC236}">
                  <a16:creationId xmlns:a16="http://schemas.microsoft.com/office/drawing/2014/main" id="{E3F01C4D-F010-44B1-B80D-DE6D0036F4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5298" y="812507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4" name="Rectangle 143">
            <a:extLst>
              <a:ext uri="{FF2B5EF4-FFF2-40B4-BE49-F238E27FC236}">
                <a16:creationId xmlns:a16="http://schemas.microsoft.com/office/drawing/2014/main" id="{66DEDBC9-7E02-4AC1-84C0-28900C560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0281" y="977965"/>
            <a:ext cx="2343386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5D8167BA-4647-4588-9EF8-AFA0496DC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92769" y="1847088"/>
            <a:ext cx="416102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91032" y="804520"/>
            <a:ext cx="4162766" cy="1049235"/>
          </a:xfrm>
        </p:spPr>
        <p:txBody>
          <a:bodyPr>
            <a:normAutofit/>
          </a:bodyPr>
          <a:lstStyle/>
          <a:p>
            <a:r>
              <a:rPr lang="en-GB"/>
              <a:t>Some quotes....</a:t>
            </a:r>
          </a:p>
        </p:txBody>
      </p:sp>
      <p:pic>
        <p:nvPicPr>
          <p:cNvPr id="3075" name="Picture 3" descr="C:\Users\Michael\AppData\Local\Microsoft\Windows\Temporary Internet Files\Content.IE5\D6985L8L\MP900382684[1]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964078" y="2298921"/>
            <a:ext cx="2099327" cy="1501019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1032" y="1853755"/>
            <a:ext cx="4162766" cy="4105933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buNone/>
            </a:pPr>
            <a:r>
              <a:rPr lang="en-GB" sz="1100" dirty="0"/>
              <a:t>‘</a:t>
            </a:r>
            <a:r>
              <a:rPr lang="en-GB" sz="1600" dirty="0"/>
              <a:t>Leadership means making people feel good’</a:t>
            </a:r>
          </a:p>
          <a:p>
            <a:pPr>
              <a:lnSpc>
                <a:spcPct val="110000"/>
              </a:lnSpc>
              <a:buNone/>
            </a:pPr>
            <a:r>
              <a:rPr lang="en-GB" sz="1600" dirty="0"/>
              <a:t>(Jean Chretien, 1984)</a:t>
            </a:r>
          </a:p>
          <a:p>
            <a:pPr>
              <a:lnSpc>
                <a:spcPct val="110000"/>
              </a:lnSpc>
              <a:buNone/>
            </a:pPr>
            <a:endParaRPr lang="en-GB" sz="1600" dirty="0"/>
          </a:p>
          <a:p>
            <a:pPr>
              <a:lnSpc>
                <a:spcPct val="110000"/>
              </a:lnSpc>
              <a:buNone/>
            </a:pPr>
            <a:r>
              <a:rPr lang="en-GB" sz="1600" dirty="0"/>
              <a:t>‘The final test of a leader is that he leaves</a:t>
            </a:r>
          </a:p>
          <a:p>
            <a:pPr>
              <a:lnSpc>
                <a:spcPct val="110000"/>
              </a:lnSpc>
              <a:buNone/>
            </a:pPr>
            <a:r>
              <a:rPr lang="en-GB" sz="1600" dirty="0"/>
              <a:t>behind him in other men the conviction and</a:t>
            </a:r>
          </a:p>
          <a:p>
            <a:pPr>
              <a:lnSpc>
                <a:spcPct val="110000"/>
              </a:lnSpc>
              <a:buNone/>
            </a:pPr>
            <a:r>
              <a:rPr lang="en-GB" sz="1600" dirty="0"/>
              <a:t>the will to carry on.’  (Walter Lippman, 1945)</a:t>
            </a:r>
          </a:p>
          <a:p>
            <a:pPr>
              <a:lnSpc>
                <a:spcPct val="110000"/>
              </a:lnSpc>
              <a:buNone/>
            </a:pPr>
            <a:endParaRPr lang="en-GB" sz="1600" dirty="0"/>
          </a:p>
          <a:p>
            <a:pPr>
              <a:lnSpc>
                <a:spcPct val="110000"/>
              </a:lnSpc>
              <a:buNone/>
            </a:pPr>
            <a:r>
              <a:rPr lang="en-GB" sz="1600" dirty="0"/>
              <a:t>‘One realm, one people, one leader’</a:t>
            </a:r>
          </a:p>
          <a:p>
            <a:pPr>
              <a:lnSpc>
                <a:spcPct val="110000"/>
              </a:lnSpc>
              <a:buNone/>
            </a:pPr>
            <a:r>
              <a:rPr lang="en-GB" sz="1600" dirty="0"/>
              <a:t>(Nazi slogan, 1930s)</a:t>
            </a:r>
          </a:p>
          <a:p>
            <a:pPr>
              <a:lnSpc>
                <a:spcPct val="110000"/>
              </a:lnSpc>
              <a:buNone/>
            </a:pPr>
            <a:endParaRPr lang="en-GB" sz="1600" dirty="0"/>
          </a:p>
          <a:p>
            <a:pPr>
              <a:lnSpc>
                <a:spcPct val="110000"/>
              </a:lnSpc>
              <a:buNone/>
            </a:pPr>
            <a:r>
              <a:rPr lang="en-GB" sz="1600" dirty="0"/>
              <a:t>Source: Oxford Dictionary of Quotations</a:t>
            </a:r>
          </a:p>
          <a:p>
            <a:pPr>
              <a:lnSpc>
                <a:spcPct val="110000"/>
              </a:lnSpc>
              <a:buNone/>
            </a:pPr>
            <a:endParaRPr lang="en-GB" sz="1100" dirty="0"/>
          </a:p>
          <a:p>
            <a:pPr>
              <a:lnSpc>
                <a:spcPct val="110000"/>
              </a:lnSpc>
              <a:buNone/>
            </a:pPr>
            <a:endParaRPr lang="en-GB" sz="1100" dirty="0"/>
          </a:p>
        </p:txBody>
      </p:sp>
      <p:pic>
        <p:nvPicPr>
          <p:cNvPr id="148" name="Picture 147">
            <a:extLst>
              <a:ext uri="{FF2B5EF4-FFF2-40B4-BE49-F238E27FC236}">
                <a16:creationId xmlns:a16="http://schemas.microsoft.com/office/drawing/2014/main" id="{BAC44D98-B853-4420-8ED4-E3792706D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50" name="Straight Connector 149">
            <a:extLst>
              <a:ext uri="{FF2B5EF4-FFF2-40B4-BE49-F238E27FC236}">
                <a16:creationId xmlns:a16="http://schemas.microsoft.com/office/drawing/2014/main" id="{46625410-A0A9-42B8-96F9-540C7C42C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669046F-5838-4C7A-BBE8-A77F40FD9C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5E6CDB-92ED-43A1-9491-C46E2C8E9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BB966BC-DC49-4138-8DEF-B1CD13033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4177" y="482171"/>
            <a:ext cx="4578249" cy="5149101"/>
            <a:chOff x="632237" y="482171"/>
            <a:chExt cx="6104331" cy="5149101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DD0BD06-EC5B-4F0E-A221-562BC2BA6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237" y="482171"/>
              <a:ext cx="610433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634200B3-EC47-4A5B-A640-7118BF6AD2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5296" y="812507"/>
              <a:ext cx="5471355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23B9DAF8-7DB4-40CB-85F8-7E02F95C6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0281" y="984450"/>
            <a:ext cx="3859185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06AED2C-61BA-485C-9DD4-B23B6280F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3521" y="1847088"/>
            <a:ext cx="2640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3522" y="804520"/>
            <a:ext cx="2640275" cy="1049235"/>
          </a:xfrm>
        </p:spPr>
        <p:txBody>
          <a:bodyPr>
            <a:normAutofit/>
          </a:bodyPr>
          <a:lstStyle/>
          <a:p>
            <a:r>
              <a:rPr lang="en-GB"/>
              <a:t>Activity 1</a:t>
            </a:r>
            <a:endParaRPr lang="en-US"/>
          </a:p>
        </p:txBody>
      </p:sp>
      <p:pic>
        <p:nvPicPr>
          <p:cNvPr id="7" name="Graphic 6" descr="Group of People">
            <a:extLst>
              <a:ext uri="{FF2B5EF4-FFF2-40B4-BE49-F238E27FC236}">
                <a16:creationId xmlns:a16="http://schemas.microsoft.com/office/drawing/2014/main" id="{C3185DD4-1043-4EB1-9A94-E1DA9D6FA5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3417" y="1240000"/>
            <a:ext cx="3618861" cy="361886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3521" y="2015732"/>
            <a:ext cx="2640276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None/>
            </a:pPr>
            <a:r>
              <a:rPr lang="en-GB" sz="1400" dirty="0"/>
              <a:t>	Name 3 well-known leaders</a:t>
            </a:r>
            <a:endParaRPr lang="en-US" sz="1400" dirty="0"/>
          </a:p>
          <a:p>
            <a:pPr>
              <a:lnSpc>
                <a:spcPct val="110000"/>
              </a:lnSpc>
              <a:buNone/>
            </a:pPr>
            <a:endParaRPr lang="en-GB" sz="1400" dirty="0"/>
          </a:p>
          <a:p>
            <a:pPr>
              <a:lnSpc>
                <a:spcPct val="110000"/>
              </a:lnSpc>
              <a:buNone/>
            </a:pPr>
            <a:r>
              <a:rPr lang="en-GB" sz="1400" dirty="0"/>
              <a:t>	What’s the difference between a manager and a leader?</a:t>
            </a:r>
          </a:p>
          <a:p>
            <a:pPr>
              <a:lnSpc>
                <a:spcPct val="110000"/>
              </a:lnSpc>
              <a:buNone/>
            </a:pPr>
            <a:r>
              <a:rPr lang="en-GB" sz="1400" dirty="0"/>
              <a:t>	Are all managers leaders?</a:t>
            </a:r>
          </a:p>
          <a:p>
            <a:pPr>
              <a:lnSpc>
                <a:spcPct val="110000"/>
              </a:lnSpc>
              <a:buNone/>
            </a:pPr>
            <a:r>
              <a:rPr lang="en-GB" sz="1400" dirty="0"/>
              <a:t>	Are all leaders managers?</a:t>
            </a:r>
          </a:p>
          <a:p>
            <a:pPr>
              <a:lnSpc>
                <a:spcPct val="110000"/>
              </a:lnSpc>
              <a:buNone/>
            </a:pPr>
            <a:r>
              <a:rPr lang="en-GB" sz="1400" dirty="0"/>
              <a:t>	Are leaders born or can they be made?</a:t>
            </a:r>
          </a:p>
          <a:p>
            <a:pPr>
              <a:lnSpc>
                <a:spcPct val="110000"/>
              </a:lnSpc>
              <a:buNone/>
            </a:pPr>
            <a:r>
              <a:rPr lang="en-GB" sz="1400" dirty="0"/>
              <a:t>	</a:t>
            </a:r>
          </a:p>
          <a:p>
            <a:pPr>
              <a:lnSpc>
                <a:spcPct val="110000"/>
              </a:lnSpc>
              <a:buNone/>
            </a:pPr>
            <a:endParaRPr lang="en-GB" sz="1400" dirty="0"/>
          </a:p>
          <a:p>
            <a:pPr>
              <a:lnSpc>
                <a:spcPct val="110000"/>
              </a:lnSpc>
              <a:buNone/>
            </a:pPr>
            <a:endParaRPr lang="en-US" sz="140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7EFCF05C-6070-460B-8E60-12BE3EFD19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FD731F1-726F-453E-9516-3058095DE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edg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13335" y="3528542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324CCFA0-27D3-4A36-9B02-FAB6B3DB0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2E8A693E-D7CA-4A38-90F9-DD4981DA7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7C970F-84D3-4AA7-9166-37A79AB4A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7554" y="964769"/>
            <a:ext cx="3724824" cy="3222264"/>
          </a:xfrm>
        </p:spPr>
        <p:txBody>
          <a:bodyPr vert="horz" lIns="91440" tIns="45720" rIns="91440" bIns="0" rtlCol="0" anchor="b">
            <a:normAutofit/>
          </a:bodyPr>
          <a:lstStyle/>
          <a:p>
            <a:pPr defTabSz="914400"/>
            <a:r>
              <a:rPr lang="en-US" sz="4700"/>
              <a:t>Charles Manson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4F7B0B-9F80-4BBF-856C-E4AD71AFF1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27555" y="4396391"/>
            <a:ext cx="3729047" cy="882568"/>
          </a:xfrm>
        </p:spPr>
        <p:txBody>
          <a:bodyPr vert="horz" lIns="91440" tIns="91440" rIns="91440" bIns="91440" rtlCol="0">
            <a:normAutofit/>
          </a:bodyPr>
          <a:lstStyle/>
          <a:p>
            <a:pPr defTabSz="914400"/>
            <a:r>
              <a:rPr lang="en-US" cap="all"/>
              <a:t>Leader of the Manson Family</a:t>
            </a:r>
          </a:p>
        </p:txBody>
      </p:sp>
      <p:grpSp>
        <p:nvGrpSpPr>
          <p:cNvPr id="83" name="Group 82">
            <a:extLst>
              <a:ext uri="{FF2B5EF4-FFF2-40B4-BE49-F238E27FC236}">
                <a16:creationId xmlns:a16="http://schemas.microsoft.com/office/drawing/2014/main" id="{E3FD8210-A63E-4CE0-AD3A-B6DCF3DA6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4178" y="482171"/>
            <a:ext cx="3481313" cy="5149101"/>
            <a:chOff x="7463259" y="583365"/>
            <a:chExt cx="4641750" cy="5181928"/>
          </a:xfrm>
        </p:grpSpPr>
        <p:sp>
          <p:nvSpPr>
            <p:cNvPr id="84" name="Rectangle 83">
              <a:extLst>
                <a:ext uri="{FF2B5EF4-FFF2-40B4-BE49-F238E27FC236}">
                  <a16:creationId xmlns:a16="http://schemas.microsoft.com/office/drawing/2014/main" id="{01A69E07-729F-4BEA-99D8-165568BA3A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64175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Rectangle 84">
              <a:extLst>
                <a:ext uri="{FF2B5EF4-FFF2-40B4-BE49-F238E27FC236}">
                  <a16:creationId xmlns:a16="http://schemas.microsoft.com/office/drawing/2014/main" id="{5C80F5DA-B2AF-4E91-9FC5-1EF5E1B64D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4001651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26" name="Picture 2" descr="Charles Manson - Family, Murders &amp; Death - Biography">
            <a:extLst>
              <a:ext uri="{FF2B5EF4-FFF2-40B4-BE49-F238E27FC236}">
                <a16:creationId xmlns:a16="http://schemas.microsoft.com/office/drawing/2014/main" id="{054DDE41-8769-45CF-9AE6-87EA82F33DEB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22" r="26056"/>
          <a:stretch/>
        </p:blipFill>
        <p:spPr bwMode="auto">
          <a:xfrm>
            <a:off x="953417" y="1116345"/>
            <a:ext cx="2521606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C50D4A03-F785-4A2E-9C26-16C933B9A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27554" y="4393728"/>
            <a:ext cx="371962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89" name="Picture 88">
            <a:extLst>
              <a:ext uri="{FF2B5EF4-FFF2-40B4-BE49-F238E27FC236}">
                <a16:creationId xmlns:a16="http://schemas.microsoft.com/office/drawing/2014/main" id="{8BA569A1-C57C-468F-959A-2D19D87ED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0EE46E04-2233-468F-9337-55EDFF9C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82456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18">
            <a:extLst>
              <a:ext uri="{FF2B5EF4-FFF2-40B4-BE49-F238E27FC236}">
                <a16:creationId xmlns:a16="http://schemas.microsoft.com/office/drawing/2014/main" id="{B6E6531A-0776-43BA-A852-5FB5C7753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7063" y="533400"/>
            <a:ext cx="6809874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0">
            <a:extLst>
              <a:ext uri="{FF2B5EF4-FFF2-40B4-BE49-F238E27FC236}">
                <a16:creationId xmlns:a16="http://schemas.microsoft.com/office/drawing/2014/main" id="{F8C5273F-2B84-46BF-A94F-1A20E13B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38453" y="763203"/>
            <a:ext cx="6467094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A5E2A1EF-50F7-4A0B-9504-DD7BC3A2F7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1927" y="1550924"/>
            <a:ext cx="5740146" cy="3042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7537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13335" y="3528542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8175EAF0-48CE-49F4-B56C-B82955AA6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F4C9E375-D6B0-462B-82F1-D3EC629067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3F3C1C-6A0B-4B21-80C6-D1CBD6629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5093" y="964769"/>
            <a:ext cx="4143979" cy="2376915"/>
          </a:xfrm>
        </p:spPr>
        <p:txBody>
          <a:bodyPr vert="horz" lIns="91440" tIns="45720" rIns="91440" bIns="0" rtlCol="0" anchor="b">
            <a:normAutofit/>
          </a:bodyPr>
          <a:lstStyle/>
          <a:p>
            <a:pPr defTabSz="914400"/>
            <a:r>
              <a:rPr lang="en-US" sz="4700"/>
              <a:t>Nelson Mandela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76A05E-BBF8-44A4-8787-71CF61C2E0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95093" y="3529159"/>
            <a:ext cx="4148189" cy="1612688"/>
          </a:xfrm>
        </p:spPr>
        <p:txBody>
          <a:bodyPr vert="horz" lIns="91440" tIns="91440" rIns="91440" bIns="91440" rtlCol="0">
            <a:normAutofit/>
          </a:bodyPr>
          <a:lstStyle/>
          <a:p>
            <a:pPr defTabSz="914400"/>
            <a:r>
              <a:rPr lang="en-US" cap="all"/>
              <a:t>Leader of anti-apartheid movement and political leader</a:t>
            </a:r>
          </a:p>
        </p:txBody>
      </p:sp>
      <p:grpSp>
        <p:nvGrpSpPr>
          <p:cNvPr id="83" name="Group 82">
            <a:extLst>
              <a:ext uri="{FF2B5EF4-FFF2-40B4-BE49-F238E27FC236}">
                <a16:creationId xmlns:a16="http://schemas.microsoft.com/office/drawing/2014/main" id="{E2603107-74B9-41ED-A864-525D7D704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4179" y="482171"/>
            <a:ext cx="3055900" cy="5149101"/>
            <a:chOff x="7463259" y="583365"/>
            <a:chExt cx="4074533" cy="5181928"/>
          </a:xfrm>
        </p:grpSpPr>
        <p:sp>
          <p:nvSpPr>
            <p:cNvPr id="84" name="Rectangle 83">
              <a:extLst>
                <a:ext uri="{FF2B5EF4-FFF2-40B4-BE49-F238E27FC236}">
                  <a16:creationId xmlns:a16="http://schemas.microsoft.com/office/drawing/2014/main" id="{A7FC16FA-1473-4C96-AAE0-5C8A06EE0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Rectangle 84">
              <a:extLst>
                <a:ext uri="{FF2B5EF4-FFF2-40B4-BE49-F238E27FC236}">
                  <a16:creationId xmlns:a16="http://schemas.microsoft.com/office/drawing/2014/main" id="{1AE58F83-0189-4676-8369-F2DB506FF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050" name="Picture 2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B484CF6F-E515-49B9-ABBD-8988629B6379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50" r="22851" b="1"/>
          <a:stretch/>
        </p:blipFill>
        <p:spPr bwMode="auto">
          <a:xfrm>
            <a:off x="953417" y="1116345"/>
            <a:ext cx="2099327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2B788CC7-8F6B-4224-89AE-39A6B06A8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95094" y="3526496"/>
            <a:ext cx="415208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89" name="Picture 88">
            <a:extLst>
              <a:ext uri="{FF2B5EF4-FFF2-40B4-BE49-F238E27FC236}">
                <a16:creationId xmlns:a16="http://schemas.microsoft.com/office/drawing/2014/main" id="{0972F198-BBC2-4369-B014-8A6CC8F449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72B3B27E-140E-4C73-B427-1D8D6D6D7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28876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6738F172-08B9-4BA5-B753-7D93472C0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C900681B-C4FD-40B3-B5BC-C33231614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FEAACD67-2FB5-4530-9B74-8D946F1CE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E678439D-6E19-43F5-AD92-3601D4D68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488FB347-E0F8-4BCD-9ACF-9A8CE9599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3820" y="783768"/>
            <a:ext cx="7936360" cy="5290464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DBD76F10-08F2-4210-AA40-B3CD8B741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955" y="1019556"/>
            <a:ext cx="7578090" cy="4818888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Nelson Mandela Quotes That Will Influence Your Personality">
            <a:extLst>
              <a:ext uri="{FF2B5EF4-FFF2-40B4-BE49-F238E27FC236}">
                <a16:creationId xmlns:a16="http://schemas.microsoft.com/office/drawing/2014/main" id="{69F8DD61-9D3F-446C-9945-3DF895622D73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78" r="4780" b="2"/>
          <a:stretch/>
        </p:blipFill>
        <p:spPr bwMode="auto">
          <a:xfrm>
            <a:off x="1022985" y="1339596"/>
            <a:ext cx="7098030" cy="4178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3678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507A9-C33B-4B97-92CB-52947D2465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Richard Branson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7AD78A-14D9-4C0A-B96F-531038CCFC7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Business Leader</a:t>
            </a:r>
          </a:p>
        </p:txBody>
      </p:sp>
      <p:pic>
        <p:nvPicPr>
          <p:cNvPr id="3074" name="Picture 2" descr="Richard Branson | Biography &amp; Facts | Britannica">
            <a:extLst>
              <a:ext uri="{FF2B5EF4-FFF2-40B4-BE49-F238E27FC236}">
                <a16:creationId xmlns:a16="http://schemas.microsoft.com/office/drawing/2014/main" id="{1CF0EEC2-CD19-4EA8-B051-18A337B5A5AE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68" r="11268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38420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6738F172-08B9-4BA5-B753-7D93472C0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C900681B-C4FD-40B3-B5BC-C33231614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FEAACD67-2FB5-4530-9B74-8D946F1CE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Rectangle 76">
            <a:extLst>
              <a:ext uri="{FF2B5EF4-FFF2-40B4-BE49-F238E27FC236}">
                <a16:creationId xmlns:a16="http://schemas.microsoft.com/office/drawing/2014/main" id="{07DE5115-89C8-4B9C-B0E8-78A15C20C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7063" y="533400"/>
            <a:ext cx="6809874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4A6402E2-72CC-4683-9B83-11265402E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38453" y="763203"/>
            <a:ext cx="6467094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Clients do not come first. Employees come first. If you take care of your  employees, they will take car… | Richard branson quotes, Richard branson, Employee  quotes">
            <a:extLst>
              <a:ext uri="{FF2B5EF4-FFF2-40B4-BE49-F238E27FC236}">
                <a16:creationId xmlns:a16="http://schemas.microsoft.com/office/drawing/2014/main" id="{2C899195-94F0-4540-8CF4-83A57C36480F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5251"/>
          <a:stretch/>
        </p:blipFill>
        <p:spPr bwMode="auto">
          <a:xfrm>
            <a:off x="1701927" y="1247835"/>
            <a:ext cx="5740146" cy="364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02470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/>
              <a:t>Leadership v Management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196751"/>
          <a:ext cx="8229600" cy="4225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06401">
                <a:tc>
                  <a:txBody>
                    <a:bodyPr/>
                    <a:lstStyle/>
                    <a:p>
                      <a:r>
                        <a:rPr lang="en-GB" sz="3200" dirty="0"/>
                        <a:t>Leadership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6401">
                <a:tc>
                  <a:txBody>
                    <a:bodyPr/>
                    <a:lstStyle/>
                    <a:p>
                      <a:r>
                        <a:rPr lang="en-GB" sz="2400" dirty="0"/>
                        <a:t>About behaviour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About processes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11522">
                <a:tc>
                  <a:txBody>
                    <a:bodyPr/>
                    <a:lstStyle/>
                    <a:p>
                      <a:r>
                        <a:rPr lang="en-GB" sz="2400" dirty="0"/>
                        <a:t>The </a:t>
                      </a:r>
                      <a:r>
                        <a:rPr lang="en-GB" sz="2400" b="1" dirty="0"/>
                        <a:t>way </a:t>
                      </a:r>
                      <a:r>
                        <a:rPr lang="en-GB" sz="2400" dirty="0"/>
                        <a:t>management methods</a:t>
                      </a:r>
                      <a:r>
                        <a:rPr lang="en-GB" sz="2400" baseline="0" dirty="0"/>
                        <a:t> and processes are used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The </a:t>
                      </a:r>
                      <a:r>
                        <a:rPr lang="en-GB" sz="2400" b="1" dirty="0"/>
                        <a:t>type </a:t>
                      </a:r>
                      <a:r>
                        <a:rPr lang="en-GB" sz="2400" b="0" dirty="0"/>
                        <a:t>of management methods and processes used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16643">
                <a:tc>
                  <a:txBody>
                    <a:bodyPr/>
                    <a:lstStyle/>
                    <a:p>
                      <a:r>
                        <a:rPr lang="en-GB" sz="2400" dirty="0"/>
                        <a:t>Sets a new direction and vision for </a:t>
                      </a:r>
                    </a:p>
                    <a:p>
                      <a:r>
                        <a:rPr lang="en-GB" sz="2400" dirty="0"/>
                        <a:t>others to follow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Controls/directs</a:t>
                      </a:r>
                      <a:r>
                        <a:rPr lang="en-GB" sz="2400" baseline="0" dirty="0"/>
                        <a:t> people and resources according to established principles/values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11522">
                <a:tc>
                  <a:txBody>
                    <a:bodyPr/>
                    <a:lstStyle/>
                    <a:p>
                      <a:r>
                        <a:rPr lang="en-GB" sz="2400" dirty="0"/>
                        <a:t>Relies on attitudinal qualities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Relies on management</a:t>
                      </a:r>
                      <a:r>
                        <a:rPr lang="en-GB" sz="2400" baseline="0" dirty="0"/>
                        <a:t> processes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669046F-5838-4C7A-BBE8-A77F40FD9C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5E6CDB-92ED-43A1-9491-C46E2C8E9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BB966BC-DC49-4138-8DEF-B1CD13033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4177" y="482171"/>
            <a:ext cx="4578249" cy="5149101"/>
            <a:chOff x="632237" y="482171"/>
            <a:chExt cx="6104331" cy="5149101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DD0BD06-EC5B-4F0E-A221-562BC2BA6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237" y="482171"/>
              <a:ext cx="610433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634200B3-EC47-4A5B-A640-7118BF6AD2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5296" y="812507"/>
              <a:ext cx="5471355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23B9DAF8-7DB4-40CB-85F8-7E02F95C6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0281" y="984450"/>
            <a:ext cx="3859185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06AED2C-61BA-485C-9DD4-B23B6280F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3521" y="1847088"/>
            <a:ext cx="2640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6DFBC3B-7F4A-4AAF-AE7E-1FA2ACFED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522" y="804520"/>
            <a:ext cx="2640275" cy="1049235"/>
          </a:xfrm>
        </p:spPr>
        <p:txBody>
          <a:bodyPr>
            <a:normAutofit/>
          </a:bodyPr>
          <a:lstStyle/>
          <a:p>
            <a:r>
              <a:rPr lang="en-GB" sz="2700"/>
              <a:t>The Meaning of Leadership</a:t>
            </a:r>
          </a:p>
        </p:txBody>
      </p:sp>
      <p:pic>
        <p:nvPicPr>
          <p:cNvPr id="7" name="Graphic 6" descr="Cycle with People">
            <a:extLst>
              <a:ext uri="{FF2B5EF4-FFF2-40B4-BE49-F238E27FC236}">
                <a16:creationId xmlns:a16="http://schemas.microsoft.com/office/drawing/2014/main" id="{85FA01D4-0F2C-4653-8BB5-A261F6BDCE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3417" y="1240000"/>
            <a:ext cx="3618861" cy="361886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6972A-C69E-40B4-9E88-283D186881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3521" y="2015732"/>
            <a:ext cx="2640276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FontTx/>
              <a:buNone/>
            </a:pPr>
            <a:r>
              <a:rPr lang="en-GB" sz="1700"/>
              <a:t>Leadership:</a:t>
            </a:r>
          </a:p>
          <a:p>
            <a:pPr>
              <a:lnSpc>
                <a:spcPct val="110000"/>
              </a:lnSpc>
              <a:buFontTx/>
              <a:buNone/>
            </a:pPr>
            <a:r>
              <a:rPr lang="en-GB" sz="1700"/>
              <a:t>	</a:t>
            </a:r>
            <a:r>
              <a:rPr lang="en-GB" sz="1700" b="1"/>
              <a:t>a relationship through which one person influences the behaviour or actions of other people. </a:t>
            </a:r>
          </a:p>
          <a:p>
            <a:pPr>
              <a:lnSpc>
                <a:spcPct val="110000"/>
              </a:lnSpc>
              <a:buFontTx/>
              <a:buNone/>
            </a:pPr>
            <a:endParaRPr lang="en-GB" sz="1700"/>
          </a:p>
          <a:p>
            <a:pPr>
              <a:lnSpc>
                <a:spcPct val="110000"/>
              </a:lnSpc>
              <a:buFontTx/>
              <a:buNone/>
            </a:pPr>
            <a:r>
              <a:rPr lang="en-GB" sz="1700"/>
              <a:t>	It cannot be separated from groups and effective teambuilding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7EFCF05C-6070-460B-8E60-12BE3EFD19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FD731F1-726F-453E-9516-3058095DE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10531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98450"/>
            <a:ext cx="8229600" cy="131127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Close relationship between management and leadership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6563" y="1874838"/>
            <a:ext cx="8229600" cy="4525962"/>
          </a:xfrm>
        </p:spPr>
        <p:txBody>
          <a:bodyPr/>
          <a:lstStyle/>
          <a:p>
            <a:pPr>
              <a:buFontTx/>
              <a:buNone/>
            </a:pPr>
            <a:r>
              <a:rPr lang="en-GB" i="1" dirty="0"/>
              <a:t>‘Increasingly, management and leadership are being seen as inextricably linked.</a:t>
            </a:r>
          </a:p>
          <a:p>
            <a:pPr>
              <a:buFontTx/>
              <a:buNone/>
            </a:pPr>
            <a:r>
              <a:rPr lang="en-GB" i="1" dirty="0"/>
              <a:t> It is one thing for a leader to propound a grand vision, but this is redundant unless the vision is managed so it becomes real achievement.’</a:t>
            </a: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sz="2400" dirty="0"/>
              <a:t>Sir John Harvey-Jones, </a:t>
            </a:r>
          </a:p>
          <a:p>
            <a:pPr>
              <a:buFontTx/>
              <a:buNone/>
            </a:pPr>
            <a:r>
              <a:rPr lang="en-GB" sz="2400" dirty="0"/>
              <a:t>ex-Chair ICI and TV ‘</a:t>
            </a:r>
            <a:r>
              <a:rPr lang="en-GB" sz="2400" dirty="0" err="1"/>
              <a:t>Troubleshooter</a:t>
            </a:r>
            <a:r>
              <a:rPr lang="en-GB" sz="2400" dirty="0"/>
              <a:t>’</a:t>
            </a:r>
          </a:p>
        </p:txBody>
      </p:sp>
      <p:pic>
        <p:nvPicPr>
          <p:cNvPr id="4" name="Picture 3" descr="sir john harvey jones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948264" y="4581128"/>
            <a:ext cx="1574905" cy="188988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D25EF4-CFF0-45E3-A2FC-B46E4D9B6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rPr lang="en-GB" dirty="0"/>
              <a:t>Assignment Preparation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FDBEAD-9151-47B6-B999-302B4C8775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88684" y="329307"/>
            <a:ext cx="4454127" cy="3092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/>
              <a:t>Emerging issues in leadership                                            TSD60011014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8684" y="1853754"/>
            <a:ext cx="72024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02D699B9-D967-4CF9-8AE0-6D8FED3AB4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8232997"/>
              </p:ext>
            </p:extLst>
          </p:nvPr>
        </p:nvGraphicFramePr>
        <p:xfrm>
          <a:off x="1088231" y="2331497"/>
          <a:ext cx="7203281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831213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863</Words>
  <Application>Microsoft Macintosh PowerPoint</Application>
  <PresentationFormat>On-screen Show (4:3)</PresentationFormat>
  <Paragraphs>141</Paragraphs>
  <Slides>22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Arial Black</vt:lpstr>
      <vt:lpstr>Calibri</vt:lpstr>
      <vt:lpstr>Gill Sans MT</vt:lpstr>
      <vt:lpstr>Helvetica</vt:lpstr>
      <vt:lpstr>Gallery</vt:lpstr>
      <vt:lpstr>BMSW6101 EMERGENT LEADERSHIP SKILLS  FOR THE WORKPLACE</vt:lpstr>
      <vt:lpstr>Module Aim</vt:lpstr>
      <vt:lpstr>Module objectives</vt:lpstr>
      <vt:lpstr>What is an organisation?</vt:lpstr>
      <vt:lpstr>Operating sectors</vt:lpstr>
      <vt:lpstr>Why do organisations exist? </vt:lpstr>
      <vt:lpstr>PowerPoint Presentation</vt:lpstr>
      <vt:lpstr>Moving from traditional  to re-engineered values (i)</vt:lpstr>
      <vt:lpstr>Moving from traditional to  re-engineered values (ii)</vt:lpstr>
      <vt:lpstr>Roles of a Leader</vt:lpstr>
      <vt:lpstr>Some quotes....</vt:lpstr>
      <vt:lpstr>Activity 1</vt:lpstr>
      <vt:lpstr>Charles Manson</vt:lpstr>
      <vt:lpstr>PowerPoint Presentation</vt:lpstr>
      <vt:lpstr>Nelson Mandela</vt:lpstr>
      <vt:lpstr>PowerPoint Presentation</vt:lpstr>
      <vt:lpstr>Richard Branson</vt:lpstr>
      <vt:lpstr>PowerPoint Presentation</vt:lpstr>
      <vt:lpstr>Leadership v Management </vt:lpstr>
      <vt:lpstr>The Meaning of Leadership</vt:lpstr>
      <vt:lpstr>Close relationship between management and leadership</vt:lpstr>
      <vt:lpstr>Assignment Preparation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BMSW6101 EMERGENT LEADERSHIP SKILLS  FOR THE WORKPLACE</dc:title>
  <dc:creator>Marie Pitson</dc:creator>
  <cp:lastModifiedBy>Marie Pitson</cp:lastModifiedBy>
  <cp:revision>3</cp:revision>
  <dcterms:created xsi:type="dcterms:W3CDTF">2020-10-06T10:55:03Z</dcterms:created>
  <dcterms:modified xsi:type="dcterms:W3CDTF">2021-10-06T06:28:16Z</dcterms:modified>
</cp:coreProperties>
</file>