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62" r:id="rId5"/>
    <p:sldId id="259" r:id="rId6"/>
    <p:sldId id="260" r:id="rId7"/>
    <p:sldId id="261" r:id="rId8"/>
    <p:sldId id="266" r:id="rId9"/>
    <p:sldId id="267" r:id="rId10"/>
    <p:sldId id="268" r:id="rId11"/>
    <p:sldId id="269" r:id="rId12"/>
    <p:sldId id="270" r:id="rId13"/>
    <p:sldId id="263" r:id="rId14"/>
    <p:sldId id="271" r:id="rId15"/>
    <p:sldId id="264" r:id="rId16"/>
    <p:sldId id="265"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7673D4D0-EFB9-4264-A5CF-8A004AD6BDEE}"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0017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spTree>
    <p:extLst>
      <p:ext uri="{BB962C8B-B14F-4D97-AF65-F5344CB8AC3E}">
        <p14:creationId xmlns:p14="http://schemas.microsoft.com/office/powerpoint/2010/main" val="3649925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87453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1D9DA89-02CC-4E35-ABBA-133516443B7C}"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73D4D0-EFB9-4264-A5CF-8A004AD6BDEE}" type="slidenum">
              <a:rPr lang="en-GB" smtClean="0"/>
              <a:t>‹#›</a:t>
            </a:fld>
            <a:endParaRPr lang="en-GB"/>
          </a:p>
        </p:txBody>
      </p:sp>
    </p:spTree>
    <p:extLst>
      <p:ext uri="{BB962C8B-B14F-4D97-AF65-F5344CB8AC3E}">
        <p14:creationId xmlns:p14="http://schemas.microsoft.com/office/powerpoint/2010/main" val="720409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1D9DA89-02CC-4E35-ABBA-133516443B7C}" type="datetimeFigureOut">
              <a:rPr lang="en-GB" smtClean="0"/>
              <a:t>10/05/2018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73D4D0-EFB9-4264-A5CF-8A004AD6BDEE}"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72310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1D9DA89-02CC-4E35-ABBA-133516443B7C}" type="datetimeFigureOut">
              <a:rPr lang="en-GB" smtClean="0"/>
              <a:t>10/05/2018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73D4D0-EFB9-4264-A5CF-8A004AD6BDE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7199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D9DA89-02CC-4E35-ABBA-133516443B7C}" type="datetimeFigureOut">
              <a:rPr lang="en-GB" smtClean="0"/>
              <a:t>10/05/2018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73D4D0-EFB9-4264-A5CF-8A004AD6BDEE}" type="slidenum">
              <a:rPr lang="en-GB" smtClean="0"/>
              <a:t>‹#›</a:t>
            </a:fld>
            <a:endParaRPr lang="en-GB"/>
          </a:p>
        </p:txBody>
      </p:sp>
    </p:spTree>
    <p:extLst>
      <p:ext uri="{BB962C8B-B14F-4D97-AF65-F5344CB8AC3E}">
        <p14:creationId xmlns:p14="http://schemas.microsoft.com/office/powerpoint/2010/main" val="2911215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1D9DA89-02CC-4E35-ABBA-133516443B7C}"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73D4D0-EFB9-4264-A5CF-8A004AD6BDEE}"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67106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1D9DA89-02CC-4E35-ABBA-133516443B7C}"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73D4D0-EFB9-4264-A5CF-8A004AD6BDEE}" type="slidenum">
              <a:rPr lang="en-GB" smtClean="0"/>
              <a:t>‹#›</a:t>
            </a:fld>
            <a:endParaRPr lang="en-GB"/>
          </a:p>
        </p:txBody>
      </p:sp>
    </p:spTree>
    <p:extLst>
      <p:ext uri="{BB962C8B-B14F-4D97-AF65-F5344CB8AC3E}">
        <p14:creationId xmlns:p14="http://schemas.microsoft.com/office/powerpoint/2010/main" val="1485229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1D9DA89-02CC-4E35-ABBA-133516443B7C}" type="datetimeFigureOut">
              <a:rPr lang="en-GB" smtClean="0"/>
              <a:t>10/05/2018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73D4D0-EFB9-4264-A5CF-8A004AD6BDEE}" type="slidenum">
              <a:rPr lang="en-GB" smtClean="0"/>
              <a:t>‹#›</a:t>
            </a:fld>
            <a:endParaRPr lang="en-GB"/>
          </a:p>
        </p:txBody>
      </p:sp>
    </p:spTree>
    <p:extLst>
      <p:ext uri="{BB962C8B-B14F-4D97-AF65-F5344CB8AC3E}">
        <p14:creationId xmlns:p14="http://schemas.microsoft.com/office/powerpoint/2010/main" val="13590228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9752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83233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spTree>
    <p:extLst>
      <p:ext uri="{BB962C8B-B14F-4D97-AF65-F5344CB8AC3E}">
        <p14:creationId xmlns:p14="http://schemas.microsoft.com/office/powerpoint/2010/main" val="11767403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25416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6423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864204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1D9DA89-02CC-4E35-ABBA-133516443B7C}" type="datetimeFigureOut">
              <a:rPr lang="en-GB" smtClean="0"/>
              <a:t>10/05/2018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73D4D0-EFB9-4264-A5CF-8A004AD6BDEE}"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97813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1D9DA89-02CC-4E35-ABBA-133516443B7C}" type="datetimeFigureOut">
              <a:rPr lang="en-GB" smtClean="0"/>
              <a:t>10/05/2018</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673D4D0-EFB9-4264-A5CF-8A004AD6BDEE}" type="slidenum">
              <a:rPr lang="en-GB" smtClean="0"/>
              <a:t>‹#›</a:t>
            </a:fld>
            <a:endParaRPr lang="en-GB"/>
          </a:p>
        </p:txBody>
      </p:sp>
    </p:spTree>
    <p:extLst>
      <p:ext uri="{BB962C8B-B14F-4D97-AF65-F5344CB8AC3E}">
        <p14:creationId xmlns:p14="http://schemas.microsoft.com/office/powerpoint/2010/main" val="15517803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thedma.org/membership/member-groups-communities/integrated-marketing-community/integrated-marketing-definitions/"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E5B1F7-CA11-4323-BAEB-56A6DD42B2E1}"/>
              </a:ext>
            </a:extLst>
          </p:cNvPr>
          <p:cNvSpPr>
            <a:spLocks noGrp="1"/>
          </p:cNvSpPr>
          <p:nvPr>
            <p:ph type="ctrTitle"/>
          </p:nvPr>
        </p:nvSpPr>
        <p:spPr/>
        <p:txBody>
          <a:bodyPr/>
          <a:lstStyle/>
          <a:p>
            <a:r>
              <a:rPr lang="en-GB"/>
              <a:t>The Communications Mix</a:t>
            </a:r>
          </a:p>
        </p:txBody>
      </p:sp>
      <p:sp>
        <p:nvSpPr>
          <p:cNvPr id="3" name="Subtitle 2">
            <a:extLst>
              <a:ext uri="{FF2B5EF4-FFF2-40B4-BE49-F238E27FC236}">
                <a16:creationId xmlns:a16="http://schemas.microsoft.com/office/drawing/2014/main" xmlns="" id="{C6025013-0EAA-4D9D-BC3E-6AA9DDA79255}"/>
              </a:ext>
            </a:extLst>
          </p:cNvPr>
          <p:cNvSpPr>
            <a:spLocks noGrp="1"/>
          </p:cNvSpPr>
          <p:nvPr>
            <p:ph type="subTitle" idx="1"/>
          </p:nvPr>
        </p:nvSpPr>
        <p:spPr/>
        <p:txBody>
          <a:bodyPr/>
          <a:lstStyle/>
          <a:p>
            <a:r>
              <a:rPr lang="en-GB"/>
              <a:t>By Chloe and Daisy</a:t>
            </a:r>
          </a:p>
        </p:txBody>
      </p:sp>
    </p:spTree>
    <p:extLst>
      <p:ext uri="{BB962C8B-B14F-4D97-AF65-F5344CB8AC3E}">
        <p14:creationId xmlns:p14="http://schemas.microsoft.com/office/powerpoint/2010/main" val="9458059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F828DF2-37A2-4450-B597-7C0950E51E7F}"/>
              </a:ext>
            </a:extLst>
          </p:cNvPr>
          <p:cNvSpPr>
            <a:spLocks noGrp="1"/>
          </p:cNvSpPr>
          <p:nvPr>
            <p:ph type="title"/>
          </p:nvPr>
        </p:nvSpPr>
        <p:spPr/>
        <p:txBody>
          <a:bodyPr>
            <a:normAutofit fontScale="90000"/>
          </a:bodyPr>
          <a:lstStyle/>
          <a:p>
            <a:r>
              <a:rPr lang="en-GB"/>
              <a:t>An introduction to integrated marketing communications</a:t>
            </a:r>
          </a:p>
        </p:txBody>
      </p:sp>
      <p:sp>
        <p:nvSpPr>
          <p:cNvPr id="3" name="Content Placeholder 2">
            <a:extLst>
              <a:ext uri="{FF2B5EF4-FFF2-40B4-BE49-F238E27FC236}">
                <a16:creationId xmlns:a16="http://schemas.microsoft.com/office/drawing/2014/main" xmlns="" id="{6340C0B2-83C6-4C63-A35B-BE3D9DC27E67}"/>
              </a:ext>
            </a:extLst>
          </p:cNvPr>
          <p:cNvSpPr>
            <a:spLocks noGrp="1"/>
          </p:cNvSpPr>
          <p:nvPr>
            <p:ph idx="1"/>
          </p:nvPr>
        </p:nvSpPr>
        <p:spPr>
          <a:xfrm>
            <a:off x="1295402" y="5198532"/>
            <a:ext cx="9601196" cy="3318936"/>
          </a:xfrm>
        </p:spPr>
        <p:txBody>
          <a:bodyPr>
            <a:normAutofit/>
          </a:bodyPr>
          <a:lstStyle/>
          <a:p>
            <a:r>
              <a:rPr lang="en-GB" dirty="0">
                <a:hlinkClick r:id="rId2"/>
              </a:rPr>
              <a:t>https://thedma.org/membership/member-groups-communities/integrated-marketing-community/integrated-marketing-definitions/</a:t>
            </a:r>
            <a:r>
              <a:rPr lang="en-GB" dirty="0"/>
              <a:t> </a:t>
            </a:r>
            <a:endParaRPr lang="en-US" dirty="0"/>
          </a:p>
          <a:p>
            <a:endParaRPr lang="en-GB" dirty="0"/>
          </a:p>
        </p:txBody>
      </p:sp>
    </p:spTree>
    <p:extLst>
      <p:ext uri="{BB962C8B-B14F-4D97-AF65-F5344CB8AC3E}">
        <p14:creationId xmlns:p14="http://schemas.microsoft.com/office/powerpoint/2010/main" val="93034370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9CEAC2B-410B-4B05-81EA-FDC5E222E5CB}"/>
              </a:ext>
            </a:extLst>
          </p:cNvPr>
          <p:cNvSpPr>
            <a:spLocks noGrp="1"/>
          </p:cNvSpPr>
          <p:nvPr>
            <p:ph type="title"/>
          </p:nvPr>
        </p:nvSpPr>
        <p:spPr/>
        <p:txBody>
          <a:bodyPr/>
          <a:lstStyle/>
          <a:p>
            <a:r>
              <a:rPr lang="en-GB"/>
              <a:t>Brief Summary of Itinerary</a:t>
            </a:r>
          </a:p>
        </p:txBody>
      </p:sp>
      <p:sp>
        <p:nvSpPr>
          <p:cNvPr id="3" name="Content Placeholder 2">
            <a:extLst>
              <a:ext uri="{FF2B5EF4-FFF2-40B4-BE49-F238E27FC236}">
                <a16:creationId xmlns:a16="http://schemas.microsoft.com/office/drawing/2014/main" xmlns="" id="{AEC072FA-60A9-4CA4-A89D-83B834729234}"/>
              </a:ext>
            </a:extLst>
          </p:cNvPr>
          <p:cNvSpPr>
            <a:spLocks noGrp="1"/>
          </p:cNvSpPr>
          <p:nvPr>
            <p:ph idx="1"/>
          </p:nvPr>
        </p:nvSpPr>
        <p:spPr/>
        <p:txBody>
          <a:bodyPr/>
          <a:lstStyle/>
          <a:p>
            <a:r>
              <a:rPr lang="en-GB" dirty="0"/>
              <a:t>Booking a short stay holiday in Swansea bay and Gower. The target market for this product is for families with young children. </a:t>
            </a:r>
          </a:p>
          <a:p>
            <a:r>
              <a:rPr lang="en-GB" dirty="0"/>
              <a:t>We are looking to do an itinerary for 3 – 5 days with costs of activities and accommodation. We will look to promote the itinerary for June and July.</a:t>
            </a:r>
          </a:p>
          <a:p>
            <a:r>
              <a:rPr lang="en-GB" dirty="0"/>
              <a:t>The holiday package will be different to any other because you get the best of both worlds; you have the city centre and the beach in one holiday.</a:t>
            </a:r>
          </a:p>
        </p:txBody>
      </p:sp>
    </p:spTree>
    <p:extLst>
      <p:ext uri="{BB962C8B-B14F-4D97-AF65-F5344CB8AC3E}">
        <p14:creationId xmlns:p14="http://schemas.microsoft.com/office/powerpoint/2010/main" val="31896710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0B111B9-5045-4C32-95F9-843A82F0ED5C}"/>
              </a:ext>
            </a:extLst>
          </p:cNvPr>
          <p:cNvSpPr>
            <a:spLocks noGrp="1"/>
          </p:cNvSpPr>
          <p:nvPr>
            <p:ph type="title"/>
          </p:nvPr>
        </p:nvSpPr>
        <p:spPr>
          <a:xfrm>
            <a:off x="1295401" y="841455"/>
            <a:ext cx="9601196" cy="1303867"/>
          </a:xfrm>
        </p:spPr>
        <p:txBody>
          <a:bodyPr>
            <a:normAutofit fontScale="90000"/>
          </a:bodyPr>
          <a:lstStyle/>
          <a:p>
            <a:r>
              <a:rPr lang="en-US"/>
              <a:t> The most appropriate mix of marketing communications to reach the desired market segment is..</a:t>
            </a:r>
            <a:endParaRPr lang="en-GB"/>
          </a:p>
        </p:txBody>
      </p:sp>
      <p:sp>
        <p:nvSpPr>
          <p:cNvPr id="3" name="Content Placeholder 2">
            <a:extLst>
              <a:ext uri="{FF2B5EF4-FFF2-40B4-BE49-F238E27FC236}">
                <a16:creationId xmlns:a16="http://schemas.microsoft.com/office/drawing/2014/main" xmlns="" id="{346D0CA5-D8AC-4A2B-BA86-DAF74F7609EA}"/>
              </a:ext>
            </a:extLst>
          </p:cNvPr>
          <p:cNvSpPr>
            <a:spLocks noGrp="1"/>
          </p:cNvSpPr>
          <p:nvPr>
            <p:ph idx="1"/>
          </p:nvPr>
        </p:nvSpPr>
        <p:spPr/>
        <p:txBody>
          <a:bodyPr>
            <a:normAutofit/>
          </a:bodyPr>
          <a:lstStyle/>
          <a:p>
            <a:pPr marL="0" indent="0">
              <a:buNone/>
            </a:pPr>
            <a:r>
              <a:rPr lang="en-US" dirty="0"/>
              <a:t>Organizations in the travel and tourism industry have a variety of communication methods to try with customers. They don't all have to be visible some in brochures or print items and direct marketing.</a:t>
            </a:r>
          </a:p>
          <a:p>
            <a:pPr marL="0" indent="0">
              <a:buNone/>
            </a:pPr>
            <a:r>
              <a:rPr lang="en-US" dirty="0"/>
              <a:t>E – Marketing</a:t>
            </a:r>
          </a:p>
          <a:p>
            <a:pPr marL="0" indent="0">
              <a:buNone/>
            </a:pPr>
            <a:r>
              <a:rPr lang="en-US" dirty="0"/>
              <a:t>This is the fastest growing part of travel and tourism and is very effective with fresh and new information. The internet is the best way for most people to get out quickly about sales and promotions and it's a better way to get things cheap.</a:t>
            </a:r>
          </a:p>
          <a:p>
            <a:pPr marL="0" indent="0">
              <a:buNone/>
            </a:pPr>
            <a:endParaRPr lang="en-GB" dirty="0"/>
          </a:p>
        </p:txBody>
      </p:sp>
    </p:spTree>
    <p:extLst>
      <p:ext uri="{BB962C8B-B14F-4D97-AF65-F5344CB8AC3E}">
        <p14:creationId xmlns:p14="http://schemas.microsoft.com/office/powerpoint/2010/main" val="13505220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A15454-0440-4E84-BFC9-1EAB7E5390AA}"/>
              </a:ext>
            </a:extLst>
          </p:cNvPr>
          <p:cNvSpPr>
            <a:spLocks noGrp="1"/>
          </p:cNvSpPr>
          <p:nvPr>
            <p:ph type="title"/>
          </p:nvPr>
        </p:nvSpPr>
        <p:spPr/>
        <p:txBody>
          <a:bodyPr>
            <a:normAutofit fontScale="90000"/>
          </a:bodyPr>
          <a:lstStyle/>
          <a:p>
            <a:r>
              <a:rPr lang="en-GB"/>
              <a:t>What kind of advertisement works for our target market? And why? What didn’t?</a:t>
            </a:r>
          </a:p>
        </p:txBody>
      </p:sp>
      <p:sp>
        <p:nvSpPr>
          <p:cNvPr id="3" name="Content Placeholder 2">
            <a:extLst>
              <a:ext uri="{FF2B5EF4-FFF2-40B4-BE49-F238E27FC236}">
                <a16:creationId xmlns:a16="http://schemas.microsoft.com/office/drawing/2014/main" xmlns="" id="{45582D97-7AFE-41F6-B251-28389D6F1102}"/>
              </a:ext>
            </a:extLst>
          </p:cNvPr>
          <p:cNvSpPr>
            <a:spLocks noGrp="1"/>
          </p:cNvSpPr>
          <p:nvPr>
            <p:ph idx="1"/>
          </p:nvPr>
        </p:nvSpPr>
        <p:spPr/>
        <p:txBody>
          <a:bodyPr>
            <a:normAutofit fontScale="77500" lnSpcReduction="20000"/>
          </a:bodyPr>
          <a:lstStyle/>
          <a:p>
            <a:r>
              <a:rPr lang="en-US"/>
              <a:t>Show that your aware of their different ways of getting the message across.. Through social media news papers and so on.</a:t>
            </a:r>
          </a:p>
          <a:p>
            <a:r>
              <a:rPr lang="en-US"/>
              <a:t>By using different advertisements.. They can reach out to different target markets for example the older generation – newspapers. Social media are from ages 16+ and TV adverting </a:t>
            </a:r>
          </a:p>
          <a:p>
            <a:r>
              <a:rPr lang="en-US"/>
              <a:t>We will use social networks and email to promote our offers and reach the desired target market which are families and young children. </a:t>
            </a:r>
          </a:p>
          <a:p>
            <a:r>
              <a:rPr lang="en-US"/>
              <a:t>We are on a budget, so by using newspapers and TV advertising would cost a lot. However, using the children channel on TV could gain more interest to more of our target audience as it engages the children.</a:t>
            </a:r>
          </a:p>
          <a:p>
            <a:r>
              <a:rPr lang="en-US"/>
              <a:t>Using social networking will engage the target market as it’s a quick convenient and cheap way of advertising and promoting.</a:t>
            </a:r>
          </a:p>
          <a:p>
            <a:endParaRPr lang="en-US"/>
          </a:p>
          <a:p>
            <a:endParaRPr lang="en-GB"/>
          </a:p>
        </p:txBody>
      </p:sp>
    </p:spTree>
    <p:extLst>
      <p:ext uri="{BB962C8B-B14F-4D97-AF65-F5344CB8AC3E}">
        <p14:creationId xmlns:p14="http://schemas.microsoft.com/office/powerpoint/2010/main" val="19388828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8DF407-302A-4C27-B4C7-58690742B2AF}"/>
              </a:ext>
            </a:extLst>
          </p:cNvPr>
          <p:cNvSpPr>
            <a:spLocks noGrp="1"/>
          </p:cNvSpPr>
          <p:nvPr>
            <p:ph type="title"/>
          </p:nvPr>
        </p:nvSpPr>
        <p:spPr>
          <a:xfrm>
            <a:off x="2869678" y="859584"/>
            <a:ext cx="9601196" cy="1303867"/>
          </a:xfrm>
        </p:spPr>
        <p:txBody>
          <a:bodyPr/>
          <a:lstStyle/>
          <a:p>
            <a:r>
              <a:rPr lang="en-GB"/>
              <a:t>What key messages do they have?</a:t>
            </a:r>
          </a:p>
        </p:txBody>
      </p:sp>
      <p:sp>
        <p:nvSpPr>
          <p:cNvPr id="3" name="Content Placeholder 2">
            <a:extLst>
              <a:ext uri="{FF2B5EF4-FFF2-40B4-BE49-F238E27FC236}">
                <a16:creationId xmlns:a16="http://schemas.microsoft.com/office/drawing/2014/main" xmlns="" id="{76C6B9D3-369C-4114-A701-1390D0AE896A}"/>
              </a:ext>
            </a:extLst>
          </p:cNvPr>
          <p:cNvSpPr>
            <a:spLocks noGrp="1"/>
          </p:cNvSpPr>
          <p:nvPr>
            <p:ph idx="1"/>
          </p:nvPr>
        </p:nvSpPr>
        <p:spPr>
          <a:xfrm>
            <a:off x="1163425" y="2882499"/>
            <a:ext cx="9601196" cy="3318936"/>
          </a:xfrm>
        </p:spPr>
        <p:txBody>
          <a:bodyPr/>
          <a:lstStyle/>
          <a:p>
            <a:r>
              <a:rPr lang="en-GB"/>
              <a:t>Mission statement – is a message that links with the business to make it sound more effective.</a:t>
            </a:r>
          </a:p>
          <a:p>
            <a:r>
              <a:rPr lang="en-GB"/>
              <a:t>We will encourage people and engage families by making a slogan and a mission statement which we’ve decided would be </a:t>
            </a:r>
          </a:p>
          <a:p>
            <a:r>
              <a:rPr lang="en-GB"/>
              <a:t>‘The future in Swansea is so bright you’d have to wear shades.’ SLOGAN</a:t>
            </a:r>
          </a:p>
          <a:p>
            <a:r>
              <a:rPr lang="en-GB"/>
              <a:t>‘to encounter the culture and traditions that Swansea has to offer’. MISSION STATEMENT.</a:t>
            </a:r>
          </a:p>
          <a:p>
            <a:endParaRPr lang="en-GB"/>
          </a:p>
        </p:txBody>
      </p:sp>
      <p:pic>
        <p:nvPicPr>
          <p:cNvPr id="4" name="Picture 3"/>
          <p:cNvPicPr>
            <a:picLocks noChangeAspect="1"/>
          </p:cNvPicPr>
          <p:nvPr/>
        </p:nvPicPr>
        <p:blipFill>
          <a:blip r:embed="rId2"/>
          <a:stretch>
            <a:fillRect/>
          </a:stretch>
        </p:blipFill>
        <p:spPr>
          <a:xfrm>
            <a:off x="667034" y="657266"/>
            <a:ext cx="2298391" cy="2225233"/>
          </a:xfrm>
          <a:prstGeom prst="rect">
            <a:avLst/>
          </a:prstGeom>
        </p:spPr>
      </p:pic>
    </p:spTree>
    <p:extLst>
      <p:ext uri="{BB962C8B-B14F-4D97-AF65-F5344CB8AC3E}">
        <p14:creationId xmlns:p14="http://schemas.microsoft.com/office/powerpoint/2010/main" val="4016043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B66951-36EC-4C57-BBE4-330A8E40E521}"/>
              </a:ext>
            </a:extLst>
          </p:cNvPr>
          <p:cNvSpPr>
            <a:spLocks noGrp="1"/>
          </p:cNvSpPr>
          <p:nvPr>
            <p:ph type="title"/>
          </p:nvPr>
        </p:nvSpPr>
        <p:spPr/>
        <p:txBody>
          <a:bodyPr>
            <a:normAutofit fontScale="90000"/>
          </a:bodyPr>
          <a:lstStyle/>
          <a:p>
            <a:r>
              <a:rPr lang="en-GB"/>
              <a:t>What brands are used? What makes branding so special?</a:t>
            </a:r>
          </a:p>
        </p:txBody>
      </p:sp>
      <p:sp>
        <p:nvSpPr>
          <p:cNvPr id="3" name="Content Placeholder 2">
            <a:extLst>
              <a:ext uri="{FF2B5EF4-FFF2-40B4-BE49-F238E27FC236}">
                <a16:creationId xmlns:a16="http://schemas.microsoft.com/office/drawing/2014/main" xmlns="" id="{9E295646-9299-4A78-A93D-C0DE1F2CC9C0}"/>
              </a:ext>
            </a:extLst>
          </p:cNvPr>
          <p:cNvSpPr>
            <a:spLocks noGrp="1"/>
          </p:cNvSpPr>
          <p:nvPr>
            <p:ph idx="1"/>
          </p:nvPr>
        </p:nvSpPr>
        <p:spPr>
          <a:xfrm>
            <a:off x="712945" y="2455087"/>
            <a:ext cx="9601196" cy="3318936"/>
          </a:xfrm>
        </p:spPr>
        <p:txBody>
          <a:bodyPr/>
          <a:lstStyle/>
          <a:p>
            <a:r>
              <a:rPr lang="en-GB"/>
              <a:t>What is branding? Branding is a way of Making more revenue for the company who make the product. All branding tend to be effective as people will talk about having a Hollister or Superdry jumper having the latest and expensive brands (Entrepreneur Staff, 2018).</a:t>
            </a:r>
          </a:p>
        </p:txBody>
      </p:sp>
      <p:pic>
        <p:nvPicPr>
          <p:cNvPr id="4" name="Picture 3"/>
          <p:cNvPicPr>
            <a:picLocks noChangeAspect="1"/>
          </p:cNvPicPr>
          <p:nvPr/>
        </p:nvPicPr>
        <p:blipFill>
          <a:blip r:embed="rId2"/>
          <a:stretch>
            <a:fillRect/>
          </a:stretch>
        </p:blipFill>
        <p:spPr>
          <a:xfrm rot="21161444">
            <a:off x="9161057" y="4244346"/>
            <a:ext cx="2306168" cy="1690016"/>
          </a:xfrm>
          <a:prstGeom prst="rect">
            <a:avLst/>
          </a:prstGeom>
        </p:spPr>
      </p:pic>
      <p:pic>
        <p:nvPicPr>
          <p:cNvPr id="5" name="Picture 4"/>
          <p:cNvPicPr>
            <a:picLocks noChangeAspect="1"/>
          </p:cNvPicPr>
          <p:nvPr/>
        </p:nvPicPr>
        <p:blipFill>
          <a:blip r:embed="rId3"/>
          <a:stretch>
            <a:fillRect/>
          </a:stretch>
        </p:blipFill>
        <p:spPr>
          <a:xfrm rot="721520">
            <a:off x="6785884" y="4099133"/>
            <a:ext cx="1905000" cy="1905000"/>
          </a:xfrm>
          <a:prstGeom prst="rect">
            <a:avLst/>
          </a:prstGeom>
        </p:spPr>
      </p:pic>
      <p:pic>
        <p:nvPicPr>
          <p:cNvPr id="6" name="Picture 5"/>
          <p:cNvPicPr>
            <a:picLocks noChangeAspect="1"/>
          </p:cNvPicPr>
          <p:nvPr/>
        </p:nvPicPr>
        <p:blipFill>
          <a:blip r:embed="rId4"/>
          <a:stretch>
            <a:fillRect/>
          </a:stretch>
        </p:blipFill>
        <p:spPr>
          <a:xfrm rot="21054660">
            <a:off x="799553" y="4346664"/>
            <a:ext cx="3057525" cy="1495425"/>
          </a:xfrm>
          <a:prstGeom prst="rect">
            <a:avLst/>
          </a:prstGeom>
        </p:spPr>
      </p:pic>
      <p:pic>
        <p:nvPicPr>
          <p:cNvPr id="7" name="Picture 6"/>
          <p:cNvPicPr>
            <a:picLocks noChangeAspect="1"/>
          </p:cNvPicPr>
          <p:nvPr/>
        </p:nvPicPr>
        <p:blipFill>
          <a:blip r:embed="rId5"/>
          <a:stretch>
            <a:fillRect/>
          </a:stretch>
        </p:blipFill>
        <p:spPr>
          <a:xfrm rot="542426">
            <a:off x="4032294" y="4288813"/>
            <a:ext cx="2657475" cy="1714500"/>
          </a:xfrm>
          <a:prstGeom prst="rect">
            <a:avLst/>
          </a:prstGeom>
        </p:spPr>
      </p:pic>
    </p:spTree>
    <p:extLst>
      <p:ext uri="{BB962C8B-B14F-4D97-AF65-F5344CB8AC3E}">
        <p14:creationId xmlns:p14="http://schemas.microsoft.com/office/powerpoint/2010/main" val="169407298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99F4FF-97B6-4957-9427-0EF0F31E736E}"/>
              </a:ext>
            </a:extLst>
          </p:cNvPr>
          <p:cNvSpPr>
            <a:spLocks noGrp="1"/>
          </p:cNvSpPr>
          <p:nvPr>
            <p:ph type="title"/>
          </p:nvPr>
        </p:nvSpPr>
        <p:spPr/>
        <p:txBody>
          <a:bodyPr/>
          <a:lstStyle/>
          <a:p>
            <a:r>
              <a:rPr lang="en-GB"/>
              <a:t>What competition does the product have?</a:t>
            </a:r>
          </a:p>
        </p:txBody>
      </p:sp>
      <p:sp>
        <p:nvSpPr>
          <p:cNvPr id="3" name="Content Placeholder 2">
            <a:extLst>
              <a:ext uri="{FF2B5EF4-FFF2-40B4-BE49-F238E27FC236}">
                <a16:creationId xmlns:a16="http://schemas.microsoft.com/office/drawing/2014/main" xmlns="" id="{7441BCD6-CF46-4072-809E-C24F12F102F9}"/>
              </a:ext>
            </a:extLst>
          </p:cNvPr>
          <p:cNvSpPr>
            <a:spLocks noGrp="1"/>
          </p:cNvSpPr>
          <p:nvPr>
            <p:ph idx="1"/>
          </p:nvPr>
        </p:nvSpPr>
        <p:spPr>
          <a:xfrm>
            <a:off x="1295402" y="3288452"/>
            <a:ext cx="9601196" cy="3318936"/>
          </a:xfrm>
        </p:spPr>
        <p:txBody>
          <a:bodyPr/>
          <a:lstStyle/>
          <a:p>
            <a:r>
              <a:rPr lang="en-GB" dirty="0"/>
              <a:t>Bigger city's such as Cardiff due to it being a capital for Wales and more known for attractions and events being held in the city. </a:t>
            </a:r>
          </a:p>
          <a:p>
            <a:r>
              <a:rPr lang="en-GB" dirty="0"/>
              <a:t>Pembrokeshire is another competitor as it has three well known attractions such as Oakwood, Blue Stone, and Folly Farm Adventure Zoo.</a:t>
            </a:r>
          </a:p>
          <a:p>
            <a:endParaRPr lang="en-GB" dirty="0"/>
          </a:p>
        </p:txBody>
      </p:sp>
    </p:spTree>
    <p:extLst>
      <p:ext uri="{BB962C8B-B14F-4D97-AF65-F5344CB8AC3E}">
        <p14:creationId xmlns:p14="http://schemas.microsoft.com/office/powerpoint/2010/main" val="6957181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2FAAC2-6044-499C-91A3-B2C459766315}"/>
              </a:ext>
            </a:extLst>
          </p:cNvPr>
          <p:cNvSpPr>
            <a:spLocks noGrp="1"/>
          </p:cNvSpPr>
          <p:nvPr>
            <p:ph type="title"/>
          </p:nvPr>
        </p:nvSpPr>
        <p:spPr/>
        <p:txBody>
          <a:bodyPr/>
          <a:lstStyle/>
          <a:p>
            <a:r>
              <a:rPr lang="en-GB"/>
              <a:t>Cost? Return?</a:t>
            </a:r>
          </a:p>
        </p:txBody>
      </p:sp>
      <p:sp>
        <p:nvSpPr>
          <p:cNvPr id="3" name="Content Placeholder 2">
            <a:extLst>
              <a:ext uri="{FF2B5EF4-FFF2-40B4-BE49-F238E27FC236}">
                <a16:creationId xmlns:a16="http://schemas.microsoft.com/office/drawing/2014/main" xmlns="" id="{768EC192-C1FA-4F47-81AD-07783619B0AA}"/>
              </a:ext>
            </a:extLst>
          </p:cNvPr>
          <p:cNvSpPr>
            <a:spLocks noGrp="1"/>
          </p:cNvSpPr>
          <p:nvPr>
            <p:ph idx="1"/>
          </p:nvPr>
        </p:nvSpPr>
        <p:spPr>
          <a:xfrm>
            <a:off x="1604890" y="3316588"/>
            <a:ext cx="9601196" cy="3318936"/>
          </a:xfrm>
        </p:spPr>
        <p:txBody>
          <a:bodyPr/>
          <a:lstStyle/>
          <a:p>
            <a:r>
              <a:rPr lang="en-GB" dirty="0"/>
              <a:t>Merge our itinerary's together.</a:t>
            </a:r>
          </a:p>
          <a:p>
            <a:r>
              <a:rPr lang="en-GB" dirty="0"/>
              <a:t>Both itinerary's are similar as they are designed for the summer and our target markets are families.</a:t>
            </a:r>
          </a:p>
          <a:p>
            <a:endParaRPr lang="en-GB" dirty="0"/>
          </a:p>
        </p:txBody>
      </p:sp>
    </p:spTree>
    <p:extLst>
      <p:ext uri="{BB962C8B-B14F-4D97-AF65-F5344CB8AC3E}">
        <p14:creationId xmlns:p14="http://schemas.microsoft.com/office/powerpoint/2010/main" val="42941740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29BCFA-2541-451B-8065-010233220F1C}"/>
              </a:ext>
            </a:extLst>
          </p:cNvPr>
          <p:cNvSpPr>
            <a:spLocks noGrp="1"/>
          </p:cNvSpPr>
          <p:nvPr>
            <p:ph type="title"/>
          </p:nvPr>
        </p:nvSpPr>
        <p:spPr/>
        <p:txBody>
          <a:bodyPr/>
          <a:lstStyle/>
          <a:p>
            <a:r>
              <a:rPr lang="en-GB"/>
              <a:t>Compare our itinerary to someone else..</a:t>
            </a:r>
          </a:p>
        </p:txBody>
      </p:sp>
      <p:sp>
        <p:nvSpPr>
          <p:cNvPr id="3" name="Content Placeholder 2">
            <a:extLst>
              <a:ext uri="{FF2B5EF4-FFF2-40B4-BE49-F238E27FC236}">
                <a16:creationId xmlns:a16="http://schemas.microsoft.com/office/drawing/2014/main" xmlns="" id="{72B982FC-3B1C-416A-AA6C-552860A2C8ED}"/>
              </a:ext>
            </a:extLst>
          </p:cNvPr>
          <p:cNvSpPr>
            <a:spLocks noGrp="1"/>
          </p:cNvSpPr>
          <p:nvPr>
            <p:ph idx="1"/>
          </p:nvPr>
        </p:nvSpPr>
        <p:spPr>
          <a:xfrm>
            <a:off x="886120" y="2556932"/>
            <a:ext cx="10010477" cy="3318936"/>
          </a:xfrm>
        </p:spPr>
        <p:txBody>
          <a:bodyPr/>
          <a:lstStyle/>
          <a:p>
            <a:r>
              <a:rPr lang="en-GB" dirty="0"/>
              <a:t>The first itinerary has a family of six with two young children and four adults. </a:t>
            </a:r>
          </a:p>
          <a:p>
            <a:r>
              <a:rPr lang="en-GB" dirty="0"/>
              <a:t>The second itinerary has two adults and two children.</a:t>
            </a:r>
          </a:p>
          <a:p>
            <a:r>
              <a:rPr lang="en-GB" dirty="0"/>
              <a:t>The second one looks more simple.</a:t>
            </a:r>
          </a:p>
          <a:p>
            <a:r>
              <a:rPr lang="en-GB" dirty="0"/>
              <a:t>However, the first looks more </a:t>
            </a:r>
            <a:r>
              <a:rPr lang="en-GB" dirty="0" err="1"/>
              <a:t>advendurous</a:t>
            </a:r>
            <a:r>
              <a:rPr lang="en-GB" dirty="0"/>
              <a:t>.</a:t>
            </a:r>
          </a:p>
          <a:p>
            <a:endParaRPr lang="en-GB" dirty="0"/>
          </a:p>
        </p:txBody>
      </p:sp>
    </p:spTree>
    <p:extLst>
      <p:ext uri="{BB962C8B-B14F-4D97-AF65-F5344CB8AC3E}">
        <p14:creationId xmlns:p14="http://schemas.microsoft.com/office/powerpoint/2010/main" val="12178806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E263D5-97DA-48A9-A365-F9BA07E3E115}"/>
              </a:ext>
            </a:extLst>
          </p:cNvPr>
          <p:cNvSpPr>
            <a:spLocks noGrp="1"/>
          </p:cNvSpPr>
          <p:nvPr>
            <p:ph type="title"/>
          </p:nvPr>
        </p:nvSpPr>
        <p:spPr>
          <a:xfrm>
            <a:off x="3077068" y="852786"/>
            <a:ext cx="9601196" cy="1303867"/>
          </a:xfrm>
        </p:spPr>
        <p:txBody>
          <a:bodyPr/>
          <a:lstStyle/>
          <a:p>
            <a:r>
              <a:rPr lang="en-GB"/>
              <a:t>How to market the product..</a:t>
            </a:r>
          </a:p>
        </p:txBody>
      </p:sp>
      <p:sp>
        <p:nvSpPr>
          <p:cNvPr id="3" name="Content Placeholder 2">
            <a:extLst>
              <a:ext uri="{FF2B5EF4-FFF2-40B4-BE49-F238E27FC236}">
                <a16:creationId xmlns:a16="http://schemas.microsoft.com/office/drawing/2014/main" xmlns="" id="{67CC9661-BE23-4FDC-9A1A-505392EBBEF7}"/>
              </a:ext>
            </a:extLst>
          </p:cNvPr>
          <p:cNvSpPr>
            <a:spLocks noGrp="1"/>
          </p:cNvSpPr>
          <p:nvPr>
            <p:ph idx="1"/>
          </p:nvPr>
        </p:nvSpPr>
        <p:spPr/>
        <p:txBody>
          <a:bodyPr/>
          <a:lstStyle/>
          <a:p>
            <a:r>
              <a:rPr lang="en-GB"/>
              <a:t>We will look to advertise on social networking as it doesn't cost and it’s a quick effective way to reach out to families.</a:t>
            </a:r>
          </a:p>
          <a:p>
            <a:r>
              <a:rPr lang="en-GB"/>
              <a:t>We will make sure that we compromise on quality. Prices will be as low cost as possible.</a:t>
            </a:r>
          </a:p>
          <a:p>
            <a:r>
              <a:rPr lang="en-GB"/>
              <a:t>Look for fun activities and events for the family to bond.</a:t>
            </a:r>
          </a:p>
          <a:p>
            <a:endParaRPr lang="en-GB"/>
          </a:p>
          <a:p>
            <a:endParaRPr lang="en-GB"/>
          </a:p>
        </p:txBody>
      </p:sp>
      <p:pic>
        <p:nvPicPr>
          <p:cNvPr id="5" name="Picture 4"/>
          <p:cNvPicPr>
            <a:picLocks noChangeAspect="1"/>
          </p:cNvPicPr>
          <p:nvPr/>
        </p:nvPicPr>
        <p:blipFill>
          <a:blip r:embed="rId2"/>
          <a:stretch>
            <a:fillRect/>
          </a:stretch>
        </p:blipFill>
        <p:spPr>
          <a:xfrm>
            <a:off x="928686" y="747483"/>
            <a:ext cx="3019425" cy="1514475"/>
          </a:xfrm>
          <a:prstGeom prst="rect">
            <a:avLst/>
          </a:prstGeom>
        </p:spPr>
      </p:pic>
    </p:spTree>
    <p:extLst>
      <p:ext uri="{BB962C8B-B14F-4D97-AF65-F5344CB8AC3E}">
        <p14:creationId xmlns:p14="http://schemas.microsoft.com/office/powerpoint/2010/main" val="341762645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300F15-6B46-4939-97BC-F591DA39D346}"/>
              </a:ext>
            </a:extLst>
          </p:cNvPr>
          <p:cNvSpPr>
            <a:spLocks noGrp="1"/>
          </p:cNvSpPr>
          <p:nvPr>
            <p:ph type="title"/>
          </p:nvPr>
        </p:nvSpPr>
        <p:spPr>
          <a:xfrm>
            <a:off x="-759641" y="623914"/>
            <a:ext cx="9601196" cy="1303867"/>
          </a:xfrm>
        </p:spPr>
        <p:txBody>
          <a:bodyPr/>
          <a:lstStyle/>
          <a:p>
            <a:r>
              <a:rPr lang="en-GB"/>
              <a:t>How will we sell our package?</a:t>
            </a:r>
          </a:p>
        </p:txBody>
      </p:sp>
      <p:sp>
        <p:nvSpPr>
          <p:cNvPr id="3" name="Content Placeholder 2">
            <a:extLst>
              <a:ext uri="{FF2B5EF4-FFF2-40B4-BE49-F238E27FC236}">
                <a16:creationId xmlns:a16="http://schemas.microsoft.com/office/drawing/2014/main" xmlns="" id="{93771C4B-5C5D-49C8-8D9C-0E93B4E85A4A}"/>
              </a:ext>
            </a:extLst>
          </p:cNvPr>
          <p:cNvSpPr>
            <a:spLocks noGrp="1"/>
          </p:cNvSpPr>
          <p:nvPr>
            <p:ph idx="1"/>
          </p:nvPr>
        </p:nvSpPr>
        <p:spPr>
          <a:xfrm>
            <a:off x="3179297" y="3040352"/>
            <a:ext cx="7717299" cy="2835515"/>
          </a:xfrm>
        </p:spPr>
        <p:txBody>
          <a:bodyPr>
            <a:normAutofit/>
          </a:bodyPr>
          <a:lstStyle/>
          <a:p>
            <a:r>
              <a:rPr lang="en-GB" dirty="0"/>
              <a:t>Sold online via social media.</a:t>
            </a:r>
          </a:p>
          <a:p>
            <a:r>
              <a:rPr lang="en-GB" dirty="0"/>
              <a:t>Pay pal</a:t>
            </a:r>
          </a:p>
          <a:p>
            <a:r>
              <a:rPr lang="en-GB" dirty="0"/>
              <a:t>20 holiday packages during the summer</a:t>
            </a:r>
          </a:p>
          <a:p>
            <a:endParaRPr lang="en-GB" dirty="0"/>
          </a:p>
          <a:p>
            <a:endParaRPr lang="en-GB" dirty="0"/>
          </a:p>
          <a:p>
            <a:endParaRPr lang="en-GB" dirty="0"/>
          </a:p>
          <a:p>
            <a:endParaRPr lang="en-GB" dirty="0"/>
          </a:p>
        </p:txBody>
      </p:sp>
      <p:pic>
        <p:nvPicPr>
          <p:cNvPr id="4" name="Picture 3"/>
          <p:cNvPicPr>
            <a:picLocks noChangeAspect="1"/>
          </p:cNvPicPr>
          <p:nvPr/>
        </p:nvPicPr>
        <p:blipFill>
          <a:blip r:embed="rId2"/>
          <a:stretch>
            <a:fillRect/>
          </a:stretch>
        </p:blipFill>
        <p:spPr>
          <a:xfrm>
            <a:off x="9016542" y="815209"/>
            <a:ext cx="2295624" cy="2225144"/>
          </a:xfrm>
          <a:prstGeom prst="rect">
            <a:avLst/>
          </a:prstGeom>
        </p:spPr>
      </p:pic>
    </p:spTree>
    <p:extLst>
      <p:ext uri="{BB962C8B-B14F-4D97-AF65-F5344CB8AC3E}">
        <p14:creationId xmlns:p14="http://schemas.microsoft.com/office/powerpoint/2010/main" val="15440859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F9CDC4-5CCE-460B-A40A-F4A5E23C0B0E}"/>
              </a:ext>
            </a:extLst>
          </p:cNvPr>
          <p:cNvSpPr>
            <a:spLocks noGrp="1"/>
          </p:cNvSpPr>
          <p:nvPr>
            <p:ph type="title"/>
          </p:nvPr>
        </p:nvSpPr>
        <p:spPr>
          <a:xfrm>
            <a:off x="1295401" y="869243"/>
            <a:ext cx="9601196" cy="1303867"/>
          </a:xfrm>
        </p:spPr>
        <p:txBody>
          <a:bodyPr/>
          <a:lstStyle/>
          <a:p>
            <a:r>
              <a:rPr lang="en-GB"/>
              <a:t>Statistics..</a:t>
            </a:r>
          </a:p>
        </p:txBody>
      </p:sp>
      <p:pic>
        <p:nvPicPr>
          <p:cNvPr id="6" name="Content Placeholder 3"/>
          <p:cNvPicPr>
            <a:picLocks noGrp="1" noChangeAspect="1"/>
          </p:cNvPicPr>
          <p:nvPr>
            <p:ph idx="1"/>
          </p:nvPr>
        </p:nvPicPr>
        <p:blipFill>
          <a:blip r:embed="rId2"/>
          <a:stretch>
            <a:fillRect/>
          </a:stretch>
        </p:blipFill>
        <p:spPr>
          <a:xfrm>
            <a:off x="832776" y="2623451"/>
            <a:ext cx="5511387" cy="3317875"/>
          </a:xfrm>
          <a:prstGeom prst="rect">
            <a:avLst/>
          </a:prstGeom>
        </p:spPr>
      </p:pic>
      <p:sp>
        <p:nvSpPr>
          <p:cNvPr id="5" name="TextBox 4"/>
          <p:cNvSpPr txBox="1"/>
          <p:nvPr/>
        </p:nvSpPr>
        <p:spPr>
          <a:xfrm>
            <a:off x="7088957" y="2981670"/>
            <a:ext cx="3638747" cy="2308324"/>
          </a:xfrm>
          <a:prstGeom prst="rect">
            <a:avLst/>
          </a:prstGeom>
          <a:noFill/>
        </p:spPr>
        <p:txBody>
          <a:bodyPr wrap="square" rtlCol="0">
            <a:spAutoFit/>
          </a:bodyPr>
          <a:lstStyle/>
          <a:p>
            <a:r>
              <a:rPr lang="en-GB"/>
              <a:t>Looking at a power point done by</a:t>
            </a:r>
          </a:p>
          <a:p>
            <a:r>
              <a:rPr lang="en-GB"/>
              <a:t> </a:t>
            </a:r>
            <a:r>
              <a:rPr lang="en-GB" err="1"/>
              <a:t>Lydall</a:t>
            </a:r>
            <a:r>
              <a:rPr lang="en-GB"/>
              <a:t>, Nesbitt, &amp; Thorley (2015) to Swansea Bay visitors. This graph shows that there are more families attending Swansea Bay and Gower more than others. However, travelling as a couple is just as popular. </a:t>
            </a:r>
          </a:p>
          <a:p>
            <a:endParaRPr lang="en-GB"/>
          </a:p>
        </p:txBody>
      </p:sp>
    </p:spTree>
    <p:extLst>
      <p:ext uri="{BB962C8B-B14F-4D97-AF65-F5344CB8AC3E}">
        <p14:creationId xmlns:p14="http://schemas.microsoft.com/office/powerpoint/2010/main" val="11560375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9394" y="925571"/>
            <a:ext cx="9601196" cy="1303867"/>
          </a:xfrm>
        </p:spPr>
        <p:txBody>
          <a:bodyPr/>
          <a:lstStyle/>
          <a:p>
            <a:r>
              <a:rPr lang="en-GB"/>
              <a:t>Statistics </a:t>
            </a:r>
          </a:p>
        </p:txBody>
      </p:sp>
      <p:pic>
        <p:nvPicPr>
          <p:cNvPr id="4" name="Content Placeholder 3"/>
          <p:cNvPicPr>
            <a:picLocks noGrp="1" noChangeAspect="1"/>
          </p:cNvPicPr>
          <p:nvPr>
            <p:ph idx="1"/>
          </p:nvPr>
        </p:nvPicPr>
        <p:blipFill>
          <a:blip r:embed="rId2"/>
          <a:stretch>
            <a:fillRect/>
          </a:stretch>
        </p:blipFill>
        <p:spPr>
          <a:xfrm>
            <a:off x="5213023" y="753593"/>
            <a:ext cx="6145077" cy="5169142"/>
          </a:xfrm>
          <a:prstGeom prst="rect">
            <a:avLst/>
          </a:prstGeom>
        </p:spPr>
      </p:pic>
      <p:sp>
        <p:nvSpPr>
          <p:cNvPr id="5" name="TextBox 4">
            <a:extLst>
              <a:ext uri="{FF2B5EF4-FFF2-40B4-BE49-F238E27FC236}">
                <a16:creationId xmlns:a16="http://schemas.microsoft.com/office/drawing/2014/main" xmlns="" id="{7C20A694-ECE8-4B45-ADD8-EE806E88ACA9}"/>
              </a:ext>
            </a:extLst>
          </p:cNvPr>
          <p:cNvSpPr txBox="1"/>
          <p:nvPr/>
        </p:nvSpPr>
        <p:spPr>
          <a:xfrm>
            <a:off x="998076" y="3338164"/>
            <a:ext cx="3627496" cy="147732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t>Statics of Wales most popular accommodation choice Is shown in the graph beside this was a survey done by the Welsh Government (2017)</a:t>
            </a:r>
          </a:p>
        </p:txBody>
      </p:sp>
    </p:spTree>
    <p:extLst>
      <p:ext uri="{BB962C8B-B14F-4D97-AF65-F5344CB8AC3E}">
        <p14:creationId xmlns:p14="http://schemas.microsoft.com/office/powerpoint/2010/main" val="12611896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DEDF06D-B1AC-48F8-BC7A-FBC4840A3AFA}"/>
              </a:ext>
            </a:extLst>
          </p:cNvPr>
          <p:cNvSpPr>
            <a:spLocks noGrp="1"/>
          </p:cNvSpPr>
          <p:nvPr>
            <p:ph type="title"/>
          </p:nvPr>
        </p:nvSpPr>
        <p:spPr/>
        <p:txBody>
          <a:bodyPr/>
          <a:lstStyle/>
          <a:p>
            <a:r>
              <a:rPr lang="en-GB"/>
              <a:t>Reference List..</a:t>
            </a:r>
          </a:p>
        </p:txBody>
      </p:sp>
      <p:sp>
        <p:nvSpPr>
          <p:cNvPr id="3" name="Content Placeholder 2">
            <a:extLst>
              <a:ext uri="{FF2B5EF4-FFF2-40B4-BE49-F238E27FC236}">
                <a16:creationId xmlns:a16="http://schemas.microsoft.com/office/drawing/2014/main" xmlns="" id="{0894C390-1364-4B73-844A-B223D883087A}"/>
              </a:ext>
            </a:extLst>
          </p:cNvPr>
          <p:cNvSpPr>
            <a:spLocks noGrp="1"/>
          </p:cNvSpPr>
          <p:nvPr>
            <p:ph idx="1"/>
          </p:nvPr>
        </p:nvSpPr>
        <p:spPr/>
        <p:txBody>
          <a:bodyPr>
            <a:normAutofit fontScale="70000" lnSpcReduction="20000"/>
          </a:bodyPr>
          <a:lstStyle/>
          <a:p>
            <a:r>
              <a:rPr lang="en-GB" dirty="0"/>
              <a:t>Entrepreneur Staff, 2018. Entrepreneur. [Online] </a:t>
            </a:r>
          </a:p>
          <a:p>
            <a:r>
              <a:rPr lang="en-GB" dirty="0"/>
              <a:t>Available at: https://www.entrepreneur.com/encyclopedia/branding</a:t>
            </a:r>
          </a:p>
          <a:p>
            <a:r>
              <a:rPr lang="en-GB" dirty="0"/>
              <a:t>Lydall, A., Nesbitt, L. &amp; Thorley, D., 2015. Swansea Visitor Survey [Interview] (19th November 2015).</a:t>
            </a:r>
          </a:p>
          <a:p>
            <a:r>
              <a:rPr lang="en-GB" dirty="0"/>
              <a:t>MMC Learning, 2018. Integrated Marketing Communication. [Online] </a:t>
            </a:r>
          </a:p>
          <a:p>
            <a:r>
              <a:rPr lang="en-GB" dirty="0"/>
              <a:t>Available at: http://multimediamarketing.com/mkc/marketingcommunications/</a:t>
            </a:r>
          </a:p>
          <a:p>
            <a:r>
              <a:rPr lang="en-GB" dirty="0"/>
              <a:t>PayPal, 2018. What is PayPal Buyer Protection and how am I covered?. [Online] </a:t>
            </a:r>
          </a:p>
          <a:p>
            <a:r>
              <a:rPr lang="en-GB" dirty="0"/>
              <a:t>Available at: https://www.paypal.com/uk/selfhelp/article/what-is-paypal-buyer-protection-and-how-am-i-covered-faq645</a:t>
            </a:r>
          </a:p>
          <a:p>
            <a:r>
              <a:rPr lang="en-GB" dirty="0"/>
              <a:t>Welsh Government, 2017. Wales Tourism Accommodation Occupancy Survey. Statistical First Release, pp. 1-16.</a:t>
            </a:r>
          </a:p>
          <a:p>
            <a:endParaRPr lang="en-GB" dirty="0"/>
          </a:p>
          <a:p>
            <a:endParaRPr lang="en-GB" dirty="0"/>
          </a:p>
        </p:txBody>
      </p:sp>
    </p:spTree>
    <p:extLst>
      <p:ext uri="{BB962C8B-B14F-4D97-AF65-F5344CB8AC3E}">
        <p14:creationId xmlns:p14="http://schemas.microsoft.com/office/powerpoint/2010/main" val="32014321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3FE52B0-0292-458E-AD64-1DC23091EB71}"/>
              </a:ext>
            </a:extLst>
          </p:cNvPr>
          <p:cNvSpPr>
            <a:spLocks noGrp="1"/>
          </p:cNvSpPr>
          <p:nvPr>
            <p:ph type="title"/>
          </p:nvPr>
        </p:nvSpPr>
        <p:spPr/>
        <p:txBody>
          <a:bodyPr/>
          <a:lstStyle/>
          <a:p>
            <a:r>
              <a:rPr lang="en-GB"/>
              <a:t>Thank You for listening.. Any Questions?</a:t>
            </a:r>
          </a:p>
        </p:txBody>
      </p:sp>
      <p:sp>
        <p:nvSpPr>
          <p:cNvPr id="3" name="Content Placeholder 2">
            <a:extLst>
              <a:ext uri="{FF2B5EF4-FFF2-40B4-BE49-F238E27FC236}">
                <a16:creationId xmlns:a16="http://schemas.microsoft.com/office/drawing/2014/main" xmlns="" id="{92044197-6B09-4E4B-B744-596B7FBA8F86}"/>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49060131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otalTime>49</TotalTime>
  <Words>866</Words>
  <Application>Microsoft Office PowerPoint</Application>
  <PresentationFormat>Widescreen</PresentationFormat>
  <Paragraphs>61</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Garamond</vt:lpstr>
      <vt:lpstr>Organic</vt:lpstr>
      <vt:lpstr>The Communications Mix</vt:lpstr>
      <vt:lpstr>An introduction to integrated marketing communications</vt:lpstr>
      <vt:lpstr>Brief Summary of Itinerary</vt:lpstr>
      <vt:lpstr> The most appropriate mix of marketing communications to reach the desired market segment is..</vt:lpstr>
      <vt:lpstr>What kind of advertisement works for our target market? And why? What didn’t?</vt:lpstr>
      <vt:lpstr>What key messages do they have?</vt:lpstr>
      <vt:lpstr>What brands are used? What makes branding so special?</vt:lpstr>
      <vt:lpstr>What competition does the product have?</vt:lpstr>
      <vt:lpstr>Cost? Return?</vt:lpstr>
      <vt:lpstr>Compare our itinerary to someone else..</vt:lpstr>
      <vt:lpstr>How to market the product..</vt:lpstr>
      <vt:lpstr>How will we sell our package?</vt:lpstr>
      <vt:lpstr>Statistics..</vt:lpstr>
      <vt:lpstr>Statistics </vt:lpstr>
      <vt:lpstr>Reference List..</vt:lpstr>
      <vt:lpstr>Thank You for listening.. Any Questions?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Communications Mix</dc:title>
  <dc:creator>Student</dc:creator>
  <cp:lastModifiedBy>Suzanne Wells</cp:lastModifiedBy>
  <cp:revision>4</cp:revision>
  <dcterms:modified xsi:type="dcterms:W3CDTF">2018-05-10T09:50:02Z</dcterms:modified>
</cp:coreProperties>
</file>