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277" r:id="rId2"/>
    <p:sldId id="291" r:id="rId3"/>
    <p:sldId id="261" r:id="rId4"/>
    <p:sldId id="262" r:id="rId5"/>
    <p:sldId id="292" r:id="rId6"/>
    <p:sldId id="294" r:id="rId7"/>
    <p:sldId id="266" r:id="rId8"/>
    <p:sldId id="267" r:id="rId9"/>
    <p:sldId id="299" r:id="rId10"/>
    <p:sldId id="268" r:id="rId11"/>
    <p:sldId id="269" r:id="rId12"/>
    <p:sldId id="300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93" r:id="rId21"/>
    <p:sldId id="278" r:id="rId22"/>
    <p:sldId id="279" r:id="rId23"/>
    <p:sldId id="295" r:id="rId24"/>
    <p:sldId id="280" r:id="rId25"/>
    <p:sldId id="284" r:id="rId26"/>
    <p:sldId id="285" r:id="rId27"/>
    <p:sldId id="286" r:id="rId28"/>
    <p:sldId id="298" r:id="rId29"/>
    <p:sldId id="287" r:id="rId30"/>
    <p:sldId id="297" r:id="rId31"/>
    <p:sldId id="296" r:id="rId32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8C53D5-C9DC-4E2B-92B8-D4BC7BB428DE}" v="4" dt="2026-07-04T21:26:15.3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683" autoAdjust="0"/>
    <p:restoredTop sz="94576" autoAdjust="0"/>
  </p:normalViewPr>
  <p:slideViewPr>
    <p:cSldViewPr>
      <p:cViewPr varScale="1">
        <p:scale>
          <a:sx n="93" d="100"/>
          <a:sy n="93" d="100"/>
        </p:scale>
        <p:origin x="765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8501B0F-2A54-4327-9FBC-4AB4177601A5}"/>
    <pc:docChg chg="modSld">
      <pc:chgData name="Piyumika Kithulgoda Gamage" userId="8130ac14-9727-4963-a006-512f362f8357" providerId="ADAL" clId="{98501B0F-2A54-4327-9FBC-4AB4177601A5}" dt="2026-07-04T21:26:15.367" v="3" actId="20577"/>
      <pc:docMkLst>
        <pc:docMk/>
      </pc:docMkLst>
      <pc:sldChg chg="modSp">
        <pc:chgData name="Piyumika Kithulgoda Gamage" userId="8130ac14-9727-4963-a006-512f362f8357" providerId="ADAL" clId="{98501B0F-2A54-4327-9FBC-4AB4177601A5}" dt="2026-07-04T21:26:15.367" v="3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98501B0F-2A54-4327-9FBC-4AB4177601A5}" dt="2026-07-04T21:26:15.367" v="3" actId="20577"/>
          <ac:spMkLst>
            <pc:docMk/>
            <pc:sldMk cId="0" sldId="277"/>
            <ac:spMk id="18434" creationId="{640A393F-4647-F1AE-0C28-934FA3DA396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E8FB9E46-0473-454B-94ED-E49392972D9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5631F325-3CF9-7A12-2914-38034F47154E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8F1A6DA4-93AD-474F-8568-48F830B0B5B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>
            <a:extLst>
              <a:ext uri="{FF2B5EF4-FFF2-40B4-BE49-F238E27FC236}">
                <a16:creationId xmlns:a16="http://schemas.microsoft.com/office/drawing/2014/main" id="{CE70B17E-E6F4-4B3B-803F-F36161C182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2" name="Notes Placeholder 2">
            <a:extLst>
              <a:ext uri="{FF2B5EF4-FFF2-40B4-BE49-F238E27FC236}">
                <a16:creationId xmlns:a16="http://schemas.microsoft.com/office/drawing/2014/main" id="{7C5E16F7-B239-91F3-B339-1B213444C2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IN" altLang="en-US"/>
              <a:t>If this PowerPoint presentation contains mathematical equations, you may need to check that your computer has the following installed:</a:t>
            </a:r>
          </a:p>
          <a:p>
            <a:pPr eaLnBrk="1" hangingPunct="1">
              <a:spcBef>
                <a:spcPct val="0"/>
              </a:spcBef>
            </a:pPr>
            <a:r>
              <a:rPr lang="en-IN" altLang="en-US"/>
              <a:t>1) MathType Plugin</a:t>
            </a:r>
          </a:p>
          <a:p>
            <a:pPr eaLnBrk="1" hangingPunct="1">
              <a:spcBef>
                <a:spcPct val="0"/>
              </a:spcBef>
            </a:pPr>
            <a:r>
              <a:rPr lang="en-IN" altLang="en-US"/>
              <a:t>2) Math Player (free versions available)</a:t>
            </a:r>
          </a:p>
          <a:p>
            <a:pPr eaLnBrk="1" hangingPunct="1">
              <a:spcBef>
                <a:spcPct val="0"/>
              </a:spcBef>
            </a:pPr>
            <a:r>
              <a:rPr lang="en-IN" altLang="en-US"/>
              <a:t>3) NVDA Reader (free versions available)</a:t>
            </a:r>
            <a:endParaRPr lang="en-US" altLang="en-US">
              <a:ea typeface="MS PGothic" panose="020B0600070205080204" pitchFamily="34" charset="-128"/>
            </a:endParaRPr>
          </a:p>
        </p:txBody>
      </p:sp>
      <p:sp>
        <p:nvSpPr>
          <p:cNvPr id="20483" name="Slide Number Placeholder 3">
            <a:extLst>
              <a:ext uri="{FF2B5EF4-FFF2-40B4-BE49-F238E27FC236}">
                <a16:creationId xmlns:a16="http://schemas.microsoft.com/office/drawing/2014/main" id="{F4BF9DC7-F499-7573-B912-3405FC3B275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376ED69-51E9-4EAB-8418-9CA08C10598A}" type="slidenum">
              <a:rPr lang="en-US" altLang="en-US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B6E0496D-4CDE-EC83-24E9-CA0BA54624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3C851D45-135B-4B08-77D3-84558043CF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IN" altLang="en-US"/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BA808E3F-F6A3-36D0-6BE9-CE8DBC8154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617D4B2-3BC5-4D77-93DA-28B908BF6144}" type="slidenum">
              <a:rPr lang="en-US" altLang="en-US"/>
              <a:pPr/>
              <a:t>4</a:t>
            </a:fld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41214-E1A4-C1A2-7D29-A555613AC1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69372-A2AF-4D67-AB8B-07562DC8ED69}" type="datetime1">
              <a:rPr lang="en-GB" altLang="en-US"/>
              <a:pPr>
                <a:defRPr/>
              </a:pPr>
              <a:t>04/07/2026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28497-8F65-A2F0-D968-3D81553A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0E4B8-114D-4683-B13B-36A95CEFE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27D451-4B03-4768-B67E-C9A72FF3D1C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0708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D70B17-AA40-2C57-3A1B-ACF4ADB62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FAED6-2C40-4E80-844E-157507C29917}" type="datetime1">
              <a:rPr lang="en-GB" altLang="en-US"/>
              <a:pPr>
                <a:defRPr/>
              </a:pPr>
              <a:t>04/07/2026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92D261-1653-7408-6AC8-DF481DD2E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1F7C06-8FA6-594E-8264-4C9027686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412C64-75E6-439E-8A20-2E9B934B619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309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Pearson Logo">
            <a:extLst>
              <a:ext uri="{FF2B5EF4-FFF2-40B4-BE49-F238E27FC236}">
                <a16:creationId xmlns:a16="http://schemas.microsoft.com/office/drawing/2014/main" id="{1D862516-1814-F94C-1EF1-09195943C3B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434138"/>
            <a:ext cx="917575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EB100B0-020E-D075-FB71-3D93012E338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698750" y="6429375"/>
            <a:ext cx="617220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US" altLang="en-US" sz="1200">
                <a:latin typeface="Verdana" panose="020B0604030504040204" pitchFamily="34" charset="0"/>
              </a:rPr>
              <a:t>Copyright © 2020 Pearson Education, Ltd. All Rights Reserved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007FA3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30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200"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CC9278C1-866E-44C6-9F37-18D77DD6BB0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3663" y="6165850"/>
            <a:ext cx="8596312" cy="2349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7FA3791-36FE-AECA-AE4F-0F1DFC1E0B4D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001C3-1638-4371-94C9-B6858A598D75}" type="datetimeFigureOut">
              <a:rPr lang="en-US"/>
              <a:pPr>
                <a:defRPr/>
              </a:pPr>
              <a:t>7/4/2026</a:t>
            </a:fld>
            <a:endParaRPr lang="en-US" dirty="0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B942D491-7DB4-4483-A91E-BF0201A32B5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1AECA0D6-DB8C-45B7-AF05-CEFC285F733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7519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09836F1-8F16-423D-8585-7F819A352594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93663" y="6172200"/>
            <a:ext cx="8596312" cy="2349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BC085B-C6C0-7E6E-5793-85C589AD800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F6EFB-3F44-496C-A842-1E0B3D3B975A}" type="datetimeFigureOut">
              <a:rPr lang="en-US"/>
              <a:pPr>
                <a:defRPr/>
              </a:pPr>
              <a:t>7/4/2026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CFFD57C-00AB-5849-E97D-00811E8EC53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C6D9E8EF-D920-42B7-BA4A-A2AC53BE2FD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87668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rgbClr val="007FA3"/>
              </a:buClr>
              <a:buSzPct val="25000"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69913" indent="-285750">
              <a:buClr>
                <a:srgbClr val="007FA3"/>
              </a:buClr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buClr>
                <a:srgbClr val="007FA3"/>
              </a:buClr>
              <a:defRPr sz="2400"/>
            </a:lvl3pPr>
            <a:lvl4pPr>
              <a:buClr>
                <a:srgbClr val="007FA3"/>
              </a:buClr>
              <a:defRPr sz="2400"/>
            </a:lvl4pPr>
            <a:lvl5pPr>
              <a:buClr>
                <a:srgbClr val="007FA3"/>
              </a:buClr>
              <a:defRPr sz="2400"/>
            </a:lvl5pPr>
            <a:lvl6pPr>
              <a:buClr>
                <a:srgbClr val="007FA3"/>
              </a:buClr>
              <a:defRPr sz="2400"/>
            </a:lvl6pPr>
            <a:lvl7pPr>
              <a:buClr>
                <a:srgbClr val="007FA3"/>
              </a:buClr>
              <a:defRPr sz="2400"/>
            </a:lvl7pPr>
            <a:lvl8pPr>
              <a:buClr>
                <a:srgbClr val="007FA3"/>
              </a:buClr>
              <a:defRPr sz="2400"/>
            </a:lvl8pPr>
            <a:lvl9pPr>
              <a:buClr>
                <a:srgbClr val="007FA3"/>
              </a:buClr>
              <a:defRPr sz="2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</a:t>
            </a:r>
          </a:p>
          <a:p>
            <a:pPr lvl="6"/>
            <a:r>
              <a:rPr lang="en-US" dirty="0"/>
              <a:t>Seventh</a:t>
            </a:r>
          </a:p>
          <a:p>
            <a:pPr lvl="7"/>
            <a:r>
              <a:rPr lang="en-US" dirty="0"/>
              <a:t>Eighth</a:t>
            </a:r>
          </a:p>
          <a:p>
            <a:pPr lvl="8"/>
            <a:r>
              <a:rPr lang="en-US" dirty="0"/>
              <a:t>Ninth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2822B10-23F5-FEAC-BD2F-CE5DE9B1AC5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663" y="6172200"/>
            <a:ext cx="8596312" cy="2349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DCE78E-1C6C-01FD-3A86-B2D8056D71A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F6EFB-3F44-496C-A842-1E0B3D3B975A}" type="datetimeFigureOut">
              <a:rPr lang="en-US"/>
              <a:pPr>
                <a:defRPr/>
              </a:pPr>
              <a:t>7/4/2026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A719065-D4CD-5613-F797-B71074463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F13AB9-B1F7-456F-B675-4F776B31499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6242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07C396D-F171-BC8C-145E-1AAFA378C94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AEC6857-BD41-C153-0C72-0427F9410C2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B7F91C8-17C7-48E1-9252-8A42AE2B03F4}" type="datetime1">
              <a:rPr lang="en-GB" altLang="en-US"/>
              <a:pPr>
                <a:defRPr/>
              </a:pPr>
              <a:t>04/07/2026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164A11C2-F8D6-4615-AC07-F4A6FC75BB6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901" r:id="rId2"/>
    <p:sldLayoutId id="2147483902" r:id="rId3"/>
    <p:sldLayoutId id="2147483903" r:id="rId4"/>
    <p:sldLayoutId id="2147483904" r:id="rId5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aflcio.org/paywatch/highest-paid-ceos?combine=&amp;industry=All&amp;state=All&amp;sp500=0&amp;order=total&amp;sort=asc" TargetMode="External"/><Relationship Id="rId13" Type="http://schemas.openxmlformats.org/officeDocument/2006/relationships/hyperlink" Target="https://aflcio.org/paywatch/SBUX" TargetMode="External"/><Relationship Id="rId18" Type="http://schemas.openxmlformats.org/officeDocument/2006/relationships/hyperlink" Target="https://aflcio.org/paywatch/BX" TargetMode="External"/><Relationship Id="rId3" Type="http://schemas.openxmlformats.org/officeDocument/2006/relationships/hyperlink" Target="https://aflcio.org/paywatch/highest-paid-ceos" TargetMode="External"/><Relationship Id="rId21" Type="http://schemas.openxmlformats.org/officeDocument/2006/relationships/hyperlink" Target="https://aflcio.org/paywatch/AAPL" TargetMode="External"/><Relationship Id="rId7" Type="http://schemas.openxmlformats.org/officeDocument/2006/relationships/hyperlink" Target="https://aflcio.org/paywatch/highest-paid-ceos?combine=&amp;industry=All&amp;state=All&amp;sp500=0&amp;order=year&amp;sort=desc" TargetMode="External"/><Relationship Id="rId12" Type="http://schemas.openxmlformats.org/officeDocument/2006/relationships/hyperlink" Target="https://aflcio.org/paywatch/SNOW" TargetMode="External"/><Relationship Id="rId17" Type="http://schemas.openxmlformats.org/officeDocument/2006/relationships/hyperlink" Target="https://aflcio.org/paywatch/PLTK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s://aflcio.org/paywatch/ARES" TargetMode="External"/><Relationship Id="rId20" Type="http://schemas.openxmlformats.org/officeDocument/2006/relationships/hyperlink" Target="https://aflcio.org/paywatch/MSFT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aflcio.org/paywatch/highest-paid-ceos?combine=&amp;industry=All&amp;state=All&amp;sp500=0&amp;order=name&amp;sort=asc" TargetMode="External"/><Relationship Id="rId11" Type="http://schemas.openxmlformats.org/officeDocument/2006/relationships/hyperlink" Target="https://aflcio.org/paywatch/AXON" TargetMode="External"/><Relationship Id="rId5" Type="http://schemas.openxmlformats.org/officeDocument/2006/relationships/hyperlink" Target="https://aflcio.org/paywatch/highest-paid-ceos?combine=&amp;industry=All&amp;state=All&amp;sp500=0&amp;order=company&amp;sort=asc" TargetMode="External"/><Relationship Id="rId15" Type="http://schemas.openxmlformats.org/officeDocument/2006/relationships/hyperlink" Target="https://aflcio.org/paywatch/TVGN" TargetMode="External"/><Relationship Id="rId10" Type="http://schemas.openxmlformats.org/officeDocument/2006/relationships/hyperlink" Target="https://aflcio.org/paywatch/VEEV" TargetMode="External"/><Relationship Id="rId19" Type="http://schemas.openxmlformats.org/officeDocument/2006/relationships/hyperlink" Target="https://aflcio.org/paywatch/RIOT" TargetMode="External"/><Relationship Id="rId4" Type="http://schemas.openxmlformats.org/officeDocument/2006/relationships/hyperlink" Target="https://aflcio.org/paywatch/highest-paid-ceos?combine=&amp;industry=All&amp;state=All&amp;sp500=0&amp;order=ticker&amp;sort=asc" TargetMode="External"/><Relationship Id="rId9" Type="http://schemas.openxmlformats.org/officeDocument/2006/relationships/hyperlink" Target="https://aflcio.org/paywatch/QXO" TargetMode="External"/><Relationship Id="rId14" Type="http://schemas.openxmlformats.org/officeDocument/2006/relationships/hyperlink" Target="https://aflcio.org/paywatch/GE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2BC20C65-DEBD-F954-396D-03BAE20909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664" y="836712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LCBB6022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management,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8434" name="Subtitle 4">
            <a:extLst>
              <a:ext uri="{FF2B5EF4-FFF2-40B4-BE49-F238E27FC236}">
                <a16:creationId xmlns:a16="http://schemas.microsoft.com/office/drawing/2014/main" id="{640A393F-4647-F1AE-0C28-934FA3DA3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32138" y="2204863"/>
            <a:ext cx="6400800" cy="2643361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5</a:t>
            </a:r>
          </a:p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SESSION 1</a:t>
            </a:r>
            <a:endParaRPr lang="en-US" altLang="en-US" b="1" dirty="0">
              <a:solidFill>
                <a:schemeClr val="tx1"/>
              </a:solidFill>
            </a:endParaRPr>
          </a:p>
          <a:p>
            <a:r>
              <a:rPr lang="en-GB" altLang="en-US" sz="2800" b="1" i="1" dirty="0">
                <a:solidFill>
                  <a:schemeClr val="tx1"/>
                </a:solidFill>
              </a:rPr>
              <a:t>Assessing the Value Leadership </a:t>
            </a: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04/07/2026</a:t>
            </a:fld>
            <a:endParaRPr lang="en-GB" altLang="en-US"/>
          </a:p>
        </p:txBody>
      </p:sp>
      <p:sp>
        <p:nvSpPr>
          <p:cNvPr id="18436" name="Slide Number Placeholder 5">
            <a:extLst>
              <a:ext uri="{FF2B5EF4-FFF2-40B4-BE49-F238E27FC236}">
                <a16:creationId xmlns:a16="http://schemas.microsoft.com/office/drawing/2014/main" id="{D51D5C85-D2F4-F4C5-A9C1-E77A8E72E22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D28F5CB-3C24-4A4B-AAAF-FF8FFEDC0CA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21780E-B05F-0A58-CC21-94633BA35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altLang="en-US" dirty="0"/>
              <a:t>Learning Objectives</a:t>
            </a:r>
            <a:endParaRPr lang="en-GB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2DA3286-72B4-2D91-F8BF-EA3B23640A35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00D1A00-391E-45AF-AE4C-FB6DDA4A4F41}" type="datetime1">
              <a:rPr 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7/4/2026</a:t>
            </a:fld>
            <a:endParaRPr lang="en-US" sz="900"/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4D34A712-7F4A-9499-A343-D77972F6E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54F13AB9-B1F7-456F-B675-4F776B31499C}" type="slidenum">
              <a:rPr lang="en-US" altLang="en-US"/>
              <a:pPr>
                <a:spcAft>
                  <a:spcPts val="600"/>
                </a:spcAft>
              </a:pPr>
              <a:t>2</a:t>
            </a:fld>
            <a:endParaRPr lang="en-US" alt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B1B61AC-D593-85B0-76BD-B2D44849D9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843951"/>
            <a:ext cx="8003232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  <a:buClrTx/>
              <a:buSzTx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Understand the value of leadership and management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driving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performance, culture, and stability.</a:t>
            </a:r>
          </a:p>
          <a:p>
            <a:pPr>
              <a:spcBef>
                <a:spcPct val="0"/>
              </a:spcBef>
              <a:buClrTx/>
              <a:buSzTx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Explore and apply three strategic frameworks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–Leadership Pipeline, Human Capital Theory, and the Resource-Based View (RBV).</a:t>
            </a:r>
          </a:p>
          <a:p>
            <a:pPr>
              <a:spcBef>
                <a:spcPct val="0"/>
              </a:spcBef>
              <a:buClrTx/>
              <a:buSzTx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Evaluate leadership development as a strategic investment</a:t>
            </a:r>
            <a:endParaRPr lang="en-US" altLang="en-US" sz="2000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</a:pP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Analyse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contemporary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examples</a:t>
            </a:r>
            <a:endParaRPr lang="en-US" altLang="en-US" sz="2000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Connect theory to practice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by assessing how leadership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development influence long-term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success.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3">
            <a:extLst>
              <a:ext uri="{FF2B5EF4-FFF2-40B4-BE49-F238E27FC236}">
                <a16:creationId xmlns:a16="http://schemas.microsoft.com/office/drawing/2014/main" id="{598E6C69-39C0-B020-E3AC-249D11352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kern="1200">
                <a:latin typeface="+mj-lt"/>
                <a:ea typeface="+mj-ea"/>
                <a:cs typeface="+mj-cs"/>
              </a:rPr>
              <a:t>What Does ‘Value’ Mean in Leadership?</a:t>
            </a:r>
            <a:endParaRPr lang="en-US" sz="3700" kern="1200">
              <a:latin typeface="+mj-lt"/>
              <a:ea typeface="+mj-ea"/>
              <a:cs typeface="+mj-cs"/>
            </a:endParaRPr>
          </a:p>
        </p:txBody>
      </p:sp>
      <p:sp>
        <p:nvSpPr>
          <p:cNvPr id="23554" name="Content Placeholder 4">
            <a:extLst>
              <a:ext uri="{FF2B5EF4-FFF2-40B4-BE49-F238E27FC236}">
                <a16:creationId xmlns:a16="http://schemas.microsoft.com/office/drawing/2014/main" id="{ABD977F3-8FD9-1447-FCBE-7AB9598BF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/>
              <a:t>Improved motivation and engagement</a:t>
            </a:r>
          </a:p>
          <a:p>
            <a:pPr lvl="0"/>
            <a:r>
              <a:rPr lang="en-US"/>
              <a:t>Stronger decision-making</a:t>
            </a:r>
          </a:p>
          <a:p>
            <a:pPr lvl="0"/>
            <a:r>
              <a:rPr lang="en-US"/>
              <a:t>Higher innovation capacity</a:t>
            </a:r>
          </a:p>
          <a:p>
            <a:pPr lvl="0"/>
            <a:r>
              <a:rPr lang="en-US"/>
              <a:t>Better team alignment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5AF89E-EDE7-1D0E-0248-78DE0D367F8E}"/>
              </a:ext>
            </a:extLst>
          </p:cNvPr>
          <p:cNvSpPr txBox="1"/>
          <p:nvPr/>
        </p:nvSpPr>
        <p:spPr bwMode="auto">
          <a:xfrm>
            <a:off x="457200" y="3962400"/>
            <a:ext cx="8229600" cy="216376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>
              <a:spcBef>
                <a:spcPct val="20000"/>
              </a:spcBef>
              <a:buSzPts val="1000"/>
              <a:tabLst>
                <a:tab pos="457200" algn="l"/>
              </a:tabLst>
            </a:pPr>
            <a:r>
              <a:rPr lang="en-US" sz="2400" b="1" dirty="0">
                <a:effectLst/>
                <a:latin typeface="+mn-lt"/>
                <a:cs typeface="+mn-cs"/>
              </a:rPr>
              <a:t>Microsoft under Satya Nadella</a:t>
            </a:r>
            <a:r>
              <a:rPr lang="en-US" sz="2400" dirty="0">
                <a:effectLst/>
                <a:latin typeface="+mn-lt"/>
                <a:cs typeface="+mn-cs"/>
              </a:rPr>
              <a:t> - shift from competitive culture to collaborative growth mindset → revenue and innovation skyrocketed.</a:t>
            </a:r>
          </a:p>
        </p:txBody>
      </p:sp>
      <p:sp>
        <p:nvSpPr>
          <p:cNvPr id="23559" name="Date Placeholder 4">
            <a:extLst>
              <a:ext uri="{FF2B5EF4-FFF2-40B4-BE49-F238E27FC236}">
                <a16:creationId xmlns:a16="http://schemas.microsoft.com/office/drawing/2014/main" id="{2DF258E9-DBC3-8749-AD9E-254DE9554FF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11E9286-55DC-4A2B-BD85-F79A2532A5E2}" type="datetime1">
              <a:rPr lang="en-US"/>
              <a:pPr>
                <a:spcAft>
                  <a:spcPts val="600"/>
                </a:spcAft>
                <a:defRPr/>
              </a:pPr>
              <a:t>7/4/2026</a:t>
            </a:fld>
            <a:endParaRPr lang="en-US"/>
          </a:p>
        </p:txBody>
      </p:sp>
      <p:sp>
        <p:nvSpPr>
          <p:cNvPr id="23561" name="Slide Number Placeholder 5">
            <a:extLst>
              <a:ext uri="{FF2B5EF4-FFF2-40B4-BE49-F238E27FC236}">
                <a16:creationId xmlns:a16="http://schemas.microsoft.com/office/drawing/2014/main" id="{0B5E8817-C9DC-5909-F10A-2BBF1AAADAB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6D9E8EF-D920-42B7-BA4A-A2AC53BE2FD6}" type="slidenum">
              <a:rPr lang="en-US" altLang="en-US"/>
              <a:pPr>
                <a:spcAft>
                  <a:spcPts val="600"/>
                </a:spcAft>
              </a:pPr>
              <a:t>3</a:t>
            </a:fld>
            <a:endParaRPr lang="en-US" altLang="en-US"/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A2DBEE8F-CA5B-B08B-0461-F5F491ADF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324" y="332656"/>
            <a:ext cx="8093075" cy="797644"/>
          </a:xfrm>
        </p:spPr>
        <p:txBody>
          <a:bodyPr/>
          <a:lstStyle/>
          <a:p>
            <a:r>
              <a:rPr lang="en-US" altLang="en-US" sz="3200" dirty="0"/>
              <a:t>Top Highest Compensated CEO s</a:t>
            </a:r>
          </a:p>
        </p:txBody>
      </p:sp>
      <p:sp>
        <p:nvSpPr>
          <p:cNvPr id="24641" name="Content Placeholder 5">
            <a:extLst>
              <a:ext uri="{FF2B5EF4-FFF2-40B4-BE49-F238E27FC236}">
                <a16:creationId xmlns:a16="http://schemas.microsoft.com/office/drawing/2014/main" id="{3ACC5865-DDFA-7596-979A-1645AF0B2C3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41325" y="5416550"/>
            <a:ext cx="6934200" cy="277813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200" b="1" dirty="0"/>
              <a:t>Source:</a:t>
            </a:r>
            <a:r>
              <a:rPr lang="en-US" altLang="en-US" sz="1200" dirty="0"/>
              <a:t> “</a:t>
            </a:r>
            <a:r>
              <a:rPr lang="en-GB" sz="1200" dirty="0">
                <a:hlinkClick r:id="rId3"/>
              </a:rPr>
              <a:t>Highest-Paid CEOs - 2025 | AFL-CIO</a:t>
            </a:r>
            <a:endParaRPr lang="en-US" altLang="en-US" sz="1200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4BA395D-7DC5-D0E5-88AB-D17BA7FE3B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6406008"/>
              </p:ext>
            </p:extLst>
          </p:nvPr>
        </p:nvGraphicFramePr>
        <p:xfrm>
          <a:off x="455614" y="1484784"/>
          <a:ext cx="8229600" cy="36724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45920">
                  <a:extLst>
                    <a:ext uri="{9D8B030D-6E8A-4147-A177-3AD203B41FA5}">
                      <a16:colId xmlns:a16="http://schemas.microsoft.com/office/drawing/2014/main" val="4066645314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62030316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71629493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1607367958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1400244230"/>
                    </a:ext>
                  </a:extLst>
                </a:gridCol>
              </a:tblGrid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4" tooltip="sort by Ticker"/>
                        </a:rPr>
                        <a:t>Ticker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5" tooltip="sort by Company"/>
                        </a:rPr>
                        <a:t>Company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6" tooltip="sort by CEO"/>
                        </a:rPr>
                        <a:t>CEO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7" tooltip="sort by Year"/>
                        </a:rPr>
                        <a:t>Year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8" tooltip="sort by CEO Pay"/>
                        </a:rPr>
                        <a:t>CEO PaySort ascending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576350895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9"/>
                        </a:rPr>
                        <a:t>QXO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9"/>
                        </a:rPr>
                        <a:t>QXO, Inc.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Brad Jacobs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$189,367,735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2217098761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0"/>
                        </a:rPr>
                        <a:t>VEEV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0"/>
                        </a:rPr>
                        <a:t>Veeva Systems Inc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Peter Gassner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2025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$172,436,133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2402853197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1"/>
                        </a:rPr>
                        <a:t>AXON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1"/>
                        </a:rPr>
                        <a:t>Axon Enterprise Inc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Patrick Smith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$164,525,721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797552426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2"/>
                        </a:rPr>
                        <a:t>SNOW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 dirty="0">
                          <a:effectLst/>
                          <a:hlinkClick r:id="rId12"/>
                        </a:rPr>
                        <a:t>Snowflake Inc.</a:t>
                      </a:r>
                      <a:endParaRPr lang="en-GB" sz="9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Sridhar Ramaswamy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2025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$101,325,374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1470115109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3"/>
                        </a:rPr>
                        <a:t>SBUX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3"/>
                        </a:rPr>
                        <a:t>Starbucks Corp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Brian Niccol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$95,801,676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3643956578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4"/>
                        </a:rPr>
                        <a:t>GE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4"/>
                        </a:rPr>
                        <a:t>General Electric Co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Lawrence Culp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$88,954,586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4230070862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5"/>
                        </a:rPr>
                        <a:t>TVGN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5"/>
                        </a:rPr>
                        <a:t>Tevogen Bio Holdings Inc.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Ryan Saadi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$87,764,783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376467430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6"/>
                        </a:rPr>
                        <a:t>ARES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6"/>
                        </a:rPr>
                        <a:t>Ares Management Corp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Michael Arougheti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$85,381,842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1778441160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7"/>
                        </a:rPr>
                        <a:t>PLTK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7"/>
                        </a:rPr>
                        <a:t>Playtika Holding Corp.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Robert Antokol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$84,141,574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1569549520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8"/>
                        </a:rPr>
                        <a:t>BX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8"/>
                        </a:rPr>
                        <a:t>Blackstone Inc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Stephen Schwarzman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 dirty="0">
                          <a:effectLst/>
                        </a:rPr>
                        <a:t>2024</a:t>
                      </a:r>
                      <a:endParaRPr lang="en-GB" sz="9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$84,027,074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1776257339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9"/>
                        </a:rPr>
                        <a:t>RIOT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19"/>
                        </a:rPr>
                        <a:t>Riot Platforms, Inc.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Jason Les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$83,532,328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3126584004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20"/>
                        </a:rPr>
                        <a:t>MSFT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20"/>
                        </a:rPr>
                        <a:t>Microsoft Corp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Satya Nadella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$79,106,183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3556191770"/>
                  </a:ext>
                </a:extLst>
              </a:tr>
              <a:tr h="262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21"/>
                        </a:rPr>
                        <a:t>AAPL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u="none" strike="noStrike" kern="100">
                          <a:effectLst/>
                          <a:hlinkClick r:id="rId21"/>
                        </a:rPr>
                        <a:t>Apple Inc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Tim Cook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effectLst/>
                        </a:rPr>
                        <a:t>2024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 dirty="0">
                          <a:effectLst/>
                        </a:rPr>
                        <a:t>$74,609,802</a:t>
                      </a:r>
                      <a:endParaRPr lang="en-GB" sz="9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3381" marR="53381" marT="0" marB="0"/>
                </a:tc>
                <a:extLst>
                  <a:ext uri="{0D108BD9-81ED-4DB2-BD59-A6C34878D82A}">
                    <a16:rowId xmlns:a16="http://schemas.microsoft.com/office/drawing/2014/main" val="90892247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>
            <a:extLst>
              <a:ext uri="{FF2B5EF4-FFF2-40B4-BE49-F238E27FC236}">
                <a16:creationId xmlns:a16="http://schemas.microsoft.com/office/drawing/2014/main" id="{5D724771-FEAB-778F-5B41-695474E8D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3200" b="1" dirty="0"/>
              <a:t>Transformational Leadership Value</a:t>
            </a:r>
            <a:endParaRPr lang="en-GB" sz="3200" dirty="0"/>
          </a:p>
        </p:txBody>
      </p:sp>
      <p:sp>
        <p:nvSpPr>
          <p:cNvPr id="27651" name="Content Placeholder 3">
            <a:extLst>
              <a:ext uri="{FF2B5EF4-FFF2-40B4-BE49-F238E27FC236}">
                <a16:creationId xmlns:a16="http://schemas.microsoft.com/office/drawing/2014/main" id="{A6B6190E-A0BC-2522-E571-585408D8311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22275" y="4397048"/>
            <a:ext cx="8229600" cy="1092527"/>
          </a:xfrm>
        </p:spPr>
        <p:txBody>
          <a:bodyPr/>
          <a:lstStyle/>
          <a:p>
            <a:pPr lvl="0"/>
            <a:r>
              <a:rPr lang="en-GB" sz="1600" b="1" dirty="0"/>
              <a:t>Tesla (Innovation Culture Example)</a:t>
            </a:r>
            <a:br>
              <a:rPr lang="en-GB" sz="1600" dirty="0"/>
            </a:br>
            <a:r>
              <a:rPr lang="en-GB" sz="1600" dirty="0"/>
              <a:t>Elon Musk uses inspirational motivation and intellectual stimulation — employees feel they are “changing the world,” driving radical innovation (e.g., autonomous driving, battery tech).</a:t>
            </a:r>
            <a:br>
              <a:rPr lang="en-GB" sz="1600" dirty="0"/>
            </a:br>
            <a:r>
              <a:rPr lang="en-GB" sz="1600" i="1" dirty="0"/>
              <a:t>This shows transformational leadership creating a high-risk, high-innovation culture.</a:t>
            </a: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0D444-A6E5-F94C-D41A-BCCD251E5C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1463" y="980728"/>
            <a:ext cx="7931224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Builds deep trust and psychological safety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 demonstrate integrity, consistency, and empathy - employees feel safe to speak up, take risks, and innovate.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Inspires a shared vision and motivates beyond self-interest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 articulate purpose and meaning, creating emotional commitment (Bass, 2008).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Drives creativity and continuous improvement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Through intellectual stimulation, leaders challenge assumptions and encourage experimentation.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Strengthens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culture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Transformational leaders shape values, norms, and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that reinforce high performance.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A54CEF-C96B-DCC7-9AB8-724A77FEE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>
            <a:extLst>
              <a:ext uri="{FF2B5EF4-FFF2-40B4-BE49-F238E27FC236}">
                <a16:creationId xmlns:a16="http://schemas.microsoft.com/office/drawing/2014/main" id="{0656213E-4FC9-4CA4-EFB0-335BB513C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867" y="332656"/>
            <a:ext cx="8229600" cy="980728"/>
          </a:xfrm>
        </p:spPr>
        <p:txBody>
          <a:bodyPr/>
          <a:lstStyle/>
          <a:p>
            <a:r>
              <a:rPr lang="en-GB" sz="3200" b="1" dirty="0"/>
              <a:t>Transactional Leadership Value</a:t>
            </a:r>
            <a:endParaRPr lang="en-GB" sz="3200" dirty="0"/>
          </a:p>
        </p:txBody>
      </p:sp>
      <p:sp>
        <p:nvSpPr>
          <p:cNvPr id="27651" name="Content Placeholder 3">
            <a:extLst>
              <a:ext uri="{FF2B5EF4-FFF2-40B4-BE49-F238E27FC236}">
                <a16:creationId xmlns:a16="http://schemas.microsoft.com/office/drawing/2014/main" id="{F6A7BBA4-A662-CA37-DFE2-545B8EC3CC30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395536" y="5105863"/>
            <a:ext cx="8229600" cy="620415"/>
          </a:xfrm>
        </p:spPr>
        <p:txBody>
          <a:bodyPr/>
          <a:lstStyle/>
          <a:p>
            <a:pPr lvl="0"/>
            <a:r>
              <a:rPr lang="en-GB" sz="1800" b="1" dirty="0"/>
              <a:t>Airline industry</a:t>
            </a:r>
            <a:r>
              <a:rPr lang="en-GB" sz="1800" dirty="0"/>
              <a:t> - pilots rely on transactional procedures and checklists for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1589A-4D6B-DF57-FF4F-1C58BB9F8E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3237" y="1209049"/>
            <a:ext cx="8317235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Provides structure, clarity and stability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 set clear goals, expectations, and performance standards. Employees know exactly what is required and what rewards or consequences follow.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Highly effective for routine, rule-based and compliance-driven environments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Works best in settings where consistency, precision and adherence to procedures are essential.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Ensures strong quality control and operational reliability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Transactional leadership reduces variability, ensures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standardisation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and supports risk-free execution of tasks.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Motivates through rewards and monitoring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Uses contingent rewards (bonuses, recognition) and corrective actions to maintain performance levels (Yukl, 2012).</a:t>
            </a:r>
          </a:p>
        </p:txBody>
      </p:sp>
    </p:spTree>
    <p:extLst>
      <p:ext uri="{BB962C8B-B14F-4D97-AF65-F5344CB8AC3E}">
        <p14:creationId xmlns:p14="http://schemas.microsoft.com/office/powerpoint/2010/main" val="15972840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>
            <a:extLst>
              <a:ext uri="{FF2B5EF4-FFF2-40B4-BE49-F238E27FC236}">
                <a16:creationId xmlns:a16="http://schemas.microsoft.com/office/drawing/2014/main" id="{A51E41AE-4E64-3B6D-9584-0AE6ED366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Contingency Leadership Value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7DD01-A735-9963-307A-984BFDC91D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2392" y="1417638"/>
            <a:ext cx="7859216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“No single best style” – effectiveness depends on the situation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Fiedler argues that leadership success is determined by how well the leader’s natural style fits the context (task structure, team relations, power position).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Aligns leadership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with environmental demands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 adapt (or are placed) in situations where their style can generate the best outcomes.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Improves performance in uncertain, complex, or changing conditions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Particularly valuable in crisis, emergency, or rapidly shifting environments where flexibility and situational awareness are essential.</a:t>
            </a: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4D0CBC07-9413-4413-943D-799497D0A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r>
              <a:rPr lang="en-GB" sz="3200" b="1" dirty="0"/>
              <a:t>Why Leadership Development Matters</a:t>
            </a:r>
            <a:endParaRPr lang="en-GB" sz="32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8CD37CE-8FE9-7FAB-C163-299CD7A621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037462"/>
            <a:ext cx="807524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Builds future-ready leadership capability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LD equips employees with the mindset, skills and behaviours needed for emerging organisational challenges such as digital transformation, hybrid work, and global competition.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Ensures organisational continuity and succession strength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Reduces reliance on external recruitment and prepares internal talent to step into critical roles quickly and confidently.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Strengthens strategic decision-making and problem-solving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 trained in analytical thinking, emotional intelligence, and systems thinking make more accurate, ethical and timely decisions.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engagement, motivation and retention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Employees who see opportunities for growth feel valued and are significantly more committed, reducing turnover and recruitment costs.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Builds organisational culture and capability over time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Shared leadership development creates consistency in values, behaviour and strategic direction.</a:t>
            </a: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1CEED5-F425-2ABD-FA66-A8605E4CAE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5653EDB8-D68B-2072-AE77-60C99E3E8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r>
              <a:rPr lang="en-GB" sz="3200" b="1" dirty="0"/>
              <a:t>Some Examples</a:t>
            </a:r>
            <a:endParaRPr lang="en-GB" sz="32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9A96C64B-DD8E-3219-5335-B256B4606B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9552" y="1102886"/>
            <a:ext cx="822960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Unilever Future Leaders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(UFLP)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Rotational leadership development produces globally capable, multi-functional leaders. This has reduced leadership gaps and strengthened internal succession pipelines.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Leadership Academy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development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(e.g., Elizabeth Garrett Anderson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 have improved patient safety, teamwork and clinical decision-making across hospitals.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Microsoft (under Satya Nadella)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development and growth-mindset training transformed the culture from competitive to collaborative, resulting in massive innovation and revenue growth.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Amazon “Pathways” Leadership Development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Structured LD accelerates employees into senior operations roles within 2–3 years, ensuring strong leadership continuity during rapid global expansion.</a:t>
            </a:r>
          </a:p>
        </p:txBody>
      </p:sp>
    </p:spTree>
    <p:extLst>
      <p:ext uri="{BB962C8B-B14F-4D97-AF65-F5344CB8AC3E}">
        <p14:creationId xmlns:p14="http://schemas.microsoft.com/office/powerpoint/2010/main" val="1277884316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>
            <a:extLst>
              <a:ext uri="{FF2B5EF4-FFF2-40B4-BE49-F238E27FC236}">
                <a16:creationId xmlns:a16="http://schemas.microsoft.com/office/drawing/2014/main" id="{CA61C290-DC04-EBA8-A782-88CC9DD4A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Leadership Development Research Evidence</a:t>
            </a:r>
            <a:endParaRPr lang="en-GB" sz="3200" dirty="0"/>
          </a:p>
        </p:txBody>
      </p:sp>
      <p:sp>
        <p:nvSpPr>
          <p:cNvPr id="31746" name="Content Placeholder 2">
            <a:extLst>
              <a:ext uri="{FF2B5EF4-FFF2-40B4-BE49-F238E27FC236}">
                <a16:creationId xmlns:a16="http://schemas.microsoft.com/office/drawing/2014/main" id="{3F653705-F790-9696-E508-F1619CD92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3024336"/>
          </a:xfrm>
        </p:spPr>
        <p:txBody>
          <a:bodyPr/>
          <a:lstStyle/>
          <a:p>
            <a:pPr lvl="0"/>
            <a:r>
              <a:rPr lang="en-GB" dirty="0"/>
              <a:t>Increases performance by up to 60% (Bass, 2008)</a:t>
            </a:r>
          </a:p>
          <a:p>
            <a:pPr lvl="0"/>
            <a:r>
              <a:rPr lang="en-GB" dirty="0"/>
              <a:t>Improves team effectiveness</a:t>
            </a:r>
          </a:p>
          <a:p>
            <a:pPr lvl="0"/>
            <a:r>
              <a:rPr lang="en-GB" dirty="0"/>
              <a:t>Reduces turnover</a:t>
            </a:r>
          </a:p>
          <a:p>
            <a:pPr lvl="0"/>
            <a:r>
              <a:rPr lang="en-GB" dirty="0"/>
              <a:t>Strengthens culture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BFD8EC-84B0-E27F-38D4-5234A3EF3A39}"/>
              </a:ext>
            </a:extLst>
          </p:cNvPr>
          <p:cNvSpPr txBox="1"/>
          <p:nvPr/>
        </p:nvSpPr>
        <p:spPr>
          <a:xfrm>
            <a:off x="585182" y="4662175"/>
            <a:ext cx="7975375" cy="7137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b="1" kern="100" dirty="0">
                <a:effectLst/>
                <a:latin typeface="Myriad Pro (Body)"/>
                <a:ea typeface="DengXian" panose="02010600030101010101" pitchFamily="2" charset="-122"/>
                <a:cs typeface="Times New Roman" panose="02020603050405020304" pitchFamily="18" charset="0"/>
              </a:rPr>
              <a:t>Google “Oxygen Project”</a:t>
            </a:r>
            <a:r>
              <a:rPr lang="en-GB" sz="1800" kern="100" dirty="0">
                <a:effectLst/>
                <a:latin typeface="Myriad Pro (Body)"/>
                <a:ea typeface="DengXian" panose="02010600030101010101" pitchFamily="2" charset="-122"/>
                <a:cs typeface="Times New Roman" panose="02020603050405020304" pitchFamily="18" charset="0"/>
              </a:rPr>
              <a:t> - identified key leadership behaviours, trained managers → massive improvement in team performance.</a:t>
            </a:r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>
            <a:extLst>
              <a:ext uri="{FF2B5EF4-FFF2-40B4-BE49-F238E27FC236}">
                <a16:creationId xmlns:a16="http://schemas.microsoft.com/office/drawing/2014/main" id="{D504AE59-D241-06AA-17A5-45C7275C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Leadership Pipeline Model: Overview</a:t>
            </a:r>
            <a:endParaRPr lang="en-GB" sz="3200" dirty="0"/>
          </a:p>
        </p:txBody>
      </p:sp>
      <p:pic>
        <p:nvPicPr>
          <p:cNvPr id="32772" name="Picture 4" descr="Leadership Pipeline PowerPoint and Google Slides Template - PPT Slides">
            <a:extLst>
              <a:ext uri="{FF2B5EF4-FFF2-40B4-BE49-F238E27FC236}">
                <a16:creationId xmlns:a16="http://schemas.microsoft.com/office/drawing/2014/main" id="{C25759A5-B17B-5506-4B0D-3661EC6BE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432" y="1211521"/>
            <a:ext cx="7884368" cy="4434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978240-957F-DB75-08E8-93BDD34643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018202AE-67D6-2966-BCE4-737BC6F24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Leadership Pipeline Model - Key Levels</a:t>
            </a:r>
          </a:p>
        </p:txBody>
      </p:sp>
      <p:sp>
        <p:nvSpPr>
          <p:cNvPr id="33794" name="Content Placeholder 2">
            <a:extLst>
              <a:ext uri="{FF2B5EF4-FFF2-40B4-BE49-F238E27FC236}">
                <a16:creationId xmlns:a16="http://schemas.microsoft.com/office/drawing/2014/main" id="{921B5051-6281-2380-E062-46CAB03E2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2976"/>
          </a:xfrm>
        </p:spPr>
        <p:txBody>
          <a:bodyPr/>
          <a:lstStyle/>
          <a:p>
            <a:r>
              <a:rPr lang="en-GB" sz="1400" b="1" dirty="0"/>
              <a:t>Manager of Self</a:t>
            </a:r>
            <a:br>
              <a:rPr lang="en-GB" sz="1400" dirty="0"/>
            </a:br>
            <a:r>
              <a:rPr lang="en-GB" sz="1400" dirty="0"/>
              <a:t>Works independently; focuses on technical skills, task completion, reliability.</a:t>
            </a:r>
          </a:p>
          <a:p>
            <a:r>
              <a:rPr lang="en-GB" sz="1400" b="1" dirty="0"/>
              <a:t>Manager of Others</a:t>
            </a:r>
            <a:br>
              <a:rPr lang="en-GB" sz="1400" dirty="0"/>
            </a:br>
            <a:r>
              <a:rPr lang="en-GB" sz="1400" dirty="0"/>
              <a:t>First leadership step; must delegate, coach, give feedback, and achieve results through people.</a:t>
            </a:r>
          </a:p>
          <a:p>
            <a:r>
              <a:rPr lang="en-GB" sz="1400" b="1" dirty="0"/>
              <a:t>Manager of Managers</a:t>
            </a:r>
            <a:br>
              <a:rPr lang="en-GB" sz="1400" dirty="0"/>
            </a:br>
            <a:r>
              <a:rPr lang="en-GB" sz="1400" dirty="0"/>
              <a:t>Leads other managers; ensures consistent performance across teams; focuses on systems and coordination.</a:t>
            </a:r>
          </a:p>
          <a:p>
            <a:r>
              <a:rPr lang="en-GB" sz="1400" b="1" dirty="0"/>
              <a:t>Functional Manager</a:t>
            </a:r>
            <a:br>
              <a:rPr lang="en-GB" sz="1400" dirty="0"/>
            </a:br>
            <a:r>
              <a:rPr lang="en-GB" sz="1400" dirty="0"/>
              <a:t>Leads an entire function (e.g., HR, Finance, Marketing); balances strategy, budgets, and cross-functional alignment.</a:t>
            </a:r>
          </a:p>
          <a:p>
            <a:r>
              <a:rPr lang="en-GB" sz="1400" b="1" dirty="0"/>
              <a:t>Business Manager</a:t>
            </a:r>
            <a:br>
              <a:rPr lang="en-GB" sz="1400" dirty="0"/>
            </a:br>
            <a:r>
              <a:rPr lang="en-GB" sz="1400" dirty="0"/>
              <a:t>Owns a full business unit; integrates multiple functions; shapes strategy, profit, and performance.</a:t>
            </a:r>
          </a:p>
          <a:p>
            <a:r>
              <a:rPr lang="en-GB" sz="1400" b="1" dirty="0"/>
              <a:t>Group/Enterprise Leader</a:t>
            </a:r>
            <a:br>
              <a:rPr lang="en-GB" sz="1400" dirty="0"/>
            </a:br>
            <a:r>
              <a:rPr lang="en-GB" sz="1400" dirty="0"/>
              <a:t>Leads the whole organisation; sets vision, culture, long-term strategy, and organisational transformation.</a:t>
            </a:r>
          </a:p>
          <a:p>
            <a:pPr marL="0" lv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21503272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8A04049F-947D-6275-EABA-F2CCC7FA0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Leadership Pipeline Model (Charan, </a:t>
            </a:r>
            <a:r>
              <a:rPr lang="en-GB" sz="3200" b="1" dirty="0" err="1"/>
              <a:t>Drotter</a:t>
            </a:r>
            <a:r>
              <a:rPr lang="en-GB" sz="3200" b="1" dirty="0"/>
              <a:t> &amp; Noel, 2011)</a:t>
            </a:r>
          </a:p>
        </p:txBody>
      </p:sp>
      <p:sp>
        <p:nvSpPr>
          <p:cNvPr id="33794" name="Content Placeholder 2">
            <a:extLst>
              <a:ext uri="{FF2B5EF4-FFF2-40B4-BE49-F238E27FC236}">
                <a16:creationId xmlns:a16="http://schemas.microsoft.com/office/drawing/2014/main" id="{9D843401-7021-CCBC-76A6-926847BB6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2976"/>
          </a:xfrm>
        </p:spPr>
        <p:txBody>
          <a:bodyPr/>
          <a:lstStyle/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Explains how leaders progress through levels, and how skills, behaviours, and values must change at each stage.</a:t>
            </a:r>
            <a:br>
              <a:rPr lang="en-GB" sz="2400" dirty="0"/>
            </a:br>
            <a:r>
              <a:rPr lang="en-GB" sz="2400" dirty="0"/>
              <a:t>Each step represents a </a:t>
            </a:r>
            <a:r>
              <a:rPr lang="en-GB" sz="2400" i="1" dirty="0"/>
              <a:t>major leadership transition</a:t>
            </a:r>
            <a:r>
              <a:rPr lang="en-GB" sz="2400" dirty="0"/>
              <a:t>.</a:t>
            </a:r>
          </a:p>
          <a:p>
            <a:pPr marL="0" lvl="0" indent="0">
              <a:buNone/>
            </a:pPr>
            <a:endParaRPr lang="en-GB" sz="2400" dirty="0"/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>
            <a:extLst>
              <a:ext uri="{FF2B5EF4-FFF2-40B4-BE49-F238E27FC236}">
                <a16:creationId xmlns:a16="http://schemas.microsoft.com/office/drawing/2014/main" id="{755B7C66-AA8D-C17F-B71A-E7BCE1E5F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Pipeline Value</a:t>
            </a:r>
            <a:br>
              <a:rPr lang="en-GB" dirty="0"/>
            </a:br>
            <a:endParaRPr lang="en-US" altLang="en-US" sz="2000" dirty="0"/>
          </a:p>
        </p:txBody>
      </p:sp>
      <p:sp>
        <p:nvSpPr>
          <p:cNvPr id="34818" name="Content Placeholder 2">
            <a:extLst>
              <a:ext uri="{FF2B5EF4-FFF2-40B4-BE49-F238E27FC236}">
                <a16:creationId xmlns:a16="http://schemas.microsoft.com/office/drawing/2014/main" id="{71D8E184-005E-82D4-B5A6-474CADE59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00600"/>
          </a:xfrm>
        </p:spPr>
        <p:txBody>
          <a:bodyPr/>
          <a:lstStyle/>
          <a:p>
            <a:pPr lvl="0"/>
            <a:r>
              <a:rPr lang="en-GB" dirty="0"/>
              <a:t>Helps identify skill gaps</a:t>
            </a:r>
          </a:p>
          <a:p>
            <a:pPr lvl="0"/>
            <a:r>
              <a:rPr lang="en-GB" dirty="0"/>
              <a:t>Provides clear development pathways</a:t>
            </a:r>
          </a:p>
          <a:p>
            <a:pPr lvl="0"/>
            <a:r>
              <a:rPr lang="en-GB" dirty="0"/>
              <a:t>Ensures leadership readiness</a:t>
            </a:r>
          </a:p>
        </p:txBody>
      </p:sp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>
            <a:extLst>
              <a:ext uri="{FF2B5EF4-FFF2-40B4-BE49-F238E27FC236}">
                <a16:creationId xmlns:a16="http://schemas.microsoft.com/office/drawing/2014/main" id="{235A8E19-5F73-BC92-753A-718F85EC3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Applying Pipeline in Organisations</a:t>
            </a:r>
            <a:endParaRPr lang="en-US" altLang="en-US" sz="2000" dirty="0"/>
          </a:p>
        </p:txBody>
      </p:sp>
      <p:sp>
        <p:nvSpPr>
          <p:cNvPr id="35842" name="Content Placeholder 2">
            <a:extLst>
              <a:ext uri="{FF2B5EF4-FFF2-40B4-BE49-F238E27FC236}">
                <a16:creationId xmlns:a16="http://schemas.microsoft.com/office/drawing/2014/main" id="{76AEA678-B7AF-C386-0E42-60E205097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027" y="1772816"/>
            <a:ext cx="8229600" cy="1900808"/>
          </a:xfrm>
        </p:spPr>
        <p:txBody>
          <a:bodyPr/>
          <a:lstStyle/>
          <a:p>
            <a:pPr lvl="0"/>
            <a:r>
              <a:rPr lang="en-GB" dirty="0"/>
              <a:t>Rotational assignments</a:t>
            </a:r>
          </a:p>
          <a:p>
            <a:pPr lvl="0"/>
            <a:r>
              <a:rPr lang="en-GB" dirty="0"/>
              <a:t>Coaching &amp; mentoring</a:t>
            </a:r>
          </a:p>
          <a:p>
            <a:pPr lvl="0"/>
            <a:r>
              <a:rPr lang="en-GB" dirty="0"/>
              <a:t>Stretch roles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068957-02AC-6859-45E3-6646AB082986}"/>
              </a:ext>
            </a:extLst>
          </p:cNvPr>
          <p:cNvSpPr txBox="1"/>
          <p:nvPr/>
        </p:nvSpPr>
        <p:spPr>
          <a:xfrm>
            <a:off x="611560" y="3861048"/>
            <a:ext cx="78488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Unilever</a:t>
            </a:r>
            <a:r>
              <a:rPr lang="en-GB" sz="18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places graduates in 3–4 roles before promotion → develops multi-functional leaders</a:t>
            </a:r>
            <a:endParaRPr lang="en-GB" dirty="0"/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1">
            <a:extLst>
              <a:ext uri="{FF2B5EF4-FFF2-40B4-BE49-F238E27FC236}">
                <a16:creationId xmlns:a16="http://schemas.microsoft.com/office/drawing/2014/main" id="{755273EB-7AFE-6CAC-8B7C-C3F990E8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r>
              <a:rPr lang="en-GB" sz="3200" b="1" dirty="0"/>
              <a:t>Why Pipeline Creates Organisational Success</a:t>
            </a:r>
            <a:endParaRPr lang="en-US" altLang="en-US" sz="3200" dirty="0"/>
          </a:p>
        </p:txBody>
      </p:sp>
      <p:sp>
        <p:nvSpPr>
          <p:cNvPr id="36866" name="Content Placeholder 3">
            <a:extLst>
              <a:ext uri="{FF2B5EF4-FFF2-40B4-BE49-F238E27FC236}">
                <a16:creationId xmlns:a16="http://schemas.microsoft.com/office/drawing/2014/main" id="{734A6116-498E-DAC8-1F10-6461737D1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68438"/>
            <a:ext cx="8229600" cy="3688754"/>
          </a:xfrm>
        </p:spPr>
        <p:txBody>
          <a:bodyPr/>
          <a:lstStyle/>
          <a:p>
            <a:pPr lvl="0"/>
            <a:r>
              <a:rPr lang="en-GB" dirty="0"/>
              <a:t>Builds strong internal bench strength</a:t>
            </a:r>
          </a:p>
          <a:p>
            <a:pPr lvl="0"/>
            <a:r>
              <a:rPr lang="en-GB" dirty="0"/>
              <a:t>Reduces cost of external hiring</a:t>
            </a:r>
          </a:p>
          <a:p>
            <a:pPr lvl="0"/>
            <a:r>
              <a:rPr lang="en-GB" dirty="0"/>
              <a:t>Ensures leadership continuity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7300E9-6F05-B825-FEAE-0DCF12F4E463}"/>
              </a:ext>
            </a:extLst>
          </p:cNvPr>
          <p:cNvSpPr txBox="1"/>
          <p:nvPr/>
        </p:nvSpPr>
        <p:spPr>
          <a:xfrm>
            <a:off x="899592" y="4581128"/>
            <a:ext cx="7488832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PwC Leadership Pipeline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- 86% of partners are developed internally.</a:t>
            </a:r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itle 1">
            <a:extLst>
              <a:ext uri="{FF2B5EF4-FFF2-40B4-BE49-F238E27FC236}">
                <a16:creationId xmlns:a16="http://schemas.microsoft.com/office/drawing/2014/main" id="{E4B6DA10-2643-8547-6DC8-E3267C320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 </a:t>
            </a:r>
            <a:r>
              <a:rPr lang="en-GB" sz="3200" b="1" dirty="0"/>
              <a:t>Human Capital Theory (HCT)</a:t>
            </a:r>
            <a:endParaRPr lang="en-US" altLang="en-US" sz="3200" dirty="0"/>
          </a:p>
        </p:txBody>
      </p:sp>
      <p:pic>
        <p:nvPicPr>
          <p:cNvPr id="37892" name="Picture 4" descr="Model of human capital theory | Download Scientific Diagram">
            <a:extLst>
              <a:ext uri="{FF2B5EF4-FFF2-40B4-BE49-F238E27FC236}">
                <a16:creationId xmlns:a16="http://schemas.microsoft.com/office/drawing/2014/main" id="{52DB4B0C-96AC-24B8-F1DA-0728EE31E7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7664" y="1240260"/>
            <a:ext cx="5948734" cy="265943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7897" name="Date Placeholder 3">
            <a:extLst>
              <a:ext uri="{FF2B5EF4-FFF2-40B4-BE49-F238E27FC236}">
                <a16:creationId xmlns:a16="http://schemas.microsoft.com/office/drawing/2014/main" id="{5026EAF1-2760-E2C1-7D38-221A62E5F7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52FAED6-2C40-4E80-844E-157507C29917}" type="datetime1">
              <a:rPr lang="en-GB" altLang="en-US"/>
              <a:pPr>
                <a:spcAft>
                  <a:spcPts val="600"/>
                </a:spcAft>
                <a:defRPr/>
              </a:pPr>
              <a:t>04/07/2026</a:t>
            </a:fld>
            <a:endParaRPr lang="en-GB" altLang="en-US"/>
          </a:p>
        </p:txBody>
      </p:sp>
      <p:sp>
        <p:nvSpPr>
          <p:cNvPr id="37899" name="Slide Number Placeholder 4">
            <a:extLst>
              <a:ext uri="{FF2B5EF4-FFF2-40B4-BE49-F238E27FC236}">
                <a16:creationId xmlns:a16="http://schemas.microsoft.com/office/drawing/2014/main" id="{702AE8B9-53EA-6666-D8E5-8FCA97513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A412C64-75E6-439E-8A20-2E9B934B619D}" type="slidenum">
              <a:rPr lang="en-GB" altLang="en-US"/>
              <a:pPr>
                <a:spcAft>
                  <a:spcPts val="600"/>
                </a:spcAft>
              </a:pPr>
              <a:t>17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058089-38C1-C081-20EA-D1AC3780647C}"/>
              </a:ext>
            </a:extLst>
          </p:cNvPr>
          <p:cNvSpPr txBox="1"/>
          <p:nvPr/>
        </p:nvSpPr>
        <p:spPr>
          <a:xfrm>
            <a:off x="457200" y="4403651"/>
            <a:ext cx="79312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This model helps us understand </a:t>
            </a:r>
            <a:r>
              <a:rPr lang="en-GB" b="1" dirty="0"/>
              <a:t>how investment in people</a:t>
            </a:r>
            <a:r>
              <a:rPr lang="en-GB" dirty="0"/>
              <a:t> (education, training, leadership development) creates </a:t>
            </a:r>
            <a:r>
              <a:rPr lang="en-GB" b="1" dirty="0"/>
              <a:t>value</a:t>
            </a:r>
            <a:r>
              <a:rPr lang="en-GB" dirty="0"/>
              <a:t> at both the </a:t>
            </a:r>
            <a:r>
              <a:rPr lang="en-GB" b="1" dirty="0"/>
              <a:t>individual</a:t>
            </a:r>
            <a:r>
              <a:rPr lang="en-GB" dirty="0"/>
              <a:t> and </a:t>
            </a:r>
            <a:r>
              <a:rPr lang="en-GB" b="1" dirty="0"/>
              <a:t>societal/organisational levels</a:t>
            </a:r>
            <a:r>
              <a:rPr lang="en-GB" dirty="0"/>
              <a:t>.</a:t>
            </a: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>
            <a:extLst>
              <a:ext uri="{FF2B5EF4-FFF2-40B4-BE49-F238E27FC236}">
                <a16:creationId xmlns:a16="http://schemas.microsoft.com/office/drawing/2014/main" id="{2DCDBC1D-594B-6312-2F8D-037412E1D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Human Capital Theory (HCT): Overview</a:t>
            </a:r>
            <a:endParaRPr lang="en-US" altLang="en-US" sz="3200" dirty="0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DD8F5604-4DA9-5B67-6153-98BBF82D36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340768"/>
            <a:ext cx="8147248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Individual Input (Investment):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Time, money and effort invested by the individual into learning (e.g., taking a leadership course).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Education: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Formal and informal development experiences that build skills and knowledge.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Outcomes: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 abilities gained from education (e.g., improved leadership, decision-making, communication).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Input (Investment):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or societal investment in development (training budgets, leadership academies).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Productivity → Earnings: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Enhanced skills lead to higher productivity → increased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output and individual earnings.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Citizenship → Social Efficacy: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 improves positive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(helping, initiative, teamwork) → strengthens culture and wider social effectiveness.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74CED6-5148-A445-AD45-1C4BB9CFA590}"/>
              </a:ext>
            </a:extLst>
          </p:cNvPr>
          <p:cNvSpPr txBox="1"/>
          <p:nvPr/>
        </p:nvSpPr>
        <p:spPr>
          <a:xfrm>
            <a:off x="471208" y="5147650"/>
            <a:ext cx="8133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Invest in people → people improve → organisations and society benefit</a:t>
            </a: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>
            <a:extLst>
              <a:ext uri="{FF2B5EF4-FFF2-40B4-BE49-F238E27FC236}">
                <a16:creationId xmlns:a16="http://schemas.microsoft.com/office/drawing/2014/main" id="{1C0E33C0-C679-541A-C70B-C40AB6ED6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Value of Leadership Development through HCT</a:t>
            </a:r>
            <a:endParaRPr lang="en-GB" sz="4000" dirty="0"/>
          </a:p>
        </p:txBody>
      </p:sp>
      <p:sp>
        <p:nvSpPr>
          <p:cNvPr id="39938" name="Content Placeholder 2">
            <a:extLst>
              <a:ext uri="{FF2B5EF4-FFF2-40B4-BE49-F238E27FC236}">
                <a16:creationId xmlns:a16="http://schemas.microsoft.com/office/drawing/2014/main" id="{E57D1F0C-6C76-9DCA-E357-99B1A879A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4"/>
          </a:xfrm>
        </p:spPr>
        <p:txBody>
          <a:bodyPr/>
          <a:lstStyle/>
          <a:p>
            <a:pPr lvl="0"/>
            <a:r>
              <a:rPr lang="en-GB" dirty="0"/>
              <a:t>Higher productivity</a:t>
            </a:r>
          </a:p>
          <a:p>
            <a:pPr lvl="0"/>
            <a:r>
              <a:rPr lang="en-GB" dirty="0"/>
              <a:t>Better decision-making</a:t>
            </a:r>
          </a:p>
          <a:p>
            <a:pPr lvl="0"/>
            <a:r>
              <a:rPr lang="en-GB" dirty="0"/>
              <a:t>Greater innovation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628838-DFF0-C989-379A-274056A17D84}"/>
              </a:ext>
            </a:extLst>
          </p:cNvPr>
          <p:cNvSpPr txBox="1"/>
          <p:nvPr/>
        </p:nvSpPr>
        <p:spPr>
          <a:xfrm>
            <a:off x="611560" y="4187628"/>
            <a:ext cx="7632848" cy="7137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Google invests £300M+ yearly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in employee learning - results in high innovation output.</a:t>
            </a: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8C18EC99-2D1B-2793-BE99-5F1AE23B6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b="1" dirty="0"/>
              <a:t>Management Skill: A Classical View</a:t>
            </a:r>
          </a:p>
        </p:txBody>
      </p:sp>
      <p:sp>
        <p:nvSpPr>
          <p:cNvPr id="40962" name="Content Placeholder 3">
            <a:extLst>
              <a:ext uri="{FF2B5EF4-FFF2-40B4-BE49-F238E27FC236}">
                <a16:creationId xmlns:a16="http://schemas.microsoft.com/office/drawing/2014/main" id="{C97AC875-9812-2C7A-A149-CB1CAD7D0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2"/>
            <a:ext cx="8229600" cy="2160587"/>
          </a:xfrm>
        </p:spPr>
        <p:txBody>
          <a:bodyPr/>
          <a:lstStyle/>
          <a:p>
            <a:pPr lvl="0"/>
            <a:r>
              <a:rPr lang="en-GB" dirty="0"/>
              <a:t>Structured training</a:t>
            </a:r>
          </a:p>
          <a:p>
            <a:pPr lvl="0"/>
            <a:r>
              <a:rPr lang="en-GB" dirty="0"/>
              <a:t>Leadership coaching</a:t>
            </a:r>
          </a:p>
          <a:p>
            <a:pPr lvl="0"/>
            <a:r>
              <a:rPr lang="en-GB" dirty="0"/>
              <a:t>Competency-based development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031EF6-8D70-12DE-A641-1DDFB1338C2A}"/>
              </a:ext>
            </a:extLst>
          </p:cNvPr>
          <p:cNvSpPr txBox="1"/>
          <p:nvPr/>
        </p:nvSpPr>
        <p:spPr>
          <a:xfrm>
            <a:off x="683568" y="3861048"/>
            <a:ext cx="7632848" cy="7137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Accenture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-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spends $800M/year on leadership and digital capability development.</a:t>
            </a:r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>
            <a:extLst>
              <a:ext uri="{FF2B5EF4-FFF2-40B4-BE49-F238E27FC236}">
                <a16:creationId xmlns:a16="http://schemas.microsoft.com/office/drawing/2014/main" id="{9CE53E93-9657-7D82-EA59-3593D6D3E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5900"/>
            <a:ext cx="7924800" cy="1096963"/>
          </a:xfrm>
        </p:spPr>
        <p:txBody>
          <a:bodyPr/>
          <a:lstStyle/>
          <a:p>
            <a:r>
              <a:rPr lang="en-GB" b="1" dirty="0"/>
              <a:t>LD as a Strategic Investment</a:t>
            </a:r>
            <a:endParaRPr lang="en-US" altLang="en-US" sz="2000" dirty="0"/>
          </a:p>
        </p:txBody>
      </p:sp>
      <p:sp>
        <p:nvSpPr>
          <p:cNvPr id="41986" name="Content Placeholder 2">
            <a:extLst>
              <a:ext uri="{FF2B5EF4-FFF2-40B4-BE49-F238E27FC236}">
                <a16:creationId xmlns:a16="http://schemas.microsoft.com/office/drawing/2014/main" id="{F805B93C-6352-0B07-6F4E-5C6517596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764904"/>
          </a:xfrm>
        </p:spPr>
        <p:txBody>
          <a:bodyPr/>
          <a:lstStyle/>
          <a:p>
            <a:pPr lvl="0"/>
            <a:r>
              <a:rPr lang="en-GB" dirty="0"/>
              <a:t>Development reduces turnover</a:t>
            </a:r>
          </a:p>
          <a:p>
            <a:pPr lvl="0"/>
            <a:r>
              <a:rPr lang="en-GB" dirty="0"/>
              <a:t>Improves staff commitment</a:t>
            </a:r>
          </a:p>
          <a:p>
            <a:pPr lvl="0"/>
            <a:r>
              <a:rPr lang="en-GB" dirty="0"/>
              <a:t>Reduces hiring costs</a:t>
            </a:r>
          </a:p>
          <a:p>
            <a:pPr lvl="0"/>
            <a:r>
              <a:rPr lang="en-GB" dirty="0"/>
              <a:t>Builds loyalty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F89F7E-72AD-9687-F346-462EA38EDF31}"/>
              </a:ext>
            </a:extLst>
          </p:cNvPr>
          <p:cNvSpPr txBox="1"/>
          <p:nvPr/>
        </p:nvSpPr>
        <p:spPr>
          <a:xfrm>
            <a:off x="683568" y="4008243"/>
            <a:ext cx="7698432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Deloitte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- found companies with strong LD have 30% higher retention.</a:t>
            </a:r>
          </a:p>
        </p:txBody>
      </p:sp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>
            <a:extLst>
              <a:ext uri="{FF2B5EF4-FFF2-40B4-BE49-F238E27FC236}">
                <a16:creationId xmlns:a16="http://schemas.microsoft.com/office/drawing/2014/main" id="{F92FD508-00C0-979B-6929-E86B68DAF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Resource-Based View (RBV)</a:t>
            </a:r>
            <a:endParaRPr lang="en-GB"/>
          </a:p>
        </p:txBody>
      </p:sp>
      <p:pic>
        <p:nvPicPr>
          <p:cNvPr id="43012" name="Picture 4" descr="A resource-based view for linking leader emotional intelligence to... |  Download Scientific Diagram">
            <a:extLst>
              <a:ext uri="{FF2B5EF4-FFF2-40B4-BE49-F238E27FC236}">
                <a16:creationId xmlns:a16="http://schemas.microsoft.com/office/drawing/2014/main" id="{B711DA2C-C923-E8E2-340F-1C845382EA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46341" y="1600201"/>
            <a:ext cx="5577013" cy="391703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3017" name="Date Placeholder 3">
            <a:extLst>
              <a:ext uri="{FF2B5EF4-FFF2-40B4-BE49-F238E27FC236}">
                <a16:creationId xmlns:a16="http://schemas.microsoft.com/office/drawing/2014/main" id="{8757ACC5-4244-C8A3-6A78-762F58E1324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52FAED6-2C40-4E80-844E-157507C29917}" type="datetime1">
              <a:rPr lang="en-GB" altLang="en-US"/>
              <a:pPr>
                <a:spcAft>
                  <a:spcPts val="600"/>
                </a:spcAft>
                <a:defRPr/>
              </a:pPr>
              <a:t>04/07/2026</a:t>
            </a:fld>
            <a:endParaRPr lang="en-GB" altLang="en-US"/>
          </a:p>
        </p:txBody>
      </p:sp>
      <p:sp>
        <p:nvSpPr>
          <p:cNvPr id="43019" name="Slide Number Placeholder 4">
            <a:extLst>
              <a:ext uri="{FF2B5EF4-FFF2-40B4-BE49-F238E27FC236}">
                <a16:creationId xmlns:a16="http://schemas.microsoft.com/office/drawing/2014/main" id="{ACE2A97A-5EC6-368E-FC87-92AF82B6F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A412C64-75E6-439E-8A20-2E9B934B619D}" type="slidenum">
              <a:rPr lang="en-GB" altLang="en-US"/>
              <a:pPr>
                <a:spcAft>
                  <a:spcPts val="600"/>
                </a:spcAft>
              </a:pPr>
              <a:t>22</a:t>
            </a:fld>
            <a:endParaRPr lang="en-GB" altLang="en-US"/>
          </a:p>
        </p:txBody>
      </p:sp>
      <p:pic>
        <p:nvPicPr>
          <p:cNvPr id="43016" name="Picture 8" descr="An Introduction to Resource-Based View Method with Templates">
            <a:extLst>
              <a:ext uri="{FF2B5EF4-FFF2-40B4-BE49-F238E27FC236}">
                <a16:creationId xmlns:a16="http://schemas.microsoft.com/office/drawing/2014/main" id="{F9E7BC3B-98BA-B489-5A6F-957B0FB55C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348" y="1285875"/>
            <a:ext cx="647700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2298F0-C3E4-4B33-F110-F245D4781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>
            <a:extLst>
              <a:ext uri="{FF2B5EF4-FFF2-40B4-BE49-F238E27FC236}">
                <a16:creationId xmlns:a16="http://schemas.microsoft.com/office/drawing/2014/main" id="{2B302D20-88D7-C42D-A0FD-7EE090D6D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Resource-Based View (RBV) of Leadership </a:t>
            </a:r>
            <a:endParaRPr lang="en-GB" dirty="0"/>
          </a:p>
        </p:txBody>
      </p:sp>
      <p:pic>
        <p:nvPicPr>
          <p:cNvPr id="43012" name="Picture 4" descr="A resource-based view for linking leader emotional intelligence to... |  Download Scientific Diagram">
            <a:extLst>
              <a:ext uri="{FF2B5EF4-FFF2-40B4-BE49-F238E27FC236}">
                <a16:creationId xmlns:a16="http://schemas.microsoft.com/office/drawing/2014/main" id="{9D2BAB5E-EF12-5141-396A-EE4878432A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1680" y="1529521"/>
            <a:ext cx="4876739" cy="342519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3017" name="Date Placeholder 3">
            <a:extLst>
              <a:ext uri="{FF2B5EF4-FFF2-40B4-BE49-F238E27FC236}">
                <a16:creationId xmlns:a16="http://schemas.microsoft.com/office/drawing/2014/main" id="{F365303C-AE76-AD15-31BE-5C85DA0407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52FAED6-2C40-4E80-844E-157507C29917}" type="datetime1">
              <a:rPr lang="en-GB" altLang="en-US"/>
              <a:pPr>
                <a:spcAft>
                  <a:spcPts val="600"/>
                </a:spcAft>
                <a:defRPr/>
              </a:pPr>
              <a:t>04/07/2026</a:t>
            </a:fld>
            <a:endParaRPr lang="en-GB" altLang="en-US"/>
          </a:p>
        </p:txBody>
      </p:sp>
      <p:sp>
        <p:nvSpPr>
          <p:cNvPr id="43019" name="Slide Number Placeholder 4">
            <a:extLst>
              <a:ext uri="{FF2B5EF4-FFF2-40B4-BE49-F238E27FC236}">
                <a16:creationId xmlns:a16="http://schemas.microsoft.com/office/drawing/2014/main" id="{B1E6A8D3-2A7B-7255-409C-362F7E549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A412C64-75E6-439E-8A20-2E9B934B619D}" type="slidenum">
              <a:rPr lang="en-GB" altLang="en-US"/>
              <a:pPr>
                <a:spcAft>
                  <a:spcPts val="600"/>
                </a:spcAft>
              </a:pPr>
              <a:t>23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D8E604-F85D-A314-C1BF-E273C571B97C}"/>
              </a:ext>
            </a:extLst>
          </p:cNvPr>
          <p:cNvSpPr txBox="1"/>
          <p:nvPr/>
        </p:nvSpPr>
        <p:spPr>
          <a:xfrm>
            <a:off x="703466" y="5066596"/>
            <a:ext cx="79833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A resource-based view for linking leader emotional intelligence to competitive advantage</a:t>
            </a:r>
            <a:r>
              <a:rPr lang="en-GB" dirty="0">
                <a:solidFill>
                  <a:srgbClr val="111111"/>
                </a:solidFill>
                <a:latin typeface="Roboto" panose="020F0502020204030204" pitchFamily="2" charset="0"/>
              </a:rPr>
              <a:t> (</a:t>
            </a:r>
            <a:r>
              <a:rPr lang="en-GB" sz="1800" dirty="0" err="1"/>
              <a:t>Voola</a:t>
            </a:r>
            <a:r>
              <a:rPr lang="en-GB" sz="1800" dirty="0"/>
              <a:t>, Carlson, and West, 2004) </a:t>
            </a:r>
            <a:r>
              <a:rPr lang="en-GB" dirty="0">
                <a:solidFill>
                  <a:srgbClr val="111111"/>
                </a:solidFill>
                <a:latin typeface="Roboto" panose="020F0502020204030204" pitchFamily="2" charset="0"/>
              </a:rPr>
              <a:t>)</a:t>
            </a:r>
            <a:endParaRPr lang="en-GB" b="0" i="0" dirty="0">
              <a:solidFill>
                <a:srgbClr val="111111"/>
              </a:solidFill>
              <a:effectLst/>
              <a:latin typeface="Roboto" panose="020F05020202040302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8261130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>
            <a:extLst>
              <a:ext uri="{FF2B5EF4-FFF2-40B4-BE49-F238E27FC236}">
                <a16:creationId xmlns:a16="http://schemas.microsoft.com/office/drawing/2014/main" id="{EFE14C32-572C-F601-0AD9-BFB10160A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813" y="0"/>
            <a:ext cx="8229600" cy="1143000"/>
          </a:xfrm>
        </p:spPr>
        <p:txBody>
          <a:bodyPr/>
          <a:lstStyle/>
          <a:p>
            <a:r>
              <a:rPr lang="en-GB" sz="3200" b="1" dirty="0"/>
              <a:t>Leadership as a VRIO Resource</a:t>
            </a:r>
            <a:endParaRPr lang="en-US" altLang="en-US" sz="3200" dirty="0"/>
          </a:p>
        </p:txBody>
      </p:sp>
      <p:sp>
        <p:nvSpPr>
          <p:cNvPr id="44034" name="Content Placeholder 3">
            <a:extLst>
              <a:ext uri="{FF2B5EF4-FFF2-40B4-BE49-F238E27FC236}">
                <a16:creationId xmlns:a16="http://schemas.microsoft.com/office/drawing/2014/main" id="{E4B97C4C-F327-1782-08BB-93C279769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220788"/>
            <a:ext cx="8229600" cy="3504356"/>
          </a:xfrm>
        </p:spPr>
        <p:txBody>
          <a:bodyPr/>
          <a:lstStyle/>
          <a:p>
            <a:pPr lvl="0"/>
            <a:r>
              <a:rPr lang="en-GB" dirty="0"/>
              <a:t>Valuable → improves performance</a:t>
            </a:r>
          </a:p>
          <a:p>
            <a:pPr lvl="0"/>
            <a:r>
              <a:rPr lang="en-GB" dirty="0"/>
              <a:t>Rare → not all organisations have great leaders</a:t>
            </a:r>
          </a:p>
          <a:p>
            <a:pPr lvl="0"/>
            <a:r>
              <a:rPr lang="en-GB" dirty="0"/>
              <a:t>Inimitable → tacit knowledge cannot be copied</a:t>
            </a:r>
          </a:p>
        </p:txBody>
      </p:sp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itle 1">
            <a:extLst>
              <a:ext uri="{FF2B5EF4-FFF2-40B4-BE49-F238E27FC236}">
                <a16:creationId xmlns:a16="http://schemas.microsoft.com/office/drawing/2014/main" id="{093198DD-354E-DBF1-703E-D8E616013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Why Leadership Creates Competitive Advantage</a:t>
            </a:r>
            <a:endParaRPr lang="en-US" altLang="en-US" sz="3200" dirty="0"/>
          </a:p>
        </p:txBody>
      </p:sp>
      <p:sp>
        <p:nvSpPr>
          <p:cNvPr id="45058" name="Content Placeholder 2">
            <a:extLst>
              <a:ext uri="{FF2B5EF4-FFF2-40B4-BE49-F238E27FC236}">
                <a16:creationId xmlns:a16="http://schemas.microsoft.com/office/drawing/2014/main" id="{84CDEFCC-85DB-49A9-7CC3-B43C5EBDD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lvl="0"/>
            <a:r>
              <a:rPr lang="en-GB" dirty="0"/>
              <a:t>Drives innovation</a:t>
            </a:r>
          </a:p>
          <a:p>
            <a:pPr lvl="0"/>
            <a:r>
              <a:rPr lang="en-GB" dirty="0"/>
              <a:t>Shapes culture</a:t>
            </a:r>
          </a:p>
          <a:p>
            <a:pPr lvl="0"/>
            <a:r>
              <a:rPr lang="en-GB" dirty="0"/>
              <a:t>Builds organisational identity</a:t>
            </a:r>
          </a:p>
        </p:txBody>
      </p:sp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>
            <a:extLst>
              <a:ext uri="{FF2B5EF4-FFF2-40B4-BE49-F238E27FC236}">
                <a16:creationId xmlns:a16="http://schemas.microsoft.com/office/drawing/2014/main" id="{0D0DA557-BCBE-93CD-E050-A1E261380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Integrating the Three Frameworks</a:t>
            </a:r>
            <a:endParaRPr lang="en-GB" sz="3200" dirty="0"/>
          </a:p>
        </p:txBody>
      </p:sp>
      <p:sp>
        <p:nvSpPr>
          <p:cNvPr id="46082" name="Content Placeholder 2">
            <a:extLst>
              <a:ext uri="{FF2B5EF4-FFF2-40B4-BE49-F238E27FC236}">
                <a16:creationId xmlns:a16="http://schemas.microsoft.com/office/drawing/2014/main" id="{9992593B-EFB3-C7BE-1910-67AE319513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003232" cy="3773016"/>
          </a:xfrm>
        </p:spPr>
        <p:txBody>
          <a:bodyPr/>
          <a:lstStyle/>
          <a:p>
            <a:pPr lvl="0"/>
            <a:r>
              <a:rPr lang="en-GB" dirty="0"/>
              <a:t>Pipeline → structured growth</a:t>
            </a:r>
          </a:p>
          <a:p>
            <a:pPr lvl="0"/>
            <a:r>
              <a:rPr lang="en-GB" dirty="0"/>
              <a:t>HCT → investment logic</a:t>
            </a:r>
          </a:p>
          <a:p>
            <a:pPr lvl="0"/>
            <a:r>
              <a:rPr lang="en-GB" dirty="0"/>
              <a:t>RBV → competitive advantage</a:t>
            </a:r>
          </a:p>
        </p:txBody>
      </p:sp>
    </p:spTree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>
            <a:extLst>
              <a:ext uri="{FF2B5EF4-FFF2-40B4-BE49-F238E27FC236}">
                <a16:creationId xmlns:a16="http://schemas.microsoft.com/office/drawing/2014/main" id="{70772EC7-75A5-5BFD-C827-01DC496D5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en-US" altLang="en-US" sz="3200" b="1" dirty="0"/>
              <a:t>Examples: NHS</a:t>
            </a:r>
          </a:p>
        </p:txBody>
      </p:sp>
      <p:sp>
        <p:nvSpPr>
          <p:cNvPr id="47106" name="Content Placeholder 2">
            <a:extLst>
              <a:ext uri="{FF2B5EF4-FFF2-40B4-BE49-F238E27FC236}">
                <a16:creationId xmlns:a16="http://schemas.microsoft.com/office/drawing/2014/main" id="{F3E99857-5561-B636-51A6-6D65C0FEF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1412776"/>
            <a:ext cx="8229600" cy="33843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NHS leadership training reduced medication errors in multiple trusts.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Leadership academies</a:t>
            </a:r>
          </a:p>
          <a:p>
            <a:pPr lvl="0"/>
            <a:r>
              <a:rPr lang="en-GB" dirty="0"/>
              <a:t>Clinical leadership programmes</a:t>
            </a:r>
          </a:p>
          <a:p>
            <a:pPr lvl="0"/>
            <a:r>
              <a:rPr lang="en-GB" dirty="0"/>
              <a:t>Improves patient care outcomes</a:t>
            </a:r>
          </a:p>
        </p:txBody>
      </p:sp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1810EE-C3EE-4B7A-9EAC-58FD564C8B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>
            <a:extLst>
              <a:ext uri="{FF2B5EF4-FFF2-40B4-BE49-F238E27FC236}">
                <a16:creationId xmlns:a16="http://schemas.microsoft.com/office/drawing/2014/main" id="{E9FACC1D-0D6E-01EA-B8C3-06451AA03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en-US" altLang="en-US" sz="3200" b="1" dirty="0"/>
              <a:t>Examples: </a:t>
            </a:r>
            <a:r>
              <a:rPr lang="en-US" altLang="en-US" sz="3200" b="1" dirty="0" err="1"/>
              <a:t>Amzon</a:t>
            </a:r>
            <a:endParaRPr lang="en-US" altLang="en-US" sz="3200" b="1" dirty="0"/>
          </a:p>
        </p:txBody>
      </p:sp>
      <p:sp>
        <p:nvSpPr>
          <p:cNvPr id="47106" name="Content Placeholder 2">
            <a:extLst>
              <a:ext uri="{FF2B5EF4-FFF2-40B4-BE49-F238E27FC236}">
                <a16:creationId xmlns:a16="http://schemas.microsoft.com/office/drawing/2014/main" id="{093873E6-836C-6384-96D9-0C70C02AB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1412776"/>
            <a:ext cx="8229600" cy="3384375"/>
          </a:xfrm>
        </p:spPr>
        <p:txBody>
          <a:bodyPr/>
          <a:lstStyle/>
          <a:p>
            <a:pPr marL="0" lvl="0" indent="0">
              <a:buNone/>
            </a:pPr>
            <a:r>
              <a:rPr lang="en-GB" dirty="0"/>
              <a:t>“Amazon Pathways Programme” produces Senior Managers within 3 years.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Leadership principles embedded in hiring</a:t>
            </a:r>
          </a:p>
          <a:p>
            <a:pPr lvl="0"/>
            <a:r>
              <a:rPr lang="en-GB" dirty="0"/>
              <a:t>Strong LD programmes</a:t>
            </a:r>
          </a:p>
          <a:p>
            <a:pPr lvl="0"/>
            <a:r>
              <a:rPr lang="en-GB" dirty="0"/>
              <a:t>Fast-paced culture built through LD</a:t>
            </a:r>
          </a:p>
        </p:txBody>
      </p:sp>
    </p:spTree>
    <p:extLst>
      <p:ext uri="{BB962C8B-B14F-4D97-AF65-F5344CB8AC3E}">
        <p14:creationId xmlns:p14="http://schemas.microsoft.com/office/powerpoint/2010/main" val="3594162854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>
            <a:extLst>
              <a:ext uri="{FF2B5EF4-FFF2-40B4-BE49-F238E27FC236}">
                <a16:creationId xmlns:a16="http://schemas.microsoft.com/office/drawing/2014/main" id="{B19A5DFF-7E2F-68DF-70F3-23CD922E3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Measuring Leadership Value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9946E-6C33-4EB4-913B-67AD99A5E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Engagement metrics</a:t>
            </a:r>
          </a:p>
          <a:p>
            <a:pPr lvl="0"/>
            <a:r>
              <a:rPr lang="en-GB" dirty="0"/>
              <a:t>Innovation outcomes</a:t>
            </a:r>
          </a:p>
          <a:p>
            <a:pPr lvl="0"/>
            <a:r>
              <a:rPr lang="en-GB" dirty="0"/>
              <a:t>Customer satisfaction</a:t>
            </a:r>
          </a:p>
          <a:p>
            <a:pPr lvl="0"/>
            <a:r>
              <a:rPr lang="en-GB" dirty="0"/>
              <a:t>Retention rates</a:t>
            </a:r>
          </a:p>
          <a:p>
            <a:pPr lvl="0"/>
            <a:r>
              <a:rPr lang="en-GB" dirty="0"/>
              <a:t>Financial performance</a:t>
            </a:r>
          </a:p>
        </p:txBody>
      </p:sp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38A9A-B314-B8FC-59BD-EAFC610A5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>
            <a:extLst>
              <a:ext uri="{FF2B5EF4-FFF2-40B4-BE49-F238E27FC236}">
                <a16:creationId xmlns:a16="http://schemas.microsoft.com/office/drawing/2014/main" id="{3BA4CFD8-A5CB-AFE5-B810-EDE7329FE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4587"/>
          </a:xfrm>
        </p:spPr>
        <p:txBody>
          <a:bodyPr/>
          <a:lstStyle/>
          <a:p>
            <a:r>
              <a:rPr lang="en-GB" sz="3200" b="1" dirty="0"/>
              <a:t>Summary</a:t>
            </a:r>
            <a:endParaRPr lang="en-GB" sz="32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C1B2D095-C9D7-F2D7-9E5A-F3173371AA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23528" y="1019225"/>
            <a:ext cx="822960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and management create value in different but complementary ways:</a:t>
            </a:r>
            <a:r>
              <a:rPr lang="en-US" altLang="en-US" sz="1800" dirty="0"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drives vision, motivation, culture and innovation, while management provides structure, control, efficiency and stability.</a:t>
            </a:r>
          </a:p>
          <a:p>
            <a:pPr marL="0" indent="0">
              <a:spcBef>
                <a:spcPct val="0"/>
              </a:spcBef>
              <a:buNone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 leadership development is a strategic investment:</a:t>
            </a:r>
            <a:r>
              <a:rPr lang="en-US" altLang="en-US" sz="1800" dirty="0"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Developing leaders strengthens future capability, improves decision-making quality, enhances retention, and ensures continuity across the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indent="0">
              <a:spcBef>
                <a:spcPct val="0"/>
              </a:spcBef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 discussed three major frameworks help us understand leadership value: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Pipeline Model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– explains how leaders grow through levels and the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changes required at each stage.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Capital Theory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– shows leadership development as an investment that increases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productivity and performance.</a:t>
            </a:r>
          </a:p>
          <a:p>
            <a:pPr>
              <a:spcBef>
                <a:spcPct val="0"/>
              </a:spcBef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Resource-Based View (RBV)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– positions leadership as a valuable, rare and hard-to-imitate capability that provides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1093313622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39230-F7B1-B499-812D-A4ECF0E81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B23E8-F5A1-CA7B-1778-61FF7906F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22" y="1470484"/>
            <a:ext cx="8229600" cy="3917032"/>
          </a:xfrm>
        </p:spPr>
        <p:txBody>
          <a:bodyPr/>
          <a:lstStyle/>
          <a:p>
            <a:r>
              <a:rPr lang="en-GB" sz="1400" dirty="0"/>
              <a:t>Bass, B.M. (2008) </a:t>
            </a:r>
            <a:r>
              <a:rPr lang="en-GB" sz="1400" i="1" dirty="0"/>
              <a:t>The Bass Handbook of Leadership: Theory, Research and Managerial Applications.</a:t>
            </a:r>
            <a:r>
              <a:rPr lang="en-GB" sz="1400" dirty="0"/>
              <a:t> New York: Free Press.</a:t>
            </a:r>
          </a:p>
          <a:p>
            <a:r>
              <a:rPr lang="en-GB" sz="1400" dirty="0"/>
              <a:t>Gill, R. (2011) </a:t>
            </a:r>
            <a:r>
              <a:rPr lang="en-GB" sz="1400" i="1" dirty="0"/>
              <a:t>Theory and Practice of Leadership.</a:t>
            </a:r>
            <a:r>
              <a:rPr lang="en-GB" sz="1400" dirty="0"/>
              <a:t> 2nd </a:t>
            </a:r>
            <a:r>
              <a:rPr lang="en-GB" sz="1400" dirty="0" err="1"/>
              <a:t>edn</a:t>
            </a:r>
            <a:r>
              <a:rPr lang="en-GB" sz="1400" dirty="0"/>
              <a:t>. London: Sage.</a:t>
            </a:r>
          </a:p>
          <a:p>
            <a:r>
              <a:rPr lang="en-GB" sz="1400" dirty="0" err="1"/>
              <a:t>Iszatt</a:t>
            </a:r>
            <a:r>
              <a:rPr lang="en-GB" sz="1400" dirty="0"/>
              <a:t>-White, M. and Saunders, C. (2017) </a:t>
            </a:r>
            <a:r>
              <a:rPr lang="en-GB" sz="1400" i="1" dirty="0"/>
              <a:t>Leadership.</a:t>
            </a:r>
            <a:r>
              <a:rPr lang="en-GB" sz="1400" dirty="0"/>
              <a:t> Oxford: Oxford University Press.</a:t>
            </a:r>
          </a:p>
          <a:p>
            <a:r>
              <a:rPr lang="en-GB" sz="1400" dirty="0"/>
              <a:t>Northouse, P.G. (2015) </a:t>
            </a:r>
            <a:r>
              <a:rPr lang="en-GB" sz="1400" i="1" dirty="0"/>
              <a:t>Leadership: Theory and Practice.</a:t>
            </a:r>
            <a:r>
              <a:rPr lang="en-GB" sz="1400" dirty="0"/>
              <a:t> 7th </a:t>
            </a:r>
            <a:r>
              <a:rPr lang="en-GB" sz="1400" dirty="0" err="1"/>
              <a:t>edn</a:t>
            </a:r>
            <a:r>
              <a:rPr lang="en-GB" sz="1400" dirty="0"/>
              <a:t>. London: Sage.</a:t>
            </a:r>
          </a:p>
          <a:p>
            <a:r>
              <a:rPr lang="en-GB" sz="1400" dirty="0"/>
              <a:t>Yukl, G.A. (2012) </a:t>
            </a:r>
            <a:r>
              <a:rPr lang="en-GB" sz="1400" i="1" dirty="0"/>
              <a:t>Leadership in Organisations.</a:t>
            </a:r>
            <a:r>
              <a:rPr lang="en-GB" sz="1400" dirty="0"/>
              <a:t> 8th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B4D2B-BBDD-D825-F8C1-BDB6E7825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2FAED6-2C40-4E80-844E-157507C29917}" type="datetime1">
              <a:rPr lang="en-GB" altLang="en-US" smtClean="0"/>
              <a:pPr>
                <a:defRPr/>
              </a:pPr>
              <a:t>04/07/2026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BD9A9F-637E-1490-7E61-5CFC13D0F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412C64-75E6-439E-8A20-2E9B934B619D}" type="slidenum">
              <a:rPr lang="en-GB" altLang="en-US" smtClean="0"/>
              <a:pPr/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9301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1872</Words>
  <Application>Microsoft Office PowerPoint</Application>
  <PresentationFormat>On-screen Show (4:3)</PresentationFormat>
  <Paragraphs>241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MS PGothic</vt:lpstr>
      <vt:lpstr>Aptos</vt:lpstr>
      <vt:lpstr>Arial</vt:lpstr>
      <vt:lpstr>Myriad Pro</vt:lpstr>
      <vt:lpstr>Myriad Pro (Body)</vt:lpstr>
      <vt:lpstr>Roboto</vt:lpstr>
      <vt:lpstr>Verdana</vt:lpstr>
      <vt:lpstr>20140311PresentationUWTSDTemplate</vt:lpstr>
      <vt:lpstr>LCBB6022 Leadership and management, theory and practice  </vt:lpstr>
      <vt:lpstr>Learning Objectives</vt:lpstr>
      <vt:lpstr>What Does ‘Value’ Mean in Leadership?</vt:lpstr>
      <vt:lpstr>Top Highest Compensated CEO s</vt:lpstr>
      <vt:lpstr>Transformational Leadership Value</vt:lpstr>
      <vt:lpstr>Transactional Leadership Value</vt:lpstr>
      <vt:lpstr>Contingency Leadership Value</vt:lpstr>
      <vt:lpstr>Why Leadership Development Matters</vt:lpstr>
      <vt:lpstr>Some Examples</vt:lpstr>
      <vt:lpstr>Leadership Development Research Evidence</vt:lpstr>
      <vt:lpstr>Leadership Pipeline Model: Overview</vt:lpstr>
      <vt:lpstr>Leadership Pipeline Model - Key Levels</vt:lpstr>
      <vt:lpstr>Leadership Pipeline Model (Charan, Drotter &amp; Noel, 2011)</vt:lpstr>
      <vt:lpstr>Leadership Pipeline Value </vt:lpstr>
      <vt:lpstr>Applying Pipeline in Organisations</vt:lpstr>
      <vt:lpstr>Why Pipeline Creates Organisational Success</vt:lpstr>
      <vt:lpstr> Human Capital Theory (HCT)</vt:lpstr>
      <vt:lpstr>Human Capital Theory (HCT): Overview</vt:lpstr>
      <vt:lpstr>Value of Leadership Development through HCT</vt:lpstr>
      <vt:lpstr>Management Skill: A Classical View</vt:lpstr>
      <vt:lpstr>LD as a Strategic Investment</vt:lpstr>
      <vt:lpstr>Resource-Based View (RBV)</vt:lpstr>
      <vt:lpstr>Resource-Based View (RBV) of Leadership </vt:lpstr>
      <vt:lpstr>Leadership as a VRIO Resource</vt:lpstr>
      <vt:lpstr>Why Leadership Creates Competitive Advantage</vt:lpstr>
      <vt:lpstr>Integrating the Three Frameworks</vt:lpstr>
      <vt:lpstr>Examples: NHS</vt:lpstr>
      <vt:lpstr>Examples: Amzon</vt:lpstr>
      <vt:lpstr>Measuring Leadership Value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 Kithulgoda Gamage</cp:lastModifiedBy>
  <cp:revision>58</cp:revision>
  <cp:lastPrinted>1601-01-01T00:00:00Z</cp:lastPrinted>
  <dcterms:created xsi:type="dcterms:W3CDTF">2002-10-07T19:43:58Z</dcterms:created>
  <dcterms:modified xsi:type="dcterms:W3CDTF">2026-07-04T21:26:17Z</dcterms:modified>
</cp:coreProperties>
</file>