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24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312" autoAdjust="0"/>
    <p:restoredTop sz="94687"/>
  </p:normalViewPr>
  <p:slideViewPr>
    <p:cSldViewPr snapToGrid="0">
      <p:cViewPr varScale="1">
        <p:scale>
          <a:sx n="64" d="100"/>
          <a:sy n="64" d="100"/>
        </p:scale>
        <p:origin x="44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63D8936-43BF-4767-B6C9-6CD0780F5C1C}" type="doc">
      <dgm:prSet loTypeId="urn:microsoft.com/office/officeart/2008/layout/LinedList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0F72E08-C5B7-41B2-9CCA-DE08F4AFC791}">
      <dgm:prSet/>
      <dgm:spPr/>
      <dgm:t>
        <a:bodyPr/>
        <a:lstStyle/>
        <a:p>
          <a:r>
            <a:rPr lang="en-GB" dirty="0"/>
            <a:t>Food waste reduction is a critical issue in the hospitality sector with significant economic, environmental, and ethical consequences.</a:t>
          </a:r>
          <a:endParaRPr lang="en-US" dirty="0"/>
        </a:p>
      </dgm:t>
    </dgm:pt>
    <dgm:pt modelId="{C21517A3-3435-4F4A-BCA8-8870D038D46D}" type="parTrans" cxnId="{892808BD-758B-4481-8578-9B9582DF6513}">
      <dgm:prSet/>
      <dgm:spPr/>
      <dgm:t>
        <a:bodyPr/>
        <a:lstStyle/>
        <a:p>
          <a:endParaRPr lang="en-US"/>
        </a:p>
      </dgm:t>
    </dgm:pt>
    <dgm:pt modelId="{2C430A72-8032-4B31-AD74-4FE23CC2E1A2}" type="sibTrans" cxnId="{892808BD-758B-4481-8578-9B9582DF6513}">
      <dgm:prSet/>
      <dgm:spPr/>
      <dgm:t>
        <a:bodyPr/>
        <a:lstStyle/>
        <a:p>
          <a:endParaRPr lang="en-US"/>
        </a:p>
      </dgm:t>
    </dgm:pt>
    <dgm:pt modelId="{594D8B99-4D13-44AA-A2D2-0CC296C9B857}">
      <dgm:prSet/>
      <dgm:spPr/>
      <dgm:t>
        <a:bodyPr/>
        <a:lstStyle/>
        <a:p>
          <a:r>
            <a:rPr lang="en-GB"/>
            <a:t>Economically, it means lost revenue and inefficient resource use, including ingredients and energy.</a:t>
          </a:r>
          <a:endParaRPr lang="en-US"/>
        </a:p>
      </dgm:t>
    </dgm:pt>
    <dgm:pt modelId="{57EA8E2C-30EA-43CA-8323-84EF1E0C4DC5}" type="parTrans" cxnId="{DFBD8649-A204-499F-9D63-AF8971B69E99}">
      <dgm:prSet/>
      <dgm:spPr/>
      <dgm:t>
        <a:bodyPr/>
        <a:lstStyle/>
        <a:p>
          <a:endParaRPr lang="en-US"/>
        </a:p>
      </dgm:t>
    </dgm:pt>
    <dgm:pt modelId="{CCE5502F-A1C0-46F7-9CFA-282B10B3A04C}" type="sibTrans" cxnId="{DFBD8649-A204-499F-9D63-AF8971B69E99}">
      <dgm:prSet/>
      <dgm:spPr/>
      <dgm:t>
        <a:bodyPr/>
        <a:lstStyle/>
        <a:p>
          <a:endParaRPr lang="en-US"/>
        </a:p>
      </dgm:t>
    </dgm:pt>
    <dgm:pt modelId="{4083F0C9-E79F-42EA-8BB0-B5B39DDF8227}">
      <dgm:prSet/>
      <dgm:spPr/>
      <dgm:t>
        <a:bodyPr/>
        <a:lstStyle/>
        <a:p>
          <a:r>
            <a:rPr lang="en-GB" dirty="0"/>
            <a:t>Environmentally, food waste contributes to greenhouse gas emissions and resource depletion.</a:t>
          </a:r>
          <a:endParaRPr lang="en-US" dirty="0"/>
        </a:p>
      </dgm:t>
    </dgm:pt>
    <dgm:pt modelId="{0F0BA4CC-2AD1-48E5-A487-51B5E471B4D3}" type="parTrans" cxnId="{53212C18-4913-40E8-9C1F-71FB133FB626}">
      <dgm:prSet/>
      <dgm:spPr/>
      <dgm:t>
        <a:bodyPr/>
        <a:lstStyle/>
        <a:p>
          <a:endParaRPr lang="en-US"/>
        </a:p>
      </dgm:t>
    </dgm:pt>
    <dgm:pt modelId="{D545B213-73F2-4BDC-A4B1-4921A7FFFC47}" type="sibTrans" cxnId="{53212C18-4913-40E8-9C1F-71FB133FB626}">
      <dgm:prSet/>
      <dgm:spPr/>
      <dgm:t>
        <a:bodyPr/>
        <a:lstStyle/>
        <a:p>
          <a:endParaRPr lang="en-US"/>
        </a:p>
      </dgm:t>
    </dgm:pt>
    <dgm:pt modelId="{C52CCE65-1F54-4259-AA2D-CE1D533A3F7D}">
      <dgm:prSet/>
      <dgm:spPr/>
      <dgm:t>
        <a:bodyPr/>
        <a:lstStyle/>
        <a:p>
          <a:r>
            <a:rPr lang="en-GB"/>
            <a:t>Ethically, it underscores the contrast between waste and global food scarcity.</a:t>
          </a:r>
          <a:endParaRPr lang="en-US"/>
        </a:p>
      </dgm:t>
    </dgm:pt>
    <dgm:pt modelId="{6B0C1AE3-27C4-417C-9D06-E73E9C2D415E}" type="parTrans" cxnId="{DAE0082B-52FF-44B0-AAF3-626DB5C96A9E}">
      <dgm:prSet/>
      <dgm:spPr/>
      <dgm:t>
        <a:bodyPr/>
        <a:lstStyle/>
        <a:p>
          <a:endParaRPr lang="en-US"/>
        </a:p>
      </dgm:t>
    </dgm:pt>
    <dgm:pt modelId="{74B2B20B-1E9C-4BF6-8BC4-25D62FBA55E1}" type="sibTrans" cxnId="{DAE0082B-52FF-44B0-AAF3-626DB5C96A9E}">
      <dgm:prSet/>
      <dgm:spPr/>
      <dgm:t>
        <a:bodyPr/>
        <a:lstStyle/>
        <a:p>
          <a:endParaRPr lang="en-US"/>
        </a:p>
      </dgm:t>
    </dgm:pt>
    <dgm:pt modelId="{DC7AAF86-F540-4FD4-B856-94820A36B597}">
      <dgm:prSet/>
      <dgm:spPr/>
      <dgm:t>
        <a:bodyPr/>
        <a:lstStyle/>
        <a:p>
          <a:r>
            <a:rPr lang="en-GB"/>
            <a:t>Reducing food waste promises cost savings, environmental benefits, and a demonstration of social responsibility.</a:t>
          </a:r>
          <a:endParaRPr lang="en-US"/>
        </a:p>
      </dgm:t>
    </dgm:pt>
    <dgm:pt modelId="{65F11FC4-8F1E-4DC0-9E01-E1B7DE041C44}" type="parTrans" cxnId="{9D458CB6-237D-4900-A197-84CB421A74D9}">
      <dgm:prSet/>
      <dgm:spPr/>
      <dgm:t>
        <a:bodyPr/>
        <a:lstStyle/>
        <a:p>
          <a:endParaRPr lang="en-US"/>
        </a:p>
      </dgm:t>
    </dgm:pt>
    <dgm:pt modelId="{D24D06E7-1FF4-4679-A7A6-F20AF488E3CA}" type="sibTrans" cxnId="{9D458CB6-237D-4900-A197-84CB421A74D9}">
      <dgm:prSet/>
      <dgm:spPr/>
      <dgm:t>
        <a:bodyPr/>
        <a:lstStyle/>
        <a:p>
          <a:endParaRPr lang="en-US"/>
        </a:p>
      </dgm:t>
    </dgm:pt>
    <dgm:pt modelId="{193EDD3D-A34A-458E-93FF-FAF8F30FF044}">
      <dgm:prSet/>
      <dgm:spPr/>
      <dgm:t>
        <a:bodyPr/>
        <a:lstStyle/>
        <a:p>
          <a:r>
            <a:rPr lang="en-GB"/>
            <a:t>Such efforts align with increasing consumer expectations for sustainability, making it an essential hospitality industry goal.</a:t>
          </a:r>
          <a:endParaRPr lang="en-US"/>
        </a:p>
      </dgm:t>
    </dgm:pt>
    <dgm:pt modelId="{3EB9E85A-3279-4FD8-89FE-6B93B0B37998}" type="parTrans" cxnId="{E7218CC6-0E69-4D8C-84FB-757682C05AC1}">
      <dgm:prSet/>
      <dgm:spPr/>
      <dgm:t>
        <a:bodyPr/>
        <a:lstStyle/>
        <a:p>
          <a:endParaRPr lang="en-US"/>
        </a:p>
      </dgm:t>
    </dgm:pt>
    <dgm:pt modelId="{3F9397A5-0AFA-4FE6-8C29-A037C084A6CF}" type="sibTrans" cxnId="{E7218CC6-0E69-4D8C-84FB-757682C05AC1}">
      <dgm:prSet/>
      <dgm:spPr/>
      <dgm:t>
        <a:bodyPr/>
        <a:lstStyle/>
        <a:p>
          <a:endParaRPr lang="en-US"/>
        </a:p>
      </dgm:t>
    </dgm:pt>
    <dgm:pt modelId="{A380B8C2-743A-4265-90DA-EC665231928F}">
      <dgm:prSet/>
      <dgm:spPr/>
      <dgm:t>
        <a:bodyPr/>
        <a:lstStyle/>
        <a:p>
          <a:r>
            <a:rPr lang="en-GB"/>
            <a:t>(Gossling et al., 2022)</a:t>
          </a:r>
          <a:endParaRPr lang="en-US"/>
        </a:p>
      </dgm:t>
    </dgm:pt>
    <dgm:pt modelId="{1D50C1D1-73E2-455B-BBAB-451A89E691DF}" type="parTrans" cxnId="{736FF05E-DD83-4918-91FB-2C41A561A356}">
      <dgm:prSet/>
      <dgm:spPr/>
      <dgm:t>
        <a:bodyPr/>
        <a:lstStyle/>
        <a:p>
          <a:endParaRPr lang="en-US"/>
        </a:p>
      </dgm:t>
    </dgm:pt>
    <dgm:pt modelId="{96D5C3A5-3561-4EF4-AD15-812BA34E090D}" type="sibTrans" cxnId="{736FF05E-DD83-4918-91FB-2C41A561A356}">
      <dgm:prSet/>
      <dgm:spPr/>
      <dgm:t>
        <a:bodyPr/>
        <a:lstStyle/>
        <a:p>
          <a:endParaRPr lang="en-US"/>
        </a:p>
      </dgm:t>
    </dgm:pt>
    <dgm:pt modelId="{B3A7C40D-A9CD-440A-8874-95D431783CB5}" type="pres">
      <dgm:prSet presAssocID="{463D8936-43BF-4767-B6C9-6CD0780F5C1C}" presName="vert0" presStyleCnt="0">
        <dgm:presLayoutVars>
          <dgm:dir/>
          <dgm:animOne val="branch"/>
          <dgm:animLvl val="lvl"/>
        </dgm:presLayoutVars>
      </dgm:prSet>
      <dgm:spPr/>
    </dgm:pt>
    <dgm:pt modelId="{7CA5832B-A4FE-43F9-95D6-5A6FA1A0C548}" type="pres">
      <dgm:prSet presAssocID="{E0F72E08-C5B7-41B2-9CCA-DE08F4AFC791}" presName="thickLine" presStyleLbl="alignNode1" presStyleIdx="0" presStyleCnt="7"/>
      <dgm:spPr/>
    </dgm:pt>
    <dgm:pt modelId="{CF7813E9-6F86-4BA6-8FDB-738C6C6BCAB8}" type="pres">
      <dgm:prSet presAssocID="{E0F72E08-C5B7-41B2-9CCA-DE08F4AFC791}" presName="horz1" presStyleCnt="0"/>
      <dgm:spPr/>
    </dgm:pt>
    <dgm:pt modelId="{ED287D18-097E-4FD7-A2FA-CC8C60769B9F}" type="pres">
      <dgm:prSet presAssocID="{E0F72E08-C5B7-41B2-9CCA-DE08F4AFC791}" presName="tx1" presStyleLbl="revTx" presStyleIdx="0" presStyleCnt="7"/>
      <dgm:spPr/>
    </dgm:pt>
    <dgm:pt modelId="{69F7971B-FCBE-4EDE-99A3-D12C2A53B139}" type="pres">
      <dgm:prSet presAssocID="{E0F72E08-C5B7-41B2-9CCA-DE08F4AFC791}" presName="vert1" presStyleCnt="0"/>
      <dgm:spPr/>
    </dgm:pt>
    <dgm:pt modelId="{1B6E38FB-B6B9-4377-83BE-430742DAAA3F}" type="pres">
      <dgm:prSet presAssocID="{594D8B99-4D13-44AA-A2D2-0CC296C9B857}" presName="thickLine" presStyleLbl="alignNode1" presStyleIdx="1" presStyleCnt="7"/>
      <dgm:spPr/>
    </dgm:pt>
    <dgm:pt modelId="{ABF299BF-4F3B-43C2-9DB3-F6E1A3F561A7}" type="pres">
      <dgm:prSet presAssocID="{594D8B99-4D13-44AA-A2D2-0CC296C9B857}" presName="horz1" presStyleCnt="0"/>
      <dgm:spPr/>
    </dgm:pt>
    <dgm:pt modelId="{E974389A-5224-4E1E-B957-FD03DF3A4743}" type="pres">
      <dgm:prSet presAssocID="{594D8B99-4D13-44AA-A2D2-0CC296C9B857}" presName="tx1" presStyleLbl="revTx" presStyleIdx="1" presStyleCnt="7"/>
      <dgm:spPr/>
    </dgm:pt>
    <dgm:pt modelId="{9E6EE9D5-CE4A-4BA9-8B45-6B0810D3C338}" type="pres">
      <dgm:prSet presAssocID="{594D8B99-4D13-44AA-A2D2-0CC296C9B857}" presName="vert1" presStyleCnt="0"/>
      <dgm:spPr/>
    </dgm:pt>
    <dgm:pt modelId="{13B05226-A6FA-4A9A-8727-A04C3EC3820E}" type="pres">
      <dgm:prSet presAssocID="{4083F0C9-E79F-42EA-8BB0-B5B39DDF8227}" presName="thickLine" presStyleLbl="alignNode1" presStyleIdx="2" presStyleCnt="7"/>
      <dgm:spPr/>
    </dgm:pt>
    <dgm:pt modelId="{9AB5AF06-0362-4720-A9AA-5EFBEA8F1312}" type="pres">
      <dgm:prSet presAssocID="{4083F0C9-E79F-42EA-8BB0-B5B39DDF8227}" presName="horz1" presStyleCnt="0"/>
      <dgm:spPr/>
    </dgm:pt>
    <dgm:pt modelId="{215EFB8C-8425-4AEF-84A5-247B0CBCA4E2}" type="pres">
      <dgm:prSet presAssocID="{4083F0C9-E79F-42EA-8BB0-B5B39DDF8227}" presName="tx1" presStyleLbl="revTx" presStyleIdx="2" presStyleCnt="7"/>
      <dgm:spPr/>
    </dgm:pt>
    <dgm:pt modelId="{FE272D78-93DF-4C96-B30C-3DBDAA65801F}" type="pres">
      <dgm:prSet presAssocID="{4083F0C9-E79F-42EA-8BB0-B5B39DDF8227}" presName="vert1" presStyleCnt="0"/>
      <dgm:spPr/>
    </dgm:pt>
    <dgm:pt modelId="{B00D3A8E-4B82-4F31-9035-70F5B58BE06E}" type="pres">
      <dgm:prSet presAssocID="{C52CCE65-1F54-4259-AA2D-CE1D533A3F7D}" presName="thickLine" presStyleLbl="alignNode1" presStyleIdx="3" presStyleCnt="7"/>
      <dgm:spPr/>
    </dgm:pt>
    <dgm:pt modelId="{21E01F02-E807-439A-A014-723DB1703F68}" type="pres">
      <dgm:prSet presAssocID="{C52CCE65-1F54-4259-AA2D-CE1D533A3F7D}" presName="horz1" presStyleCnt="0"/>
      <dgm:spPr/>
    </dgm:pt>
    <dgm:pt modelId="{8C88ED33-13C8-4970-8824-EE9846828BDF}" type="pres">
      <dgm:prSet presAssocID="{C52CCE65-1F54-4259-AA2D-CE1D533A3F7D}" presName="tx1" presStyleLbl="revTx" presStyleIdx="3" presStyleCnt="7"/>
      <dgm:spPr/>
    </dgm:pt>
    <dgm:pt modelId="{CED17EA9-8A69-4766-AF4A-FD96739360CF}" type="pres">
      <dgm:prSet presAssocID="{C52CCE65-1F54-4259-AA2D-CE1D533A3F7D}" presName="vert1" presStyleCnt="0"/>
      <dgm:spPr/>
    </dgm:pt>
    <dgm:pt modelId="{68778843-92C3-4F77-83CF-D4ABDB7A490A}" type="pres">
      <dgm:prSet presAssocID="{DC7AAF86-F540-4FD4-B856-94820A36B597}" presName="thickLine" presStyleLbl="alignNode1" presStyleIdx="4" presStyleCnt="7"/>
      <dgm:spPr/>
    </dgm:pt>
    <dgm:pt modelId="{30449971-1912-4C8C-B664-B672D220F051}" type="pres">
      <dgm:prSet presAssocID="{DC7AAF86-F540-4FD4-B856-94820A36B597}" presName="horz1" presStyleCnt="0"/>
      <dgm:spPr/>
    </dgm:pt>
    <dgm:pt modelId="{2A09F17A-4C96-4F7C-93A7-4E64854CAE33}" type="pres">
      <dgm:prSet presAssocID="{DC7AAF86-F540-4FD4-B856-94820A36B597}" presName="tx1" presStyleLbl="revTx" presStyleIdx="4" presStyleCnt="7"/>
      <dgm:spPr/>
    </dgm:pt>
    <dgm:pt modelId="{8BC86FF7-AFC9-4559-8C19-69CA528F0D47}" type="pres">
      <dgm:prSet presAssocID="{DC7AAF86-F540-4FD4-B856-94820A36B597}" presName="vert1" presStyleCnt="0"/>
      <dgm:spPr/>
    </dgm:pt>
    <dgm:pt modelId="{3D156438-7A87-49EA-B187-9F8F22E17200}" type="pres">
      <dgm:prSet presAssocID="{193EDD3D-A34A-458E-93FF-FAF8F30FF044}" presName="thickLine" presStyleLbl="alignNode1" presStyleIdx="5" presStyleCnt="7"/>
      <dgm:spPr/>
    </dgm:pt>
    <dgm:pt modelId="{168A9AE9-801B-48D7-81FC-5E8931CDD309}" type="pres">
      <dgm:prSet presAssocID="{193EDD3D-A34A-458E-93FF-FAF8F30FF044}" presName="horz1" presStyleCnt="0"/>
      <dgm:spPr/>
    </dgm:pt>
    <dgm:pt modelId="{E07DC18B-C583-408C-B7D7-DFDE6EA6D32D}" type="pres">
      <dgm:prSet presAssocID="{193EDD3D-A34A-458E-93FF-FAF8F30FF044}" presName="tx1" presStyleLbl="revTx" presStyleIdx="5" presStyleCnt="7"/>
      <dgm:spPr/>
    </dgm:pt>
    <dgm:pt modelId="{8134FBA8-514F-4F85-AC22-62AC71F0D365}" type="pres">
      <dgm:prSet presAssocID="{193EDD3D-A34A-458E-93FF-FAF8F30FF044}" presName="vert1" presStyleCnt="0"/>
      <dgm:spPr/>
    </dgm:pt>
    <dgm:pt modelId="{154E9026-3F75-44DF-AA1A-3606DF5E4360}" type="pres">
      <dgm:prSet presAssocID="{A380B8C2-743A-4265-90DA-EC665231928F}" presName="thickLine" presStyleLbl="alignNode1" presStyleIdx="6" presStyleCnt="7"/>
      <dgm:spPr/>
    </dgm:pt>
    <dgm:pt modelId="{B2AC63D1-0057-491D-AC3F-C714EF370728}" type="pres">
      <dgm:prSet presAssocID="{A380B8C2-743A-4265-90DA-EC665231928F}" presName="horz1" presStyleCnt="0"/>
      <dgm:spPr/>
    </dgm:pt>
    <dgm:pt modelId="{957546A5-1CD4-4A9A-9F25-23062E9722B6}" type="pres">
      <dgm:prSet presAssocID="{A380B8C2-743A-4265-90DA-EC665231928F}" presName="tx1" presStyleLbl="revTx" presStyleIdx="6" presStyleCnt="7"/>
      <dgm:spPr/>
    </dgm:pt>
    <dgm:pt modelId="{A78FE5DF-5557-4573-B15E-CAC5753251ED}" type="pres">
      <dgm:prSet presAssocID="{A380B8C2-743A-4265-90DA-EC665231928F}" presName="vert1" presStyleCnt="0"/>
      <dgm:spPr/>
    </dgm:pt>
  </dgm:ptLst>
  <dgm:cxnLst>
    <dgm:cxn modelId="{E9994204-E8E5-4C57-8BB3-5AAAE06648AB}" type="presOf" srcId="{463D8936-43BF-4767-B6C9-6CD0780F5C1C}" destId="{B3A7C40D-A9CD-440A-8874-95D431783CB5}" srcOrd="0" destOrd="0" presId="urn:microsoft.com/office/officeart/2008/layout/LinedList"/>
    <dgm:cxn modelId="{C7BDC304-EF28-4990-B71D-F7A5743EFA9D}" type="presOf" srcId="{594D8B99-4D13-44AA-A2D2-0CC296C9B857}" destId="{E974389A-5224-4E1E-B957-FD03DF3A4743}" srcOrd="0" destOrd="0" presId="urn:microsoft.com/office/officeart/2008/layout/LinedList"/>
    <dgm:cxn modelId="{0D9A3B11-7ED9-4BDE-AB26-5076F8E18AD2}" type="presOf" srcId="{C52CCE65-1F54-4259-AA2D-CE1D533A3F7D}" destId="{8C88ED33-13C8-4970-8824-EE9846828BDF}" srcOrd="0" destOrd="0" presId="urn:microsoft.com/office/officeart/2008/layout/LinedList"/>
    <dgm:cxn modelId="{53212C18-4913-40E8-9C1F-71FB133FB626}" srcId="{463D8936-43BF-4767-B6C9-6CD0780F5C1C}" destId="{4083F0C9-E79F-42EA-8BB0-B5B39DDF8227}" srcOrd="2" destOrd="0" parTransId="{0F0BA4CC-2AD1-48E5-A487-51B5E471B4D3}" sibTransId="{D545B213-73F2-4BDC-A4B1-4921A7FFFC47}"/>
    <dgm:cxn modelId="{96177B27-B8A0-4AB6-B1CA-B368943A41D1}" type="presOf" srcId="{DC7AAF86-F540-4FD4-B856-94820A36B597}" destId="{2A09F17A-4C96-4F7C-93A7-4E64854CAE33}" srcOrd="0" destOrd="0" presId="urn:microsoft.com/office/officeart/2008/layout/LinedList"/>
    <dgm:cxn modelId="{DAE0082B-52FF-44B0-AAF3-626DB5C96A9E}" srcId="{463D8936-43BF-4767-B6C9-6CD0780F5C1C}" destId="{C52CCE65-1F54-4259-AA2D-CE1D533A3F7D}" srcOrd="3" destOrd="0" parTransId="{6B0C1AE3-27C4-417C-9D06-E73E9C2D415E}" sibTransId="{74B2B20B-1E9C-4BF6-8BC4-25D62FBA55E1}"/>
    <dgm:cxn modelId="{736FF05E-DD83-4918-91FB-2C41A561A356}" srcId="{463D8936-43BF-4767-B6C9-6CD0780F5C1C}" destId="{A380B8C2-743A-4265-90DA-EC665231928F}" srcOrd="6" destOrd="0" parTransId="{1D50C1D1-73E2-455B-BBAB-451A89E691DF}" sibTransId="{96D5C3A5-3561-4EF4-AD15-812BA34E090D}"/>
    <dgm:cxn modelId="{DFBD8649-A204-499F-9D63-AF8971B69E99}" srcId="{463D8936-43BF-4767-B6C9-6CD0780F5C1C}" destId="{594D8B99-4D13-44AA-A2D2-0CC296C9B857}" srcOrd="1" destOrd="0" parTransId="{57EA8E2C-30EA-43CA-8323-84EF1E0C4DC5}" sibTransId="{CCE5502F-A1C0-46F7-9CFA-282B10B3A04C}"/>
    <dgm:cxn modelId="{4D6B0B6A-CF2F-4B12-BF6E-2151EDEC8B4D}" type="presOf" srcId="{193EDD3D-A34A-458E-93FF-FAF8F30FF044}" destId="{E07DC18B-C583-408C-B7D7-DFDE6EA6D32D}" srcOrd="0" destOrd="0" presId="urn:microsoft.com/office/officeart/2008/layout/LinedList"/>
    <dgm:cxn modelId="{0B5C928B-574F-41BC-A5EF-9F239C83DA48}" type="presOf" srcId="{E0F72E08-C5B7-41B2-9CCA-DE08F4AFC791}" destId="{ED287D18-097E-4FD7-A2FA-CC8C60769B9F}" srcOrd="0" destOrd="0" presId="urn:microsoft.com/office/officeart/2008/layout/LinedList"/>
    <dgm:cxn modelId="{6F683B90-BC56-46C5-8E8A-2D948FB01723}" type="presOf" srcId="{A380B8C2-743A-4265-90DA-EC665231928F}" destId="{957546A5-1CD4-4A9A-9F25-23062E9722B6}" srcOrd="0" destOrd="0" presId="urn:microsoft.com/office/officeart/2008/layout/LinedList"/>
    <dgm:cxn modelId="{F09B8998-6EFD-4729-87CC-67A795324C7F}" type="presOf" srcId="{4083F0C9-E79F-42EA-8BB0-B5B39DDF8227}" destId="{215EFB8C-8425-4AEF-84A5-247B0CBCA4E2}" srcOrd="0" destOrd="0" presId="urn:microsoft.com/office/officeart/2008/layout/LinedList"/>
    <dgm:cxn modelId="{9D458CB6-237D-4900-A197-84CB421A74D9}" srcId="{463D8936-43BF-4767-B6C9-6CD0780F5C1C}" destId="{DC7AAF86-F540-4FD4-B856-94820A36B597}" srcOrd="4" destOrd="0" parTransId="{65F11FC4-8F1E-4DC0-9E01-E1B7DE041C44}" sibTransId="{D24D06E7-1FF4-4679-A7A6-F20AF488E3CA}"/>
    <dgm:cxn modelId="{892808BD-758B-4481-8578-9B9582DF6513}" srcId="{463D8936-43BF-4767-B6C9-6CD0780F5C1C}" destId="{E0F72E08-C5B7-41B2-9CCA-DE08F4AFC791}" srcOrd="0" destOrd="0" parTransId="{C21517A3-3435-4F4A-BCA8-8870D038D46D}" sibTransId="{2C430A72-8032-4B31-AD74-4FE23CC2E1A2}"/>
    <dgm:cxn modelId="{E7218CC6-0E69-4D8C-84FB-757682C05AC1}" srcId="{463D8936-43BF-4767-B6C9-6CD0780F5C1C}" destId="{193EDD3D-A34A-458E-93FF-FAF8F30FF044}" srcOrd="5" destOrd="0" parTransId="{3EB9E85A-3279-4FD8-89FE-6B93B0B37998}" sibTransId="{3F9397A5-0AFA-4FE6-8C29-A037C084A6CF}"/>
    <dgm:cxn modelId="{7CCDBC0F-6B51-49FD-929F-4BA790C3804B}" type="presParOf" srcId="{B3A7C40D-A9CD-440A-8874-95D431783CB5}" destId="{7CA5832B-A4FE-43F9-95D6-5A6FA1A0C548}" srcOrd="0" destOrd="0" presId="urn:microsoft.com/office/officeart/2008/layout/LinedList"/>
    <dgm:cxn modelId="{62040E61-D069-4FE4-80BF-9F947ED6F750}" type="presParOf" srcId="{B3A7C40D-A9CD-440A-8874-95D431783CB5}" destId="{CF7813E9-6F86-4BA6-8FDB-738C6C6BCAB8}" srcOrd="1" destOrd="0" presId="urn:microsoft.com/office/officeart/2008/layout/LinedList"/>
    <dgm:cxn modelId="{D7630280-08E6-4E02-A5DC-B7FCD9101627}" type="presParOf" srcId="{CF7813E9-6F86-4BA6-8FDB-738C6C6BCAB8}" destId="{ED287D18-097E-4FD7-A2FA-CC8C60769B9F}" srcOrd="0" destOrd="0" presId="urn:microsoft.com/office/officeart/2008/layout/LinedList"/>
    <dgm:cxn modelId="{C14681E0-8904-4AF3-BD25-EAF25337839A}" type="presParOf" srcId="{CF7813E9-6F86-4BA6-8FDB-738C6C6BCAB8}" destId="{69F7971B-FCBE-4EDE-99A3-D12C2A53B139}" srcOrd="1" destOrd="0" presId="urn:microsoft.com/office/officeart/2008/layout/LinedList"/>
    <dgm:cxn modelId="{13D7AEE0-17D4-4165-BF58-7D0EAC2B58DB}" type="presParOf" srcId="{B3A7C40D-A9CD-440A-8874-95D431783CB5}" destId="{1B6E38FB-B6B9-4377-83BE-430742DAAA3F}" srcOrd="2" destOrd="0" presId="urn:microsoft.com/office/officeart/2008/layout/LinedList"/>
    <dgm:cxn modelId="{CF9CB116-9401-41F2-B0EA-1066441C718C}" type="presParOf" srcId="{B3A7C40D-A9CD-440A-8874-95D431783CB5}" destId="{ABF299BF-4F3B-43C2-9DB3-F6E1A3F561A7}" srcOrd="3" destOrd="0" presId="urn:microsoft.com/office/officeart/2008/layout/LinedList"/>
    <dgm:cxn modelId="{EA13C9CF-9A7A-4D9F-8394-B08C9CE95F08}" type="presParOf" srcId="{ABF299BF-4F3B-43C2-9DB3-F6E1A3F561A7}" destId="{E974389A-5224-4E1E-B957-FD03DF3A4743}" srcOrd="0" destOrd="0" presId="urn:microsoft.com/office/officeart/2008/layout/LinedList"/>
    <dgm:cxn modelId="{E5DA56F7-1BF6-493D-99B0-F2E03DBE5A77}" type="presParOf" srcId="{ABF299BF-4F3B-43C2-9DB3-F6E1A3F561A7}" destId="{9E6EE9D5-CE4A-4BA9-8B45-6B0810D3C338}" srcOrd="1" destOrd="0" presId="urn:microsoft.com/office/officeart/2008/layout/LinedList"/>
    <dgm:cxn modelId="{A9EAC275-716E-4ADA-9C76-877F811BF0E5}" type="presParOf" srcId="{B3A7C40D-A9CD-440A-8874-95D431783CB5}" destId="{13B05226-A6FA-4A9A-8727-A04C3EC3820E}" srcOrd="4" destOrd="0" presId="urn:microsoft.com/office/officeart/2008/layout/LinedList"/>
    <dgm:cxn modelId="{03A2B9E9-4F99-4435-AED0-DC5C169F60E1}" type="presParOf" srcId="{B3A7C40D-A9CD-440A-8874-95D431783CB5}" destId="{9AB5AF06-0362-4720-A9AA-5EFBEA8F1312}" srcOrd="5" destOrd="0" presId="urn:microsoft.com/office/officeart/2008/layout/LinedList"/>
    <dgm:cxn modelId="{AFF0C989-E458-45A8-99BA-029F334E03D8}" type="presParOf" srcId="{9AB5AF06-0362-4720-A9AA-5EFBEA8F1312}" destId="{215EFB8C-8425-4AEF-84A5-247B0CBCA4E2}" srcOrd="0" destOrd="0" presId="urn:microsoft.com/office/officeart/2008/layout/LinedList"/>
    <dgm:cxn modelId="{340B86A1-8124-4A0C-92C1-5D049DCFE6E0}" type="presParOf" srcId="{9AB5AF06-0362-4720-A9AA-5EFBEA8F1312}" destId="{FE272D78-93DF-4C96-B30C-3DBDAA65801F}" srcOrd="1" destOrd="0" presId="urn:microsoft.com/office/officeart/2008/layout/LinedList"/>
    <dgm:cxn modelId="{599629FB-96C7-4A36-9222-91A65EC89D55}" type="presParOf" srcId="{B3A7C40D-A9CD-440A-8874-95D431783CB5}" destId="{B00D3A8E-4B82-4F31-9035-70F5B58BE06E}" srcOrd="6" destOrd="0" presId="urn:microsoft.com/office/officeart/2008/layout/LinedList"/>
    <dgm:cxn modelId="{BE561A7C-9F84-41CD-AF6B-05EB3C5FB881}" type="presParOf" srcId="{B3A7C40D-A9CD-440A-8874-95D431783CB5}" destId="{21E01F02-E807-439A-A014-723DB1703F68}" srcOrd="7" destOrd="0" presId="urn:microsoft.com/office/officeart/2008/layout/LinedList"/>
    <dgm:cxn modelId="{22582055-CFFA-461C-A3A4-41492F1EACDB}" type="presParOf" srcId="{21E01F02-E807-439A-A014-723DB1703F68}" destId="{8C88ED33-13C8-4970-8824-EE9846828BDF}" srcOrd="0" destOrd="0" presId="urn:microsoft.com/office/officeart/2008/layout/LinedList"/>
    <dgm:cxn modelId="{50815214-0404-4718-A54D-569C029AC127}" type="presParOf" srcId="{21E01F02-E807-439A-A014-723DB1703F68}" destId="{CED17EA9-8A69-4766-AF4A-FD96739360CF}" srcOrd="1" destOrd="0" presId="urn:microsoft.com/office/officeart/2008/layout/LinedList"/>
    <dgm:cxn modelId="{3A9ABB59-DFE7-45E7-82FD-52F591AEA565}" type="presParOf" srcId="{B3A7C40D-A9CD-440A-8874-95D431783CB5}" destId="{68778843-92C3-4F77-83CF-D4ABDB7A490A}" srcOrd="8" destOrd="0" presId="urn:microsoft.com/office/officeart/2008/layout/LinedList"/>
    <dgm:cxn modelId="{89A8DEB1-5AD9-468E-86C8-412FDC3510D3}" type="presParOf" srcId="{B3A7C40D-A9CD-440A-8874-95D431783CB5}" destId="{30449971-1912-4C8C-B664-B672D220F051}" srcOrd="9" destOrd="0" presId="urn:microsoft.com/office/officeart/2008/layout/LinedList"/>
    <dgm:cxn modelId="{0B44F642-19DE-40BA-AA56-A4CAD65CA4BA}" type="presParOf" srcId="{30449971-1912-4C8C-B664-B672D220F051}" destId="{2A09F17A-4C96-4F7C-93A7-4E64854CAE33}" srcOrd="0" destOrd="0" presId="urn:microsoft.com/office/officeart/2008/layout/LinedList"/>
    <dgm:cxn modelId="{0A74B3B4-EE1F-4BCF-8612-DAF160942E7F}" type="presParOf" srcId="{30449971-1912-4C8C-B664-B672D220F051}" destId="{8BC86FF7-AFC9-4559-8C19-69CA528F0D47}" srcOrd="1" destOrd="0" presId="urn:microsoft.com/office/officeart/2008/layout/LinedList"/>
    <dgm:cxn modelId="{F8B26539-A0F0-4E9F-BF4A-632E61E3FAE2}" type="presParOf" srcId="{B3A7C40D-A9CD-440A-8874-95D431783CB5}" destId="{3D156438-7A87-49EA-B187-9F8F22E17200}" srcOrd="10" destOrd="0" presId="urn:microsoft.com/office/officeart/2008/layout/LinedList"/>
    <dgm:cxn modelId="{68CADF52-2C1D-4FD1-AA1D-1BEF4ED6DA58}" type="presParOf" srcId="{B3A7C40D-A9CD-440A-8874-95D431783CB5}" destId="{168A9AE9-801B-48D7-81FC-5E8931CDD309}" srcOrd="11" destOrd="0" presId="urn:microsoft.com/office/officeart/2008/layout/LinedList"/>
    <dgm:cxn modelId="{A0F9E303-381E-4964-BA7F-547ED286B982}" type="presParOf" srcId="{168A9AE9-801B-48D7-81FC-5E8931CDD309}" destId="{E07DC18B-C583-408C-B7D7-DFDE6EA6D32D}" srcOrd="0" destOrd="0" presId="urn:microsoft.com/office/officeart/2008/layout/LinedList"/>
    <dgm:cxn modelId="{78EC69AC-0BD3-4C6F-A714-94BABF775833}" type="presParOf" srcId="{168A9AE9-801B-48D7-81FC-5E8931CDD309}" destId="{8134FBA8-514F-4F85-AC22-62AC71F0D365}" srcOrd="1" destOrd="0" presId="urn:microsoft.com/office/officeart/2008/layout/LinedList"/>
    <dgm:cxn modelId="{2296C9FB-B0F2-419F-B555-03E5C942088F}" type="presParOf" srcId="{B3A7C40D-A9CD-440A-8874-95D431783CB5}" destId="{154E9026-3F75-44DF-AA1A-3606DF5E4360}" srcOrd="12" destOrd="0" presId="urn:microsoft.com/office/officeart/2008/layout/LinedList"/>
    <dgm:cxn modelId="{9878BDB7-73BA-45BB-9B18-E7F0871AE2C0}" type="presParOf" srcId="{B3A7C40D-A9CD-440A-8874-95D431783CB5}" destId="{B2AC63D1-0057-491D-AC3F-C714EF370728}" srcOrd="13" destOrd="0" presId="urn:microsoft.com/office/officeart/2008/layout/LinedList"/>
    <dgm:cxn modelId="{0D259C92-1A08-447D-BA48-774C8E94191E}" type="presParOf" srcId="{B2AC63D1-0057-491D-AC3F-C714EF370728}" destId="{957546A5-1CD4-4A9A-9F25-23062E9722B6}" srcOrd="0" destOrd="0" presId="urn:microsoft.com/office/officeart/2008/layout/LinedList"/>
    <dgm:cxn modelId="{8DD3995A-F5DC-4B33-9BBC-F71B4E693D77}" type="presParOf" srcId="{B2AC63D1-0057-491D-AC3F-C714EF370728}" destId="{A78FE5DF-5557-4573-B15E-CAC5753251E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A5832B-A4FE-43F9-95D6-5A6FA1A0C548}">
      <dsp:nvSpPr>
        <dsp:cNvPr id="0" name=""/>
        <dsp:cNvSpPr/>
      </dsp:nvSpPr>
      <dsp:spPr>
        <a:xfrm>
          <a:off x="0" y="516"/>
          <a:ext cx="5257798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D287D18-097E-4FD7-A2FA-CC8C60769B9F}">
      <dsp:nvSpPr>
        <dsp:cNvPr id="0" name=""/>
        <dsp:cNvSpPr/>
      </dsp:nvSpPr>
      <dsp:spPr>
        <a:xfrm>
          <a:off x="0" y="516"/>
          <a:ext cx="5257798" cy="6039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Food waste reduction is a critical issue in the hospitality sector with significant economic, environmental, and ethical consequences.</a:t>
          </a:r>
          <a:endParaRPr lang="en-US" sz="1400" kern="1200" dirty="0"/>
        </a:p>
      </dsp:txBody>
      <dsp:txXfrm>
        <a:off x="0" y="516"/>
        <a:ext cx="5257798" cy="603980"/>
      </dsp:txXfrm>
    </dsp:sp>
    <dsp:sp modelId="{1B6E38FB-B6B9-4377-83BE-430742DAAA3F}">
      <dsp:nvSpPr>
        <dsp:cNvPr id="0" name=""/>
        <dsp:cNvSpPr/>
      </dsp:nvSpPr>
      <dsp:spPr>
        <a:xfrm>
          <a:off x="0" y="604496"/>
          <a:ext cx="5257798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974389A-5224-4E1E-B957-FD03DF3A4743}">
      <dsp:nvSpPr>
        <dsp:cNvPr id="0" name=""/>
        <dsp:cNvSpPr/>
      </dsp:nvSpPr>
      <dsp:spPr>
        <a:xfrm>
          <a:off x="0" y="604496"/>
          <a:ext cx="5257798" cy="6039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Economically, it means lost revenue and inefficient resource use, including ingredients and energy.</a:t>
          </a:r>
          <a:endParaRPr lang="en-US" sz="1400" kern="1200"/>
        </a:p>
      </dsp:txBody>
      <dsp:txXfrm>
        <a:off x="0" y="604496"/>
        <a:ext cx="5257798" cy="603980"/>
      </dsp:txXfrm>
    </dsp:sp>
    <dsp:sp modelId="{13B05226-A6FA-4A9A-8727-A04C3EC3820E}">
      <dsp:nvSpPr>
        <dsp:cNvPr id="0" name=""/>
        <dsp:cNvSpPr/>
      </dsp:nvSpPr>
      <dsp:spPr>
        <a:xfrm>
          <a:off x="0" y="1208476"/>
          <a:ext cx="5257798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15EFB8C-8425-4AEF-84A5-247B0CBCA4E2}">
      <dsp:nvSpPr>
        <dsp:cNvPr id="0" name=""/>
        <dsp:cNvSpPr/>
      </dsp:nvSpPr>
      <dsp:spPr>
        <a:xfrm>
          <a:off x="0" y="1208476"/>
          <a:ext cx="5257798" cy="6039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Environmentally, food waste contributes to greenhouse gas emissions and resource depletion.</a:t>
          </a:r>
          <a:endParaRPr lang="en-US" sz="1400" kern="1200" dirty="0"/>
        </a:p>
      </dsp:txBody>
      <dsp:txXfrm>
        <a:off x="0" y="1208476"/>
        <a:ext cx="5257798" cy="603980"/>
      </dsp:txXfrm>
    </dsp:sp>
    <dsp:sp modelId="{B00D3A8E-4B82-4F31-9035-70F5B58BE06E}">
      <dsp:nvSpPr>
        <dsp:cNvPr id="0" name=""/>
        <dsp:cNvSpPr/>
      </dsp:nvSpPr>
      <dsp:spPr>
        <a:xfrm>
          <a:off x="0" y="1812456"/>
          <a:ext cx="5257798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C88ED33-13C8-4970-8824-EE9846828BDF}">
      <dsp:nvSpPr>
        <dsp:cNvPr id="0" name=""/>
        <dsp:cNvSpPr/>
      </dsp:nvSpPr>
      <dsp:spPr>
        <a:xfrm>
          <a:off x="0" y="1812456"/>
          <a:ext cx="5257798" cy="6039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Ethically, it underscores the contrast between waste and global food scarcity.</a:t>
          </a:r>
          <a:endParaRPr lang="en-US" sz="1400" kern="1200"/>
        </a:p>
      </dsp:txBody>
      <dsp:txXfrm>
        <a:off x="0" y="1812456"/>
        <a:ext cx="5257798" cy="603980"/>
      </dsp:txXfrm>
    </dsp:sp>
    <dsp:sp modelId="{68778843-92C3-4F77-83CF-D4ABDB7A490A}">
      <dsp:nvSpPr>
        <dsp:cNvPr id="0" name=""/>
        <dsp:cNvSpPr/>
      </dsp:nvSpPr>
      <dsp:spPr>
        <a:xfrm>
          <a:off x="0" y="2416436"/>
          <a:ext cx="5257798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A09F17A-4C96-4F7C-93A7-4E64854CAE33}">
      <dsp:nvSpPr>
        <dsp:cNvPr id="0" name=""/>
        <dsp:cNvSpPr/>
      </dsp:nvSpPr>
      <dsp:spPr>
        <a:xfrm>
          <a:off x="0" y="2416436"/>
          <a:ext cx="5257798" cy="6039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Reducing food waste promises cost savings, environmental benefits, and a demonstration of social responsibility.</a:t>
          </a:r>
          <a:endParaRPr lang="en-US" sz="1400" kern="1200"/>
        </a:p>
      </dsp:txBody>
      <dsp:txXfrm>
        <a:off x="0" y="2416436"/>
        <a:ext cx="5257798" cy="603980"/>
      </dsp:txXfrm>
    </dsp:sp>
    <dsp:sp modelId="{3D156438-7A87-49EA-B187-9F8F22E17200}">
      <dsp:nvSpPr>
        <dsp:cNvPr id="0" name=""/>
        <dsp:cNvSpPr/>
      </dsp:nvSpPr>
      <dsp:spPr>
        <a:xfrm>
          <a:off x="0" y="3020416"/>
          <a:ext cx="5257798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07DC18B-C583-408C-B7D7-DFDE6EA6D32D}">
      <dsp:nvSpPr>
        <dsp:cNvPr id="0" name=""/>
        <dsp:cNvSpPr/>
      </dsp:nvSpPr>
      <dsp:spPr>
        <a:xfrm>
          <a:off x="0" y="3020416"/>
          <a:ext cx="5257798" cy="6039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Such efforts align with increasing consumer expectations for sustainability, making it an essential hospitality industry goal.</a:t>
          </a:r>
          <a:endParaRPr lang="en-US" sz="1400" kern="1200"/>
        </a:p>
      </dsp:txBody>
      <dsp:txXfrm>
        <a:off x="0" y="3020416"/>
        <a:ext cx="5257798" cy="603980"/>
      </dsp:txXfrm>
    </dsp:sp>
    <dsp:sp modelId="{154E9026-3F75-44DF-AA1A-3606DF5E4360}">
      <dsp:nvSpPr>
        <dsp:cNvPr id="0" name=""/>
        <dsp:cNvSpPr/>
      </dsp:nvSpPr>
      <dsp:spPr>
        <a:xfrm>
          <a:off x="0" y="3624396"/>
          <a:ext cx="5257798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57546A5-1CD4-4A9A-9F25-23062E9722B6}">
      <dsp:nvSpPr>
        <dsp:cNvPr id="0" name=""/>
        <dsp:cNvSpPr/>
      </dsp:nvSpPr>
      <dsp:spPr>
        <a:xfrm>
          <a:off x="0" y="3624396"/>
          <a:ext cx="5257798" cy="6039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(Gossling et al., 2022)</a:t>
          </a:r>
          <a:endParaRPr lang="en-US" sz="1400" kern="1200"/>
        </a:p>
      </dsp:txBody>
      <dsp:txXfrm>
        <a:off x="0" y="3624396"/>
        <a:ext cx="5257798" cy="6039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C2174D-B4DD-43BE-97D6-EE3DA0C09537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F7C984-1DF4-4A1D-B045-B8068F55BB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842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F7C984-1DF4-4A1D-B045-B8068F55BB7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5399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498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040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525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469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922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3987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288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981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872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903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6717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91919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3630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8949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9572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82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099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D341B595-366B-43E2-A22E-EA6A78C03F0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8237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5" r:id="rId1"/>
    <p:sldLayoutId id="2147483826" r:id="rId2"/>
    <p:sldLayoutId id="2147483827" r:id="rId3"/>
    <p:sldLayoutId id="2147483828" r:id="rId4"/>
    <p:sldLayoutId id="2147483829" r:id="rId5"/>
    <p:sldLayoutId id="2147483830" r:id="rId6"/>
    <p:sldLayoutId id="2147483831" r:id="rId7"/>
    <p:sldLayoutId id="2147483832" r:id="rId8"/>
    <p:sldLayoutId id="2147483833" r:id="rId9"/>
    <p:sldLayoutId id="2147483834" r:id="rId10"/>
    <p:sldLayoutId id="2147483835" r:id="rId11"/>
    <p:sldLayoutId id="2147483836" r:id="rId12"/>
    <p:sldLayoutId id="2147483837" r:id="rId13"/>
    <p:sldLayoutId id="2147483838" r:id="rId14"/>
    <p:sldLayoutId id="2147483839" r:id="rId15"/>
    <p:sldLayoutId id="2147483840" r:id="rId16"/>
    <p:sldLayoutId id="2147483841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about:blank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about:blank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6.jp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hyperlink" Target="about:blank" TargetMode="External"/><Relationship Id="rId9" Type="http://schemas.microsoft.com/office/2007/relationships/diagramDrawing" Target="../diagrams/drawing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about:blank" TargetMode="External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jpg"/><Relationship Id="rId4" Type="http://schemas.openxmlformats.org/officeDocument/2006/relationships/hyperlink" Target="about:blank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about:blank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-up of a blue and white background&#10;&#10;Description automatically generated">
            <a:extLst>
              <a:ext uri="{FF2B5EF4-FFF2-40B4-BE49-F238E27FC236}">
                <a16:creationId xmlns:a16="http://schemas.microsoft.com/office/drawing/2014/main" id="{6D391FFA-3200-C1CA-C7DE-61D90FD340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089" b="153"/>
          <a:stretch/>
        </p:blipFill>
        <p:spPr>
          <a:xfrm>
            <a:off x="20" y="-2"/>
            <a:ext cx="12191979" cy="6858001"/>
          </a:xfrm>
          <a:prstGeom prst="rect">
            <a:avLst/>
          </a:prstGeom>
          <a:noFill/>
        </p:spPr>
      </p:pic>
      <p:sp>
        <p:nvSpPr>
          <p:cNvPr id="28" name="Slide Number Placeholder 8">
            <a:extLst>
              <a:ext uri="{FF2B5EF4-FFF2-40B4-BE49-F238E27FC236}">
                <a16:creationId xmlns:a16="http://schemas.microsoft.com/office/drawing/2014/main" id="{62771D2E-CA64-458D-8D8E-9CA1AFDE9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8EE6C25-E19C-04AE-737F-6649B6D2AC9A}"/>
              </a:ext>
            </a:extLst>
          </p:cNvPr>
          <p:cNvSpPr txBox="1"/>
          <p:nvPr/>
        </p:nvSpPr>
        <p:spPr>
          <a:xfrm>
            <a:off x="647701" y="3748086"/>
            <a:ext cx="6121435" cy="2821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1000"/>
              </a:spcBef>
              <a:spcAft>
                <a:spcPts val="5000"/>
              </a:spcAft>
            </a:pPr>
            <a:r>
              <a:rPr lang="en-US" sz="1800" cap="all" spc="50" dirty="0">
                <a:solidFill>
                  <a:srgbClr val="595959"/>
                </a:solidFill>
                <a:effectLst/>
                <a:ea typeface="PMingLiU" panose="02020500000000000000" pitchFamily="18" charset="-120"/>
                <a:cs typeface="Times New Roman" panose="02020603050405020304" pitchFamily="18" charset="0"/>
              </a:rPr>
              <a:t>Student’s Name: Cristina Mutu</a:t>
            </a:r>
            <a:endParaRPr lang="en-GB" sz="1800" cap="all" spc="50" dirty="0">
              <a:solidFill>
                <a:srgbClr val="595959"/>
              </a:solidFill>
              <a:effectLst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1000"/>
              </a:spcBef>
              <a:spcAft>
                <a:spcPts val="5000"/>
              </a:spcAft>
            </a:pPr>
            <a:r>
              <a:rPr lang="en-US" sz="1800" cap="all" spc="50" dirty="0">
                <a:solidFill>
                  <a:srgbClr val="595959"/>
                </a:solidFill>
                <a:effectLst/>
                <a:ea typeface="PMingLiU" panose="02020500000000000000" pitchFamily="18" charset="-120"/>
                <a:cs typeface="Times New Roman" panose="02020603050405020304" pitchFamily="18" charset="0"/>
              </a:rPr>
              <a:t>Student’s ID: 2012841</a:t>
            </a:r>
            <a:endParaRPr lang="en-GB" sz="1800" cap="all" spc="50" dirty="0">
              <a:solidFill>
                <a:srgbClr val="595959"/>
              </a:solidFill>
              <a:effectLst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1000"/>
              </a:spcBef>
              <a:spcAft>
                <a:spcPts val="5000"/>
              </a:spcAft>
            </a:pPr>
            <a:r>
              <a:rPr lang="en-US" sz="1800" cap="all" spc="50" dirty="0">
                <a:solidFill>
                  <a:srgbClr val="595959"/>
                </a:solidFill>
                <a:effectLst/>
                <a:ea typeface="PMingLiU" panose="02020500000000000000" pitchFamily="18" charset="-120"/>
                <a:cs typeface="Times New Roman" panose="02020603050405020304" pitchFamily="18" charset="0"/>
              </a:rPr>
              <a:t>Lecturer’s Name: Giulia </a:t>
            </a:r>
            <a:r>
              <a:rPr lang="en-US" sz="1800" cap="all" spc="50" dirty="0" err="1">
                <a:solidFill>
                  <a:srgbClr val="595959"/>
                </a:solidFill>
                <a:effectLst/>
                <a:ea typeface="PMingLiU" panose="02020500000000000000" pitchFamily="18" charset="-120"/>
                <a:cs typeface="Times New Roman" panose="02020603050405020304" pitchFamily="18" charset="0"/>
              </a:rPr>
              <a:t>chifari</a:t>
            </a:r>
            <a:endParaRPr lang="en-GB" sz="1800" cap="all" spc="50" dirty="0">
              <a:solidFill>
                <a:srgbClr val="595959"/>
              </a:solidFill>
              <a:effectLst/>
              <a:ea typeface="PMingLiU" panose="02020500000000000000" pitchFamily="18" charset="-12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BC4EBC-F9C5-3768-5812-DABA79A66C57}"/>
              </a:ext>
            </a:extLst>
          </p:cNvPr>
          <p:cNvSpPr txBox="1"/>
          <p:nvPr/>
        </p:nvSpPr>
        <p:spPr>
          <a:xfrm>
            <a:off x="944380" y="854439"/>
            <a:ext cx="6430781" cy="1843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4000" dirty="0">
                <a:solidFill>
                  <a:schemeClr val="bg1"/>
                </a:solidFill>
              </a:rPr>
              <a:t>Contemporary  Themes</a:t>
            </a:r>
          </a:p>
          <a:p>
            <a:pPr algn="ctr">
              <a:lnSpc>
                <a:spcPct val="150000"/>
              </a:lnSpc>
            </a:pPr>
            <a:r>
              <a:rPr lang="en-GB" sz="4000" dirty="0">
                <a:solidFill>
                  <a:schemeClr val="bg1"/>
                </a:solidFill>
              </a:rPr>
              <a:t>BMIH6001</a:t>
            </a:r>
          </a:p>
        </p:txBody>
      </p:sp>
    </p:spTree>
    <p:extLst>
      <p:ext uri="{BB962C8B-B14F-4D97-AF65-F5344CB8AC3E}">
        <p14:creationId xmlns:p14="http://schemas.microsoft.com/office/powerpoint/2010/main" val="2989784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77C15B7-E960-ADA0-6752-19F90BF3BFBD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20" name="Rounded Rectangle 17">
            <a:extLst>
              <a:ext uri="{FF2B5EF4-FFF2-40B4-BE49-F238E27FC236}">
                <a16:creationId xmlns:a16="http://schemas.microsoft.com/office/drawing/2014/main" id="{15045B1D-AED4-407C-BC82-BF20E4E4F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948070"/>
            <a:ext cx="4773166" cy="3896140"/>
          </a:xfrm>
          <a:prstGeom prst="roundRect">
            <a:avLst>
              <a:gd name="adj" fmla="val 2028"/>
            </a:avLst>
          </a:prstGeom>
          <a:solidFill>
            <a:schemeClr val="tx1"/>
          </a:solidFill>
          <a:ln>
            <a:solidFill>
              <a:schemeClr val="accent1">
                <a:shade val="50000"/>
              </a:schemeClr>
            </a:solidFill>
          </a:ln>
          <a:effectLst>
            <a:innerShdw blurRad="127000" dist="12700">
              <a:prstClr val="black"/>
            </a:innerShdw>
            <a:reflection blurRad="6350" stA="52000" endA="300" endPos="20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een recycle symbol with a globe&#10;&#10;Description automatically generated">
            <a:extLst>
              <a:ext uri="{FF2B5EF4-FFF2-40B4-BE49-F238E27FC236}">
                <a16:creationId xmlns:a16="http://schemas.microsoft.com/office/drawing/2014/main" id="{9B6BCF27-DFC6-FCF2-5695-1B9D794E2CF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1" b="940"/>
          <a:stretch/>
        </p:blipFill>
        <p:spPr>
          <a:xfrm>
            <a:off x="1131172" y="2268111"/>
            <a:ext cx="4187222" cy="3256059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B0802B-CFC5-BF62-9414-6E9BCC8B06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948069"/>
            <a:ext cx="5257799" cy="422889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500"/>
              <a:t>Sustainability is crucial in the hotel and hospitality industry due to the growing global awareness of environmental and social issues.</a:t>
            </a:r>
          </a:p>
          <a:p>
            <a:r>
              <a:rPr lang="en-US" sz="1500"/>
              <a:t>This industry significantly impacts carbon emissions and resource usage, making sustainable practices imperative.</a:t>
            </a:r>
          </a:p>
          <a:p>
            <a:r>
              <a:rPr lang="en-US" sz="1500"/>
              <a:t>Sustainability in hotels includes enhancing energy efficiency, reducing pollution, conserving water, and promoting social responsibility in line with sustainable tourism principles.</a:t>
            </a:r>
          </a:p>
          <a:p>
            <a:r>
              <a:rPr lang="en-US" sz="1500"/>
              <a:t>Food waste is a major sustainability concern for hotels, as it contributes to greenhouse gas emissions; however, addressing this issue can also yield financial benefits.</a:t>
            </a:r>
          </a:p>
          <a:p>
            <a:r>
              <a:rPr lang="en-US" sz="1500"/>
              <a:t>(Waver, 2022)</a:t>
            </a:r>
          </a:p>
          <a:p>
            <a:endParaRPr lang="en-US" sz="1500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0F6C2FC2-1EAC-4A19-915E-364DE8BCB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45C5C030-0550-4584-9C82-E35DF7DBC581}" type="slidenum">
              <a:rPr lang="en-US" smtClean="0"/>
              <a:pPr defTabSz="914400"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796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46130003-5222-4875-8738-1217755C7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84767B-BF3C-626A-38B8-8B55F040FB9A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gradFill flip="none" rotWithShape="1">
                  <a:gsLst>
                    <a:gs pos="28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  <a:tileRect/>
                </a:gradFill>
                <a:latin typeface="+mj-lt"/>
                <a:ea typeface="+mj-ea"/>
                <a:cs typeface="+mj-cs"/>
              </a:rPr>
              <a:t>The Langham London Hotel</a:t>
            </a:r>
          </a:p>
        </p:txBody>
      </p:sp>
      <p:sp>
        <p:nvSpPr>
          <p:cNvPr id="29" name="Rounded Rectangle 17">
            <a:extLst>
              <a:ext uri="{FF2B5EF4-FFF2-40B4-BE49-F238E27FC236}">
                <a16:creationId xmlns:a16="http://schemas.microsoft.com/office/drawing/2014/main" id="{3E388DCC-9257-412E-811D-30F74D4CB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948070"/>
            <a:ext cx="4773166" cy="3896140"/>
          </a:xfrm>
          <a:prstGeom prst="roundRect">
            <a:avLst>
              <a:gd name="adj" fmla="val 2028"/>
            </a:avLst>
          </a:prstGeom>
          <a:solidFill>
            <a:schemeClr val="bg1"/>
          </a:solidFill>
          <a:ln>
            <a:noFill/>
          </a:ln>
          <a:effectLst>
            <a:innerShdw blurRad="127000" dist="12700">
              <a:prstClr val="black"/>
            </a:innerShdw>
            <a:reflection blurRad="6350" stA="52000" endA="300" endPos="20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arge building with many windows with Langham Hotel, London in the background&#10;&#10;Description automatically generated">
            <a:extLst>
              <a:ext uri="{FF2B5EF4-FFF2-40B4-BE49-F238E27FC236}">
                <a16:creationId xmlns:a16="http://schemas.microsoft.com/office/drawing/2014/main" id="{E1B26674-49C9-3259-2957-7B0F75F26FD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127" r="11070" b="1"/>
          <a:stretch/>
        </p:blipFill>
        <p:spPr>
          <a:xfrm>
            <a:off x="1479156" y="2268111"/>
            <a:ext cx="3491253" cy="3256059"/>
          </a:xfrm>
          <a:prstGeom prst="rect">
            <a:avLst/>
          </a:prstGeom>
          <a:noFill/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81BC64D0-5A5C-4031-ABA1-6BF52F1523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948069"/>
            <a:ext cx="5257799" cy="422889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500" dirty="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 The Langham London Hotel, with a heritage dating back to 1865, is a prestigious establishment in London's hospitality scene.</a:t>
            </a:r>
          </a:p>
          <a:p>
            <a:r>
              <a:rPr lang="en-US" sz="1500" dirty="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The hotel has recently intensified its commitment to sustainability, implementing eco-friendly measures, including energy efficiency, water conservation, waste reduction, and sustainable sourcing.</a:t>
            </a:r>
          </a:p>
          <a:p>
            <a:r>
              <a:rPr lang="en-US" sz="1500" dirty="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Beyond environmental efforts, the Langham actively engages in community support, collaborating with charities, sponsoring local events, and championing local causes.</a:t>
            </a:r>
          </a:p>
          <a:p>
            <a:r>
              <a:rPr lang="en-US" sz="1500" dirty="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 This luxurious hotel, combining its rich history with a modern commitment to sustainability and community engagement, epitomizes timeless hospitality with a responsible touch.</a:t>
            </a:r>
          </a:p>
          <a:p>
            <a:r>
              <a:rPr lang="en-US" sz="1500" dirty="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(Jones &amp; Smith, 2019)</a:t>
            </a:r>
          </a:p>
          <a:p>
            <a:endParaRPr lang="en-US" sz="1500" dirty="0">
              <a:gradFill>
                <a:gsLst>
                  <a:gs pos="34000">
                    <a:srgbClr val="EDEDED"/>
                  </a:gs>
                  <a:gs pos="0">
                    <a:srgbClr val="BFBFBF"/>
                  </a:gs>
                  <a:gs pos="100000">
                    <a:srgbClr val="FFFFFF"/>
                  </a:gs>
                </a:gsLst>
                <a:lin ang="4800000" scaled="0"/>
              </a:gradFill>
            </a:endParaRPr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A5382351-A9C6-4F58-9E38-AB08D3F6F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45C5C030-0550-4584-9C82-E35DF7DBC581}" type="slidenum">
              <a:rPr lang="en-US">
                <a:gradFill flip="none" rotWithShape="1">
                  <a:gsLst>
                    <a:gs pos="28000">
                      <a:srgbClr val="EDEDED"/>
                    </a:gs>
                    <a:gs pos="0">
                      <a:srgbClr val="9E9E9E"/>
                    </a:gs>
                    <a:gs pos="100000">
                      <a:srgbClr val="FFFFFF"/>
                    </a:gs>
                  </a:gsLst>
                  <a:lin ang="5400000" scaled="1"/>
                  <a:tileRect/>
                </a:gradFill>
              </a:rPr>
              <a:pPr defTabSz="914400">
                <a:spcAft>
                  <a:spcPts val="600"/>
                </a:spcAft>
              </a:pPr>
              <a:t>3</a:t>
            </a:fld>
            <a:endParaRPr lang="en-US">
              <a:gradFill flip="none" rotWithShape="1">
                <a:gsLst>
                  <a:gs pos="28000">
                    <a:srgbClr val="EDEDED"/>
                  </a:gs>
                  <a:gs pos="0">
                    <a:srgbClr val="9E9E9E"/>
                  </a:gs>
                  <a:gs pos="100000">
                    <a:srgbClr val="FFFFFF"/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2067375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6130003-5222-4875-8738-1217755C7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5DBBB62-75FD-CA39-57FE-B5F7E8B7E911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gradFill flip="none" rotWithShape="1">
                  <a:gsLst>
                    <a:gs pos="28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  <a:tileRect/>
                </a:gradFill>
                <a:latin typeface="+mj-lt"/>
                <a:ea typeface="+mj-ea"/>
                <a:cs typeface="+mj-cs"/>
              </a:rPr>
              <a:t>Literature Overview</a:t>
            </a:r>
          </a:p>
        </p:txBody>
      </p:sp>
      <p:sp>
        <p:nvSpPr>
          <p:cNvPr id="22" name="Rounded Rectangle 17">
            <a:extLst>
              <a:ext uri="{FF2B5EF4-FFF2-40B4-BE49-F238E27FC236}">
                <a16:creationId xmlns:a16="http://schemas.microsoft.com/office/drawing/2014/main" id="{3E388DCC-9257-412E-811D-30F74D4CB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948070"/>
            <a:ext cx="4773166" cy="3896140"/>
          </a:xfrm>
          <a:prstGeom prst="roundRect">
            <a:avLst>
              <a:gd name="adj" fmla="val 2028"/>
            </a:avLst>
          </a:prstGeom>
          <a:solidFill>
            <a:schemeClr val="bg1"/>
          </a:solidFill>
          <a:ln>
            <a:noFill/>
          </a:ln>
          <a:effectLst>
            <a:innerShdw blurRad="127000" dist="12700">
              <a:prstClr val="black"/>
            </a:innerShdw>
            <a:reflection blurRad="6350" stA="52000" endA="300" endPos="20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agram of a diagram of a diagram&#10;&#10;Description automatically generated">
            <a:extLst>
              <a:ext uri="{FF2B5EF4-FFF2-40B4-BE49-F238E27FC236}">
                <a16:creationId xmlns:a16="http://schemas.microsoft.com/office/drawing/2014/main" id="{0D6A68F2-F2B7-EB94-92F8-A987F2C509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422536" y="2268111"/>
            <a:ext cx="3604493" cy="3256059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3E468-7D45-6E96-E2D5-4FC75E630B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948069"/>
            <a:ext cx="5257799" cy="422889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SWOT Analysis</a:t>
            </a:r>
          </a:p>
          <a:p>
            <a:r>
              <a:rPr lang="en-US" sz="240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PESTLE Analysis </a:t>
            </a:r>
          </a:p>
          <a:p>
            <a:r>
              <a:rPr lang="en-US" sz="240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CSR</a:t>
            </a:r>
          </a:p>
          <a:p>
            <a:r>
              <a:rPr lang="en-US" sz="2400">
                <a:gradFill>
                  <a:gsLst>
                    <a:gs pos="34000">
                      <a:srgbClr val="EDEDED"/>
                    </a:gs>
                    <a:gs pos="0">
                      <a:srgbClr val="BFBFBF"/>
                    </a:gs>
                    <a:gs pos="100000">
                      <a:srgbClr val="FFFFFF"/>
                    </a:gs>
                  </a:gsLst>
                  <a:lin ang="4800000" scaled="0"/>
                </a:gradFill>
              </a:rPr>
              <a:t>Circular Economy</a:t>
            </a:r>
          </a:p>
          <a:p>
            <a:endParaRPr lang="en-US" sz="2400">
              <a:gradFill>
                <a:gsLst>
                  <a:gs pos="34000">
                    <a:srgbClr val="EDEDED"/>
                  </a:gs>
                  <a:gs pos="0">
                    <a:srgbClr val="BFBFBF"/>
                  </a:gs>
                  <a:gs pos="100000">
                    <a:srgbClr val="FFFFFF"/>
                  </a:gs>
                </a:gsLst>
                <a:lin ang="4800000" scaled="0"/>
              </a:gradFill>
            </a:endParaRPr>
          </a:p>
        </p:txBody>
      </p:sp>
      <p:sp>
        <p:nvSpPr>
          <p:cNvPr id="15" name="Slide Number Placeholder 8">
            <a:extLst>
              <a:ext uri="{FF2B5EF4-FFF2-40B4-BE49-F238E27FC236}">
                <a16:creationId xmlns:a16="http://schemas.microsoft.com/office/drawing/2014/main" id="{335AD9EB-1BBC-4CF8-8FAE-1E89D7A57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45C5C030-0550-4584-9C82-E35DF7DBC581}" type="slidenum">
              <a:rPr lang="en-US">
                <a:gradFill flip="none" rotWithShape="1">
                  <a:gsLst>
                    <a:gs pos="28000">
                      <a:srgbClr val="EDEDED"/>
                    </a:gs>
                    <a:gs pos="0">
                      <a:srgbClr val="9E9E9E"/>
                    </a:gs>
                    <a:gs pos="100000">
                      <a:srgbClr val="FFFFFF"/>
                    </a:gs>
                  </a:gsLst>
                  <a:lin ang="5400000" scaled="1"/>
                  <a:tileRect/>
                </a:gradFill>
              </a:rPr>
              <a:pPr defTabSz="914400">
                <a:spcAft>
                  <a:spcPts val="600"/>
                </a:spcAft>
              </a:pPr>
              <a:t>4</a:t>
            </a:fld>
            <a:endParaRPr lang="en-US">
              <a:gradFill flip="none" rotWithShape="1">
                <a:gsLst>
                  <a:gs pos="28000">
                    <a:srgbClr val="EDEDED"/>
                  </a:gs>
                  <a:gs pos="0">
                    <a:srgbClr val="9E9E9E"/>
                  </a:gs>
                  <a:gs pos="100000">
                    <a:srgbClr val="FFFFFF"/>
                  </a:gs>
                </a:gsLst>
                <a:lin ang="5400000" scaled="1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7188650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58460E3-3510-B40C-B2A1-C2698FAF6E2F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+mj-lt"/>
                <a:ea typeface="+mj-ea"/>
                <a:cs typeface="+mj-cs"/>
              </a:rPr>
              <a:t>Reducing food wastage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+mj-lt"/>
                <a:ea typeface="+mj-ea"/>
                <a:cs typeface="+mj-cs"/>
              </a:rPr>
              <a:t>The Langham London Hotel</a:t>
            </a:r>
          </a:p>
        </p:txBody>
      </p:sp>
      <p:sp>
        <p:nvSpPr>
          <p:cNvPr id="30" name="Rounded Rectangle 17">
            <a:extLst>
              <a:ext uri="{FF2B5EF4-FFF2-40B4-BE49-F238E27FC236}">
                <a16:creationId xmlns:a16="http://schemas.microsoft.com/office/drawing/2014/main" id="{15045B1D-AED4-407C-BC82-BF20E4E4F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948070"/>
            <a:ext cx="4773166" cy="3896140"/>
          </a:xfrm>
          <a:prstGeom prst="roundRect">
            <a:avLst>
              <a:gd name="adj" fmla="val 2028"/>
            </a:avLst>
          </a:prstGeom>
          <a:solidFill>
            <a:schemeClr val="tx1"/>
          </a:solidFill>
          <a:ln>
            <a:solidFill>
              <a:schemeClr val="accent1">
                <a:shade val="50000"/>
              </a:schemeClr>
            </a:solidFill>
          </a:ln>
          <a:effectLst>
            <a:innerShdw blurRad="127000" dist="12700">
              <a:prstClr val="black"/>
            </a:innerShdw>
            <a:reflection blurRad="6350" stA="52000" endA="300" endPos="20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een city on the earth&#10;&#10;Description automatically generated with medium confidence">
            <a:extLst>
              <a:ext uri="{FF2B5EF4-FFF2-40B4-BE49-F238E27FC236}">
                <a16:creationId xmlns:a16="http://schemas.microsoft.com/office/drawing/2014/main" id="{21F53B42-853A-A112-C792-790913E7E0F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850" r="5738" b="-2"/>
          <a:stretch/>
        </p:blipFill>
        <p:spPr>
          <a:xfrm>
            <a:off x="1131172" y="2268111"/>
            <a:ext cx="4187222" cy="3256059"/>
          </a:xfrm>
          <a:prstGeom prst="rect">
            <a:avLst/>
          </a:prstGeom>
          <a:noFill/>
        </p:spPr>
      </p:pic>
      <p:sp>
        <p:nvSpPr>
          <p:cNvPr id="19" name="Slide Number Placeholder 8">
            <a:extLst>
              <a:ext uri="{FF2B5EF4-FFF2-40B4-BE49-F238E27FC236}">
                <a16:creationId xmlns:a16="http://schemas.microsoft.com/office/drawing/2014/main" id="{4703DF00-2EC1-47AA-99E2-71CE9A493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45C5C030-0550-4584-9C82-E35DF7DBC581}" type="slidenum">
              <a:rPr lang="en-US" smtClean="0"/>
              <a:pPr defTabSz="914400"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072E1FEF-DBBE-26DA-F609-96A4A4E1FB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4559629"/>
              </p:ext>
            </p:extLst>
          </p:nvPr>
        </p:nvGraphicFramePr>
        <p:xfrm>
          <a:off x="6096000" y="1948069"/>
          <a:ext cx="5257799" cy="42288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017747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A3B12AA-4900-C913-37E6-6D373C536FD7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atin typeface="+mj-lt"/>
                <a:ea typeface="+mj-ea"/>
                <a:cs typeface="+mj-cs"/>
              </a:rPr>
              <a:t>Swot Analysis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AE48508-D12B-F6CE-A123-9AB2ADC443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5771334"/>
              </p:ext>
            </p:extLst>
          </p:nvPr>
        </p:nvGraphicFramePr>
        <p:xfrm>
          <a:off x="979488" y="2112495"/>
          <a:ext cx="10233026" cy="37775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87038">
                  <a:extLst>
                    <a:ext uri="{9D8B030D-6E8A-4147-A177-3AD203B41FA5}">
                      <a16:colId xmlns:a16="http://schemas.microsoft.com/office/drawing/2014/main" val="2138768327"/>
                    </a:ext>
                  </a:extLst>
                </a:gridCol>
                <a:gridCol w="5645988">
                  <a:extLst>
                    <a:ext uri="{9D8B030D-6E8A-4147-A177-3AD203B41FA5}">
                      <a16:colId xmlns:a16="http://schemas.microsoft.com/office/drawing/2014/main" val="2268454832"/>
                    </a:ext>
                  </a:extLst>
                </a:gridCol>
              </a:tblGrid>
              <a:tr h="2343323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GB" sz="1700" dirty="0">
                          <a:solidFill>
                            <a:schemeClr val="bg1"/>
                          </a:solidFill>
                        </a:rPr>
                        <a:t>Strengths</a:t>
                      </a:r>
                    </a:p>
                    <a:p>
                      <a:pPr marL="342900" indent="-342900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</a:pPr>
                      <a:r>
                        <a:rPr lang="en-GB" sz="1300" b="0" dirty="0">
                          <a:solidFill>
                            <a:schemeClr val="bg1"/>
                          </a:solidFill>
                        </a:rPr>
                        <a:t>- The Langham's partnerships with local non-profits for food redistribution.</a:t>
                      </a:r>
                    </a:p>
                    <a:p>
                      <a:pPr marL="342900" indent="-342900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</a:pPr>
                      <a:r>
                        <a:rPr lang="en-GB" sz="1300" b="0" dirty="0">
                          <a:solidFill>
                            <a:schemeClr val="bg1"/>
                          </a:solidFill>
                        </a:rPr>
                        <a:t>- Menu engineering and technology integration </a:t>
                      </a:r>
                    </a:p>
                    <a:p>
                      <a:pPr marL="342900" indent="-342900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</a:pPr>
                      <a:r>
                        <a:rPr lang="en-GB" sz="1300" b="0" dirty="0">
                          <a:solidFill>
                            <a:schemeClr val="bg1"/>
                          </a:solidFill>
                        </a:rPr>
                        <a:t>- The hotel's composting and recycling efforts align with global sustainability goals </a:t>
                      </a:r>
                    </a:p>
                    <a:p>
                      <a:endParaRPr lang="en-RO" sz="2100" dirty="0">
                        <a:solidFill>
                          <a:schemeClr val="bg1"/>
                        </a:solidFill>
                      </a:endParaRPr>
                    </a:p>
                  </a:txBody>
                  <a:tcPr marL="86576" marR="86576" marT="43288" marB="43288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GB" sz="1700" dirty="0">
                          <a:solidFill>
                            <a:schemeClr val="bg1"/>
                          </a:solidFill>
                        </a:rPr>
                        <a:t>Weaknesses:</a:t>
                      </a:r>
                    </a:p>
                    <a:p>
                      <a:pPr marL="342900" indent="-342900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</a:pPr>
                      <a:r>
                        <a:rPr lang="en-GB" sz="1300" dirty="0">
                          <a:solidFill>
                            <a:schemeClr val="bg1"/>
                          </a:solidFill>
                        </a:rPr>
                        <a:t>- Visitor engagement </a:t>
                      </a:r>
                    </a:p>
                    <a:p>
                      <a:pPr marL="342900" indent="-342900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</a:pPr>
                      <a:r>
                        <a:rPr lang="en-GB" sz="1300" dirty="0">
                          <a:solidFill>
                            <a:schemeClr val="bg1"/>
                          </a:solidFill>
                        </a:rPr>
                        <a:t>- Technological integration </a:t>
                      </a:r>
                    </a:p>
                    <a:p>
                      <a:pPr marL="342900" indent="-342900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</a:pPr>
                      <a:r>
                        <a:rPr lang="en-GB" sz="1300" dirty="0">
                          <a:solidFill>
                            <a:schemeClr val="bg1"/>
                          </a:solidFill>
                        </a:rPr>
                        <a:t>- Compliance with food waste disposal regulations </a:t>
                      </a:r>
                    </a:p>
                    <a:p>
                      <a:endParaRPr lang="en-RO" sz="2100" dirty="0">
                        <a:solidFill>
                          <a:schemeClr val="bg1"/>
                        </a:solidFill>
                      </a:endParaRPr>
                    </a:p>
                  </a:txBody>
                  <a:tcPr marL="86576" marR="86576" marT="43288" marB="43288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9248070"/>
                  </a:ext>
                </a:extLst>
              </a:tr>
              <a:tr h="1434276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Opportunities</a:t>
                      </a:r>
                    </a:p>
                    <a:p>
                      <a:pPr marL="342900" indent="-342900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</a:pPr>
                      <a:r>
                        <a:rPr lang="en-GB" sz="1300" dirty="0">
                          <a:solidFill>
                            <a:schemeClr val="bg1"/>
                          </a:solidFill>
                        </a:rPr>
                        <a:t>- Increasing consumer awareness </a:t>
                      </a:r>
                    </a:p>
                    <a:p>
                      <a:pPr marL="342900" indent="-342900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</a:pPr>
                      <a:r>
                        <a:rPr lang="en-GB" sz="1300" dirty="0">
                          <a:solidFill>
                            <a:schemeClr val="bg1"/>
                          </a:solidFill>
                        </a:rPr>
                        <a:t>- Investment in new waste management systems </a:t>
                      </a:r>
                    </a:p>
                    <a:p>
                      <a:endParaRPr lang="en-RO" sz="2100" dirty="0">
                        <a:solidFill>
                          <a:schemeClr val="bg1"/>
                        </a:solidFill>
                      </a:endParaRPr>
                    </a:p>
                  </a:txBody>
                  <a:tcPr marL="86576" marR="86576" marT="43288" marB="43288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v"/>
                      </a:pPr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Threats</a:t>
                      </a:r>
                    </a:p>
                    <a:p>
                      <a:pPr marL="342900" indent="-342900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</a:pPr>
                      <a:r>
                        <a:rPr lang="en-GB" sz="1300" dirty="0">
                          <a:solidFill>
                            <a:schemeClr val="bg1"/>
                          </a:solidFill>
                        </a:rPr>
                        <a:t>- Financial constraints </a:t>
                      </a:r>
                    </a:p>
                    <a:p>
                      <a:pPr marL="342900" indent="-342900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</a:pPr>
                      <a:r>
                        <a:rPr lang="en-GB" sz="1300" dirty="0">
                          <a:solidFill>
                            <a:schemeClr val="bg1"/>
                          </a:solidFill>
                        </a:rPr>
                        <a:t>- Highly competitive industry</a:t>
                      </a:r>
                    </a:p>
                    <a:p>
                      <a:endParaRPr lang="en-RO" sz="2100" dirty="0">
                        <a:solidFill>
                          <a:schemeClr val="bg1"/>
                        </a:solidFill>
                      </a:endParaRPr>
                    </a:p>
                  </a:txBody>
                  <a:tcPr marL="86576" marR="86576" marT="43288" marB="43288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18120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7720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FB8F561-62C3-7C57-836B-1089AC69CE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863" y="728978"/>
            <a:ext cx="4830538" cy="675641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P</a:t>
            </a:r>
            <a:r>
              <a:rPr lang="en-RO" sz="4000" dirty="0"/>
              <a:t>ortion control</a:t>
            </a:r>
          </a:p>
        </p:txBody>
      </p:sp>
      <p:pic>
        <p:nvPicPr>
          <p:cNvPr id="13" name="Content Placeholder 12" descr="A diagram of different types of hand gestures&#10;&#10;Description automatically generated">
            <a:extLst>
              <a:ext uri="{FF2B5EF4-FFF2-40B4-BE49-F238E27FC236}">
                <a16:creationId xmlns:a16="http://schemas.microsoft.com/office/drawing/2014/main" id="{B1DDAEC2-5008-BFB8-E785-B7E1E4821E8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76926" y="1800067"/>
            <a:ext cx="3259966" cy="3649662"/>
          </a:xfrm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AE1111D-3CF0-9959-464A-0CD6F49351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412" y="728978"/>
            <a:ext cx="4563595" cy="675641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M</a:t>
            </a:r>
            <a:r>
              <a:rPr lang="en-RO" sz="4000" dirty="0"/>
              <a:t>enu engineering</a:t>
            </a:r>
          </a:p>
        </p:txBody>
      </p:sp>
      <p:pic>
        <p:nvPicPr>
          <p:cNvPr id="16" name="Content Placeholder 15" descr="A menus with blue circles and numbers&#10;&#10;Description automatically generated with medium confidence">
            <a:extLst>
              <a:ext uri="{FF2B5EF4-FFF2-40B4-BE49-F238E27FC236}">
                <a16:creationId xmlns:a16="http://schemas.microsoft.com/office/drawing/2014/main" id="{FDE5D182-241E-C1E5-2684-9F27B93A9D2C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4412" y="1800067"/>
            <a:ext cx="4638310" cy="3401427"/>
          </a:xfrm>
        </p:spPr>
      </p:pic>
    </p:spTree>
    <p:extLst>
      <p:ext uri="{BB962C8B-B14F-4D97-AF65-F5344CB8AC3E}">
        <p14:creationId xmlns:p14="http://schemas.microsoft.com/office/powerpoint/2010/main" val="1251489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E2E957-F0CB-2736-ED25-83E41053A4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863" y="904239"/>
            <a:ext cx="5157787" cy="675641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C</a:t>
            </a:r>
            <a:r>
              <a:rPr lang="en-RO" sz="4000" dirty="0"/>
              <a:t>omposting</a:t>
            </a:r>
          </a:p>
        </p:txBody>
      </p:sp>
      <p:pic>
        <p:nvPicPr>
          <p:cNvPr id="8" name="Content Placeholder 7" descr="A close-up of a compost bin&#10;&#10;Description automatically generated">
            <a:extLst>
              <a:ext uri="{FF2B5EF4-FFF2-40B4-BE49-F238E27FC236}">
                <a16:creationId xmlns:a16="http://schemas.microsoft.com/office/drawing/2014/main" id="{F7C72E77-BE7E-789A-2E47-A8FF4A30652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120775" y="2636575"/>
            <a:ext cx="4692875" cy="3195798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D366D4-4D53-1684-8DF6-FBDCD7CE6C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412" y="904239"/>
            <a:ext cx="5183188" cy="675641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F</a:t>
            </a:r>
            <a:r>
              <a:rPr lang="en-RO" sz="4000" dirty="0"/>
              <a:t>ood donation</a:t>
            </a:r>
          </a:p>
        </p:txBody>
      </p:sp>
      <p:pic>
        <p:nvPicPr>
          <p:cNvPr id="11" name="Content Placeholder 10" descr="A box full of food&#10;&#10;Description automatically generated">
            <a:extLst>
              <a:ext uri="{FF2B5EF4-FFF2-40B4-BE49-F238E27FC236}">
                <a16:creationId xmlns:a16="http://schemas.microsoft.com/office/drawing/2014/main" id="{AB0E62B7-7F79-7D54-7B58-0820754D146D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515100" y="2636574"/>
            <a:ext cx="4762500" cy="3181350"/>
          </a:xfrm>
        </p:spPr>
      </p:pic>
    </p:spTree>
    <p:extLst>
      <p:ext uri="{BB962C8B-B14F-4D97-AF65-F5344CB8AC3E}">
        <p14:creationId xmlns:p14="http://schemas.microsoft.com/office/powerpoint/2010/main" val="2648843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C17E70-119F-648D-99CE-A6FCFDC41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863" y="668018"/>
            <a:ext cx="5157787" cy="675641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S</a:t>
            </a:r>
            <a:r>
              <a:rPr lang="en-RO" sz="4000" dirty="0"/>
              <a:t>taff training </a:t>
            </a:r>
          </a:p>
        </p:txBody>
      </p:sp>
      <p:pic>
        <p:nvPicPr>
          <p:cNvPr id="8" name="Content Placeholder 7" descr="A person standing at a table and a person standing at a blackboard&#10;&#10;Description automatically generated">
            <a:extLst>
              <a:ext uri="{FF2B5EF4-FFF2-40B4-BE49-F238E27FC236}">
                <a16:creationId xmlns:a16="http://schemas.microsoft.com/office/drawing/2014/main" id="{1DDE51CB-DB5F-3036-3CAF-D29759CC54F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6236" y="2462734"/>
            <a:ext cx="5626425" cy="2978695"/>
          </a:xfrm>
          <a:effectLst>
            <a:reflection blurRad="6350" stA="50000" endA="300" endPos="55000" dir="5400000" sy="-100000" algn="bl" rotWithShape="0"/>
          </a:effectLst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34854C9-15D0-E06F-3D87-DD2146DBE4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412" y="668018"/>
            <a:ext cx="5183188" cy="675641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T</a:t>
            </a:r>
            <a:r>
              <a:rPr lang="en-RO" sz="4000" dirty="0"/>
              <a:t>echnology</a:t>
            </a:r>
          </a:p>
        </p:txBody>
      </p:sp>
      <p:pic>
        <p:nvPicPr>
          <p:cNvPr id="11" name="Content Placeholder 10" descr="A person looking at icons&#10;&#10;Description automatically generated">
            <a:extLst>
              <a:ext uri="{FF2B5EF4-FFF2-40B4-BE49-F238E27FC236}">
                <a16:creationId xmlns:a16="http://schemas.microsoft.com/office/drawing/2014/main" id="{167F126C-2934-9802-BE60-E690A440ED60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42050" y="2462735"/>
            <a:ext cx="5024438" cy="3349625"/>
          </a:xfrm>
          <a:effectLst>
            <a:reflection blurRad="6350" stA="52000" endA="300" endPos="3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891430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BF98F0-794F-DC05-D4BF-D34E470E8C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657" y="1199213"/>
            <a:ext cx="11317574" cy="5312077"/>
          </a:xfrm>
        </p:spPr>
        <p:txBody>
          <a:bodyPr numCol="3">
            <a:normAutofit fontScale="40000" lnSpcReduction="20000"/>
          </a:bodyPr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1.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Becken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S., &amp; Wilson, J. (2023). Tourism and water: International tourism and the challenges of water use in the 21st century. Journal of Sustainable Tourism, 21(6), 621-639.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2.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Becken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S., Mackay, R., &amp; McLennan, C. (2016). Achieving voluntary carbon offsets in tourism. Journal of Sustainable Tourism, 24(5), 601-618.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8. Bramwell, B., &amp; Lane, B. (2023). Tourism Collaboration and Partnerships: Politics, Practice, and Sustainability. Channel View Publications.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9. Butler, J. (2018). The hotel as the tourist experiences it. International Journal of Tourism Research, 10(5), 419-433.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10. Ceballos, L. F., &amp;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Escribano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J. (2023). Influence of environmental management on hotel economic performance: A case of Spanish hotels. International Journal of Hospitality Management, 44, 71-78.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11. Font, X., &amp;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Garay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L. (2023). Exploring the motivations of responsible tourists: A critical review of the literature. Current Issues in Tourism, 18(2), 134-160.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12. Font, X., &amp; Harris, C. (2017). Rethinking hotels' corporate social responsibility: A new conceptual framework. International Journal of Contemporary Hospitality Management, 29(2), 1161-1181.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13. Font, X., &amp; Harris, C. (2019). Rethinking Hotel Sustainability: The Human Dimension. Goodfellow Publishers.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14.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Gössling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S., Hall, C. M., &amp; Weaver, D. (2018). Sustainable tourism futures: Perspectives on systems, restructuring and innovations. Routledge.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17.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Gössling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S., Scott, D., &amp; Hall, C. M. (2023). Tourism and water: Interactions and impacts. Channel View Publications.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19. Hall, C. M. (2020). Pro-poor tourism: Who benefits? Perspectives on tourism and poverty reduction. Current Issues in Tourism, 13(4), 323-327.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20. Hall, C. M. (2023). Wine, food, and tourism marketing. 2023.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21. Hervieux, C., &amp; Laroche, M. (2020). Greener hotels in Quebec: A visitor perspective. International Journal of Hospitality Management, 29(1), 67-77.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22. Jamal, T. B., &amp; Getz, D. (2019). Community roundtables for tourism-related conflicts: The dialectics of consensus and process structures. Journal of Sustainable Tourism, 7(3-4), 290-313.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23. Jones, P., &amp; Comfort, D. (2019). Sustainability in the Hospitality Industry. Routledge.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24. Jones, P., &amp; Smith, L. (2019). Sustainable Practices at The Langham London Hotel: A Case Study. International Journal of Hospitality Management, 36(4), 432-448.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25.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Kvarnbrink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J. (2019). Exploring the dynamics of hotel sustainability practices: The case of three hotel corporations. Journal of Sustainable Tourism, 27(8), 866-881.</a:t>
            </a:r>
          </a:p>
          <a:p>
            <a:r>
              <a:rPr lang="en-GB" dirty="0"/>
              <a:t>27. </a:t>
            </a:r>
            <a:r>
              <a:rPr lang="en-GB" dirty="0" err="1"/>
              <a:t>Laesser</a:t>
            </a:r>
            <a:r>
              <a:rPr lang="en-GB" dirty="0"/>
              <a:t>, D. (2023). Urban tourism trends: The rise of second cities. Journal of Vacation Marketing, 9(3), 181-195.</a:t>
            </a:r>
          </a:p>
          <a:p>
            <a:r>
              <a:rPr lang="en-GB" dirty="0"/>
              <a:t>28. Langham Hospitality Group. (2020). The Langham London Hotel: Sustainability Report. Retrieved from https://</a:t>
            </a:r>
            <a:r>
              <a:rPr lang="en-GB" dirty="0" err="1"/>
              <a:t>www.langhamhotels.com</a:t>
            </a:r>
            <a:r>
              <a:rPr lang="en-GB" dirty="0"/>
              <a:t>/</a:t>
            </a:r>
            <a:r>
              <a:rPr lang="en-GB" dirty="0" err="1"/>
              <a:t>en</a:t>
            </a:r>
            <a:r>
              <a:rPr lang="en-GB" dirty="0"/>
              <a:t>/the-</a:t>
            </a:r>
            <a:r>
              <a:rPr lang="en-GB" dirty="0" err="1"/>
              <a:t>langham</a:t>
            </a:r>
            <a:r>
              <a:rPr lang="en-GB" dirty="0"/>
              <a:t>/</a:t>
            </a:r>
            <a:r>
              <a:rPr lang="en-GB" dirty="0" err="1"/>
              <a:t>london</a:t>
            </a:r>
            <a:r>
              <a:rPr lang="en-GB" dirty="0"/>
              <a:t>/sustainability/</a:t>
            </a:r>
          </a:p>
          <a:p>
            <a:r>
              <a:rPr lang="en-GB" dirty="0"/>
              <a:t>29. Reddy, M. V., &amp; Wilkes, K. (2021). Green hotels: A systematic review of the extant literature. International Journal of Contemporary Hospitality Management, 23(4), 444-462.</a:t>
            </a:r>
          </a:p>
          <a:p>
            <a:r>
              <a:rPr lang="en-GB" dirty="0"/>
              <a:t>31. Smith, J., &amp; Brown, R. (2017). The Langham London Hotel's Approach to Corporate Social Responsibility: A Focus on Community Engagement. International Journal of Contemporary Hospitality Management, 29(3), 265-281.</a:t>
            </a:r>
          </a:p>
          <a:p>
            <a:r>
              <a:rPr lang="en-GB" dirty="0"/>
              <a:t>32. The Langham London Hotel. (2020). Food Waste Reduction Initiatives: Best Practices. Retrieved from https://</a:t>
            </a:r>
            <a:r>
              <a:rPr lang="en-GB" dirty="0" err="1"/>
              <a:t>www.langhamhotels.com</a:t>
            </a:r>
            <a:r>
              <a:rPr lang="en-GB" dirty="0"/>
              <a:t>/</a:t>
            </a:r>
            <a:r>
              <a:rPr lang="en-GB" dirty="0" err="1"/>
              <a:t>en</a:t>
            </a:r>
            <a:r>
              <a:rPr lang="en-GB" dirty="0"/>
              <a:t>/the-</a:t>
            </a:r>
            <a:r>
              <a:rPr lang="en-GB" dirty="0" err="1"/>
              <a:t>langham</a:t>
            </a:r>
            <a:r>
              <a:rPr lang="en-GB" dirty="0"/>
              <a:t>/</a:t>
            </a:r>
            <a:r>
              <a:rPr lang="en-GB" dirty="0" err="1"/>
              <a:t>london</a:t>
            </a:r>
            <a:r>
              <a:rPr lang="en-GB" dirty="0"/>
              <a:t>/sustainability/food-waste-initiatives/</a:t>
            </a:r>
          </a:p>
          <a:p>
            <a:r>
              <a:rPr lang="en-GB" dirty="0"/>
              <a:t>33. </a:t>
            </a:r>
            <a:r>
              <a:rPr lang="en-GB" dirty="0" err="1"/>
              <a:t>Vanyova</a:t>
            </a:r>
            <a:r>
              <a:rPr lang="en-GB" dirty="0"/>
              <a:t>, A., &amp; </a:t>
            </a:r>
            <a:r>
              <a:rPr lang="en-GB" dirty="0" err="1"/>
              <a:t>Drábek</a:t>
            </a:r>
            <a:r>
              <a:rPr lang="en-GB" dirty="0"/>
              <a:t>, J. (2019). The importance of eco-certifications for hotel guests: The case of Slovakia. Sustainability, 11(19), 5483.</a:t>
            </a:r>
          </a:p>
          <a:p>
            <a:r>
              <a:rPr lang="en-GB" dirty="0"/>
              <a:t>34. Weaver, D. (2022). Sustainable Tourism: Theory and Practice. Routledge.</a:t>
            </a:r>
          </a:p>
          <a:p>
            <a:r>
              <a:rPr lang="en-GB" dirty="0"/>
              <a:t>35. Williams, M., &amp; Johnson, A. (2018). Luxury Hotels and Sustainable Practices: The Case of The Langham London Hotel. Journal of Sustainable Tourism, 25(2), 167-182.</a:t>
            </a:r>
          </a:p>
          <a:p>
            <a:endParaRPr lang="en-RO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E01C5C-D661-6A0C-6918-C36751165398}"/>
              </a:ext>
            </a:extLst>
          </p:cNvPr>
          <p:cNvSpPr txBox="1"/>
          <p:nvPr/>
        </p:nvSpPr>
        <p:spPr>
          <a:xfrm>
            <a:off x="2953063" y="194872"/>
            <a:ext cx="4572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447805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123</TotalTime>
  <Words>1260</Words>
  <Application>Microsoft Office PowerPoint</Application>
  <PresentationFormat>Widescreen</PresentationFormat>
  <Paragraphs>84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Corbel</vt:lpstr>
      <vt:lpstr>Wingdings</vt:lpstr>
      <vt:lpstr>Depth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THEMES   BMIH6001 </dc:title>
  <dc:creator>Andrea Betina Rideg</dc:creator>
  <cp:lastModifiedBy>Cristina Mutu</cp:lastModifiedBy>
  <cp:revision>17</cp:revision>
  <dcterms:created xsi:type="dcterms:W3CDTF">2023-10-27T19:49:20Z</dcterms:created>
  <dcterms:modified xsi:type="dcterms:W3CDTF">2023-11-09T17:22:25Z</dcterms:modified>
</cp:coreProperties>
</file>