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7" r:id="rId2"/>
    <p:sldId id="260" r:id="rId3"/>
    <p:sldId id="268" r:id="rId4"/>
    <p:sldId id="261" r:id="rId5"/>
    <p:sldId id="262" r:id="rId6"/>
    <p:sldId id="264" r:id="rId7"/>
    <p:sldId id="263" r:id="rId8"/>
    <p:sldId id="259" r:id="rId9"/>
    <p:sldId id="267" r:id="rId10"/>
    <p:sldId id="269" r:id="rId11"/>
    <p:sldId id="270" r:id="rId12"/>
    <p:sldId id="271" r:id="rId13"/>
    <p:sldId id="272" r:id="rId14"/>
    <p:sldId id="266" r:id="rId1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015" autoAdjust="0"/>
    <p:restoredTop sz="94660"/>
  </p:normalViewPr>
  <p:slideViewPr>
    <p:cSldViewPr snapToGrid="0">
      <p:cViewPr varScale="1">
        <p:scale>
          <a:sx n="92" d="100"/>
          <a:sy n="92" d="100"/>
        </p:scale>
        <p:origin x="882"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69E0B0E4-BFB2-45EF-B44E-0D2084CE85CD}" type="datetimeFigureOut">
              <a:rPr lang="en-GB" smtClean="0">
                <a:solidFill>
                  <a:prstClr val="black">
                    <a:tint val="75000"/>
                  </a:prstClr>
                </a:solidFill>
              </a:rPr>
              <a:pPr/>
              <a:t>06/12/2018</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5619247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9E0B0E4-BFB2-45EF-B44E-0D2084CE85CD}" type="datetimeFigureOut">
              <a:rPr lang="en-GB" smtClean="0">
                <a:solidFill>
                  <a:prstClr val="black">
                    <a:tint val="75000"/>
                  </a:prstClr>
                </a:solidFill>
              </a:rPr>
              <a:pPr/>
              <a:t>06/12/2018</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65702343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69E0B0E4-BFB2-45EF-B44E-0D2084CE85CD}" type="datetimeFigureOut">
              <a:rPr lang="en-GB" smtClean="0">
                <a:solidFill>
                  <a:prstClr val="black">
                    <a:tint val="75000"/>
                  </a:prstClr>
                </a:solidFill>
              </a:rPr>
              <a:pPr/>
              <a:t>06/12/2018</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676205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69E0B0E4-BFB2-45EF-B44E-0D2084CE85CD}" type="datetimeFigureOut">
              <a:rPr lang="en-GB" smtClean="0">
                <a:solidFill>
                  <a:prstClr val="black">
                    <a:tint val="75000"/>
                  </a:prstClr>
                </a:solidFill>
              </a:rPr>
              <a:pPr/>
              <a:t>06/12/2018</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6451210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69E0B0E4-BFB2-45EF-B44E-0D2084CE85CD}" type="datetimeFigureOut">
              <a:rPr lang="en-GB" smtClean="0">
                <a:solidFill>
                  <a:prstClr val="black">
                    <a:tint val="75000"/>
                  </a:prstClr>
                </a:solidFill>
              </a:rPr>
              <a:pPr/>
              <a:t>06/12/2018</a:t>
            </a:fld>
            <a:endParaRPr lang="en-GB">
              <a:solidFill>
                <a:prstClr val="black">
                  <a:tint val="75000"/>
                </a:prstClr>
              </a:solidFill>
            </a:endParaRPr>
          </a:p>
        </p:txBody>
      </p:sp>
      <p:sp>
        <p:nvSpPr>
          <p:cNvPr id="8" name="Footer Placeholder 7"/>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7495770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69E0B0E4-BFB2-45EF-B44E-0D2084CE85CD}" type="datetimeFigureOut">
              <a:rPr lang="en-GB" smtClean="0">
                <a:solidFill>
                  <a:prstClr val="black">
                    <a:tint val="75000"/>
                  </a:prstClr>
                </a:solidFill>
              </a:rPr>
              <a:pPr/>
              <a:t>06/12/2018</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89890500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9E0B0E4-BFB2-45EF-B44E-0D2084CE85CD}" type="datetimeFigureOut">
              <a:rPr lang="en-GB" smtClean="0">
                <a:solidFill>
                  <a:prstClr val="black">
                    <a:tint val="75000"/>
                  </a:prstClr>
                </a:solidFill>
              </a:rPr>
              <a:pPr/>
              <a:t>06/12/2018</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8722072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9E0B0E4-BFB2-45EF-B44E-0D2084CE85CD}" type="datetimeFigureOut">
              <a:rPr lang="en-GB" smtClean="0">
                <a:solidFill>
                  <a:prstClr val="black">
                    <a:tint val="75000"/>
                  </a:prstClr>
                </a:solidFill>
              </a:rPr>
              <a:pPr/>
              <a:t>06/12/2018</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5297487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9E0B0E4-BFB2-45EF-B44E-0D2084CE85CD}" type="datetimeFigureOut">
              <a:rPr lang="en-GB" smtClean="0">
                <a:solidFill>
                  <a:prstClr val="black">
                    <a:tint val="75000"/>
                  </a:prstClr>
                </a:solidFill>
              </a:rPr>
              <a:pPr/>
              <a:t>06/12/2018</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31135594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9E0B0E4-BFB2-45EF-B44E-0D2084CE85CD}" type="datetimeFigureOut">
              <a:rPr lang="en-GB" smtClean="0">
                <a:solidFill>
                  <a:prstClr val="black">
                    <a:tint val="75000"/>
                  </a:prstClr>
                </a:solidFill>
              </a:rPr>
              <a:pPr/>
              <a:t>06/12/2018</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9846598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9E0B0E4-BFB2-45EF-B44E-0D2084CE85CD}" type="datetimeFigureOut">
              <a:rPr lang="en-GB" smtClean="0">
                <a:solidFill>
                  <a:prstClr val="black">
                    <a:tint val="75000"/>
                  </a:prstClr>
                </a:solidFill>
              </a:rPr>
              <a:pPr/>
              <a:t>06/12/2018</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8865555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90000"/>
            <a:lum/>
          </a:blip>
          <a:srcRect/>
          <a:tile tx="0" ty="0" sx="100000" sy="100000" flip="none" algn="tl"/>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9E0B0E4-BFB2-45EF-B44E-0D2084CE85CD}" type="datetimeFigureOut">
              <a:rPr lang="en-GB" smtClean="0">
                <a:solidFill>
                  <a:prstClr val="black">
                    <a:tint val="75000"/>
                  </a:prstClr>
                </a:solidFill>
              </a:rPr>
              <a:pPr/>
              <a:t>06/12/2018</a:t>
            </a:fld>
            <a:endParaRPr lang="en-GB">
              <a:solidFill>
                <a:prstClr val="black">
                  <a:tint val="75000"/>
                </a:prstClr>
              </a:solidFill>
            </a:endParaRP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solidFill>
                <a:prstClr val="black">
                  <a:tint val="75000"/>
                </a:prstClr>
              </a:solidFill>
            </a:endParaRPr>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504460935"/>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6632"/>
            <a:ext cx="7772400" cy="3744416"/>
          </a:xfrm>
        </p:spPr>
        <p:txBody>
          <a:bodyPr>
            <a:normAutofit/>
          </a:bodyPr>
          <a:lstStyle/>
          <a:p>
            <a:pPr>
              <a:lnSpc>
                <a:spcPct val="115000"/>
              </a:lnSpc>
            </a:pPr>
            <a:r>
              <a:rPr lang="en-US" b="1" dirty="0">
                <a:ea typeface="Times New Roman"/>
                <a:cs typeface="Calibri"/>
              </a:rPr>
              <a:t>West meets East: </a:t>
            </a:r>
            <a:r>
              <a:rPr lang="en-US" b="1" dirty="0" smtClean="0">
                <a:ea typeface="Times New Roman"/>
                <a:cs typeface="Calibri"/>
              </a:rPr>
              <a:t>Graeco-Roman Interaction with India </a:t>
            </a:r>
            <a:r>
              <a:rPr lang="en-US" sz="2000" b="1" dirty="0" smtClean="0">
                <a:ea typeface="Times New Roman"/>
                <a:cs typeface="Calibri"/>
              </a:rPr>
              <a:t/>
            </a:r>
            <a:br>
              <a:rPr lang="en-US" sz="2000" b="1" dirty="0" smtClean="0">
                <a:ea typeface="Times New Roman"/>
                <a:cs typeface="Calibri"/>
              </a:rPr>
            </a:br>
            <a:r>
              <a:rPr lang="en-US" sz="1000" b="1" dirty="0" smtClean="0">
                <a:ea typeface="Times New Roman"/>
                <a:cs typeface="Calibri"/>
              </a:rPr>
              <a:t/>
            </a:r>
            <a:br>
              <a:rPr lang="en-US" sz="1000" b="1" dirty="0" smtClean="0">
                <a:ea typeface="Times New Roman"/>
                <a:cs typeface="Calibri"/>
              </a:rPr>
            </a:br>
            <a:r>
              <a:rPr lang="en-GB" sz="2800" b="1" dirty="0" smtClean="0"/>
              <a:t> The Wisdom of India </a:t>
            </a:r>
            <a:br>
              <a:rPr lang="en-GB" sz="2800" b="1" dirty="0" smtClean="0"/>
            </a:br>
            <a:r>
              <a:rPr lang="en-GB" sz="2000" dirty="0">
                <a:ea typeface="Times New Roman"/>
                <a:cs typeface="Times New Roman"/>
              </a:rPr>
              <a:t/>
            </a:r>
            <a:br>
              <a:rPr lang="en-GB" sz="2000" dirty="0">
                <a:ea typeface="Times New Roman"/>
                <a:cs typeface="Times New Roman"/>
              </a:rPr>
            </a:br>
            <a:endParaRPr lang="en-GB" dirty="0"/>
          </a:p>
        </p:txBody>
      </p:sp>
      <p:sp>
        <p:nvSpPr>
          <p:cNvPr id="3" name="Subtitle 2"/>
          <p:cNvSpPr>
            <a:spLocks noGrp="1"/>
          </p:cNvSpPr>
          <p:nvPr>
            <p:ph type="subTitle" idx="1"/>
          </p:nvPr>
        </p:nvSpPr>
        <p:spPr>
          <a:xfrm>
            <a:off x="1390955" y="5949280"/>
            <a:ext cx="6400800" cy="744488"/>
          </a:xfrm>
        </p:spPr>
        <p:txBody>
          <a:bodyPr/>
          <a:lstStyle/>
          <a:p>
            <a:pPr>
              <a:lnSpc>
                <a:spcPct val="115000"/>
              </a:lnSpc>
            </a:pPr>
            <a:r>
              <a:rPr lang="en-GB" b="1" dirty="0">
                <a:solidFill>
                  <a:schemeClr val="tx1"/>
                </a:solidFill>
                <a:ea typeface="Times New Roman"/>
                <a:cs typeface="Calibri"/>
              </a:rPr>
              <a:t>HPAH5047; </a:t>
            </a:r>
            <a:r>
              <a:rPr lang="en-GB" b="1" dirty="0" smtClean="0">
                <a:solidFill>
                  <a:schemeClr val="tx1"/>
                </a:solidFill>
                <a:ea typeface="Times New Roman"/>
                <a:cs typeface="Calibri"/>
              </a:rPr>
              <a:t>HPAH6047</a:t>
            </a:r>
            <a:endParaRPr lang="en-GB" sz="1400" dirty="0">
              <a:solidFill>
                <a:schemeClr val="tx1"/>
              </a:solidFill>
              <a:ea typeface="Times New Roman"/>
              <a:cs typeface="Times New Roman"/>
            </a:endParaRPr>
          </a:p>
        </p:txBody>
      </p:sp>
      <p:pic>
        <p:nvPicPr>
          <p:cNvPr id="5" name="Picture 4"/>
          <p:cNvPicPr>
            <a:picLocks noChangeAspect="1"/>
          </p:cNvPicPr>
          <p:nvPr/>
        </p:nvPicPr>
        <p:blipFill>
          <a:blip r:embed="rId2"/>
          <a:stretch>
            <a:fillRect/>
          </a:stretch>
        </p:blipFill>
        <p:spPr>
          <a:xfrm>
            <a:off x="876226" y="2528489"/>
            <a:ext cx="7436501" cy="3420791"/>
          </a:xfrm>
          <a:prstGeom prst="rect">
            <a:avLst/>
          </a:prstGeom>
        </p:spPr>
      </p:pic>
    </p:spTree>
    <p:extLst>
      <p:ext uri="{BB962C8B-B14F-4D97-AF65-F5344CB8AC3E}">
        <p14:creationId xmlns:p14="http://schemas.microsoft.com/office/powerpoint/2010/main" val="1239055905"/>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The Love of Wisdom</a:t>
            </a:r>
            <a:endParaRPr lang="en-GB" b="1" dirty="0"/>
          </a:p>
        </p:txBody>
      </p:sp>
      <p:sp>
        <p:nvSpPr>
          <p:cNvPr id="3" name="Content Placeholder 2"/>
          <p:cNvSpPr>
            <a:spLocks noGrp="1"/>
          </p:cNvSpPr>
          <p:nvPr>
            <p:ph idx="1"/>
          </p:nvPr>
        </p:nvSpPr>
        <p:spPr>
          <a:xfrm>
            <a:off x="166255" y="1319646"/>
            <a:ext cx="8660822" cy="2821440"/>
          </a:xfrm>
        </p:spPr>
        <p:txBody>
          <a:bodyPr>
            <a:normAutofit fontScale="92500" lnSpcReduction="10000"/>
          </a:bodyPr>
          <a:lstStyle/>
          <a:p>
            <a:r>
              <a:rPr lang="en-GB" sz="2600" dirty="0" smtClean="0"/>
              <a:t>Philosophy seen as a guide to life and a search for true understanding of the nature of things (terrestrial and heavenly).</a:t>
            </a:r>
          </a:p>
          <a:p>
            <a:endParaRPr lang="en-GB" sz="500" dirty="0"/>
          </a:p>
          <a:p>
            <a:r>
              <a:rPr lang="en-GB" sz="2600" dirty="0" smtClean="0"/>
              <a:t>Existing “schools of thought” prior to 328 BC:</a:t>
            </a:r>
          </a:p>
          <a:p>
            <a:pPr lvl="1"/>
            <a:r>
              <a:rPr lang="en-GB" sz="2400" dirty="0" smtClean="0"/>
              <a:t>Pythagoreanism (sixth to early fifth century BC)</a:t>
            </a:r>
          </a:p>
          <a:p>
            <a:pPr lvl="1"/>
            <a:r>
              <a:rPr lang="en-GB" sz="2400" dirty="0" smtClean="0"/>
              <a:t>Platonic (early-mid fourth century BC)</a:t>
            </a:r>
          </a:p>
          <a:p>
            <a:pPr lvl="1"/>
            <a:r>
              <a:rPr lang="en-GB" sz="2400" dirty="0" smtClean="0"/>
              <a:t>Aristotelian (contemporary to Alexander)</a:t>
            </a:r>
          </a:p>
          <a:p>
            <a:pPr lvl="1"/>
            <a:r>
              <a:rPr lang="en-GB" sz="2400" dirty="0" smtClean="0"/>
              <a:t>Cynic (late fifth to fourth century BC)</a:t>
            </a:r>
          </a:p>
          <a:p>
            <a:pPr lvl="1"/>
            <a:endParaRPr lang="en-GB" sz="500" dirty="0"/>
          </a:p>
        </p:txBody>
      </p:sp>
      <p:pic>
        <p:nvPicPr>
          <p:cNvPr id="4" name="Picture 3"/>
          <p:cNvPicPr>
            <a:picLocks noChangeAspect="1"/>
          </p:cNvPicPr>
          <p:nvPr/>
        </p:nvPicPr>
        <p:blipFill>
          <a:blip r:embed="rId2"/>
          <a:stretch>
            <a:fillRect/>
          </a:stretch>
        </p:blipFill>
        <p:spPr>
          <a:xfrm>
            <a:off x="6166251" y="3553691"/>
            <a:ext cx="2801103" cy="3006518"/>
          </a:xfrm>
          <a:prstGeom prst="rect">
            <a:avLst/>
          </a:prstGeom>
        </p:spPr>
      </p:pic>
      <p:sp>
        <p:nvSpPr>
          <p:cNvPr id="5" name="Rectangle 4"/>
          <p:cNvSpPr/>
          <p:nvPr/>
        </p:nvSpPr>
        <p:spPr>
          <a:xfrm>
            <a:off x="166255" y="4141086"/>
            <a:ext cx="5859719" cy="2419124"/>
          </a:xfrm>
          <a:prstGeom prst="rect">
            <a:avLst/>
          </a:prstGeom>
        </p:spPr>
        <p:txBody>
          <a:bodyPr wrap="square">
            <a:spAutoFit/>
          </a:bodyPr>
          <a:lstStyle/>
          <a:p>
            <a:pPr marL="342900" lvl="0" indent="-342900">
              <a:spcBef>
                <a:spcPct val="20000"/>
              </a:spcBef>
              <a:buFont typeface="Arial" panose="020B0604020202020204" pitchFamily="34" charset="0"/>
              <a:buChar char="•"/>
            </a:pPr>
            <a:r>
              <a:rPr lang="en-GB" sz="2400" dirty="0">
                <a:solidFill>
                  <a:prstClr val="black"/>
                </a:solidFill>
              </a:rPr>
              <a:t>“Schools of thought” developed around the end of the fourth and beginning of the third century:</a:t>
            </a:r>
          </a:p>
          <a:p>
            <a:pPr marL="742950" lvl="1" indent="-285750">
              <a:spcBef>
                <a:spcPct val="20000"/>
              </a:spcBef>
              <a:buFont typeface="Arial" panose="020B0604020202020204" pitchFamily="34" charset="0"/>
              <a:buChar char="–"/>
            </a:pPr>
            <a:r>
              <a:rPr lang="en-GB" sz="2200" dirty="0" err="1">
                <a:solidFill>
                  <a:prstClr val="black"/>
                </a:solidFill>
              </a:rPr>
              <a:t>Pyrrhonism</a:t>
            </a:r>
            <a:r>
              <a:rPr lang="en-GB" sz="2200" dirty="0">
                <a:solidFill>
                  <a:prstClr val="black"/>
                </a:solidFill>
              </a:rPr>
              <a:t> (late fourth century BC)</a:t>
            </a:r>
          </a:p>
          <a:p>
            <a:pPr marL="742950" lvl="1" indent="-285750">
              <a:spcBef>
                <a:spcPct val="20000"/>
              </a:spcBef>
              <a:buFont typeface="Arial" panose="020B0604020202020204" pitchFamily="34" charset="0"/>
              <a:buChar char="–"/>
            </a:pPr>
            <a:r>
              <a:rPr lang="en-GB" sz="2200" dirty="0">
                <a:solidFill>
                  <a:prstClr val="black"/>
                </a:solidFill>
              </a:rPr>
              <a:t>Epicureanism (late fourth century BC)</a:t>
            </a:r>
          </a:p>
          <a:p>
            <a:pPr marL="742950" lvl="1" indent="-285750">
              <a:spcBef>
                <a:spcPct val="20000"/>
              </a:spcBef>
              <a:buFont typeface="Arial" panose="020B0604020202020204" pitchFamily="34" charset="0"/>
              <a:buChar char="–"/>
            </a:pPr>
            <a:r>
              <a:rPr lang="en-GB" sz="2200" dirty="0">
                <a:solidFill>
                  <a:prstClr val="black"/>
                </a:solidFill>
              </a:rPr>
              <a:t>Stoicism (early third century BC)</a:t>
            </a:r>
          </a:p>
        </p:txBody>
      </p:sp>
      <p:sp>
        <p:nvSpPr>
          <p:cNvPr id="6" name="Rectangle 5"/>
          <p:cNvSpPr/>
          <p:nvPr/>
        </p:nvSpPr>
        <p:spPr>
          <a:xfrm>
            <a:off x="6045199" y="6560209"/>
            <a:ext cx="3043205" cy="276999"/>
          </a:xfrm>
          <a:prstGeom prst="rect">
            <a:avLst/>
          </a:prstGeom>
        </p:spPr>
        <p:txBody>
          <a:bodyPr wrap="none">
            <a:spAutoFit/>
          </a:bodyPr>
          <a:lstStyle/>
          <a:p>
            <a:r>
              <a:rPr lang="nn-NO" sz="1200" dirty="0"/>
              <a:t>Louvre Museum – Alexander meets Diogenes </a:t>
            </a:r>
          </a:p>
        </p:txBody>
      </p:sp>
      <p:pic>
        <p:nvPicPr>
          <p:cNvPr id="7" name="Picture 6"/>
          <p:cNvPicPr>
            <a:picLocks noChangeAspect="1"/>
          </p:cNvPicPr>
          <p:nvPr/>
        </p:nvPicPr>
        <p:blipFill>
          <a:blip r:embed="rId3"/>
          <a:stretch>
            <a:fillRect/>
          </a:stretch>
        </p:blipFill>
        <p:spPr>
          <a:xfrm>
            <a:off x="6870629" y="2060979"/>
            <a:ext cx="1956448" cy="1436766"/>
          </a:xfrm>
          <a:prstGeom prst="rect">
            <a:avLst/>
          </a:prstGeom>
        </p:spPr>
      </p:pic>
    </p:spTree>
    <p:extLst>
      <p:ext uri="{BB962C8B-B14F-4D97-AF65-F5344CB8AC3E}">
        <p14:creationId xmlns:p14="http://schemas.microsoft.com/office/powerpoint/2010/main" val="42248281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Pre-Alexander Tradition</a:t>
            </a:r>
            <a:endParaRPr lang="en-GB" b="1" dirty="0"/>
          </a:p>
        </p:txBody>
      </p:sp>
      <p:sp>
        <p:nvSpPr>
          <p:cNvPr id="3" name="Content Placeholder 2"/>
          <p:cNvSpPr>
            <a:spLocks noGrp="1"/>
          </p:cNvSpPr>
          <p:nvPr>
            <p:ph idx="1"/>
          </p:nvPr>
        </p:nvSpPr>
        <p:spPr>
          <a:xfrm>
            <a:off x="103909" y="1417638"/>
            <a:ext cx="8915400" cy="5440362"/>
          </a:xfrm>
        </p:spPr>
        <p:txBody>
          <a:bodyPr>
            <a:normAutofit fontScale="92500"/>
          </a:bodyPr>
          <a:lstStyle/>
          <a:p>
            <a:r>
              <a:rPr lang="en-GB" dirty="0" smtClean="0"/>
              <a:t>Little substantive focus on philosophic or religious ideas connected with India.</a:t>
            </a:r>
          </a:p>
          <a:p>
            <a:endParaRPr lang="en-GB" sz="300" dirty="0" smtClean="0"/>
          </a:p>
          <a:p>
            <a:r>
              <a:rPr lang="en-GB" dirty="0" smtClean="0"/>
              <a:t>No direct reference to </a:t>
            </a:r>
            <a:r>
              <a:rPr lang="en-GB" dirty="0" err="1" smtClean="0"/>
              <a:t>Brachmanes</a:t>
            </a:r>
            <a:r>
              <a:rPr lang="en-GB" dirty="0" smtClean="0"/>
              <a:t> (Brahmans), Gymnosophists or other sects in the works of Herodotus or Ctesias. </a:t>
            </a:r>
          </a:p>
          <a:p>
            <a:pPr lvl="1"/>
            <a:r>
              <a:rPr lang="en-GB" dirty="0" smtClean="0"/>
              <a:t>Though Herodotus does refer to one group of Indians with an ascetic and vegetarian lifestyle (3.100) – though identified as an ethnic group rather than a social class.</a:t>
            </a:r>
          </a:p>
          <a:p>
            <a:pPr lvl="1"/>
            <a:endParaRPr lang="en-GB" sz="300" dirty="0"/>
          </a:p>
          <a:p>
            <a:r>
              <a:rPr lang="en-GB" dirty="0" smtClean="0"/>
              <a:t>Wisdom, religion and philosophy seem to be early features of ethnography – cf. Herodotus on Egypt and Babylonia.  </a:t>
            </a:r>
            <a:endParaRPr lang="en-GB" dirty="0"/>
          </a:p>
        </p:txBody>
      </p:sp>
    </p:spTree>
    <p:extLst>
      <p:ext uri="{BB962C8B-B14F-4D97-AF65-F5344CB8AC3E}">
        <p14:creationId xmlns:p14="http://schemas.microsoft.com/office/powerpoint/2010/main" val="235973561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3518" y="274638"/>
            <a:ext cx="8936182" cy="1143000"/>
          </a:xfrm>
        </p:spPr>
        <p:txBody>
          <a:bodyPr>
            <a:noAutofit/>
          </a:bodyPr>
          <a:lstStyle/>
          <a:p>
            <a:r>
              <a:rPr lang="en-GB" sz="3600" b="1" dirty="0" smtClean="0"/>
              <a:t>Alexander’s encounters with Indian sophists</a:t>
            </a:r>
            <a:endParaRPr lang="en-GB" sz="3600" b="1" dirty="0"/>
          </a:p>
        </p:txBody>
      </p:sp>
      <p:sp>
        <p:nvSpPr>
          <p:cNvPr id="3" name="Content Placeholder 2"/>
          <p:cNvSpPr>
            <a:spLocks noGrp="1"/>
          </p:cNvSpPr>
          <p:nvPr>
            <p:ph idx="1"/>
          </p:nvPr>
        </p:nvSpPr>
        <p:spPr>
          <a:xfrm>
            <a:off x="93518" y="1309256"/>
            <a:ext cx="8936182" cy="2805544"/>
          </a:xfrm>
        </p:spPr>
        <p:txBody>
          <a:bodyPr>
            <a:normAutofit fontScale="85000" lnSpcReduction="20000"/>
          </a:bodyPr>
          <a:lstStyle/>
          <a:p>
            <a:r>
              <a:rPr lang="en-GB" sz="2600" dirty="0" smtClean="0"/>
              <a:t>First encounter with gymnosophists practicing various yoga positions near Taxila – Onesicritus sent to investigate. </a:t>
            </a:r>
          </a:p>
          <a:p>
            <a:pPr lvl="1"/>
            <a:r>
              <a:rPr lang="en-GB" sz="2200" dirty="0"/>
              <a:t>Onesicritus finds 15 naked men in various postures lying motionless 20 stadia from Taxila [i.e. a test of their endurance], the naked sage </a:t>
            </a:r>
            <a:r>
              <a:rPr lang="en-GB" sz="2200" dirty="0" err="1"/>
              <a:t>Mandanis</a:t>
            </a:r>
            <a:r>
              <a:rPr lang="en-GB" sz="2200" dirty="0"/>
              <a:t> praises Alexander for desiring wisdom – Strabo Geog. 15.1.63-64 (see also 15.1.43).</a:t>
            </a:r>
          </a:p>
          <a:p>
            <a:pPr lvl="1"/>
            <a:endParaRPr lang="en-GB" sz="600" dirty="0" smtClean="0"/>
          </a:p>
          <a:p>
            <a:endParaRPr lang="en-GB" sz="500" dirty="0"/>
          </a:p>
          <a:p>
            <a:r>
              <a:rPr lang="en-GB" sz="2600" dirty="0" smtClean="0"/>
              <a:t>Meets </a:t>
            </a:r>
            <a:r>
              <a:rPr lang="en-GB" sz="2600" dirty="0" err="1" smtClean="0"/>
              <a:t>Calanus</a:t>
            </a:r>
            <a:r>
              <a:rPr lang="en-GB" sz="2600" dirty="0" smtClean="0"/>
              <a:t> and </a:t>
            </a:r>
            <a:r>
              <a:rPr lang="en-GB" sz="2600" dirty="0" err="1" smtClean="0"/>
              <a:t>Mandanis</a:t>
            </a:r>
            <a:r>
              <a:rPr lang="en-GB" sz="2600" dirty="0" smtClean="0"/>
              <a:t>/</a:t>
            </a:r>
            <a:r>
              <a:rPr lang="en-GB" sz="2600" dirty="0" err="1" smtClean="0"/>
              <a:t>Dandamis</a:t>
            </a:r>
            <a:r>
              <a:rPr lang="en-GB" sz="2600" dirty="0" smtClean="0"/>
              <a:t>. </a:t>
            </a:r>
          </a:p>
          <a:p>
            <a:endParaRPr lang="en-GB" sz="600" dirty="0"/>
          </a:p>
          <a:p>
            <a:r>
              <a:rPr lang="en-GB" sz="2600" dirty="0"/>
              <a:t>The discipline and self-sacrificing manner of the Indian philosophers impressed Alexander and his entourage.</a:t>
            </a:r>
          </a:p>
          <a:p>
            <a:endParaRPr lang="en-GB" sz="2600" dirty="0"/>
          </a:p>
        </p:txBody>
      </p:sp>
      <p:pic>
        <p:nvPicPr>
          <p:cNvPr id="4" name="Picture 3"/>
          <p:cNvPicPr>
            <a:picLocks noChangeAspect="1"/>
          </p:cNvPicPr>
          <p:nvPr/>
        </p:nvPicPr>
        <p:blipFill rotWithShape="1">
          <a:blip r:embed="rId2"/>
          <a:srcRect t="26740" b="2761"/>
          <a:stretch/>
        </p:blipFill>
        <p:spPr>
          <a:xfrm>
            <a:off x="197427" y="3933620"/>
            <a:ext cx="7079673" cy="2799689"/>
          </a:xfrm>
          <a:prstGeom prst="rect">
            <a:avLst/>
          </a:prstGeom>
        </p:spPr>
      </p:pic>
      <p:sp>
        <p:nvSpPr>
          <p:cNvPr id="5" name="Content Placeholder 2"/>
          <p:cNvSpPr txBox="1">
            <a:spLocks/>
          </p:cNvSpPr>
          <p:nvPr/>
        </p:nvSpPr>
        <p:spPr>
          <a:xfrm>
            <a:off x="7381010" y="5694218"/>
            <a:ext cx="1648690" cy="1039091"/>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buFont typeface="Arial" panose="020B0604020202020204" pitchFamily="34" charset="0"/>
              <a:buNone/>
            </a:pPr>
            <a:r>
              <a:rPr lang="en-GB" sz="1400" dirty="0" smtClean="0"/>
              <a:t>Alexander’s encounter with the Gymnosophist, medieval miniature </a:t>
            </a:r>
            <a:endParaRPr lang="en-GB" sz="1400" dirty="0"/>
          </a:p>
        </p:txBody>
      </p:sp>
    </p:spTree>
    <p:extLst>
      <p:ext uri="{BB962C8B-B14F-4D97-AF65-F5344CB8AC3E}">
        <p14:creationId xmlns:p14="http://schemas.microsoft.com/office/powerpoint/2010/main" val="38372615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3909" y="2961409"/>
            <a:ext cx="8859337" cy="3896592"/>
          </a:xfrm>
        </p:spPr>
        <p:txBody>
          <a:bodyPr>
            <a:normAutofit fontScale="92500" lnSpcReduction="10000"/>
          </a:bodyPr>
          <a:lstStyle/>
          <a:p>
            <a:r>
              <a:rPr lang="en-GB" sz="3000" dirty="0" smtClean="0"/>
              <a:t>Teachings of the gymnosophists:</a:t>
            </a:r>
          </a:p>
          <a:p>
            <a:pPr lvl="1"/>
            <a:r>
              <a:rPr lang="en-GB" dirty="0" smtClean="0"/>
              <a:t>To remove pleasure and pain from the soul</a:t>
            </a:r>
          </a:p>
          <a:p>
            <a:pPr lvl="1"/>
            <a:r>
              <a:rPr lang="en-GB" dirty="0" smtClean="0"/>
              <a:t>Toil of the body to strengthen mind and opinion</a:t>
            </a:r>
          </a:p>
          <a:p>
            <a:pPr lvl="1"/>
            <a:r>
              <a:rPr lang="en-GB" dirty="0" smtClean="0"/>
              <a:t>Need for nothing, since the earth provides all</a:t>
            </a:r>
          </a:p>
          <a:p>
            <a:pPr lvl="1"/>
            <a:r>
              <a:rPr lang="en-GB" dirty="0" smtClean="0"/>
              <a:t>Death as a release from the body</a:t>
            </a:r>
          </a:p>
          <a:p>
            <a:pPr lvl="1"/>
            <a:r>
              <a:rPr lang="en-GB" dirty="0" smtClean="0"/>
              <a:t>Onesicritus reported (Strabo) to have replied that Pythagoras, Socrates and Diogenes had taught such ideas</a:t>
            </a:r>
          </a:p>
          <a:p>
            <a:pPr lvl="1"/>
            <a:r>
              <a:rPr lang="en-GB" dirty="0" smtClean="0"/>
              <a:t>Indians say the Greek are sound-minded, but mistaken to place custom above nature</a:t>
            </a:r>
            <a:endParaRPr lang="en-GB" dirty="0"/>
          </a:p>
        </p:txBody>
      </p:sp>
      <p:sp>
        <p:nvSpPr>
          <p:cNvPr id="4" name="Content Placeholder 2"/>
          <p:cNvSpPr txBox="1">
            <a:spLocks/>
          </p:cNvSpPr>
          <p:nvPr/>
        </p:nvSpPr>
        <p:spPr>
          <a:xfrm>
            <a:off x="0" y="0"/>
            <a:ext cx="9050482" cy="2961409"/>
          </a:xfrm>
          <a:prstGeom prst="rect">
            <a:avLst/>
          </a:prstGeom>
        </p:spPr>
        <p:txBody>
          <a:bodyPr vert="horz" lIns="91440" tIns="45720" rIns="91440" bIns="45720" rtlCol="0">
            <a:normAutofit fontScale="92500" lnSpcReduction="20000"/>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endParaRPr lang="en-GB" sz="300" dirty="0" smtClean="0"/>
          </a:p>
          <a:p>
            <a:endParaRPr lang="en-GB" sz="300" dirty="0" smtClean="0"/>
          </a:p>
          <a:p>
            <a:r>
              <a:rPr lang="en-GB" sz="3000" dirty="0" smtClean="0"/>
              <a:t>Onesicritus drew analogies between the Gymnosophists life-styles and those of Greek Cynic philosophers:</a:t>
            </a:r>
          </a:p>
          <a:p>
            <a:pPr lvl="1"/>
            <a:r>
              <a:rPr lang="en-GB" dirty="0" smtClean="0"/>
              <a:t>Nearchus reports </a:t>
            </a:r>
            <a:r>
              <a:rPr lang="en-GB" dirty="0" err="1" smtClean="0"/>
              <a:t>Brachmanes</a:t>
            </a:r>
            <a:r>
              <a:rPr lang="en-GB" dirty="0" smtClean="0"/>
              <a:t> engaged in affairs of state and attend the kings as counsellors other enquire into natural phenomena; regard disease as a disgrace - Strabo </a:t>
            </a:r>
            <a:r>
              <a:rPr lang="en-GB" i="1" dirty="0" smtClean="0"/>
              <a:t>Geog</a:t>
            </a:r>
            <a:r>
              <a:rPr lang="en-GB" dirty="0" smtClean="0"/>
              <a:t>. 15.1.65-66</a:t>
            </a:r>
            <a:r>
              <a:rPr lang="en-GB" dirty="0" smtClean="0"/>
              <a:t>.</a:t>
            </a:r>
          </a:p>
          <a:p>
            <a:pPr lvl="2"/>
            <a:r>
              <a:rPr lang="en-GB" dirty="0" smtClean="0"/>
              <a:t>Cf. Megasthenes on the philosophers and councillors/administrators as different castes.</a:t>
            </a:r>
            <a:endParaRPr lang="en-GB" dirty="0" smtClean="0"/>
          </a:p>
          <a:p>
            <a:pPr marL="457200" lvl="1" indent="0">
              <a:buNone/>
            </a:pPr>
            <a:endParaRPr lang="en-GB" dirty="0" smtClean="0"/>
          </a:p>
          <a:p>
            <a:pPr lvl="1"/>
            <a:endParaRPr lang="en-GB" dirty="0"/>
          </a:p>
        </p:txBody>
      </p:sp>
    </p:spTree>
    <p:extLst>
      <p:ext uri="{BB962C8B-B14F-4D97-AF65-F5344CB8AC3E}">
        <p14:creationId xmlns:p14="http://schemas.microsoft.com/office/powerpoint/2010/main" val="30810863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298864"/>
          </a:xfrm>
        </p:spPr>
        <p:txBody>
          <a:bodyPr/>
          <a:lstStyle/>
          <a:p>
            <a:r>
              <a:rPr lang="en-GB" b="1" dirty="0" smtClean="0"/>
              <a:t>Lifestyles</a:t>
            </a:r>
            <a:endParaRPr lang="en-GB" b="1" dirty="0"/>
          </a:p>
        </p:txBody>
      </p:sp>
      <p:sp>
        <p:nvSpPr>
          <p:cNvPr id="3" name="Content Placeholder 2"/>
          <p:cNvSpPr>
            <a:spLocks noGrp="1"/>
          </p:cNvSpPr>
          <p:nvPr>
            <p:ph idx="1"/>
          </p:nvPr>
        </p:nvSpPr>
        <p:spPr>
          <a:xfrm>
            <a:off x="124691" y="1215736"/>
            <a:ext cx="8925791" cy="5642264"/>
          </a:xfrm>
        </p:spPr>
        <p:txBody>
          <a:bodyPr>
            <a:normAutofit fontScale="92500" lnSpcReduction="20000"/>
          </a:bodyPr>
          <a:lstStyle/>
          <a:p>
            <a:r>
              <a:rPr lang="en-GB" sz="2800" dirty="0" smtClean="0"/>
              <a:t>Asceticism and vegetarianism key features connected to Indian sophists by the Greeks (adduced in discussions of the ethics of meat eating and animal sacrifice – Plutarch; Porphyry):</a:t>
            </a:r>
          </a:p>
          <a:p>
            <a:pPr lvl="1"/>
            <a:r>
              <a:rPr lang="en-GB" sz="2400" dirty="0" smtClean="0"/>
              <a:t>Vegetarianisms a feature of Buddhist beliefs and also the </a:t>
            </a:r>
            <a:r>
              <a:rPr lang="en-GB" sz="2400" dirty="0" err="1" smtClean="0"/>
              <a:t>Bhagavata</a:t>
            </a:r>
            <a:r>
              <a:rPr lang="en-GB" sz="2400" dirty="0" smtClean="0"/>
              <a:t> sect (worship of Krishna). </a:t>
            </a:r>
          </a:p>
          <a:p>
            <a:pPr lvl="1"/>
            <a:endParaRPr lang="en-GB" sz="500" dirty="0"/>
          </a:p>
          <a:p>
            <a:r>
              <a:rPr lang="en-GB" sz="2800" dirty="0" err="1" smtClean="0"/>
              <a:t>Garmanes</a:t>
            </a:r>
            <a:r>
              <a:rPr lang="en-GB" sz="2800" dirty="0" smtClean="0"/>
              <a:t> (</a:t>
            </a:r>
            <a:r>
              <a:rPr lang="en-GB" sz="2800" dirty="0" err="1" smtClean="0"/>
              <a:t>Sramanas</a:t>
            </a:r>
            <a:r>
              <a:rPr lang="en-GB" sz="2800" dirty="0" smtClean="0"/>
              <a:t>) live in the forest.</a:t>
            </a:r>
          </a:p>
          <a:p>
            <a:endParaRPr lang="en-GB" sz="500" dirty="0" smtClean="0"/>
          </a:p>
          <a:p>
            <a:pPr lvl="1"/>
            <a:endParaRPr lang="en-GB" sz="500" dirty="0"/>
          </a:p>
          <a:p>
            <a:r>
              <a:rPr lang="en-GB" sz="2800" dirty="0" smtClean="0"/>
              <a:t>Life of alms (they receive fruit and oil form passers-by).</a:t>
            </a:r>
          </a:p>
          <a:p>
            <a:endParaRPr lang="en-GB" sz="500" dirty="0"/>
          </a:p>
          <a:p>
            <a:r>
              <a:rPr lang="en-GB" sz="2800" dirty="0" smtClean="0"/>
              <a:t>37 years of living an ascetic lifestyle (</a:t>
            </a:r>
            <a:r>
              <a:rPr lang="en-GB" sz="2800" i="1" dirty="0" smtClean="0"/>
              <a:t>The Laws of Manu</a:t>
            </a:r>
            <a:r>
              <a:rPr lang="en-GB" sz="2800" dirty="0" smtClean="0"/>
              <a:t>, 36 years with one’s guru). </a:t>
            </a:r>
          </a:p>
          <a:p>
            <a:pPr marL="0" indent="0">
              <a:buNone/>
            </a:pPr>
            <a:endParaRPr lang="en-GB" sz="500" dirty="0"/>
          </a:p>
          <a:p>
            <a:pPr marL="0" indent="0">
              <a:buNone/>
            </a:pPr>
            <a:r>
              <a:rPr lang="en-GB" sz="2800" dirty="0"/>
              <a:t>“</a:t>
            </a:r>
            <a:r>
              <a:rPr lang="en-GB" sz="2800" dirty="0" err="1"/>
              <a:t>Calanus</a:t>
            </a:r>
            <a:r>
              <a:rPr lang="en-GB" sz="2800" dirty="0"/>
              <a:t>, nevertheless, was persuaded by </a:t>
            </a:r>
            <a:r>
              <a:rPr lang="en-GB" sz="2800" dirty="0" err="1"/>
              <a:t>Taxiles</a:t>
            </a:r>
            <a:r>
              <a:rPr lang="en-GB" sz="2800" dirty="0"/>
              <a:t> to pay a visit to Alexander… In Persia, too, </a:t>
            </a:r>
            <a:r>
              <a:rPr lang="en-GB" sz="2800" dirty="0" err="1"/>
              <a:t>Calanus</a:t>
            </a:r>
            <a:r>
              <a:rPr lang="en-GB" sz="2800" dirty="0"/>
              <a:t>, who had suffered for a little while from intestinal disorder, asked that a funeral pyre might be prepared for him [February 324 BC]… and so sacrificed himself acceptably, as the wise men of his country had done from of old.” – </a:t>
            </a:r>
            <a:r>
              <a:rPr lang="en-GB" sz="2800" b="1" dirty="0"/>
              <a:t>Plutarch </a:t>
            </a:r>
            <a:r>
              <a:rPr lang="en-GB" sz="2800" b="1" i="1" dirty="0"/>
              <a:t>Alexander</a:t>
            </a:r>
            <a:r>
              <a:rPr lang="en-GB" sz="2800" b="1" dirty="0"/>
              <a:t> 65.5, 69.8</a:t>
            </a:r>
            <a:r>
              <a:rPr lang="en-GB" sz="2800" dirty="0"/>
              <a:t>.</a:t>
            </a:r>
          </a:p>
          <a:p>
            <a:pPr marL="0" indent="0">
              <a:buNone/>
            </a:pPr>
            <a:endParaRPr lang="en-GB" sz="2800" dirty="0"/>
          </a:p>
        </p:txBody>
      </p:sp>
    </p:spTree>
    <p:extLst>
      <p:ext uri="{BB962C8B-B14F-4D97-AF65-F5344CB8AC3E}">
        <p14:creationId xmlns:p14="http://schemas.microsoft.com/office/powerpoint/2010/main" val="104690947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Hostile encounters</a:t>
            </a:r>
            <a:endParaRPr lang="en-GB" b="1" dirty="0"/>
          </a:p>
        </p:txBody>
      </p:sp>
      <p:sp>
        <p:nvSpPr>
          <p:cNvPr id="3" name="Content Placeholder 2"/>
          <p:cNvSpPr>
            <a:spLocks noGrp="1"/>
          </p:cNvSpPr>
          <p:nvPr>
            <p:ph idx="1"/>
          </p:nvPr>
        </p:nvSpPr>
        <p:spPr>
          <a:xfrm>
            <a:off x="103910" y="4270664"/>
            <a:ext cx="5133108" cy="2587336"/>
          </a:xfrm>
        </p:spPr>
        <p:txBody>
          <a:bodyPr>
            <a:normAutofit fontScale="77500" lnSpcReduction="20000"/>
          </a:bodyPr>
          <a:lstStyle/>
          <a:p>
            <a:pPr marL="0" indent="0">
              <a:buNone/>
            </a:pPr>
            <a:r>
              <a:rPr lang="en-GB" dirty="0"/>
              <a:t>“The philosophers, too, no less than the mercenaries, gave him trouble, by abusing those of the native princes who attached themselves to his cause, and by inciting the free peoples to revolt. He therefore took many of these also and hanged them.” – </a:t>
            </a:r>
            <a:r>
              <a:rPr lang="en-GB" b="1" dirty="0"/>
              <a:t>Plutarch </a:t>
            </a:r>
            <a:r>
              <a:rPr lang="en-GB" b="1" i="1" dirty="0"/>
              <a:t>Alexander</a:t>
            </a:r>
            <a:r>
              <a:rPr lang="en-GB" b="1" dirty="0"/>
              <a:t> 59.8</a:t>
            </a:r>
            <a:r>
              <a:rPr lang="en-GB" dirty="0"/>
              <a:t>.</a:t>
            </a:r>
          </a:p>
          <a:p>
            <a:pPr marL="0" indent="0">
              <a:buNone/>
            </a:pPr>
            <a:endParaRPr lang="en-GB" dirty="0"/>
          </a:p>
        </p:txBody>
      </p:sp>
      <p:pic>
        <p:nvPicPr>
          <p:cNvPr id="4" name="Picture 3"/>
          <p:cNvPicPr>
            <a:picLocks noChangeAspect="1"/>
          </p:cNvPicPr>
          <p:nvPr/>
        </p:nvPicPr>
        <p:blipFill rotWithShape="1">
          <a:blip r:embed="rId2"/>
          <a:srcRect l="28637" t="15273" r="43181" b="18727"/>
          <a:stretch/>
        </p:blipFill>
        <p:spPr>
          <a:xfrm>
            <a:off x="5320146" y="1319563"/>
            <a:ext cx="3719946" cy="5444918"/>
          </a:xfrm>
          <a:prstGeom prst="rect">
            <a:avLst/>
          </a:prstGeom>
        </p:spPr>
      </p:pic>
      <p:sp>
        <p:nvSpPr>
          <p:cNvPr id="5" name="Content Placeholder 2"/>
          <p:cNvSpPr txBox="1">
            <a:spLocks/>
          </p:cNvSpPr>
          <p:nvPr/>
        </p:nvSpPr>
        <p:spPr>
          <a:xfrm>
            <a:off x="0" y="1319564"/>
            <a:ext cx="5237018" cy="2951100"/>
          </a:xfrm>
          <a:prstGeom prst="rect">
            <a:avLst/>
          </a:prstGeom>
        </p:spPr>
        <p:txBody>
          <a:bodyPr vert="horz" lIns="91440" tIns="45720" rIns="91440" bIns="45720" rtlCol="0">
            <a:normAutofit fontScale="77500" lnSpcReduction="20000"/>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r>
              <a:rPr lang="en-GB" dirty="0" smtClean="0"/>
              <a:t>Campaign against the “</a:t>
            </a:r>
            <a:r>
              <a:rPr lang="en-GB" dirty="0" err="1" smtClean="0"/>
              <a:t>Brachmanes</a:t>
            </a:r>
            <a:r>
              <a:rPr lang="en-GB" dirty="0" smtClean="0"/>
              <a:t>” (</a:t>
            </a:r>
            <a:r>
              <a:rPr lang="en-GB" dirty="0" err="1" smtClean="0"/>
              <a:t>Diodorus</a:t>
            </a:r>
            <a:r>
              <a:rPr lang="en-GB" dirty="0" smtClean="0"/>
              <a:t>; Arrian) in the kingdom of </a:t>
            </a:r>
            <a:r>
              <a:rPr lang="en-GB" dirty="0" err="1" smtClean="0"/>
              <a:t>Musicanus</a:t>
            </a:r>
            <a:r>
              <a:rPr lang="en-GB" dirty="0" smtClean="0"/>
              <a:t>.</a:t>
            </a:r>
          </a:p>
          <a:p>
            <a:endParaRPr lang="en-GB" sz="500" dirty="0" smtClean="0"/>
          </a:p>
          <a:p>
            <a:r>
              <a:rPr lang="en-GB" dirty="0" smtClean="0"/>
              <a:t>Revolt of </a:t>
            </a:r>
            <a:r>
              <a:rPr lang="en-GB" dirty="0" err="1" smtClean="0"/>
              <a:t>Sabbas</a:t>
            </a:r>
            <a:r>
              <a:rPr lang="en-GB" dirty="0" smtClean="0"/>
              <a:t>/</a:t>
            </a:r>
            <a:r>
              <a:rPr lang="en-GB" dirty="0" err="1" smtClean="0"/>
              <a:t>Sambus</a:t>
            </a:r>
            <a:r>
              <a:rPr lang="en-GB" dirty="0" smtClean="0"/>
              <a:t> (Plutarch) encouraged by Brahmans. </a:t>
            </a:r>
          </a:p>
          <a:p>
            <a:endParaRPr lang="en-GB" sz="500" dirty="0" smtClean="0"/>
          </a:p>
          <a:p>
            <a:r>
              <a:rPr lang="en-GB" dirty="0" smtClean="0"/>
              <a:t>Confusion between Brahmans, Gymnosophists and </a:t>
            </a:r>
            <a:r>
              <a:rPr lang="en-GB" dirty="0" err="1" smtClean="0"/>
              <a:t>Oxydracae</a:t>
            </a:r>
            <a:r>
              <a:rPr lang="en-GB" dirty="0" smtClean="0"/>
              <a:t> [</a:t>
            </a:r>
            <a:r>
              <a:rPr lang="en-GB" dirty="0" err="1" smtClean="0"/>
              <a:t>Oxydorkai</a:t>
            </a:r>
            <a:r>
              <a:rPr lang="en-GB" dirty="0" smtClean="0"/>
              <a:t>] (Plutarch). </a:t>
            </a:r>
            <a:endParaRPr lang="en-GB" dirty="0"/>
          </a:p>
        </p:txBody>
      </p:sp>
      <p:cxnSp>
        <p:nvCxnSpPr>
          <p:cNvPr id="7" name="Straight Connector 6"/>
          <p:cNvCxnSpPr/>
          <p:nvPr/>
        </p:nvCxnSpPr>
        <p:spPr>
          <a:xfrm>
            <a:off x="6712527" y="3262745"/>
            <a:ext cx="405246" cy="0"/>
          </a:xfrm>
          <a:prstGeom prst="line">
            <a:avLst/>
          </a:prstGeom>
          <a:ln w="3810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8" name="Straight Connector 7"/>
          <p:cNvCxnSpPr/>
          <p:nvPr/>
        </p:nvCxnSpPr>
        <p:spPr>
          <a:xfrm flipV="1">
            <a:off x="6127173" y="4530436"/>
            <a:ext cx="460663" cy="6927"/>
          </a:xfrm>
          <a:prstGeom prst="line">
            <a:avLst/>
          </a:prstGeom>
          <a:ln w="3810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10" name="Straight Connector 9"/>
          <p:cNvCxnSpPr/>
          <p:nvPr/>
        </p:nvCxnSpPr>
        <p:spPr>
          <a:xfrm>
            <a:off x="5874327" y="5015345"/>
            <a:ext cx="405246" cy="0"/>
          </a:xfrm>
          <a:prstGeom prst="line">
            <a:avLst/>
          </a:prstGeom>
          <a:ln w="38100">
            <a:solidFill>
              <a:srgbClr val="FF0000"/>
            </a:solidFill>
          </a:ln>
        </p:spPr>
        <p:style>
          <a:lnRef idx="1">
            <a:schemeClr val="accent1"/>
          </a:lnRef>
          <a:fillRef idx="0">
            <a:schemeClr val="accent1"/>
          </a:fillRef>
          <a:effectRef idx="0">
            <a:schemeClr val="accent1"/>
          </a:effectRef>
          <a:fontRef idx="minor">
            <a:schemeClr val="tx1"/>
          </a:fontRef>
        </p:style>
      </p:cxnSp>
      <p:sp>
        <p:nvSpPr>
          <p:cNvPr id="11" name="Donut 10"/>
          <p:cNvSpPr/>
          <p:nvPr/>
        </p:nvSpPr>
        <p:spPr>
          <a:xfrm>
            <a:off x="7232074" y="2462563"/>
            <a:ext cx="322117" cy="239073"/>
          </a:xfrm>
          <a:prstGeom prst="donut">
            <a:avLst>
              <a:gd name="adj" fmla="val 5339"/>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Tree>
    <p:extLst>
      <p:ext uri="{BB962C8B-B14F-4D97-AF65-F5344CB8AC3E}">
        <p14:creationId xmlns:p14="http://schemas.microsoft.com/office/powerpoint/2010/main" val="390586347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79512" y="0"/>
            <a:ext cx="8784976" cy="1953491"/>
          </a:xfrm>
        </p:spPr>
        <p:txBody>
          <a:bodyPr>
            <a:normAutofit fontScale="92500" lnSpcReduction="10000"/>
          </a:bodyPr>
          <a:lstStyle/>
          <a:p>
            <a:pPr marL="0" indent="0">
              <a:buNone/>
            </a:pPr>
            <a:endParaRPr lang="en-GB" sz="500" dirty="0" smtClean="0"/>
          </a:p>
          <a:p>
            <a:pPr marL="0" indent="0">
              <a:buNone/>
            </a:pPr>
            <a:r>
              <a:rPr lang="en-GB" sz="2500" dirty="0" smtClean="0"/>
              <a:t>“</a:t>
            </a:r>
            <a:r>
              <a:rPr lang="en-GB" sz="2500" dirty="0"/>
              <a:t>He captured ten of the Gymnosophists who had done most to get </a:t>
            </a:r>
            <a:r>
              <a:rPr lang="en-GB" sz="2500" dirty="0" err="1"/>
              <a:t>Sabbas</a:t>
            </a:r>
            <a:r>
              <a:rPr lang="en-GB" sz="2500" dirty="0"/>
              <a:t> to revolt… Alexander therefore put difficult questions to them, declaring that he would put to death him who first made an incorrect answer, and then the rest… and he commanded one of them, the oldest, to be the judge in the contest…” – (</a:t>
            </a:r>
            <a:r>
              <a:rPr lang="en-GB" sz="2500" b="1" dirty="0"/>
              <a:t>64.1</a:t>
            </a:r>
            <a:r>
              <a:rPr lang="en-GB" sz="2500" dirty="0"/>
              <a:t>).</a:t>
            </a:r>
          </a:p>
        </p:txBody>
      </p:sp>
      <p:sp>
        <p:nvSpPr>
          <p:cNvPr id="4" name="Rectangle 3"/>
          <p:cNvSpPr/>
          <p:nvPr/>
        </p:nvSpPr>
        <p:spPr>
          <a:xfrm>
            <a:off x="107504" y="1810464"/>
            <a:ext cx="9036496" cy="4924425"/>
          </a:xfrm>
          <a:prstGeom prst="rect">
            <a:avLst/>
          </a:prstGeom>
        </p:spPr>
        <p:txBody>
          <a:bodyPr wrap="square">
            <a:spAutoFit/>
          </a:bodyPr>
          <a:lstStyle/>
          <a:p>
            <a:r>
              <a:rPr lang="en-GB" sz="2000" dirty="0" smtClean="0"/>
              <a:t>1 – whose more numerous, living or the dead? – said living as dead no longer exist.</a:t>
            </a:r>
          </a:p>
          <a:p>
            <a:r>
              <a:rPr lang="en-GB" sz="2000" dirty="0" smtClean="0"/>
              <a:t>2 – earth or sea produce larger animals? – earth as sea is part of it.</a:t>
            </a:r>
          </a:p>
          <a:p>
            <a:r>
              <a:rPr lang="en-GB" sz="2000" dirty="0" smtClean="0"/>
              <a:t>3 – which animal is most cunning? – the one man has not discovered.</a:t>
            </a:r>
          </a:p>
          <a:p>
            <a:r>
              <a:rPr lang="en-GB" sz="2000" dirty="0" smtClean="0"/>
              <a:t>4 – why did he induced </a:t>
            </a:r>
            <a:r>
              <a:rPr lang="en-GB" sz="2000" dirty="0" err="1" smtClean="0"/>
              <a:t>Sabbas</a:t>
            </a:r>
            <a:r>
              <a:rPr lang="en-GB" sz="2000" dirty="0" smtClean="0"/>
              <a:t> to revolt? – ‘Because I wished him either to live nobly or to die nobly.’</a:t>
            </a:r>
          </a:p>
          <a:p>
            <a:r>
              <a:rPr lang="en-GB" sz="2000" dirty="0" smtClean="0"/>
              <a:t>5 – which is older, day or night? – Day, by one day.</a:t>
            </a:r>
          </a:p>
          <a:p>
            <a:r>
              <a:rPr lang="en-GB" sz="2000" dirty="0" smtClean="0"/>
              <a:t>6 – how can a man be most loved? – ‘If, said the philosopher, "he is most powerful, and yet does not inspire fear.’</a:t>
            </a:r>
          </a:p>
          <a:p>
            <a:r>
              <a:rPr lang="en-GB" sz="2000" dirty="0" smtClean="0"/>
              <a:t>7 – how might one become a god instead of a man? – ‘by doing something which a man cannot do.’</a:t>
            </a:r>
          </a:p>
          <a:p>
            <a:r>
              <a:rPr lang="en-GB" sz="2000" dirty="0" smtClean="0"/>
              <a:t>8 – which is stronger life or death? – ‘life, since it supports so many ills.’</a:t>
            </a:r>
          </a:p>
          <a:p>
            <a:r>
              <a:rPr lang="en-GB" sz="2000" dirty="0" smtClean="0"/>
              <a:t>9 – how long should a man live? – ‘Until he does not regard death as better than life.’</a:t>
            </a:r>
          </a:p>
          <a:p>
            <a:endParaRPr lang="en-GB" sz="500" dirty="0"/>
          </a:p>
          <a:p>
            <a:pPr marL="342900" indent="-342900">
              <a:buFont typeface="Arial" panose="020B0604020202020204" pitchFamily="34" charset="0"/>
              <a:buChar char="•"/>
            </a:pPr>
            <a:r>
              <a:rPr lang="en-GB" sz="2300" dirty="0" smtClean="0"/>
              <a:t>Life and death answering of riddles common in various Indo-European cultures. Riddles presented by kings common in Indian literature. Use </a:t>
            </a:r>
            <a:r>
              <a:rPr lang="en-GB" sz="2300" dirty="0"/>
              <a:t>of paradoxes and quibbles </a:t>
            </a:r>
            <a:r>
              <a:rPr lang="en-GB" sz="2300" dirty="0" smtClean="0"/>
              <a:t>in </a:t>
            </a:r>
            <a:r>
              <a:rPr lang="en-GB" sz="2300" dirty="0"/>
              <a:t>materialist </a:t>
            </a:r>
            <a:r>
              <a:rPr lang="en-GB" sz="2300" dirty="0" err="1"/>
              <a:t>Lokāyata</a:t>
            </a:r>
            <a:r>
              <a:rPr lang="en-GB" sz="2300" dirty="0"/>
              <a:t> (</a:t>
            </a:r>
            <a:r>
              <a:rPr lang="en-GB" sz="2300" dirty="0" err="1"/>
              <a:t>Charvaka</a:t>
            </a:r>
            <a:r>
              <a:rPr lang="en-GB" sz="2300" dirty="0"/>
              <a:t>) </a:t>
            </a:r>
            <a:r>
              <a:rPr lang="en-GB" sz="2300" dirty="0" smtClean="0"/>
              <a:t>school.</a:t>
            </a:r>
            <a:endParaRPr lang="en-GB" sz="2300" dirty="0"/>
          </a:p>
        </p:txBody>
      </p:sp>
    </p:spTree>
    <p:extLst>
      <p:ext uri="{BB962C8B-B14F-4D97-AF65-F5344CB8AC3E}">
        <p14:creationId xmlns:p14="http://schemas.microsoft.com/office/powerpoint/2010/main" val="132728109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Megasthenes’ Philosophers</a:t>
            </a:r>
            <a:endParaRPr lang="en-GB" b="1" dirty="0"/>
          </a:p>
        </p:txBody>
      </p:sp>
      <p:sp>
        <p:nvSpPr>
          <p:cNvPr id="3" name="Content Placeholder 2"/>
          <p:cNvSpPr>
            <a:spLocks noGrp="1"/>
          </p:cNvSpPr>
          <p:nvPr>
            <p:ph idx="1"/>
          </p:nvPr>
        </p:nvSpPr>
        <p:spPr>
          <a:xfrm>
            <a:off x="83127" y="1288473"/>
            <a:ext cx="8946573" cy="5569527"/>
          </a:xfrm>
        </p:spPr>
        <p:txBody>
          <a:bodyPr>
            <a:normAutofit fontScale="85000" lnSpcReduction="20000"/>
          </a:bodyPr>
          <a:lstStyle/>
          <a:p>
            <a:r>
              <a:rPr lang="en-GB" dirty="0" smtClean="0"/>
              <a:t>Philosophers in the mountains are worshippers of Dionysos, those in the plains Herakles.</a:t>
            </a:r>
          </a:p>
          <a:p>
            <a:pPr lvl="1"/>
            <a:r>
              <a:rPr lang="en-GB" dirty="0" smtClean="0"/>
              <a:t>Influence of Alexander tradition [Dionysos in mountains west of the Indus; Herakles among the </a:t>
            </a:r>
            <a:r>
              <a:rPr lang="en-GB" dirty="0" err="1" smtClean="0"/>
              <a:t>Surasenoi</a:t>
            </a:r>
            <a:r>
              <a:rPr lang="en-GB" dirty="0" smtClean="0"/>
              <a:t>]. </a:t>
            </a:r>
          </a:p>
          <a:p>
            <a:pPr lvl="1"/>
            <a:endParaRPr lang="en-GB" sz="500" dirty="0"/>
          </a:p>
          <a:p>
            <a:r>
              <a:rPr lang="en-GB" dirty="0" smtClean="0"/>
              <a:t>Two groups of philosophers – </a:t>
            </a:r>
            <a:r>
              <a:rPr lang="en-GB" dirty="0" err="1" smtClean="0"/>
              <a:t>Brachmanes</a:t>
            </a:r>
            <a:r>
              <a:rPr lang="en-GB" dirty="0" smtClean="0"/>
              <a:t> and </a:t>
            </a:r>
            <a:r>
              <a:rPr lang="en-GB" dirty="0" err="1" smtClean="0"/>
              <a:t>Sarmanes</a:t>
            </a:r>
            <a:r>
              <a:rPr lang="en-GB" dirty="0" smtClean="0"/>
              <a:t> [cf</a:t>
            </a:r>
            <a:r>
              <a:rPr lang="en-GB" dirty="0"/>
              <a:t>. </a:t>
            </a:r>
            <a:r>
              <a:rPr lang="en-GB" i="1" dirty="0" err="1" smtClean="0"/>
              <a:t>brahmaṇaśramanam</a:t>
            </a:r>
            <a:r>
              <a:rPr lang="en-GB" dirty="0" smtClean="0"/>
              <a:t> in Rock Edict 13; sangha, Brahmans and </a:t>
            </a:r>
            <a:r>
              <a:rPr lang="en-GB" dirty="0" err="1" smtClean="0"/>
              <a:t>Ajivikas</a:t>
            </a:r>
            <a:r>
              <a:rPr lang="en-GB" dirty="0" smtClean="0"/>
              <a:t> of Pillar Edict 7].</a:t>
            </a:r>
          </a:p>
          <a:p>
            <a:endParaRPr lang="en-GB" sz="500" dirty="0"/>
          </a:p>
          <a:p>
            <a:r>
              <a:rPr lang="en-GB" dirty="0" smtClean="0"/>
              <a:t>Notion of the world having a beginning, an end, and god being diffused throughout [cf. Vedic accounts of the creator god and Brahma’s permeation throughout the universe]. </a:t>
            </a:r>
          </a:p>
          <a:p>
            <a:endParaRPr lang="en-GB" sz="500" dirty="0"/>
          </a:p>
          <a:p>
            <a:r>
              <a:rPr lang="en-GB" dirty="0" smtClean="0"/>
              <a:t>Diviner and </a:t>
            </a:r>
            <a:r>
              <a:rPr lang="en-GB" i="1" dirty="0" err="1" smtClean="0"/>
              <a:t>ep</a:t>
            </a:r>
            <a:r>
              <a:rPr lang="en-GB" i="1" dirty="0" err="1" smtClean="0">
                <a:cs typeface="Times New Roman" panose="02020603050405020304" pitchFamily="18" charset="0"/>
              </a:rPr>
              <a:t>ōidoi</a:t>
            </a:r>
            <a:r>
              <a:rPr lang="en-GB" i="1" dirty="0" smtClean="0">
                <a:cs typeface="Times New Roman" panose="02020603050405020304" pitchFamily="18" charset="0"/>
              </a:rPr>
              <a:t> </a:t>
            </a:r>
            <a:r>
              <a:rPr lang="en-GB" dirty="0" smtClean="0">
                <a:cs typeface="Times New Roman" panose="02020603050405020304" pitchFamily="18" charset="0"/>
              </a:rPr>
              <a:t>(performs of incantations) travel from village to village (applicable </a:t>
            </a:r>
            <a:r>
              <a:rPr lang="en-GB" dirty="0">
                <a:cs typeface="Times New Roman" panose="02020603050405020304" pitchFamily="18" charset="0"/>
              </a:rPr>
              <a:t>to </a:t>
            </a:r>
            <a:r>
              <a:rPr lang="en-GB" dirty="0" err="1" smtClean="0">
                <a:cs typeface="Times New Roman" panose="02020603050405020304" pitchFamily="18" charset="0"/>
              </a:rPr>
              <a:t>Sādhus</a:t>
            </a:r>
            <a:r>
              <a:rPr lang="en-GB" dirty="0" smtClean="0">
                <a:cs typeface="Times New Roman" panose="02020603050405020304" pitchFamily="18" charset="0"/>
              </a:rPr>
              <a:t> and Buddhist monks?).</a:t>
            </a:r>
          </a:p>
          <a:p>
            <a:pPr lvl="1"/>
            <a:r>
              <a:rPr lang="en-GB" dirty="0" smtClean="0">
                <a:cs typeface="Times New Roman" panose="02020603050405020304" pitchFamily="18" charset="0"/>
              </a:rPr>
              <a:t>They purvey superstitions about the afterlife to instil piety and holiness – possible reference to karma (Stoneman)?</a:t>
            </a:r>
            <a:endParaRPr lang="en-GB" dirty="0" smtClean="0"/>
          </a:p>
          <a:p>
            <a:endParaRPr lang="en-GB" dirty="0"/>
          </a:p>
          <a:p>
            <a:endParaRPr lang="en-GB" dirty="0"/>
          </a:p>
        </p:txBody>
      </p:sp>
    </p:spTree>
    <p:extLst>
      <p:ext uri="{BB962C8B-B14F-4D97-AF65-F5344CB8AC3E}">
        <p14:creationId xmlns:p14="http://schemas.microsoft.com/office/powerpoint/2010/main" val="337866263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Indian Sophists as Teachers</a:t>
            </a:r>
            <a:endParaRPr lang="en-GB" b="1" dirty="0"/>
          </a:p>
        </p:txBody>
      </p:sp>
      <p:sp>
        <p:nvSpPr>
          <p:cNvPr id="3" name="Content Placeholder 2"/>
          <p:cNvSpPr>
            <a:spLocks noGrp="1"/>
          </p:cNvSpPr>
          <p:nvPr>
            <p:ph idx="1"/>
          </p:nvPr>
        </p:nvSpPr>
        <p:spPr>
          <a:xfrm>
            <a:off x="124691" y="1600200"/>
            <a:ext cx="8873836" cy="5153891"/>
          </a:xfrm>
        </p:spPr>
        <p:txBody>
          <a:bodyPr>
            <a:normAutofit fontScale="92500" lnSpcReduction="20000"/>
          </a:bodyPr>
          <a:lstStyle/>
          <a:p>
            <a:r>
              <a:rPr lang="en-GB" dirty="0" smtClean="0"/>
              <a:t>Apuleius has the Brahmans and Gymnosophists as teachers of Pythagoras – they standout for their ability to withstand hardship (the Egyptian priests teach mathematics; the Chaldaeans astrology). </a:t>
            </a:r>
          </a:p>
          <a:p>
            <a:pPr lvl="1"/>
            <a:r>
              <a:rPr lang="en-GB" dirty="0" smtClean="0"/>
              <a:t>The Brahmans have combined the general principles of Pythagoras’ philosophy: physical and mental discipline, the number of parts of the soul, and stages of life, the torments and rewards everyone’s spirit receives according to merit.” – </a:t>
            </a:r>
            <a:r>
              <a:rPr lang="en-GB" b="1" dirty="0" smtClean="0"/>
              <a:t>Apuleius </a:t>
            </a:r>
            <a:r>
              <a:rPr lang="en-GB" b="1" i="1" dirty="0" smtClean="0"/>
              <a:t>Florida </a:t>
            </a:r>
            <a:r>
              <a:rPr lang="en-GB" b="1" dirty="0" smtClean="0"/>
              <a:t>15.13</a:t>
            </a:r>
            <a:r>
              <a:rPr lang="en-GB" dirty="0" smtClean="0"/>
              <a:t>.</a:t>
            </a:r>
          </a:p>
          <a:p>
            <a:pPr lvl="1"/>
            <a:endParaRPr lang="en-GB" sz="600" dirty="0"/>
          </a:p>
          <a:p>
            <a:r>
              <a:rPr lang="en-GB" dirty="0" smtClean="0"/>
              <a:t>Ammianus Marcellinus (23.6.33) has Zoroaster taught by the Brahmans.</a:t>
            </a:r>
          </a:p>
          <a:p>
            <a:endParaRPr lang="en-GB" sz="600" dirty="0"/>
          </a:p>
          <a:p>
            <a:r>
              <a:rPr lang="en-GB" dirty="0" smtClean="0"/>
              <a:t>Philostratus has the Indian sophists as teach Apollonius of Tyana.</a:t>
            </a:r>
            <a:endParaRPr lang="en-GB" dirty="0"/>
          </a:p>
        </p:txBody>
      </p:sp>
    </p:spTree>
    <p:extLst>
      <p:ext uri="{BB962C8B-B14F-4D97-AF65-F5344CB8AC3E}">
        <p14:creationId xmlns:p14="http://schemas.microsoft.com/office/powerpoint/2010/main" val="300404564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300" y="274638"/>
            <a:ext cx="8873836" cy="1143000"/>
          </a:xfrm>
        </p:spPr>
        <p:txBody>
          <a:bodyPr>
            <a:normAutofit fontScale="90000"/>
          </a:bodyPr>
          <a:lstStyle/>
          <a:p>
            <a:r>
              <a:rPr lang="en-GB" b="1" dirty="0" err="1" smtClean="0"/>
              <a:t>Palladius</a:t>
            </a:r>
            <a:r>
              <a:rPr lang="en-GB" b="1" dirty="0" smtClean="0"/>
              <a:t>’ </a:t>
            </a:r>
            <a:r>
              <a:rPr lang="en-GB" b="1" i="1" dirty="0" smtClean="0"/>
              <a:t>On the Life of the Brahmans</a:t>
            </a:r>
            <a:endParaRPr lang="en-GB" b="1" dirty="0"/>
          </a:p>
        </p:txBody>
      </p:sp>
      <p:sp>
        <p:nvSpPr>
          <p:cNvPr id="3" name="Content Placeholder 2"/>
          <p:cNvSpPr>
            <a:spLocks noGrp="1"/>
          </p:cNvSpPr>
          <p:nvPr>
            <p:ph idx="1"/>
          </p:nvPr>
        </p:nvSpPr>
        <p:spPr>
          <a:xfrm>
            <a:off x="0" y="1417638"/>
            <a:ext cx="4374574" cy="4126060"/>
          </a:xfrm>
        </p:spPr>
        <p:txBody>
          <a:bodyPr>
            <a:normAutofit fontScale="77500" lnSpcReduction="20000"/>
          </a:bodyPr>
          <a:lstStyle/>
          <a:p>
            <a:r>
              <a:rPr lang="en-GB" dirty="0" smtClean="0"/>
              <a:t>Work in two main parts</a:t>
            </a:r>
          </a:p>
          <a:p>
            <a:pPr lvl="1"/>
            <a:r>
              <a:rPr lang="en-GB" dirty="0" smtClean="0"/>
              <a:t>First: what he learned about the Brahmans (via a Theban scholar). His travels and capture; </a:t>
            </a:r>
            <a:r>
              <a:rPr lang="en-GB" dirty="0"/>
              <a:t>narrative about the Brahmans</a:t>
            </a:r>
            <a:r>
              <a:rPr lang="en-GB" dirty="0" smtClean="0"/>
              <a:t>.</a:t>
            </a:r>
          </a:p>
          <a:p>
            <a:pPr lvl="1"/>
            <a:r>
              <a:rPr lang="en-GB" dirty="0" smtClean="0"/>
              <a:t>Second: Alexander meets the Gymnosophists; contrasts their asceticism with Graeco-Macedonians</a:t>
            </a:r>
            <a:r>
              <a:rPr lang="en-GB" dirty="0"/>
              <a:t>; Alexander </a:t>
            </a:r>
            <a:r>
              <a:rPr lang="en-GB" dirty="0" smtClean="0"/>
              <a:t>goes </a:t>
            </a:r>
            <a:r>
              <a:rPr lang="en-GB" dirty="0"/>
              <a:t>to </a:t>
            </a:r>
            <a:r>
              <a:rPr lang="en-GB" dirty="0" err="1" smtClean="0"/>
              <a:t>Dandamis</a:t>
            </a:r>
            <a:r>
              <a:rPr lang="en-GB" dirty="0" smtClean="0"/>
              <a:t>; latter extols virtue of pacifism; not possible for Alexander to join him; final speech. </a:t>
            </a:r>
            <a:endParaRPr lang="en-GB" dirty="0"/>
          </a:p>
        </p:txBody>
      </p:sp>
      <p:pic>
        <p:nvPicPr>
          <p:cNvPr id="4" name="Picture 3"/>
          <p:cNvPicPr>
            <a:picLocks noChangeAspect="1"/>
          </p:cNvPicPr>
          <p:nvPr/>
        </p:nvPicPr>
        <p:blipFill>
          <a:blip r:embed="rId2"/>
          <a:stretch>
            <a:fillRect/>
          </a:stretch>
        </p:blipFill>
        <p:spPr>
          <a:xfrm>
            <a:off x="4338522" y="1870364"/>
            <a:ext cx="4649614" cy="3359900"/>
          </a:xfrm>
          <a:prstGeom prst="rect">
            <a:avLst/>
          </a:prstGeom>
        </p:spPr>
      </p:pic>
      <p:cxnSp>
        <p:nvCxnSpPr>
          <p:cNvPr id="6" name="Straight Connector 5"/>
          <p:cNvCxnSpPr/>
          <p:nvPr/>
        </p:nvCxnSpPr>
        <p:spPr>
          <a:xfrm>
            <a:off x="4665519" y="4317422"/>
            <a:ext cx="540000" cy="0"/>
          </a:xfrm>
          <a:prstGeom prst="line">
            <a:avLst/>
          </a:prstGeom>
          <a:ln w="3810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8" name="Straight Arrow Connector 7"/>
          <p:cNvCxnSpPr/>
          <p:nvPr/>
        </p:nvCxnSpPr>
        <p:spPr>
          <a:xfrm flipV="1">
            <a:off x="6554485" y="4336424"/>
            <a:ext cx="161059" cy="155864"/>
          </a:xfrm>
          <a:prstGeom prst="straightConnector1">
            <a:avLst/>
          </a:prstGeom>
          <a:ln w="381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10" name="TextBox 9"/>
          <p:cNvSpPr txBox="1"/>
          <p:nvPr/>
        </p:nvSpPr>
        <p:spPr>
          <a:xfrm>
            <a:off x="5771380" y="4352196"/>
            <a:ext cx="863634" cy="276999"/>
          </a:xfrm>
          <a:prstGeom prst="rect">
            <a:avLst/>
          </a:prstGeom>
          <a:noFill/>
        </p:spPr>
        <p:txBody>
          <a:bodyPr wrap="none" rtlCol="0">
            <a:spAutoFit/>
          </a:bodyPr>
          <a:lstStyle/>
          <a:p>
            <a:r>
              <a:rPr lang="en-GB" sz="1200" b="1" dirty="0" smtClean="0">
                <a:solidFill>
                  <a:srgbClr val="FF0000"/>
                </a:solidFill>
              </a:rPr>
              <a:t>Taprobane</a:t>
            </a:r>
            <a:endParaRPr lang="en-GB" sz="1200" b="1" dirty="0">
              <a:solidFill>
                <a:srgbClr val="FF0000"/>
              </a:solidFill>
            </a:endParaRPr>
          </a:p>
        </p:txBody>
      </p:sp>
      <p:sp>
        <p:nvSpPr>
          <p:cNvPr id="11" name="Content Placeholder 2"/>
          <p:cNvSpPr txBox="1">
            <a:spLocks/>
          </p:cNvSpPr>
          <p:nvPr/>
        </p:nvSpPr>
        <p:spPr>
          <a:xfrm>
            <a:off x="114300" y="5485561"/>
            <a:ext cx="6026727" cy="1310094"/>
          </a:xfrm>
          <a:prstGeom prst="rect">
            <a:avLst/>
          </a:prstGeom>
        </p:spPr>
        <p:txBody>
          <a:bodyPr vert="horz" lIns="91440" tIns="45720" rIns="91440" bIns="45720" rtlCol="0">
            <a:normAutofit fontScale="92500" lnSpcReduction="10000"/>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buFont typeface="Arial" panose="020B0604020202020204" pitchFamily="34" charset="0"/>
              <a:buNone/>
            </a:pPr>
            <a:r>
              <a:rPr lang="en-GB" sz="2400" dirty="0" smtClean="0"/>
              <a:t>Lifestyle: no farming or livestock raising, eating only what the earth produces; pray gazing at the sky; live on the far side of the Ganges, separate from their wives; </a:t>
            </a:r>
            <a:r>
              <a:rPr lang="en-GB" sz="2400" dirty="0" err="1" smtClean="0"/>
              <a:t>Odontotyrannos</a:t>
            </a:r>
            <a:r>
              <a:rPr lang="en-GB" sz="2400" dirty="0" smtClean="0"/>
              <a:t> and large serpents.</a:t>
            </a:r>
            <a:endParaRPr lang="en-GB" sz="2400" dirty="0"/>
          </a:p>
        </p:txBody>
      </p:sp>
      <p:pic>
        <p:nvPicPr>
          <p:cNvPr id="12" name="Picture 11"/>
          <p:cNvPicPr>
            <a:picLocks noChangeAspect="1"/>
          </p:cNvPicPr>
          <p:nvPr/>
        </p:nvPicPr>
        <p:blipFill>
          <a:blip r:embed="rId3"/>
          <a:stretch>
            <a:fillRect/>
          </a:stretch>
        </p:blipFill>
        <p:spPr>
          <a:xfrm>
            <a:off x="6141027" y="5372367"/>
            <a:ext cx="2113794" cy="1423288"/>
          </a:xfrm>
          <a:prstGeom prst="rect">
            <a:avLst/>
          </a:prstGeom>
        </p:spPr>
      </p:pic>
      <p:sp>
        <p:nvSpPr>
          <p:cNvPr id="13" name="Rectangle 12"/>
          <p:cNvSpPr/>
          <p:nvPr/>
        </p:nvSpPr>
        <p:spPr>
          <a:xfrm>
            <a:off x="8203623" y="5313391"/>
            <a:ext cx="940378" cy="1200329"/>
          </a:xfrm>
          <a:prstGeom prst="rect">
            <a:avLst/>
          </a:prstGeom>
        </p:spPr>
        <p:txBody>
          <a:bodyPr wrap="square">
            <a:spAutoFit/>
          </a:bodyPr>
          <a:lstStyle/>
          <a:p>
            <a:r>
              <a:rPr lang="en-GB" sz="800" dirty="0"/>
              <a:t>The Macedonians attacked by the dent-tyrant or </a:t>
            </a:r>
            <a:r>
              <a:rPr lang="en-GB" sz="800" dirty="0" err="1"/>
              <a:t>Odontotyrrannus</a:t>
            </a:r>
            <a:r>
              <a:rPr lang="en-GB" sz="800" dirty="0"/>
              <a:t>. —14th century, </a:t>
            </a:r>
            <a:r>
              <a:rPr lang="en-GB" sz="800" dirty="0" err="1"/>
              <a:t>ms</a:t>
            </a:r>
            <a:r>
              <a:rPr lang="en-GB" sz="800" dirty="0"/>
              <a:t>. of Thomas de Kent's romance. </a:t>
            </a:r>
            <a:r>
              <a:rPr lang="en-GB" sz="800" dirty="0" err="1"/>
              <a:t>Bibliothèque</a:t>
            </a:r>
            <a:r>
              <a:rPr lang="en-GB" sz="800" dirty="0"/>
              <a:t> national </a:t>
            </a:r>
            <a:r>
              <a:rPr lang="en-GB" sz="800" dirty="0" err="1"/>
              <a:t>fr.</a:t>
            </a:r>
            <a:r>
              <a:rPr lang="en-GB" sz="800" dirty="0"/>
              <a:t> 24364</a:t>
            </a:r>
          </a:p>
        </p:txBody>
      </p:sp>
    </p:spTree>
    <p:extLst>
      <p:ext uri="{BB962C8B-B14F-4D97-AF65-F5344CB8AC3E}">
        <p14:creationId xmlns:p14="http://schemas.microsoft.com/office/powerpoint/2010/main" val="64218828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Common Tropes and Themes</a:t>
            </a:r>
            <a:endParaRPr lang="en-GB" b="1" dirty="0"/>
          </a:p>
        </p:txBody>
      </p:sp>
      <p:sp>
        <p:nvSpPr>
          <p:cNvPr id="3" name="Content Placeholder 2"/>
          <p:cNvSpPr>
            <a:spLocks noGrp="1"/>
          </p:cNvSpPr>
          <p:nvPr>
            <p:ph idx="1"/>
          </p:nvPr>
        </p:nvSpPr>
        <p:spPr>
          <a:xfrm>
            <a:off x="83125" y="1417638"/>
            <a:ext cx="5018811" cy="5440362"/>
          </a:xfrm>
        </p:spPr>
        <p:txBody>
          <a:bodyPr>
            <a:normAutofit fontScale="92500"/>
          </a:bodyPr>
          <a:lstStyle/>
          <a:p>
            <a:r>
              <a:rPr lang="en-GB" dirty="0" smtClean="0"/>
              <a:t>Novelistic elements (travel, capture, release).</a:t>
            </a:r>
          </a:p>
          <a:p>
            <a:endParaRPr lang="en-GB" sz="200" dirty="0" smtClean="0"/>
          </a:p>
          <a:p>
            <a:r>
              <a:rPr lang="en-GB" dirty="0" smtClean="0"/>
              <a:t>Sage’s encounter with a king.</a:t>
            </a:r>
          </a:p>
          <a:p>
            <a:endParaRPr lang="en-GB" sz="200" dirty="0"/>
          </a:p>
          <a:p>
            <a:r>
              <a:rPr lang="en-GB" dirty="0" smtClean="0"/>
              <a:t>Moralising maxims and paradoxes (common “wisdom” themes).</a:t>
            </a:r>
          </a:p>
          <a:p>
            <a:endParaRPr lang="en-GB" sz="200" dirty="0"/>
          </a:p>
          <a:p>
            <a:r>
              <a:rPr lang="en-GB" dirty="0" smtClean="0"/>
              <a:t>Parallels with Diogenes the Cynic. </a:t>
            </a:r>
          </a:p>
          <a:p>
            <a:endParaRPr lang="en-GB" sz="200" dirty="0"/>
          </a:p>
          <a:p>
            <a:r>
              <a:rPr lang="en-GB" dirty="0" smtClean="0"/>
              <a:t>Nature verses human culture.</a:t>
            </a:r>
            <a:endParaRPr lang="en-GB" dirty="0"/>
          </a:p>
        </p:txBody>
      </p:sp>
      <p:pic>
        <p:nvPicPr>
          <p:cNvPr id="4" name="Picture 3"/>
          <p:cNvPicPr>
            <a:picLocks noChangeAspect="1"/>
          </p:cNvPicPr>
          <p:nvPr/>
        </p:nvPicPr>
        <p:blipFill>
          <a:blip r:embed="rId2"/>
          <a:stretch>
            <a:fillRect/>
          </a:stretch>
        </p:blipFill>
        <p:spPr>
          <a:xfrm>
            <a:off x="4998029" y="4148023"/>
            <a:ext cx="2493817" cy="2572452"/>
          </a:xfrm>
          <a:prstGeom prst="rect">
            <a:avLst/>
          </a:prstGeom>
        </p:spPr>
      </p:pic>
      <p:sp>
        <p:nvSpPr>
          <p:cNvPr id="5" name="Rectangle 4"/>
          <p:cNvSpPr/>
          <p:nvPr/>
        </p:nvSpPr>
        <p:spPr>
          <a:xfrm>
            <a:off x="7564582" y="4245417"/>
            <a:ext cx="1504990" cy="2308324"/>
          </a:xfrm>
          <a:prstGeom prst="rect">
            <a:avLst/>
          </a:prstGeom>
        </p:spPr>
        <p:txBody>
          <a:bodyPr wrap="square">
            <a:spAutoFit/>
          </a:bodyPr>
          <a:lstStyle/>
          <a:p>
            <a:r>
              <a:rPr lang="en-GB" dirty="0"/>
              <a:t>Saint Anthony Abbot Tempted by Gold -Giovanni di </a:t>
            </a:r>
            <a:r>
              <a:rPr lang="en-GB" dirty="0" err="1"/>
              <a:t>ser</a:t>
            </a:r>
            <a:r>
              <a:rPr lang="en-GB" dirty="0"/>
              <a:t> Giovanni </a:t>
            </a:r>
            <a:r>
              <a:rPr lang="en-GB" dirty="0" err="1"/>
              <a:t>Guidi</a:t>
            </a:r>
            <a:r>
              <a:rPr lang="en-GB" dirty="0"/>
              <a:t> (mid-15th century).</a:t>
            </a:r>
          </a:p>
        </p:txBody>
      </p:sp>
      <p:pic>
        <p:nvPicPr>
          <p:cNvPr id="6" name="Picture 5"/>
          <p:cNvPicPr>
            <a:picLocks noChangeAspect="1"/>
          </p:cNvPicPr>
          <p:nvPr/>
        </p:nvPicPr>
        <p:blipFill>
          <a:blip r:embed="rId3"/>
          <a:stretch>
            <a:fillRect/>
          </a:stretch>
        </p:blipFill>
        <p:spPr>
          <a:xfrm>
            <a:off x="5303955" y="1380903"/>
            <a:ext cx="3506126" cy="2629595"/>
          </a:xfrm>
          <a:prstGeom prst="rect">
            <a:avLst/>
          </a:prstGeom>
        </p:spPr>
      </p:pic>
    </p:spTree>
    <p:extLst>
      <p:ext uri="{BB962C8B-B14F-4D97-AF65-F5344CB8AC3E}">
        <p14:creationId xmlns:p14="http://schemas.microsoft.com/office/powerpoint/2010/main" val="170883315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1387" y="274638"/>
            <a:ext cx="8750594" cy="1143000"/>
          </a:xfrm>
        </p:spPr>
        <p:txBody>
          <a:bodyPr/>
          <a:lstStyle/>
          <a:p>
            <a:r>
              <a:rPr lang="en-GB" b="1" dirty="0" smtClean="0"/>
              <a:t>Brahmans and Christian Asceticism</a:t>
            </a:r>
            <a:endParaRPr lang="en-GB" b="1" dirty="0"/>
          </a:p>
        </p:txBody>
      </p:sp>
      <p:sp>
        <p:nvSpPr>
          <p:cNvPr id="3" name="Content Placeholder 2"/>
          <p:cNvSpPr>
            <a:spLocks noGrp="1"/>
          </p:cNvSpPr>
          <p:nvPr>
            <p:ph idx="1"/>
          </p:nvPr>
        </p:nvSpPr>
        <p:spPr>
          <a:xfrm>
            <a:off x="114301" y="1417638"/>
            <a:ext cx="5153890" cy="5440362"/>
          </a:xfrm>
        </p:spPr>
        <p:txBody>
          <a:bodyPr>
            <a:normAutofit fontScale="92500"/>
          </a:bodyPr>
          <a:lstStyle/>
          <a:p>
            <a:r>
              <a:rPr lang="en-GB" dirty="0" smtClean="0"/>
              <a:t>“Inner warfare” to overcome desire. </a:t>
            </a:r>
          </a:p>
          <a:p>
            <a:endParaRPr lang="en-GB" sz="500" dirty="0"/>
          </a:p>
          <a:p>
            <a:r>
              <a:rPr lang="en-GB" dirty="0" smtClean="0"/>
              <a:t>Submission to the divine and renunciation of the world.</a:t>
            </a:r>
          </a:p>
          <a:p>
            <a:endParaRPr lang="en-GB" sz="500" dirty="0"/>
          </a:p>
          <a:p>
            <a:r>
              <a:rPr lang="en-GB" dirty="0" smtClean="0"/>
              <a:t>“Barbarian wisdom” as a means of attacking Greek philosophic pretensions? (Clement of Alexandria).</a:t>
            </a:r>
          </a:p>
          <a:p>
            <a:endParaRPr lang="en-GB" sz="500" dirty="0"/>
          </a:p>
          <a:p>
            <a:r>
              <a:rPr lang="en-GB" dirty="0" smtClean="0"/>
              <a:t>Attack on Indian sophists by Augustine. </a:t>
            </a:r>
            <a:endParaRPr lang="en-GB" dirty="0"/>
          </a:p>
        </p:txBody>
      </p:sp>
      <p:pic>
        <p:nvPicPr>
          <p:cNvPr id="4" name="Picture 3"/>
          <p:cNvPicPr>
            <a:picLocks noChangeAspect="1"/>
          </p:cNvPicPr>
          <p:nvPr/>
        </p:nvPicPr>
        <p:blipFill>
          <a:blip r:embed="rId2"/>
          <a:stretch>
            <a:fillRect/>
          </a:stretch>
        </p:blipFill>
        <p:spPr>
          <a:xfrm>
            <a:off x="5175056" y="4343399"/>
            <a:ext cx="3860060" cy="2366211"/>
          </a:xfrm>
          <a:prstGeom prst="rect">
            <a:avLst/>
          </a:prstGeom>
        </p:spPr>
      </p:pic>
      <p:pic>
        <p:nvPicPr>
          <p:cNvPr id="5" name="Picture 4"/>
          <p:cNvPicPr>
            <a:picLocks noChangeAspect="1"/>
          </p:cNvPicPr>
          <p:nvPr/>
        </p:nvPicPr>
        <p:blipFill>
          <a:blip r:embed="rId3"/>
          <a:stretch>
            <a:fillRect/>
          </a:stretch>
        </p:blipFill>
        <p:spPr>
          <a:xfrm>
            <a:off x="5812958" y="1501662"/>
            <a:ext cx="2677390" cy="2757712"/>
          </a:xfrm>
          <a:prstGeom prst="rect">
            <a:avLst/>
          </a:prstGeom>
        </p:spPr>
      </p:pic>
    </p:spTree>
    <p:extLst>
      <p:ext uri="{BB962C8B-B14F-4D97-AF65-F5344CB8AC3E}">
        <p14:creationId xmlns:p14="http://schemas.microsoft.com/office/powerpoint/2010/main" val="408538462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Bibliography</a:t>
            </a:r>
            <a:endParaRPr lang="en-GB" b="1" dirty="0"/>
          </a:p>
        </p:txBody>
      </p:sp>
      <p:sp>
        <p:nvSpPr>
          <p:cNvPr id="3" name="Content Placeholder 2"/>
          <p:cNvSpPr>
            <a:spLocks noGrp="1"/>
          </p:cNvSpPr>
          <p:nvPr>
            <p:ph idx="1"/>
          </p:nvPr>
        </p:nvSpPr>
        <p:spPr/>
        <p:txBody>
          <a:bodyPr>
            <a:normAutofit/>
          </a:bodyPr>
          <a:lstStyle/>
          <a:p>
            <a:r>
              <a:rPr lang="en-GB" dirty="0"/>
              <a:t>Parker, G. (2008) </a:t>
            </a:r>
            <a:r>
              <a:rPr lang="en-GB" i="1" dirty="0"/>
              <a:t>The Making of Roman India</a:t>
            </a:r>
            <a:r>
              <a:rPr lang="en-GB" dirty="0"/>
              <a:t>. </a:t>
            </a:r>
            <a:r>
              <a:rPr lang="en-GB" dirty="0" smtClean="0"/>
              <a:t>Cambridge </a:t>
            </a:r>
            <a:r>
              <a:rPr lang="en-GB" dirty="0"/>
              <a:t>University Press. </a:t>
            </a:r>
          </a:p>
          <a:p>
            <a:endParaRPr lang="en-GB" sz="500" dirty="0" smtClean="0"/>
          </a:p>
          <a:p>
            <a:r>
              <a:rPr lang="en-GB" dirty="0" smtClean="0"/>
              <a:t>Stoneman</a:t>
            </a:r>
            <a:r>
              <a:rPr lang="en-GB" dirty="0"/>
              <a:t>, R</a:t>
            </a:r>
            <a:r>
              <a:rPr lang="en-GB" dirty="0" smtClean="0"/>
              <a:t>. </a:t>
            </a:r>
            <a:r>
              <a:rPr lang="en-GB" dirty="0"/>
              <a:t>(1995) ‘Naked Philosophers: The Brahmans in the Alexander Historians and the Alexander </a:t>
            </a:r>
            <a:r>
              <a:rPr lang="en-GB" dirty="0" smtClean="0"/>
              <a:t>Romance’, </a:t>
            </a:r>
            <a:r>
              <a:rPr lang="en-GB" i="1" dirty="0" smtClean="0"/>
              <a:t>JHS </a:t>
            </a:r>
            <a:r>
              <a:rPr lang="en-GB" dirty="0" smtClean="0"/>
              <a:t>115: 99-114.</a:t>
            </a:r>
          </a:p>
          <a:p>
            <a:endParaRPr lang="en-GB" sz="500" dirty="0"/>
          </a:p>
          <a:p>
            <a:r>
              <a:rPr lang="en-GB" dirty="0" smtClean="0"/>
              <a:t>Stoneman, R. (2019) </a:t>
            </a:r>
            <a:r>
              <a:rPr lang="en-GB" i="1" dirty="0" smtClean="0"/>
              <a:t>The Greek Experience of India: From Alexander to the Indo-Greeks</a:t>
            </a:r>
            <a:r>
              <a:rPr lang="en-GB" dirty="0" smtClean="0"/>
              <a:t>. Princeton University Press.  </a:t>
            </a:r>
            <a:endParaRPr lang="en-GB" dirty="0"/>
          </a:p>
        </p:txBody>
      </p:sp>
    </p:spTree>
    <p:extLst>
      <p:ext uri="{BB962C8B-B14F-4D97-AF65-F5344CB8AC3E}">
        <p14:creationId xmlns:p14="http://schemas.microsoft.com/office/powerpoint/2010/main" val="2052345237"/>
      </p:ext>
    </p:extLst>
  </p:cSld>
  <p:clrMapOvr>
    <a:masterClrMapping/>
  </p:clrMapOvr>
</p:sld>
</file>

<file path=ppt/theme/theme1.xml><?xml version="1.0" encoding="utf-8"?>
<a:theme xmlns:a="http://schemas.openxmlformats.org/drawingml/2006/main" name="2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Office Theme</Template>
  <TotalTime>697</TotalTime>
  <Words>1532</Words>
  <Application>Microsoft Office PowerPoint</Application>
  <PresentationFormat>On-screen Show (4:3)</PresentationFormat>
  <Paragraphs>124</Paragraphs>
  <Slides>14</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Arial</vt:lpstr>
      <vt:lpstr>Calibri</vt:lpstr>
      <vt:lpstr>Times New Roman</vt:lpstr>
      <vt:lpstr>2_Office Theme</vt:lpstr>
      <vt:lpstr>West meets East: Graeco-Roman Interaction with India    The Wisdom of India   </vt:lpstr>
      <vt:lpstr>The Love of Wisdom</vt:lpstr>
      <vt:lpstr>Pre-Alexander Tradition</vt:lpstr>
      <vt:lpstr>Alexander’s encounters with Indian sophists</vt:lpstr>
      <vt:lpstr>PowerPoint Presentation</vt:lpstr>
      <vt:lpstr>Lifestyles</vt:lpstr>
      <vt:lpstr>Hostile encounters</vt:lpstr>
      <vt:lpstr>PowerPoint Presentation</vt:lpstr>
      <vt:lpstr>Megasthenes’ Philosophers</vt:lpstr>
      <vt:lpstr>Indian Sophists as Teachers</vt:lpstr>
      <vt:lpstr>Palladius’ On the Life of the Brahmans</vt:lpstr>
      <vt:lpstr>Common Tropes and Themes</vt:lpstr>
      <vt:lpstr>Brahmans and Christian Asceticism</vt:lpstr>
      <vt:lpstr>Bibliography</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West meets East: Graeco-Roman Interaction with India    The Wisdom of India   </dc:title>
  <dc:creator>Matt</dc:creator>
  <cp:lastModifiedBy>Matt</cp:lastModifiedBy>
  <cp:revision>104</cp:revision>
  <dcterms:created xsi:type="dcterms:W3CDTF">2018-11-15T11:05:13Z</dcterms:created>
  <dcterms:modified xsi:type="dcterms:W3CDTF">2018-12-06T18:59:17Z</dcterms:modified>
</cp:coreProperties>
</file>