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notesMasterIdLst>
    <p:notesMasterId r:id="rId15"/>
  </p:notesMasterIdLst>
  <p:sldIdLst>
    <p:sldId id="644" r:id="rId5"/>
    <p:sldId id="645" r:id="rId6"/>
    <p:sldId id="646" r:id="rId7"/>
    <p:sldId id="647" r:id="rId8"/>
    <p:sldId id="648" r:id="rId9"/>
    <p:sldId id="649" r:id="rId10"/>
    <p:sldId id="652" r:id="rId11"/>
    <p:sldId id="650" r:id="rId12"/>
    <p:sldId id="651" r:id="rId13"/>
    <p:sldId id="65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DB4B5D-0CD6-4426-80F4-C691CD66E501}" v="3" dt="2025-03-15T11:51:32.0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6" autoAdjust="0"/>
    <p:restoredTop sz="94660"/>
  </p:normalViewPr>
  <p:slideViewPr>
    <p:cSldViewPr snapToGrid="0">
      <p:cViewPr varScale="1">
        <p:scale>
          <a:sx n="75" d="100"/>
          <a:sy n="75" d="100"/>
        </p:scale>
        <p:origin x="48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06671-8A5A-4AA4-A1B1-FA8AA744EA44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3E9C3-C30C-4155-BC12-A82D554C2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96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885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155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278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147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751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188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436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989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281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207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569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07/07/2026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53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7839F-7678-6245-707C-3D3341E9AB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" y="295185"/>
            <a:ext cx="10972800" cy="1143000"/>
          </a:xfrm>
        </p:spPr>
        <p:txBody>
          <a:bodyPr/>
          <a:lstStyle/>
          <a:p>
            <a:pPr lvl="0"/>
            <a:r>
              <a:rPr lang="en-GB" b="1" dirty="0"/>
              <a:t>DRAFT WORKSHOP</a:t>
            </a:r>
          </a:p>
        </p:txBody>
      </p:sp>
      <p:pic>
        <p:nvPicPr>
          <p:cNvPr id="5" name="Picture 4" descr="People in meeting">
            <a:extLst>
              <a:ext uri="{FF2B5EF4-FFF2-40B4-BE49-F238E27FC236}">
                <a16:creationId xmlns:a16="http://schemas.microsoft.com/office/drawing/2014/main" id="{7949973E-D532-71AA-9749-4A1915A2E5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1643" y="1600201"/>
            <a:ext cx="5588713" cy="37258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12F15-4E4E-9D64-87D8-9CE820D5C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519" y="1723294"/>
            <a:ext cx="10972800" cy="1143000"/>
          </a:xfrm>
        </p:spPr>
        <p:txBody>
          <a:bodyPr/>
          <a:lstStyle/>
          <a:p>
            <a:r>
              <a:rPr lang="en-GB" b="1" dirty="0"/>
              <a:t>Formative and verbal feedback</a:t>
            </a:r>
          </a:p>
        </p:txBody>
      </p:sp>
    </p:spTree>
    <p:extLst>
      <p:ext uri="{BB962C8B-B14F-4D97-AF65-F5344CB8AC3E}">
        <p14:creationId xmlns:p14="http://schemas.microsoft.com/office/powerpoint/2010/main" val="269207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E3B2B-73B2-DBB8-426D-E0E35AC32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i="1" dirty="0"/>
              <a:t>Research Report – Component 2 (Draft Workshop)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44B67-2DDE-5C5A-6CBF-9EAA7E3FDC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Sharing progress, receiving formative feedback, and refining your research.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Student Reminder: </a:t>
            </a:r>
            <a:r>
              <a:rPr lang="en-GB" i="1" dirty="0"/>
              <a:t>This is a formative session (not graded) – use it to improve before final submission.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0537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FC4D9-1C3C-D3B2-18E1-CBE660983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Workshop Objectives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26E93-6136-6EFD-7749-865054F9C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By the end of this session, you will be able to:</a:t>
            </a:r>
            <a:endParaRPr lang="en-GB" dirty="0"/>
          </a:p>
          <a:p>
            <a:r>
              <a:rPr lang="en-GB" dirty="0"/>
              <a:t>Present the progress of your 1500-word research report.</a:t>
            </a:r>
          </a:p>
          <a:p>
            <a:r>
              <a:rPr lang="en-GB" dirty="0"/>
              <a:t>Demonstrate understanding of your research article, methodology, and data approach.</a:t>
            </a:r>
          </a:p>
          <a:p>
            <a:r>
              <a:rPr lang="en-GB" dirty="0"/>
              <a:t>Receive </a:t>
            </a:r>
            <a:r>
              <a:rPr lang="en-GB" b="1" dirty="0"/>
              <a:t>formative verbal feedback</a:t>
            </a:r>
            <a:r>
              <a:rPr lang="en-GB" dirty="0"/>
              <a:t> from the lecturer and peers.</a:t>
            </a:r>
          </a:p>
          <a:p>
            <a:r>
              <a:rPr lang="en-GB" dirty="0"/>
              <a:t>Identify next steps to refine your report before submission.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8267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CE8D0-C38E-65BB-111D-86ABAF016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Quick Recap: Report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5BFB6-2872-B40E-6889-E3A3ABA193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en-GB" b="1" dirty="0"/>
          </a:p>
          <a:p>
            <a:r>
              <a:rPr lang="en-GB" b="1" dirty="0"/>
              <a:t>Structure Reminder:</a:t>
            </a:r>
            <a:endParaRPr lang="en-GB" dirty="0"/>
          </a:p>
          <a:p>
            <a:r>
              <a:rPr lang="en-GB" b="1" dirty="0"/>
              <a:t>Introduction (100 words)</a:t>
            </a:r>
            <a:endParaRPr lang="en-GB" dirty="0"/>
          </a:p>
          <a:p>
            <a:r>
              <a:rPr lang="en-GB" b="1" dirty="0"/>
              <a:t>Task 1 – Research Topic Identification (750 words)</a:t>
            </a:r>
            <a:endParaRPr lang="en-GB" dirty="0"/>
          </a:p>
          <a:p>
            <a:r>
              <a:rPr lang="en-GB" b="1" dirty="0"/>
              <a:t>Task 2 – Research Methodologies (250 words)</a:t>
            </a:r>
            <a:endParaRPr lang="en-GB" dirty="0"/>
          </a:p>
          <a:p>
            <a:r>
              <a:rPr lang="en-GB" b="1" dirty="0"/>
              <a:t>Task 3 – Data Collection (250 words)</a:t>
            </a:r>
            <a:endParaRPr lang="en-GB" dirty="0"/>
          </a:p>
          <a:p>
            <a:r>
              <a:rPr lang="en-GB" b="1" dirty="0"/>
              <a:t>Conclusion (150 words)</a:t>
            </a:r>
            <a:endParaRPr lang="en-GB" dirty="0"/>
          </a:p>
          <a:p>
            <a:r>
              <a:rPr lang="en-GB" b="1" dirty="0"/>
              <a:t>Reference List – Minimum 6 credible academic sources (UWTSD Harvard style)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541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065E3-500B-7730-4EC3-4E25255F6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6810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You Should Have by Now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8E66F-1381-BD93-0EFE-3C40CF3DB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✅ Clear understanding </a:t>
            </a:r>
            <a:r>
              <a:rPr lang="en-GB" sz="2800" b="1" dirty="0"/>
              <a:t>research article and issue</a:t>
            </a:r>
            <a:br>
              <a:rPr lang="en-GB" sz="2800" dirty="0"/>
            </a:br>
            <a:r>
              <a:rPr lang="en-GB" sz="2800" dirty="0"/>
              <a:t>✅ Identified </a:t>
            </a:r>
            <a:r>
              <a:rPr lang="en-GB" sz="2800" b="1" dirty="0"/>
              <a:t>who the issue affects</a:t>
            </a:r>
            <a:r>
              <a:rPr lang="en-GB" sz="2800" dirty="0"/>
              <a:t> (patients, carers,  organisations, etc.)</a:t>
            </a:r>
            <a:br>
              <a:rPr lang="en-GB" sz="2800" dirty="0"/>
            </a:br>
            <a:r>
              <a:rPr lang="en-GB" sz="2800" dirty="0"/>
              <a:t>✅ At least </a:t>
            </a:r>
            <a:r>
              <a:rPr lang="en-GB" sz="2800" b="1" dirty="0"/>
              <a:t>3 credible sources</a:t>
            </a:r>
            <a:r>
              <a:rPr lang="en-GB" sz="2800" dirty="0"/>
              <a:t> reviewed and justified</a:t>
            </a:r>
            <a:br>
              <a:rPr lang="en-GB" sz="2800" dirty="0"/>
            </a:br>
            <a:r>
              <a:rPr lang="en-GB" sz="2800" dirty="0"/>
              <a:t>✅ Chosen and justified </a:t>
            </a:r>
            <a:r>
              <a:rPr lang="en-GB" sz="2800" b="1" dirty="0"/>
              <a:t>research methodology in your article</a:t>
            </a:r>
            <a:br>
              <a:rPr lang="en-GB" sz="2800" dirty="0"/>
            </a:br>
            <a:r>
              <a:rPr lang="en-GB" sz="2800" dirty="0"/>
              <a:t>✅ Identify </a:t>
            </a:r>
            <a:r>
              <a:rPr lang="en-GB" sz="2800" b="1" dirty="0"/>
              <a:t>primary or secondary data</a:t>
            </a:r>
            <a:r>
              <a:rPr lang="en-GB" sz="2800" dirty="0"/>
              <a:t> and why</a:t>
            </a:r>
            <a:br>
              <a:rPr lang="en-GB" sz="2800" dirty="0"/>
            </a:br>
            <a:r>
              <a:rPr lang="en-GB" sz="2800" dirty="0"/>
              <a:t>✅ Draft introduction and partial conclusion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8457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BEF7B-C0EB-32A9-0DF2-44C836018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Draft Presentation Format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0C710-43CB-B0FF-03E3-383EFF051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Each student will:</a:t>
            </a:r>
            <a:endParaRPr lang="en-GB" dirty="0"/>
          </a:p>
          <a:p>
            <a:r>
              <a:rPr lang="en-GB" dirty="0"/>
              <a:t>share a </a:t>
            </a:r>
            <a:r>
              <a:rPr lang="en-GB" b="1" dirty="0"/>
              <a:t>5-minute summary</a:t>
            </a:r>
            <a:r>
              <a:rPr lang="en-GB" dirty="0"/>
              <a:t> of their report draft:</a:t>
            </a:r>
          </a:p>
          <a:p>
            <a:pPr lvl="1"/>
            <a:r>
              <a:rPr lang="en-GB" dirty="0"/>
              <a:t>Topic and issue discussed in your chosen article</a:t>
            </a:r>
          </a:p>
          <a:p>
            <a:pPr lvl="1"/>
            <a:r>
              <a:rPr lang="en-GB" dirty="0"/>
              <a:t>Why it is important to research</a:t>
            </a:r>
          </a:p>
          <a:p>
            <a:pPr lvl="1"/>
            <a:r>
              <a:rPr lang="en-GB" dirty="0"/>
              <a:t>Key findings from literature</a:t>
            </a:r>
          </a:p>
          <a:p>
            <a:pPr lvl="1"/>
            <a:r>
              <a:rPr lang="en-GB" dirty="0"/>
              <a:t>Methodology</a:t>
            </a:r>
          </a:p>
          <a:p>
            <a:pPr lvl="1"/>
            <a:r>
              <a:rPr lang="en-GB" dirty="0"/>
              <a:t>Data collection method</a:t>
            </a:r>
          </a:p>
          <a:p>
            <a:r>
              <a:rPr lang="en-GB" dirty="0"/>
              <a:t>Receive </a:t>
            </a:r>
            <a:r>
              <a:rPr lang="en-GB" b="1" dirty="0"/>
              <a:t>2–3 minutes of formative feedback</a:t>
            </a:r>
            <a:r>
              <a:rPr lang="en-GB" dirty="0"/>
              <a:t> (verbal) from:</a:t>
            </a:r>
          </a:p>
          <a:p>
            <a:pPr lvl="1"/>
            <a:r>
              <a:rPr lang="en-GB" dirty="0"/>
              <a:t>Lecturer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657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91F83-C13A-2101-9F04-07ACA888A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Verbal Feedback Guidance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7EE47-5A2A-B214-7040-DC6C9D71D8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Feedback will focus on:</a:t>
            </a:r>
            <a:endParaRPr lang="en-GB" dirty="0"/>
          </a:p>
          <a:p>
            <a:r>
              <a:rPr lang="en-GB" dirty="0"/>
              <a:t>Clarity and relevance of your research report content</a:t>
            </a:r>
          </a:p>
          <a:p>
            <a:r>
              <a:rPr lang="en-GB" dirty="0"/>
              <a:t>Appropriate discussion of methodology</a:t>
            </a:r>
          </a:p>
          <a:p>
            <a:r>
              <a:rPr lang="en-GB" dirty="0"/>
              <a:t>Logic and flow of arguments</a:t>
            </a:r>
          </a:p>
          <a:p>
            <a:r>
              <a:rPr lang="en-GB" dirty="0"/>
              <a:t>Use of credible and recent sources</a:t>
            </a:r>
          </a:p>
          <a:p>
            <a:r>
              <a:rPr lang="en-GB" dirty="0"/>
              <a:t>Academic tone and structure</a:t>
            </a:r>
          </a:p>
          <a:p>
            <a:r>
              <a:rPr lang="en-GB" dirty="0"/>
              <a:t>Overall progress toward submission readiness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568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E5683-043F-9606-CF47-480218D1E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Important Reminders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3753C-CC6C-02F3-55D9-153F32106B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000" b="1" dirty="0"/>
              <a:t>Word Count:</a:t>
            </a:r>
            <a:r>
              <a:rPr lang="en-GB" sz="3000" dirty="0"/>
              <a:t> 1500 words (+/- 10%)</a:t>
            </a:r>
          </a:p>
          <a:p>
            <a:r>
              <a:rPr lang="en-GB" sz="3000" b="1" dirty="0"/>
              <a:t>Font &amp; Format:</a:t>
            </a:r>
            <a:r>
              <a:rPr lang="en-GB" sz="3000" dirty="0"/>
              <a:t> Arial, size 11, 1.5 spacing</a:t>
            </a:r>
          </a:p>
          <a:p>
            <a:r>
              <a:rPr lang="en-GB" sz="3000" b="1" dirty="0"/>
              <a:t>Referencing:</a:t>
            </a:r>
            <a:r>
              <a:rPr lang="en-GB" sz="3000" dirty="0"/>
              <a:t> Harvard (minimum 6 credible sources)</a:t>
            </a:r>
          </a:p>
          <a:p>
            <a:r>
              <a:rPr lang="en-GB" sz="3000" b="1" dirty="0"/>
              <a:t>Deadline:</a:t>
            </a:r>
            <a:r>
              <a:rPr lang="en-GB" sz="3000" dirty="0"/>
              <a:t> [</a:t>
            </a:r>
            <a:r>
              <a:rPr lang="en-GB" sz="3000" dirty="0">
                <a:highlight>
                  <a:srgbClr val="FFFF00"/>
                </a:highlight>
              </a:rPr>
              <a:t>21</a:t>
            </a:r>
            <a:r>
              <a:rPr lang="en-GB" sz="3000" baseline="30000" dirty="0">
                <a:highlight>
                  <a:srgbClr val="FFFF00"/>
                </a:highlight>
              </a:rPr>
              <a:t>st</a:t>
            </a:r>
            <a:r>
              <a:rPr lang="en-GB" sz="3000" dirty="0">
                <a:highlight>
                  <a:srgbClr val="FFFF00"/>
                </a:highlight>
              </a:rPr>
              <a:t>  July 2026 </a:t>
            </a:r>
            <a:r>
              <a:rPr lang="en-GB" sz="3000" dirty="0"/>
              <a:t>]</a:t>
            </a:r>
          </a:p>
          <a:p>
            <a:r>
              <a:rPr lang="en-GB" sz="3000" dirty="0"/>
              <a:t> </a:t>
            </a:r>
            <a:r>
              <a:rPr lang="en-GB" sz="3000" b="1" dirty="0"/>
              <a:t>Submission:</a:t>
            </a:r>
            <a:r>
              <a:rPr lang="en-GB" sz="3000" dirty="0"/>
              <a:t> Upload via Turnitin (check for plagiarism score &lt;30%)</a:t>
            </a:r>
          </a:p>
          <a:p>
            <a:r>
              <a:rPr lang="en-GB" sz="3000" b="1" dirty="0"/>
              <a:t>AI Policy:</a:t>
            </a:r>
          </a:p>
          <a:p>
            <a:r>
              <a:rPr lang="en-GB" sz="3000" dirty="0"/>
              <a:t>You </a:t>
            </a:r>
            <a:r>
              <a:rPr lang="en-GB" sz="3000" b="1" dirty="0"/>
              <a:t>can</a:t>
            </a:r>
            <a:r>
              <a:rPr lang="en-GB" sz="3000" dirty="0"/>
              <a:t> use AI only for </a:t>
            </a:r>
            <a:r>
              <a:rPr lang="en-GB" sz="3000" b="1" dirty="0"/>
              <a:t>proofreading</a:t>
            </a:r>
            <a:r>
              <a:rPr lang="en-GB" sz="3000" dirty="0"/>
              <a:t> (grammar/syntax).</a:t>
            </a:r>
          </a:p>
          <a:p>
            <a:r>
              <a:rPr lang="en-GB" sz="3000" dirty="0"/>
              <a:t>You </a:t>
            </a:r>
            <a:r>
              <a:rPr lang="en-GB" sz="3000" b="1" dirty="0"/>
              <a:t>cannot</a:t>
            </a:r>
            <a:r>
              <a:rPr lang="en-GB" sz="3000" dirty="0"/>
              <a:t> use AI for research, writing, or structure creation.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654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514EB-2554-69AE-CBAC-1F3A7FB75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69874"/>
            <a:ext cx="10972800" cy="1143000"/>
          </a:xfrm>
        </p:spPr>
        <p:txBody>
          <a:bodyPr>
            <a:normAutofit/>
          </a:bodyPr>
          <a:lstStyle/>
          <a:p>
            <a:r>
              <a:rPr lang="en-GB" sz="6000" b="1" dirty="0"/>
              <a:t>Thankyou and All the Best</a:t>
            </a:r>
          </a:p>
        </p:txBody>
      </p:sp>
    </p:spTree>
    <p:extLst>
      <p:ext uri="{BB962C8B-B14F-4D97-AF65-F5344CB8AC3E}">
        <p14:creationId xmlns:p14="http://schemas.microsoft.com/office/powerpoint/2010/main" val="245233275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a58181b5ab6e5f4faa368dc5284aa1b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9f4133e3036feb7631fe88440b960a8f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c382ddc2-37cf-477f-bd98-92fd66650630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  <SharedWithUsers xmlns="32cf4773-4f40-40c5-b712-949156571374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952DF45-B632-4E4A-B340-2EB474A3CA6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C496DD-A21C-42CC-A4AF-834420DEE0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0D8F53A-DA0A-4C2A-AB91-319CDBD038E1}">
  <ds:schemaRefs>
    <ds:schemaRef ds:uri="http://schemas.microsoft.com/office/2006/metadata/properties"/>
    <ds:schemaRef ds:uri="http://schemas.microsoft.com/office/infopath/2007/PartnerControls"/>
    <ds:schemaRef ds:uri="74243a2f-f39c-4e43-9810-58f2f548e0d4"/>
    <ds:schemaRef ds:uri="32cf4773-4f40-40c5-b712-94915657137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410</Words>
  <Application>Microsoft Office PowerPoint</Application>
  <PresentationFormat>Widescreen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Myriad Pro</vt:lpstr>
      <vt:lpstr>Arial</vt:lpstr>
      <vt:lpstr>Calibri</vt:lpstr>
      <vt:lpstr>20140311PresentationUWTSDTemplate</vt:lpstr>
      <vt:lpstr>DRAFT WORKSHOP</vt:lpstr>
      <vt:lpstr>Formative and verbal feedback</vt:lpstr>
      <vt:lpstr> Research Report – Component 2 (Draft Workshop) </vt:lpstr>
      <vt:lpstr>Workshop Objectives </vt:lpstr>
      <vt:lpstr>Quick Recap: Report Structure</vt:lpstr>
      <vt:lpstr>What You Should Have by Now </vt:lpstr>
      <vt:lpstr>Draft Presentation Format </vt:lpstr>
      <vt:lpstr>Verbal Feedback Guidance </vt:lpstr>
      <vt:lpstr>Important Reminders </vt:lpstr>
      <vt:lpstr>Thankyou and All the Best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Hajra Mustasim</cp:lastModifiedBy>
  <cp:revision>7</cp:revision>
  <dcterms:created xsi:type="dcterms:W3CDTF">2024-02-02T13:40:40Z</dcterms:created>
  <dcterms:modified xsi:type="dcterms:W3CDTF">2026-07-07T19:09:37Z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  <property fmtid="{D5CDD505-2E9C-101B-9397-08002B2CF9AE}" pid="4" name="Order">
    <vt:r8>295200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ComplianceAssetId">
    <vt:lpwstr/>
  </property>
  <property fmtid="{D5CDD505-2E9C-101B-9397-08002B2CF9AE}" pid="8" name="TemplateUrl">
    <vt:lpwstr/>
  </property>
  <property fmtid="{D5CDD505-2E9C-101B-9397-08002B2CF9AE}" pid="9" name="_ExtendedDescription">
    <vt:lpwstr/>
  </property>
  <property fmtid="{D5CDD505-2E9C-101B-9397-08002B2CF9AE}" pid="10" name="TriggerFlowInfo">
    <vt:lpwstr/>
  </property>
</Properties>
</file>