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Roboto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0928096-89A5-43C5-8993-F67AC788F53E}">
  <a:tblStyle styleId="{A0928096-89A5-43C5-8993-F67AC788F53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regular.fntdata"/><Relationship Id="rId11" Type="http://schemas.openxmlformats.org/officeDocument/2006/relationships/slide" Target="slides/slide6.xml"/><Relationship Id="rId22" Type="http://schemas.openxmlformats.org/officeDocument/2006/relationships/font" Target="fonts/Roboto-italic.fntdata"/><Relationship Id="rId10" Type="http://schemas.openxmlformats.org/officeDocument/2006/relationships/slide" Target="slides/slide5.xml"/><Relationship Id="rId21" Type="http://schemas.openxmlformats.org/officeDocument/2006/relationships/font" Target="fonts/Roboto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Roboto-bold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f44f5f4b5b_1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f44f5f4b5b_1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f44f5f4b5b_1_2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f44f5f4b5b_1_2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f44f5f4b5b_1_4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3f44f5f4b5b_1_4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f4e4462391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f4e4462391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f4e4462391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3f4e4462391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f4e4462391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f4e4462391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f4e4462391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3f4e4462391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f4e4462391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f4e4462391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f4e4462391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f4e4462391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f4e4462391_0_1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3f4e4462391_0_1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f4e4462391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f4e4462391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f4e4462391_0_2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f4e4462391_0_2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3f4e4462391_1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3f4e4462391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" name="Google Shape;26;p3"/>
          <p:cNvSpPr txBox="1"/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" name="Google Shape;35;p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6" name="Google Shape;36;p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" type="body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5"/>
          <p:cNvSpPr txBox="1"/>
          <p:nvPr>
            <p:ph idx="2" type="body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8" name="Google Shape;48;p7"/>
          <p:cNvSpPr txBox="1"/>
          <p:nvPr>
            <p:ph idx="1" type="body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7" name="Google Shape;57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8" name="Google Shape;58;p8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" name="Google Shape;62;p9"/>
          <p:cNvSpPr txBox="1"/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63" name="Google Shape;63;p9"/>
          <p:cNvSpPr txBox="1"/>
          <p:nvPr>
            <p:ph idx="1" type="subTitle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64" name="Google Shape;6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Google Shape;65;p9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68" name="Google Shape;68;p10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6" name="Google Shape;76;p11"/>
          <p:cNvSpPr txBox="1"/>
          <p:nvPr>
            <p:ph hasCustomPrompt="1" type="title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/>
          <p:nvPr>
            <p:ph idx="1" type="body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Google Shape;78;p1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eometr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Relationship Id="rId4" Type="http://schemas.openxmlformats.org/officeDocument/2006/relationships/image" Target="../media/image7.png"/><Relationship Id="rId5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Relationship Id="rId4" Type="http://schemas.openxmlformats.org/officeDocument/2006/relationships/image" Target="../media/image1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corporate.marksandspencer.com" TargetMode="External"/><Relationship Id="rId4" Type="http://schemas.openxmlformats.org/officeDocument/2006/relationships/hyperlink" Target="https://corporate.marksandspencer.com" TargetMode="External"/><Relationship Id="rId5" Type="http://schemas.openxmlformats.org/officeDocument/2006/relationships/hyperlink" Target="https://www.acas.org.uk" TargetMode="External"/><Relationship Id="rId6" Type="http://schemas.openxmlformats.org/officeDocument/2006/relationships/hyperlink" Target="https://www.acas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ile:M&amp;S in tmtp 20130222.jpg - Wikimedia Commons" id="85" name="Google Shape;8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00750" y="1389175"/>
            <a:ext cx="2990049" cy="3645473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299625" y="2115175"/>
            <a:ext cx="7575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2"/>
              </a:solidFill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608175" y="2396900"/>
            <a:ext cx="7727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201975" y="1389174"/>
            <a:ext cx="7575300" cy="357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2"/>
                </a:solidFill>
              </a:rPr>
              <a:t>Name: </a:t>
            </a:r>
            <a:r>
              <a:rPr lang="en-GB" sz="2200">
                <a:solidFill>
                  <a:schemeClr val="dk2"/>
                </a:solidFill>
              </a:rPr>
              <a:t>Yelli Nouria Ginette Traore</a:t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2"/>
                </a:solidFill>
              </a:rPr>
              <a:t>Student ID: </a:t>
            </a:r>
            <a:r>
              <a:rPr lang="en-GB" sz="2200">
                <a:solidFill>
                  <a:schemeClr val="dk2"/>
                </a:solidFill>
              </a:rPr>
              <a:t>2425606</a:t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2"/>
                </a:solidFill>
              </a:rPr>
              <a:t>Module Code and Title :</a:t>
            </a:r>
            <a:r>
              <a:rPr lang="en-GB" sz="2200">
                <a:solidFill>
                  <a:schemeClr val="dk2"/>
                </a:solidFill>
              </a:rPr>
              <a:t>LCLM5002 – Developing</a:t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2"/>
                </a:solidFill>
              </a:rPr>
              <a:t> and Managing Individuals and Teams </a:t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2"/>
                </a:solidFill>
              </a:rPr>
              <a:t>Lecturer:</a:t>
            </a:r>
            <a:r>
              <a:rPr lang="en-GB" sz="2200">
                <a:solidFill>
                  <a:schemeClr val="dk2"/>
                </a:solidFill>
              </a:rPr>
              <a:t> Sukhpreet Grewal</a:t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2"/>
                </a:solidFill>
              </a:rPr>
              <a:t>Submission date:</a:t>
            </a:r>
            <a:r>
              <a:rPr lang="en-GB" sz="2200">
                <a:solidFill>
                  <a:schemeClr val="dk2"/>
                </a:solidFill>
              </a:rPr>
              <a:t>13/july/2026</a:t>
            </a:r>
            <a:endParaRPr sz="2200">
              <a:solidFill>
                <a:schemeClr val="dk2"/>
              </a:solidFill>
            </a:endParaRPr>
          </a:p>
        </p:txBody>
      </p:sp>
      <p:pic>
        <p:nvPicPr>
          <p:cNvPr descr="File:M&amp;S new no tagline.png - Wikipedia" id="89" name="Google Shape;8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250" y="149750"/>
            <a:ext cx="2890625" cy="1189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4"/>
          <p:cNvSpPr txBox="1"/>
          <p:nvPr>
            <p:ph idx="1" type="body"/>
          </p:nvPr>
        </p:nvSpPr>
        <p:spPr>
          <a:xfrm>
            <a:off x="82625" y="0"/>
            <a:ext cx="8923800" cy="487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55000" lnSpcReduction="20000"/>
          </a:bodyPr>
          <a:lstStyle/>
          <a:p>
            <a:pPr indent="0" lvl="0" marL="0" rtl="0" algn="l">
              <a:spcBef>
                <a:spcPts val="2400"/>
              </a:spcBef>
              <a:spcAft>
                <a:spcPts val="0"/>
              </a:spcAft>
              <a:buNone/>
            </a:pPr>
            <a:r>
              <a:rPr b="1" lang="en-GB" sz="4436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b="1" lang="en-GB" sz="443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GB" sz="4436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Table of Contents</a:t>
            </a:r>
            <a:endParaRPr b="1" sz="4436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94522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53586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GB" sz="3857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troduction to Marks &amp; Spencer and Organisational Transformation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Recruitment Process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Job Analysis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Job Description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Person Specification and Advertisement Platforms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Structured Interview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Competency-Based Interview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Panel Interview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Questioning Techniques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Face-to-Face vs Virtual Interviews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Conclusion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0621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63094"/>
              <a:buFont typeface="Arial"/>
              <a:buAutoNum type="arabicPeriod"/>
            </a:pPr>
            <a:r>
              <a:rPr lang="en-GB" sz="3522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 sz="3522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/>
          <p:nvPr>
            <p:ph idx="1" type="body"/>
          </p:nvPr>
        </p:nvSpPr>
        <p:spPr>
          <a:xfrm>
            <a:off x="144600" y="134275"/>
            <a:ext cx="5655000" cy="474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0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000"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b="1" lang="en-GB" sz="5500"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b="1" lang="en-GB" sz="5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5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GB" sz="5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Introduction To</a:t>
            </a:r>
            <a:r>
              <a:rPr lang="en-GB" sz="55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Marks &amp; Spencer and Organisational Transformation</a:t>
            </a:r>
            <a:endParaRPr sz="55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4684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6139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-GB" sz="462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Founded in 1884 in the United Kingdom.</a:t>
            </a:r>
            <a:endParaRPr sz="4628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613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-GB" sz="462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of the leading retailers in the UK.</a:t>
            </a:r>
            <a:endParaRPr sz="4628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613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-GB" sz="462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Offers clothing, food, home and beauty products.</a:t>
            </a:r>
            <a:endParaRPr sz="4628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613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-GB" sz="462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Operates over 1,000 stores in the UK and internationally.</a:t>
            </a:r>
            <a:endParaRPr sz="4628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613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-GB" sz="462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Committed to quality, innovation and customer satisfaction.</a:t>
            </a:r>
            <a:endParaRPr sz="4628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6139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AutoNum type="arabicPeriod"/>
            </a:pPr>
            <a:r>
              <a:rPr lang="en-GB" sz="4628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Currently undergoing a digital transformation to improve customer experience and business performance.</a:t>
            </a:r>
            <a:endParaRPr sz="4628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372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File:Marks &amp; Spencer corporate logo.svg - Wikimedia Commons" id="100" name="Google Shape;10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61575" y="67137"/>
            <a:ext cx="3191199" cy="487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/>
          <p:nvPr/>
        </p:nvSpPr>
        <p:spPr>
          <a:xfrm>
            <a:off x="940700" y="-10275"/>
            <a:ext cx="7033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2"/>
                </a:solidFill>
              </a:rPr>
              <a:t>    </a:t>
            </a:r>
            <a:r>
              <a:rPr b="1" lang="en-GB" sz="2000">
                <a:solidFill>
                  <a:schemeClr val="dk2"/>
                </a:solidFill>
              </a:rPr>
              <a:t>                      </a:t>
            </a:r>
            <a:r>
              <a:rPr b="1" lang="en-GB" sz="2000">
                <a:solidFill>
                  <a:schemeClr val="dk1"/>
                </a:solidFill>
              </a:rPr>
              <a:t>  Recruitment Process </a:t>
            </a:r>
            <a:endParaRPr b="1" sz="2000">
              <a:solidFill>
                <a:schemeClr val="dk1"/>
              </a:solidFill>
            </a:endParaRPr>
          </a:p>
        </p:txBody>
      </p:sp>
      <p:sp>
        <p:nvSpPr>
          <p:cNvPr id="106" name="Google Shape;106;p16"/>
          <p:cNvSpPr/>
          <p:nvPr/>
        </p:nvSpPr>
        <p:spPr>
          <a:xfrm>
            <a:off x="113625" y="1001825"/>
            <a:ext cx="1533900" cy="5733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</a:rPr>
              <a:t>Workforce Planning </a:t>
            </a:r>
            <a:endParaRPr sz="1700">
              <a:solidFill>
                <a:schemeClr val="accent4"/>
              </a:solidFill>
            </a:endParaRPr>
          </a:p>
        </p:txBody>
      </p:sp>
      <p:sp>
        <p:nvSpPr>
          <p:cNvPr id="107" name="Google Shape;107;p16"/>
          <p:cNvSpPr/>
          <p:nvPr/>
        </p:nvSpPr>
        <p:spPr>
          <a:xfrm>
            <a:off x="1740300" y="1226525"/>
            <a:ext cx="681600" cy="852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16"/>
          <p:cNvSpPr/>
          <p:nvPr/>
        </p:nvSpPr>
        <p:spPr>
          <a:xfrm>
            <a:off x="2592400" y="1042175"/>
            <a:ext cx="1363500" cy="6723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rPr>
              <a:t>Job Analysis</a:t>
            </a:r>
            <a:r>
              <a:rPr lang="en-GB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>
              <a:solidFill>
                <a:schemeClr val="accent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9" name="Google Shape;109;p16"/>
          <p:cNvSpPr/>
          <p:nvPr/>
        </p:nvSpPr>
        <p:spPr>
          <a:xfrm>
            <a:off x="4033450" y="1401525"/>
            <a:ext cx="681600" cy="852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0" name="Google Shape;110;p16"/>
          <p:cNvSpPr/>
          <p:nvPr/>
        </p:nvSpPr>
        <p:spPr>
          <a:xfrm>
            <a:off x="4900775" y="1018125"/>
            <a:ext cx="1533900" cy="6723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</a:rPr>
              <a:t>Job Description </a:t>
            </a:r>
            <a:endParaRPr sz="1700">
              <a:solidFill>
                <a:schemeClr val="accent4"/>
              </a:solidFill>
            </a:endParaRPr>
          </a:p>
        </p:txBody>
      </p:sp>
      <p:sp>
        <p:nvSpPr>
          <p:cNvPr id="111" name="Google Shape;111;p16"/>
          <p:cNvSpPr/>
          <p:nvPr/>
        </p:nvSpPr>
        <p:spPr>
          <a:xfrm>
            <a:off x="136875" y="2094625"/>
            <a:ext cx="1487400" cy="5733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</a:rPr>
              <a:t>Person Specification</a:t>
            </a:r>
            <a:r>
              <a:rPr lang="en-GB">
                <a:latin typeface="Roboto"/>
                <a:ea typeface="Roboto"/>
                <a:cs typeface="Roboto"/>
                <a:sym typeface="Roboto"/>
              </a:rPr>
              <a:t> 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6"/>
          <p:cNvSpPr/>
          <p:nvPr/>
        </p:nvSpPr>
        <p:spPr>
          <a:xfrm>
            <a:off x="2509075" y="1932275"/>
            <a:ext cx="1690800" cy="8850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solidFill>
                  <a:schemeClr val="accent3"/>
                </a:solidFill>
              </a:rPr>
              <a:t>Job </a:t>
            </a:r>
            <a:r>
              <a:rPr b="1" lang="en-GB" sz="1700">
                <a:solidFill>
                  <a:schemeClr val="accent3"/>
                </a:solidFill>
              </a:rPr>
              <a:t>Ad</a:t>
            </a:r>
            <a:r>
              <a:rPr b="1" lang="en-GB" sz="1700">
                <a:solidFill>
                  <a:schemeClr val="accent3"/>
                </a:solidFill>
              </a:rPr>
              <a:t>vertisement</a:t>
            </a:r>
            <a:endParaRPr sz="1600">
              <a:solidFill>
                <a:schemeClr val="accent3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3"/>
                </a:solidFill>
              </a:rPr>
              <a:t> </a:t>
            </a:r>
            <a:endParaRPr sz="1700">
              <a:solidFill>
                <a:schemeClr val="accent3"/>
              </a:solidFill>
            </a:endParaRPr>
          </a:p>
        </p:txBody>
      </p:sp>
      <p:sp>
        <p:nvSpPr>
          <p:cNvPr id="113" name="Google Shape;113;p16"/>
          <p:cNvSpPr/>
          <p:nvPr/>
        </p:nvSpPr>
        <p:spPr>
          <a:xfrm>
            <a:off x="4900775" y="2081675"/>
            <a:ext cx="1363500" cy="7356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</a:rPr>
              <a:t>Interview &amp; Selection </a:t>
            </a:r>
            <a:endParaRPr sz="1700">
              <a:solidFill>
                <a:schemeClr val="accent4"/>
              </a:solidFill>
            </a:endParaRPr>
          </a:p>
        </p:txBody>
      </p:sp>
      <p:sp>
        <p:nvSpPr>
          <p:cNvPr id="114" name="Google Shape;114;p16"/>
          <p:cNvSpPr/>
          <p:nvPr/>
        </p:nvSpPr>
        <p:spPr>
          <a:xfrm>
            <a:off x="1740300" y="2435825"/>
            <a:ext cx="612000" cy="852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5" name="Google Shape;115;p16"/>
          <p:cNvSpPr/>
          <p:nvPr/>
        </p:nvSpPr>
        <p:spPr>
          <a:xfrm>
            <a:off x="4199738" y="2332775"/>
            <a:ext cx="515400" cy="852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6" name="Google Shape;116;p16"/>
          <p:cNvSpPr/>
          <p:nvPr/>
        </p:nvSpPr>
        <p:spPr>
          <a:xfrm>
            <a:off x="2774450" y="3165475"/>
            <a:ext cx="1487400" cy="8850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4"/>
                </a:solidFill>
              </a:rPr>
              <a:t>Job Offer </a:t>
            </a:r>
            <a:endParaRPr sz="1700">
              <a:solidFill>
                <a:schemeClr val="accent4"/>
              </a:solidFill>
            </a:endParaRPr>
          </a:p>
        </p:txBody>
      </p:sp>
      <p:sp>
        <p:nvSpPr>
          <p:cNvPr id="117" name="Google Shape;117;p16"/>
          <p:cNvSpPr/>
          <p:nvPr/>
        </p:nvSpPr>
        <p:spPr>
          <a:xfrm>
            <a:off x="4924025" y="3208525"/>
            <a:ext cx="1487400" cy="7989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solidFill>
                  <a:schemeClr val="accent3"/>
                </a:solidFill>
              </a:rPr>
              <a:t>Induction </a:t>
            </a:r>
            <a:endParaRPr sz="1700">
              <a:solidFill>
                <a:schemeClr val="accent3"/>
              </a:solidFill>
            </a:endParaRPr>
          </a:p>
        </p:txBody>
      </p:sp>
      <p:sp>
        <p:nvSpPr>
          <p:cNvPr id="118" name="Google Shape;118;p16"/>
          <p:cNvSpPr/>
          <p:nvPr/>
        </p:nvSpPr>
        <p:spPr>
          <a:xfrm>
            <a:off x="4327575" y="3449650"/>
            <a:ext cx="515400" cy="186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9" name="Google Shape;119;p16"/>
          <p:cNvSpPr txBox="1"/>
          <p:nvPr/>
        </p:nvSpPr>
        <p:spPr>
          <a:xfrm>
            <a:off x="6620400" y="306125"/>
            <a:ext cx="2523600" cy="37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23850" lvl="0" marL="457200" marR="381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500"/>
              <a:buChar char="●"/>
            </a:pPr>
            <a:r>
              <a:rPr b="1" lang="en-GB" sz="1500"/>
              <a:t>A structured recruitment process helps Marks &amp; Spencer attract, select and retain the most suitable employees to support organisational transformation.</a:t>
            </a:r>
            <a:endParaRPr b="1" sz="1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descr="Corporate team meeting in clean flat-drawing office workspace ..." id="120" name="Google Shape;12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6875" y="3165475"/>
            <a:ext cx="2372199" cy="1562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7"/>
          <p:cNvSpPr txBox="1"/>
          <p:nvPr>
            <p:ph type="title"/>
          </p:nvPr>
        </p:nvSpPr>
        <p:spPr>
          <a:xfrm>
            <a:off x="385875" y="0"/>
            <a:ext cx="6998400" cy="57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41250"/>
              <a:buNone/>
            </a:pPr>
            <a:r>
              <a:rPr lang="en-GB" sz="2400">
                <a:solidFill>
                  <a:srgbClr val="20124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GB" sz="2400">
                <a:solidFill>
                  <a:srgbClr val="20124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GB" sz="2400">
                <a:latin typeface="Arial"/>
                <a:ea typeface="Arial"/>
                <a:cs typeface="Arial"/>
                <a:sym typeface="Arial"/>
              </a:rPr>
              <a:t>Job Analysis </a:t>
            </a:r>
            <a:endParaRPr b="1" sz="24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41250"/>
              <a:buNone/>
            </a:pPr>
            <a:r>
              <a:t/>
            </a:r>
            <a:endParaRPr sz="2400">
              <a:solidFill>
                <a:srgbClr val="20124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7"/>
          <p:cNvSpPr txBox="1"/>
          <p:nvPr>
            <p:ph idx="1" type="body"/>
          </p:nvPr>
        </p:nvSpPr>
        <p:spPr>
          <a:xfrm>
            <a:off x="3079800" y="217200"/>
            <a:ext cx="6064200" cy="470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Key Elements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Identify job responsibilities.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Determine required skills and qualifications.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Define knowledge and experience needed.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Support effective recruitment and selection.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Example at Marks &amp; Spencer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Position:</a:t>
            </a: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Digital Project Manager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Leadership skills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Communication skills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Digital knowledge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Problem-solving ability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Armstrong (2023); CIPD (2024).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7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7"/>
          <p:cNvSpPr txBox="1"/>
          <p:nvPr/>
        </p:nvSpPr>
        <p:spPr>
          <a:xfrm>
            <a:off x="149075" y="690550"/>
            <a:ext cx="2262600" cy="45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●"/>
            </a:pPr>
            <a:r>
              <a:rPr b="1" lang="en-GB" sz="1100"/>
              <a:t>       </a:t>
            </a:r>
            <a:r>
              <a:rPr b="1" lang="en-GB" sz="1800"/>
              <a:t>  Definition</a:t>
            </a:r>
            <a:endParaRPr b="1" sz="1800"/>
          </a:p>
          <a:p>
            <a:pPr indent="0" lvl="0" marL="381000" marR="381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/>
              <a:t>Job analysis is the process of identifying the duties, responsibilities, skills and qualifications required for a specific job role.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descr="Business Meeting Free Stock Photo - Public Domain Pictures" id="128" name="Google Shape;12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14500" y="2193850"/>
            <a:ext cx="1922774" cy="226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/>
          <p:nvPr>
            <p:ph type="title"/>
          </p:nvPr>
        </p:nvSpPr>
        <p:spPr>
          <a:xfrm>
            <a:off x="311700" y="87800"/>
            <a:ext cx="7641000" cy="44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                     </a:t>
            </a:r>
            <a:r>
              <a:rPr b="1" lang="en-GB">
                <a:latin typeface="Arial"/>
                <a:ea typeface="Arial"/>
                <a:cs typeface="Arial"/>
                <a:sym typeface="Arial"/>
              </a:rPr>
              <a:t>Job Description </a:t>
            </a:r>
            <a:endParaRPr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8"/>
          <p:cNvSpPr txBox="1"/>
          <p:nvPr>
            <p:ph idx="1" type="body"/>
          </p:nvPr>
        </p:nvSpPr>
        <p:spPr>
          <a:xfrm>
            <a:off x="129100" y="366650"/>
            <a:ext cx="7049100" cy="429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Job Title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Digital Project Manager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Main Responsibilities</a:t>
            </a:r>
            <a:endParaRPr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Manage digital transformation projects.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Lead and coordinate project teams.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Improve online customer experience.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Monitor project performance and budgets.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●"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Ensure projects are completed on time.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Reporting To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Head of Digital Transformation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Armstrong (2023); CIPD (2024). 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Business 1080P, 2K, 4K, 5K HD wallpapers free download, sort by ..." id="135" name="Google Shape;13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64150" y="709200"/>
            <a:ext cx="3979851" cy="387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9"/>
          <p:cNvSpPr txBox="1"/>
          <p:nvPr>
            <p:ph type="title"/>
          </p:nvPr>
        </p:nvSpPr>
        <p:spPr>
          <a:xfrm>
            <a:off x="311700" y="72300"/>
            <a:ext cx="8214300" cy="44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Person Specification and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Advertisement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 Platforms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9"/>
          <p:cNvSpPr txBox="1"/>
          <p:nvPr>
            <p:ph idx="1" type="body"/>
          </p:nvPr>
        </p:nvSpPr>
        <p:spPr>
          <a:xfrm>
            <a:off x="82500" y="516300"/>
            <a:ext cx="8749800" cy="437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80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Person Specification</a:t>
            </a:r>
            <a:endParaRPr b="1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Essential Qualificatio</a:t>
            </a:r>
            <a:r>
              <a:rPr b="1"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ns</a:t>
            </a:r>
            <a:endParaRPr b="1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Bachelor's degree in Business, IT or a related field.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Experience in project management.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Strong communication and leadership skills.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Digital and analytical skills.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Ability to work in a team and adapt to change.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80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Advertisement Platforms</a:t>
            </a:r>
            <a:endParaRPr b="1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Marks </a:t>
            </a: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&amp; Spencer Careers Website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LinkedIn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Indeed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Reed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Graduate Jobs</a:t>
            </a:r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9"/>
          <p:cNvSpPr txBox="1"/>
          <p:nvPr/>
        </p:nvSpPr>
        <p:spPr>
          <a:xfrm>
            <a:off x="4807825" y="784950"/>
            <a:ext cx="3857700" cy="225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marR="381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Using different recruitment platforms helps Marks &amp; Spencer attract a wider pool of qualified candidates.</a:t>
            </a:r>
            <a:endParaRPr/>
          </a:p>
          <a:p>
            <a:pPr indent="0" lvl="0" marL="457200" marR="381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Source: CIPD (2024); Armstrong (2023).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descr="Free Images : job, search, hr, cv, opportunity, recruitment ..." id="143" name="Google Shape;14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78300" y="2683450"/>
            <a:ext cx="3447700" cy="19618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LinkedIn Logo 2013.svg - Wikimedia Commons" id="144" name="Google Shape;14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48575" y="4114050"/>
            <a:ext cx="784675" cy="505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Indeed logo.png - Wikipedia" id="145" name="Google Shape;145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45675" y="4114041"/>
            <a:ext cx="1229201" cy="318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0"/>
          <p:cNvSpPr txBox="1"/>
          <p:nvPr>
            <p:ph type="title"/>
          </p:nvPr>
        </p:nvSpPr>
        <p:spPr>
          <a:xfrm>
            <a:off x="825300" y="101250"/>
            <a:ext cx="6972000" cy="68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Structured Interview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1" name="Google Shape;151;p20"/>
          <p:cNvGraphicFramePr/>
          <p:nvPr/>
        </p:nvGraphicFramePr>
        <p:xfrm>
          <a:off x="369600" y="7846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{A0928096-89A5-43C5-8993-F67AC788F53E}</a:tableStyleId>
              </a:tblPr>
              <a:tblGrid>
                <a:gridCol w="2430950"/>
                <a:gridCol w="2475400"/>
              </a:tblGrid>
              <a:tr h="5985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Advantages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Disadvantages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495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Fair selection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Less flexibility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495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Easy</a:t>
                      </a:r>
                      <a:r>
                        <a:rPr lang="en-GB" sz="1800"/>
                        <a:t> </a:t>
                      </a:r>
                      <a:r>
                        <a:rPr lang="en-GB" sz="1800"/>
                        <a:t>comparison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Limited Discussion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7597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Reduces bias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</a:t>
                      </a:r>
                      <a:r>
                        <a:rPr lang="en-GB" sz="1800"/>
                        <a:t>ay miss useful information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52" name="Google Shape;152;p20"/>
          <p:cNvSpPr txBox="1"/>
          <p:nvPr/>
        </p:nvSpPr>
        <p:spPr>
          <a:xfrm>
            <a:off x="5731450" y="237975"/>
            <a:ext cx="3235500" cy="268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800"/>
              <a:t>Definition</a:t>
            </a:r>
            <a:endParaRPr b="1" sz="18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800"/>
              <a:t>A structured interview uses the same questions for every candidate, making the recruitment process fair and consistent.</a:t>
            </a:r>
            <a:endParaRPr sz="18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3" name="Google Shape;153;p20"/>
          <p:cNvSpPr txBox="1"/>
          <p:nvPr/>
        </p:nvSpPr>
        <p:spPr>
          <a:xfrm>
            <a:off x="0" y="3356775"/>
            <a:ext cx="3235500" cy="16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381000" marR="3810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Marks &amp; Spencer can use structured interviews to ensure all candidates are assessed fairly during organisational transformation.</a:t>
            </a:r>
            <a:endParaRPr/>
          </a:p>
        </p:txBody>
      </p:sp>
      <p:sp>
        <p:nvSpPr>
          <p:cNvPr id="154" name="Google Shape;154;p20"/>
          <p:cNvSpPr txBox="1"/>
          <p:nvPr/>
        </p:nvSpPr>
        <p:spPr>
          <a:xfrm>
            <a:off x="5635250" y="2366675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Source: CIPD (2024); Armstrong (2023). </a:t>
            </a:r>
            <a:endParaRPr/>
          </a:p>
        </p:txBody>
      </p:sp>
      <p:pic>
        <p:nvPicPr>
          <p:cNvPr descr="illustration, woman, checklist., checklist, business ..." id="155" name="Google Shape;15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4250" y="3211600"/>
            <a:ext cx="3235500" cy="1625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1"/>
          <p:cNvSpPr txBox="1"/>
          <p:nvPr>
            <p:ph type="title"/>
          </p:nvPr>
        </p:nvSpPr>
        <p:spPr>
          <a:xfrm>
            <a:off x="448400" y="0"/>
            <a:ext cx="8199300" cy="5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   </a:t>
            </a:r>
            <a:r>
              <a:rPr lang="en-GB"/>
              <a:t>Competency-Based Interview </a:t>
            </a:r>
            <a:endParaRPr/>
          </a:p>
        </p:txBody>
      </p:sp>
      <p:sp>
        <p:nvSpPr>
          <p:cNvPr id="161" name="Google Shape;161;p21"/>
          <p:cNvSpPr txBox="1"/>
          <p:nvPr>
            <p:ph idx="1" type="body"/>
          </p:nvPr>
        </p:nvSpPr>
        <p:spPr>
          <a:xfrm>
            <a:off x="202525" y="572100"/>
            <a:ext cx="8341200" cy="419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A competency-based interview assesses whether a candidate has the skills, knowledge and behaviours required for the job by asking questions about past experiences.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62" name="Google Shape;162;p21"/>
          <p:cNvGraphicFramePr/>
          <p:nvPr/>
        </p:nvGraphicFramePr>
        <p:xfrm>
          <a:off x="597450" y="18568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{A0928096-89A5-43C5-8993-F67AC788F53E}</a:tableStyleId>
              </a:tblPr>
              <a:tblGrid>
                <a:gridCol w="2411975"/>
                <a:gridCol w="2411975"/>
              </a:tblGrid>
              <a:tr h="2734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Advantages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Disadvantages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0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</a:t>
                      </a:r>
                      <a:r>
                        <a:rPr lang="en-GB" sz="1800"/>
                        <a:t>ssesses real experience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Answers may be rehearsed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04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Predicts future performance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Can be stressful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00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Measures key competencies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</a:t>
                      </a:r>
                      <a:r>
                        <a:rPr lang="en-GB" sz="1800"/>
                        <a:t>equires good interview skills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63" name="Google Shape;163;p21"/>
          <p:cNvSpPr txBox="1"/>
          <p:nvPr/>
        </p:nvSpPr>
        <p:spPr>
          <a:xfrm>
            <a:off x="5979550" y="1856813"/>
            <a:ext cx="2911200" cy="264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Marks &amp; Spencer can use competency-based interviews to recruit candidates with the skills needed to support digital transformation. 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200"/>
              <a:t>Source: CIPD (2024); Armstrong (2023).</a:t>
            </a:r>
            <a:endParaRPr sz="12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2"/>
          <p:cNvSpPr txBox="1"/>
          <p:nvPr>
            <p:ph type="title"/>
          </p:nvPr>
        </p:nvSpPr>
        <p:spPr>
          <a:xfrm>
            <a:off x="311700" y="70875"/>
            <a:ext cx="8520600" cy="57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latin typeface="Arial"/>
                <a:ea typeface="Arial"/>
                <a:cs typeface="Arial"/>
                <a:sym typeface="Arial"/>
              </a:rPr>
              <a:t>          Panel Interview </a:t>
            </a:r>
            <a:endParaRPr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2"/>
          <p:cNvSpPr txBox="1"/>
          <p:nvPr>
            <p:ph idx="1" type="body"/>
          </p:nvPr>
        </p:nvSpPr>
        <p:spPr>
          <a:xfrm>
            <a:off x="311700" y="755700"/>
            <a:ext cx="8520600" cy="379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panel interview is conducted by two or more interviewers who assess the candidate from different professional perspectives.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70" name="Google Shape;170;p22"/>
          <p:cNvGraphicFramePr/>
          <p:nvPr/>
        </p:nvGraphicFramePr>
        <p:xfrm>
          <a:off x="101875" y="15384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{A0928096-89A5-43C5-8993-F67AC788F53E}</a:tableStyleId>
              </a:tblPr>
              <a:tblGrid>
                <a:gridCol w="2533475"/>
                <a:gridCol w="2533475"/>
              </a:tblGrid>
              <a:tr h="5512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Advantages </a:t>
                      </a:r>
                      <a:endParaRPr b="1"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Disadvantages </a:t>
                      </a:r>
                      <a:endParaRPr b="1" sz="1800"/>
                    </a:p>
                  </a:txBody>
                  <a:tcPr marT="91425" marB="91425" marR="91425" marL="91425"/>
                </a:tc>
              </a:tr>
              <a:tr h="4403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Fair decision-making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Can be stressful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4403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Different perspectives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Time-consuming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6009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Reduces bias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More expensive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71" name="Google Shape;171;p22"/>
          <p:cNvSpPr txBox="1"/>
          <p:nvPr/>
        </p:nvSpPr>
        <p:spPr>
          <a:xfrm>
            <a:off x="101875" y="3605025"/>
            <a:ext cx="59610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</a:rPr>
              <a:t>Marks &amp; Spencer can use panel interviews to ensure candidates are evaluated fairly by different experts during organisational transformation. </a:t>
            </a:r>
            <a:endParaRPr sz="1800">
              <a:solidFill>
                <a:schemeClr val="dk2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GB" sz="1800">
                <a:solidFill>
                  <a:schemeClr val="dk2"/>
                </a:solidFill>
              </a:rPr>
              <a:t>Source: CIPD (2024); Armstrong (2023). 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descr="Person, Icon, Design, Simple, Shape, Avatar, Cartoon, Character ..." id="172" name="Google Shape;17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26675" y="1377175"/>
            <a:ext cx="3446451" cy="2810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3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Questioning Techniques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3"/>
          <p:cNvSpPr txBox="1"/>
          <p:nvPr>
            <p:ph idx="1" type="body"/>
          </p:nvPr>
        </p:nvSpPr>
        <p:spPr>
          <a:xfrm>
            <a:off x="311700" y="951875"/>
            <a:ext cx="5070300" cy="361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Technique</a:t>
            </a: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| </a:t>
            </a:r>
            <a:r>
              <a:rPr b="1"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Purpose</a:t>
            </a:r>
            <a:r>
              <a:rPr lang="en-GB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graphicFrame>
        <p:nvGraphicFramePr>
          <p:cNvPr id="179" name="Google Shape;179;p23"/>
          <p:cNvGraphicFramePr/>
          <p:nvPr/>
        </p:nvGraphicFramePr>
        <p:xfrm>
          <a:off x="311700" y="14792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{A0928096-89A5-43C5-8993-F67AC788F53E}</a:tableStyleId>
              </a:tblPr>
              <a:tblGrid>
                <a:gridCol w="2191700"/>
                <a:gridCol w="2191700"/>
              </a:tblGrid>
              <a:tr h="1029900">
                <a:tc>
                  <a:txBody>
                    <a:bodyPr/>
                    <a:lstStyle/>
                    <a:p>
                      <a:pPr indent="-3429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GB" sz="1800"/>
                        <a:t>Behavioural Questions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Assess past experience and behaviour.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49000">
                <a:tc>
                  <a:txBody>
                    <a:bodyPr/>
                    <a:lstStyle/>
                    <a:p>
                      <a:pPr indent="-3429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GB" sz="1800"/>
                        <a:t>Competency-Based Questions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Measure job-related skills and abilities.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310775">
                <a:tc>
                  <a:txBody>
                    <a:bodyPr/>
                    <a:lstStyle/>
                    <a:p>
                      <a:pPr indent="-3429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800"/>
                        <a:buChar char="●"/>
                      </a:pPr>
                      <a:r>
                        <a:rPr lang="en-GB" sz="1800"/>
                        <a:t>Situational Questions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Evaluate decision-making in hypothetical situations. </a:t>
                      </a:r>
                      <a:endParaRPr sz="1800"/>
                    </a:p>
                  </a:txBody>
                  <a:tcPr marT="91425" marB="91425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80" name="Google Shape;180;p23"/>
          <p:cNvSpPr txBox="1"/>
          <p:nvPr/>
        </p:nvSpPr>
        <p:spPr>
          <a:xfrm>
            <a:off x="4561875" y="136600"/>
            <a:ext cx="3144000" cy="445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SzPts val="1400"/>
              <a:buChar char="●"/>
            </a:pPr>
            <a:r>
              <a:rPr lang="en-GB"/>
              <a:t>Recommendation</a:t>
            </a:r>
            <a:endParaRPr/>
          </a:p>
          <a:p>
            <a:pPr indent="0" lvl="0" marL="381000" marR="381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Behavioural and competency-based questions are the most effective because they help</a:t>
            </a:r>
            <a:r>
              <a:rPr lang="en-GB"/>
              <a:t> </a:t>
            </a:r>
            <a:r>
              <a:rPr lang="en-GB"/>
              <a:t>Marks &amp; Spencer assess candidates' skills, experience and ability to adapt to organisational change.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     Source: CIPD (2024);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      Armstrong (2023).</a:t>
            </a:r>
            <a:endParaRPr/>
          </a:p>
          <a:p>
            <a:pPr indent="0" lvl="0" marL="381000" marR="3810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descr="Free Images : counselling, advice, therapist, silhouette, chat ..." id="181" name="Google Shape;18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44925" y="2225750"/>
            <a:ext cx="1921597" cy="2343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4"/>
          <p:cNvSpPr txBox="1"/>
          <p:nvPr>
            <p:ph type="title"/>
          </p:nvPr>
        </p:nvSpPr>
        <p:spPr>
          <a:xfrm>
            <a:off x="311700" y="-141775"/>
            <a:ext cx="8520600" cy="60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       Face-to-Face vs Virtual Interviews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87" name="Google Shape;187;p24"/>
          <p:cNvGraphicFramePr/>
          <p:nvPr/>
        </p:nvGraphicFramePr>
        <p:xfrm>
          <a:off x="151725" y="8504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{A0928096-89A5-43C5-8993-F67AC788F53E}</a:tableStyleId>
              </a:tblPr>
              <a:tblGrid>
                <a:gridCol w="2662575"/>
                <a:gridCol w="3072675"/>
              </a:tblGrid>
              <a:tr h="4326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Face-to-Face Interview</a:t>
                      </a:r>
                      <a:endParaRPr b="1"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/>
                        <a:t>V</a:t>
                      </a:r>
                      <a:r>
                        <a:rPr b="1" lang="en-GB" sz="1800"/>
                        <a:t>irtual Interview </a:t>
                      </a:r>
                      <a:endParaRPr b="1" sz="1800"/>
                    </a:p>
                  </a:txBody>
                  <a:tcPr marT="91425" marB="91425" marR="91425" marL="91425"/>
                </a:tc>
              </a:tr>
              <a:tr h="4326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Better communication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Saves time and costs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6922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Allows observation of body language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Wider pool of candidates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6922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Builds stronger relationships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Faster recruitment process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  <a:tr h="635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More expensive </a:t>
                      </a:r>
                      <a:endParaRPr sz="18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May have technical issues </a:t>
                      </a:r>
                      <a:endParaRPr sz="18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88" name="Google Shape;188;p24"/>
          <p:cNvSpPr txBox="1"/>
          <p:nvPr/>
        </p:nvSpPr>
        <p:spPr>
          <a:xfrm>
            <a:off x="2025225" y="465725"/>
            <a:ext cx="2794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-GB" sz="1800">
                <a:solidFill>
                  <a:schemeClr val="dk2"/>
                </a:solidFill>
              </a:rPr>
              <a:t>Comparison 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descr="Videokonferens Gratis Stock Bild - Public Domain Pictures" id="189" name="Google Shape;18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8475" y="313850"/>
            <a:ext cx="2483774" cy="342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4"/>
          <p:cNvSpPr txBox="1"/>
          <p:nvPr/>
        </p:nvSpPr>
        <p:spPr>
          <a:xfrm>
            <a:off x="81000" y="3735625"/>
            <a:ext cx="74427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Marks &amp; Spencer should use a combination of virtual and face-to-face interviews. Virtual interviews are suitable for the initial screening of candidates, while face-to-face interviews are more effective for the final selection. 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4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5"/>
          <p:cNvSpPr txBox="1"/>
          <p:nvPr>
            <p:ph type="title"/>
          </p:nvPr>
        </p:nvSpPr>
        <p:spPr>
          <a:xfrm>
            <a:off x="311700" y="103275"/>
            <a:ext cx="8520600" cy="58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   </a:t>
            </a:r>
            <a:r>
              <a:rPr lang="en-GB">
                <a:latin typeface="Arial"/>
                <a:ea typeface="Arial"/>
                <a:cs typeface="Arial"/>
                <a:sym typeface="Arial"/>
              </a:rPr>
              <a:t>Conclusion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5"/>
          <p:cNvSpPr txBox="1"/>
          <p:nvPr>
            <p:ph idx="1" type="body"/>
          </p:nvPr>
        </p:nvSpPr>
        <p:spPr>
          <a:xfrm>
            <a:off x="0" y="480150"/>
            <a:ext cx="6770100" cy="442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Key Points</a:t>
            </a:r>
            <a:endParaRPr b="1"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Recruitment is essential to support organisational transformation.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structured recruitment process helps attract the right candidates.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Job analysis, job description and person specification improve recruitment decisions.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Competency-based and panel interviews help identify skilled candidates.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Combining face-to-face and virtual interviews creates a more effective 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recruitment process.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Final Statement</a:t>
            </a:r>
            <a:endParaRPr b="1"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marR="3810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Char char="●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By adopting effective recruitment and selection strategies, Marks &amp; Spencer can attract talented employees and successfully support its organisational transformation.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Armstrong (2023); CIPD (2024). 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500"/>
          </a:p>
        </p:txBody>
      </p:sp>
      <p:pic>
        <p:nvPicPr>
          <p:cNvPr descr="File:Hand Gesture - Hand Shake Vector.svg - Wikimedia Commons" id="197" name="Google Shape;19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31225" y="330300"/>
            <a:ext cx="1963976" cy="16785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amwork Together Free Stock Photo - Public Domain Pictures" id="198" name="Google Shape;19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35788" y="2086325"/>
            <a:ext cx="2354850" cy="190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6"/>
          <p:cNvSpPr txBox="1"/>
          <p:nvPr>
            <p:ph type="title"/>
          </p:nvPr>
        </p:nvSpPr>
        <p:spPr>
          <a:xfrm>
            <a:off x="311700" y="0"/>
            <a:ext cx="8520600" cy="47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                            References 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26"/>
          <p:cNvSpPr txBox="1"/>
          <p:nvPr>
            <p:ph idx="1" type="body"/>
          </p:nvPr>
        </p:nvSpPr>
        <p:spPr>
          <a:xfrm>
            <a:off x="125775" y="475175"/>
            <a:ext cx="8520600" cy="421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Armstrong, M. (2023)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Armstrong's Handbook of Human Resource Management Practice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16th ed. London: Kogan Page.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Bratton, J. and Gold, J. (2022)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Human Resource Management: Theory and Practice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8th ed. London: Palgrave Macmillan.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Chartered Institute of Personnel and Development (CIPD) (2024)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Recruitment: An Overview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Available at: https://www.cipd.org.uk (Accessed: 13 July 2026).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Chartered Institute of Personnel and Development (CIPD) (2024)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Selection Methods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Available at: https://www.cipd.org.uk (Accessed: 13 July 2026).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Marks &amp; Spencer Group plc (2025)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Annual Report and Financial Statements 2025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Available at:</a:t>
            </a:r>
            <a:r>
              <a:rPr lang="en-GB" sz="160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GB" sz="1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https://corporate.marksandspencer.com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(Accessed: 13 July 2026).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Taylor, S. (2022)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Resourcing and Talent Management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9th ed. London: Kogan Page.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ACAS (2024)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Recruitment and Selection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Available at:</a:t>
            </a:r>
            <a:r>
              <a:rPr lang="en-GB" sz="160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-GB" sz="1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https://www.acas.org.uk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(Accessed: 13 July 2026).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●"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Dessler, G. (2020) </a:t>
            </a:r>
            <a:r>
              <a:rPr i="1"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Human Resource Management</a:t>
            </a: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16th ed. Harlow: Pearson.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