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1"/>
    <p:sldMasterId id="2147483852" r:id="rId2"/>
  </p:sldMasterIdLst>
  <p:notesMasterIdLst>
    <p:notesMasterId r:id="rId24"/>
  </p:notesMasterIdLst>
  <p:sldIdLst>
    <p:sldId id="256" r:id="rId3"/>
    <p:sldId id="257" r:id="rId4"/>
    <p:sldId id="285" r:id="rId5"/>
    <p:sldId id="258" r:id="rId6"/>
    <p:sldId id="259" r:id="rId7"/>
    <p:sldId id="273" r:id="rId8"/>
    <p:sldId id="260" r:id="rId9"/>
    <p:sldId id="274" r:id="rId10"/>
    <p:sldId id="275" r:id="rId11"/>
    <p:sldId id="262" r:id="rId12"/>
    <p:sldId id="276" r:id="rId13"/>
    <p:sldId id="264" r:id="rId14"/>
    <p:sldId id="277" r:id="rId15"/>
    <p:sldId id="278" r:id="rId16"/>
    <p:sldId id="266" r:id="rId17"/>
    <p:sldId id="280" r:id="rId18"/>
    <p:sldId id="281" r:id="rId19"/>
    <p:sldId id="282" r:id="rId20"/>
    <p:sldId id="283" r:id="rId21"/>
    <p:sldId id="271"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B1FF96-7CE9-4679-A39E-93086BEF7579}" v="3" dt="2022-07-23T14:37:53.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934" autoAdjust="0"/>
  </p:normalViewPr>
  <p:slideViewPr>
    <p:cSldViewPr snapToGrid="0">
      <p:cViewPr varScale="1">
        <p:scale>
          <a:sx n="93" d="100"/>
          <a:sy n="93" d="100"/>
        </p:scale>
        <p:origin x="127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A539C9-75BB-44D7-A3B0-ECBF64F50DDF}" type="datetimeFigureOut">
              <a:rPr lang="en-US" smtClean="0"/>
              <a:t>7/28/2022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588C1-BAD4-4C16-A2D4-0138D458F5F4}" type="slidenum">
              <a:rPr lang="en-US" smtClean="0"/>
              <a:t>‹#›</a:t>
            </a:fld>
            <a:endParaRPr lang="en-US"/>
          </a:p>
        </p:txBody>
      </p:sp>
    </p:spTree>
    <p:extLst>
      <p:ext uri="{BB962C8B-B14F-4D97-AF65-F5344CB8AC3E}">
        <p14:creationId xmlns:p14="http://schemas.microsoft.com/office/powerpoint/2010/main" val="310026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4</a:t>
            </a:fld>
            <a:endParaRPr lang="en-US"/>
          </a:p>
        </p:txBody>
      </p:sp>
    </p:spTree>
    <p:extLst>
      <p:ext uri="{BB962C8B-B14F-4D97-AF65-F5344CB8AC3E}">
        <p14:creationId xmlns:p14="http://schemas.microsoft.com/office/powerpoint/2010/main" val="4076693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r>
              <a:rPr lang="en-US" sz="1200" b="0" i="0" u="none" strike="noStrike" kern="1200" dirty="0">
                <a:solidFill>
                  <a:schemeClr val="tx1"/>
                </a:solidFill>
                <a:effectLst/>
                <a:latin typeface="+mn-lt"/>
                <a:ea typeface="+mn-ea"/>
                <a:cs typeface="+mn-cs"/>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 However, they are governed by the same board of directors even though they function separately. Both London and Rotterdam serve as the primary locations for Unilever's headquarters. As of July 2022, the total market value of all of Unilever's shares is 117.38 billion dollars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 moves up to the 99th spot on the list of the most valuable corporations in the world with this market capitalization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a:t>
            </a:r>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5</a:t>
            </a:fld>
            <a:endParaRPr lang="en-US"/>
          </a:p>
        </p:txBody>
      </p:sp>
    </p:spTree>
    <p:extLst>
      <p:ext uri="{BB962C8B-B14F-4D97-AF65-F5344CB8AC3E}">
        <p14:creationId xmlns:p14="http://schemas.microsoft.com/office/powerpoint/2010/main" val="3148772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common practice to determine the worth of a publicly-traded company by looking at the company's market capitalization, often known as the "market cap," which is the total value of the company's outstanding shares according to the current market.</a:t>
            </a:r>
            <a:endParaRPr lang="en-US" b="0" dirty="0">
              <a:effectLst/>
            </a:endParaRPr>
          </a:p>
          <a:p>
            <a:pPr rtl="0"/>
            <a:r>
              <a:rPr lang="en-US" sz="1200" b="0" i="0" u="none" strike="noStrike" kern="1200" dirty="0">
                <a:solidFill>
                  <a:schemeClr val="tx1"/>
                </a:solidFill>
                <a:effectLst/>
                <a:latin typeface="+mn-lt"/>
                <a:ea typeface="+mn-ea"/>
                <a:cs typeface="+mn-cs"/>
              </a:rPr>
              <a:t>Unilever was formed from the merger of two companies on September 2, 1929, by the British soap manufacturer Lever Brothers and the Dutch margarine firm Margarine </a:t>
            </a:r>
            <a:r>
              <a:rPr lang="en-US" sz="1200" b="0" i="0" u="none" strike="noStrike" kern="1200" dirty="0" err="1">
                <a:solidFill>
                  <a:schemeClr val="tx1"/>
                </a:solidFill>
                <a:effectLst/>
                <a:latin typeface="+mn-lt"/>
                <a:ea typeface="+mn-ea"/>
                <a:cs typeface="+mn-cs"/>
              </a:rPr>
              <a:t>Unie</a:t>
            </a:r>
            <a:r>
              <a:rPr lang="en-US" sz="1200" b="0" i="0" u="none" strike="noStrike" kern="1200" dirty="0">
                <a:solidFill>
                  <a:schemeClr val="tx1"/>
                </a:solidFill>
                <a:effectLst/>
                <a:latin typeface="+mn-lt"/>
                <a:ea typeface="+mn-ea"/>
                <a:cs typeface="+mn-cs"/>
              </a:rPr>
              <a:t>. When it stopped concentrating only on the manufacture of products produced from oils and fats, the company began a period of expansion and diversification that lasted throughout the second half of the twentieth century. Unilever is comprised of three core business divisions, which are beauty and personal care, home care, and foods and drinks. Research and development are carried out by the company in a variety of nations throughout the world, including the United States of America, China, India, the Netherlands, the United Kingdom, and the United Kingdom (Wade and Shan, 2020). In 1997, the specialized chemicals branch of Unilever was sold to ICI by the company. In the 2010s, the company, which was led by Paul </a:t>
            </a:r>
            <a:r>
              <a:rPr lang="en-US" sz="1200" b="0" i="0" u="none" strike="noStrike" kern="1200" dirty="0" err="1">
                <a:solidFill>
                  <a:schemeClr val="tx1"/>
                </a:solidFill>
                <a:effectLst/>
                <a:latin typeface="+mn-lt"/>
                <a:ea typeface="+mn-ea"/>
                <a:cs typeface="+mn-cs"/>
              </a:rPr>
              <a:t>Polman</a:t>
            </a:r>
            <a:r>
              <a:rPr lang="en-US" sz="1200" b="0" i="0" u="none" strike="noStrike" kern="1200" dirty="0">
                <a:solidFill>
                  <a:schemeClr val="tx1"/>
                </a:solidFill>
                <a:effectLst/>
                <a:latin typeface="+mn-lt"/>
                <a:ea typeface="+mn-ea"/>
                <a:cs typeface="+mn-cs"/>
              </a:rPr>
              <a:t>, shifted its focus from food brands that were experiencing slow growth to those that were related to health and beauty.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6</a:t>
            </a:fld>
            <a:endParaRPr lang="en-US"/>
          </a:p>
        </p:txBody>
      </p:sp>
    </p:spTree>
    <p:extLst>
      <p:ext uri="{BB962C8B-B14F-4D97-AF65-F5344CB8AC3E}">
        <p14:creationId xmlns:p14="http://schemas.microsoft.com/office/powerpoint/2010/main" val="3689169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8</a:t>
            </a:fld>
            <a:endParaRPr lang="en-US"/>
          </a:p>
        </p:txBody>
      </p:sp>
    </p:spTree>
    <p:extLst>
      <p:ext uri="{BB962C8B-B14F-4D97-AF65-F5344CB8AC3E}">
        <p14:creationId xmlns:p14="http://schemas.microsoft.com/office/powerpoint/2010/main" val="905579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9</a:t>
            </a:fld>
            <a:endParaRPr lang="en-US"/>
          </a:p>
        </p:txBody>
      </p:sp>
    </p:spTree>
    <p:extLst>
      <p:ext uri="{BB962C8B-B14F-4D97-AF65-F5344CB8AC3E}">
        <p14:creationId xmlns:p14="http://schemas.microsoft.com/office/powerpoint/2010/main" val="3432083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t>
            </a:r>
            <a:r>
              <a:rPr lang="en-US" sz="1200" b="0" i="0" u="none" strike="noStrike" kern="1200">
                <a:solidFill>
                  <a:schemeClr val="tx1"/>
                </a:solidFill>
                <a:effectLst/>
                <a:latin typeface="+mn-lt"/>
                <a:ea typeface="+mn-ea"/>
                <a:cs typeface="+mn-cs"/>
              </a:rPr>
              <a:t>areas (</a:t>
            </a:r>
            <a:r>
              <a:rPr lang="en-US" sz="1200" b="0" i="0" u="none" strike="noStrike" kern="1200" dirty="0">
                <a:solidFill>
                  <a:schemeClr val="tx1"/>
                </a:solidFill>
                <a:effectLst/>
                <a:latin typeface="+mn-lt"/>
                <a:ea typeface="+mn-ea"/>
                <a:cs typeface="+mn-cs"/>
              </a:rPr>
              <a:t>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10</a:t>
            </a:fld>
            <a:endParaRPr lang="en-US"/>
          </a:p>
        </p:txBody>
      </p:sp>
    </p:spTree>
    <p:extLst>
      <p:ext uri="{BB962C8B-B14F-4D97-AF65-F5344CB8AC3E}">
        <p14:creationId xmlns:p14="http://schemas.microsoft.com/office/powerpoint/2010/main" val="2816352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11</a:t>
            </a:fld>
            <a:endParaRPr lang="en-US"/>
          </a:p>
        </p:txBody>
      </p:sp>
    </p:spTree>
    <p:extLst>
      <p:ext uri="{BB962C8B-B14F-4D97-AF65-F5344CB8AC3E}">
        <p14:creationId xmlns:p14="http://schemas.microsoft.com/office/powerpoint/2010/main" val="2644869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The consumer is one of the most vital parts of every successful company. In today's business world, the client is seen as the most important asset. 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1200" b="0" i="0" u="none" strike="noStrike" kern="1200" dirty="0" err="1">
                <a:solidFill>
                  <a:schemeClr val="tx1"/>
                </a:solidFill>
                <a:effectLst/>
                <a:latin typeface="+mn-lt"/>
                <a:ea typeface="+mn-ea"/>
                <a:cs typeface="+mn-cs"/>
              </a:rPr>
              <a:t>Yaakub</a:t>
            </a:r>
            <a:r>
              <a:rPr lang="en-US" sz="1200" b="0" i="0" u="none" strike="noStrike" kern="1200" dirty="0">
                <a:solidFill>
                  <a:schemeClr val="tx1"/>
                </a:solidFill>
                <a:effectLst/>
                <a:latin typeface="+mn-lt"/>
                <a:ea typeface="+mn-ea"/>
                <a:cs typeface="+mn-cs"/>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12</a:t>
            </a:fld>
            <a:endParaRPr lang="en-US"/>
          </a:p>
        </p:txBody>
      </p:sp>
    </p:spTree>
    <p:extLst>
      <p:ext uri="{BB962C8B-B14F-4D97-AF65-F5344CB8AC3E}">
        <p14:creationId xmlns:p14="http://schemas.microsoft.com/office/powerpoint/2010/main" val="2674716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r>
              <a:rPr lang="en-US" sz="1200" b="0" i="0" u="none" strike="noStrike" kern="1200" dirty="0">
                <a:solidFill>
                  <a:schemeClr val="tx1"/>
                </a:solidFill>
                <a:effectLst/>
                <a:latin typeface="+mn-lt"/>
                <a:ea typeface="+mn-ea"/>
                <a:cs typeface="+mn-cs"/>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This may be seen in the development of cutting-edge items aimed squarely at present-day consumers. Unilever is similarly receptive to feedback on customer displeasure. The Unilever consumer voice is accessible through customer service and allows users to provide feedback on products, raise questions, and provide suggestions. In this regard, Unilever has shown its commitment to providing excellent customer service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13</a:t>
            </a:fld>
            <a:endParaRPr lang="en-US"/>
          </a:p>
        </p:txBody>
      </p:sp>
    </p:spTree>
    <p:extLst>
      <p:ext uri="{BB962C8B-B14F-4D97-AF65-F5344CB8AC3E}">
        <p14:creationId xmlns:p14="http://schemas.microsoft.com/office/powerpoint/2010/main" val="469886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1200" b="0" i="0" u="none" strike="noStrike" kern="1200" dirty="0" err="1">
                <a:solidFill>
                  <a:schemeClr val="tx1"/>
                </a:solidFill>
                <a:effectLst/>
                <a:latin typeface="+mn-lt"/>
                <a:ea typeface="+mn-ea"/>
                <a:cs typeface="+mn-cs"/>
              </a:rPr>
              <a:t>Wubs</a:t>
            </a:r>
            <a:r>
              <a:rPr lang="en-US" sz="1200" b="0" i="0" u="none" strike="noStrike" kern="1200" dirty="0">
                <a:solidFill>
                  <a:schemeClr val="tx1"/>
                </a:solidFill>
                <a:effectLst/>
                <a:latin typeface="+mn-lt"/>
                <a:ea typeface="+mn-ea"/>
                <a:cs typeface="+mn-cs"/>
              </a:rPr>
              <a:t> et al., 2008). In addition, Unilever often offers surprises to its consumers in the form of gifts, such as lifebuoys, </a:t>
            </a:r>
            <a:r>
              <a:rPr lang="en-US" sz="1200" b="0" i="0" u="none" strike="noStrike" kern="1200" dirty="0" err="1">
                <a:solidFill>
                  <a:schemeClr val="tx1"/>
                </a:solidFill>
                <a:effectLst/>
                <a:latin typeface="+mn-lt"/>
                <a:ea typeface="+mn-ea"/>
                <a:cs typeface="+mn-cs"/>
              </a:rPr>
              <a:t>Sunsilk</a:t>
            </a:r>
            <a:r>
              <a:rPr lang="en-US" sz="1200" b="0" i="0" u="none" strike="noStrike" kern="1200" dirty="0">
                <a:solidFill>
                  <a:schemeClr val="tx1"/>
                </a:solidFill>
                <a:effectLst/>
                <a:latin typeface="+mn-lt"/>
                <a:ea typeface="+mn-ea"/>
                <a:cs typeface="+mn-cs"/>
              </a:rPr>
              <a:t> diamond necklaces, etc., as raffle winners.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14</a:t>
            </a:fld>
            <a:endParaRPr lang="en-US"/>
          </a:p>
        </p:txBody>
      </p:sp>
    </p:spTree>
    <p:extLst>
      <p:ext uri="{BB962C8B-B14F-4D97-AF65-F5344CB8AC3E}">
        <p14:creationId xmlns:p14="http://schemas.microsoft.com/office/powerpoint/2010/main" val="2790018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15</a:t>
            </a:fld>
            <a:endParaRPr lang="en-US"/>
          </a:p>
        </p:txBody>
      </p:sp>
    </p:spTree>
    <p:extLst>
      <p:ext uri="{BB962C8B-B14F-4D97-AF65-F5344CB8AC3E}">
        <p14:creationId xmlns:p14="http://schemas.microsoft.com/office/powerpoint/2010/main" val="1342614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is a leading fast-moving consumer goods (FMCG) corporation, with over 400 brands available in over 100 countries. In the eight decades since its founding in 1930, the firm has established itself as a global leader in the consumer products industry (Wade and Shan, 2020). Unilever is a worldwide corporation that began as a partnership between the margarine firm Margarine </a:t>
            </a:r>
            <a:r>
              <a:rPr lang="en-US" sz="1200" b="0" i="0" u="none" strike="noStrike" kern="1200" dirty="0" err="1">
                <a:solidFill>
                  <a:schemeClr val="tx1"/>
                </a:solidFill>
                <a:effectLst/>
                <a:latin typeface="+mn-lt"/>
                <a:ea typeface="+mn-ea"/>
                <a:cs typeface="+mn-cs"/>
              </a:rPr>
              <a:t>Uni</a:t>
            </a:r>
            <a:r>
              <a:rPr lang="en-US" sz="1200" b="0" i="0" u="none" strike="noStrike" kern="1200" dirty="0">
                <a:solidFill>
                  <a:schemeClr val="tx1"/>
                </a:solidFill>
                <a:effectLst/>
                <a:latin typeface="+mn-lt"/>
                <a:ea typeface="+mn-ea"/>
                <a:cs typeface="+mn-cs"/>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Because of these factors, the materials are being supplied in good faith for the sole purpose of providing information to the general public, and we are not making any claims, warranties, or guarantees as to their accuracy, completeness, efficacy, or validity (Murphy, 2018). </a:t>
            </a:r>
            <a:endParaRPr lang="en-US" b="0" dirty="0">
              <a:effectLst/>
            </a:endParaRPr>
          </a:p>
          <a:p>
            <a:pPr rtl="0"/>
            <a:br>
              <a:rPr lang="en-US" b="0" dirty="0">
                <a:effectLst/>
              </a:rPr>
            </a:b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16</a:t>
            </a:fld>
            <a:endParaRPr lang="en-US"/>
          </a:p>
        </p:txBody>
      </p:sp>
    </p:spTree>
    <p:extLst>
      <p:ext uri="{BB962C8B-B14F-4D97-AF65-F5344CB8AC3E}">
        <p14:creationId xmlns:p14="http://schemas.microsoft.com/office/powerpoint/2010/main" val="3677079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Unilever's strength is its lucrative supply chain network. </a:t>
            </a: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17</a:t>
            </a:fld>
            <a:endParaRPr lang="en-US"/>
          </a:p>
        </p:txBody>
      </p:sp>
    </p:spTree>
    <p:extLst>
      <p:ext uri="{BB962C8B-B14F-4D97-AF65-F5344CB8AC3E}">
        <p14:creationId xmlns:p14="http://schemas.microsoft.com/office/powerpoint/2010/main" val="257185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world is evolving and living toward more meaningful and sustainable forms of consumption where people individually raise their obligations to constantly maintain healthy and cleanliness. This demonstrates their desire to preserve a sustainable living society (</a:t>
            </a:r>
            <a:r>
              <a:rPr lang="en-US" sz="1200" b="0" i="0" u="none" strike="noStrike" kern="1200" dirty="0" err="1">
                <a:solidFill>
                  <a:schemeClr val="tx1"/>
                </a:solidFill>
                <a:effectLst/>
                <a:latin typeface="+mn-lt"/>
                <a:ea typeface="+mn-ea"/>
                <a:cs typeface="+mn-cs"/>
              </a:rPr>
              <a:t>Lakada</a:t>
            </a:r>
            <a:r>
              <a:rPr lang="en-US" sz="1200" b="0" i="0" u="none" strike="noStrike" kern="1200" dirty="0">
                <a:solidFill>
                  <a:schemeClr val="tx1"/>
                </a:solidFill>
                <a:effectLst/>
                <a:latin typeface="+mn-lt"/>
                <a:ea typeface="+mn-ea"/>
                <a:cs typeface="+mn-cs"/>
              </a:rPr>
              <a:t> et al., 2017). Unilever has effectively accomplished and strengthened the lifestyles of millions of people even despite this worldwide epidemic.</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One billion individuals have been exposed to the government and Unilever's hygiene program targeting the coronavirus (COVID-19). The United Kingdom government and the British company Unilever have completed their effort to decrease the spread of COVID-19 by providing guidance, hygiene products, and access to handwashing facilities to one billion individuals in underdeveloped nations (Wade and Shan, 2020). In addition, it has significant potential to manufacture health goods by engaging in some innovation, which might attract customers given the need for health enhancement items (Bland et al., 2020). There's a potential that if they make their firm greener and more sustainable, they'll be able to attract more customers who care about the environment. More sales of established items to emerging markets are one way for Unilever to expand its customer base and boost its bottom line. For those who want low-calorie beverages yet like the flavor of tea, Unilever offers the Lipton brand (Sim et al., 2016). This is a once-in-a-lifetime chance to significantly boost both revenue and brand recognition. By providing customers with so many options, Unilever has become the go-to brand for many people. </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Entering a new market and creating innovative goods bodes well for Unilever's bottom line since the company can diversify its packaging offerings without compromising its commitment to ecological sustainability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Since Unilever already has a solid reputation in the marketplace and business world, its brands will continue to see strong sales even as the market as a whole benefits from the influx of new health product options (</a:t>
            </a:r>
            <a:r>
              <a:rPr lang="en-US" sz="1200" b="0" i="0" u="none" strike="noStrike" kern="1200" dirty="0" err="1">
                <a:solidFill>
                  <a:schemeClr val="tx1"/>
                </a:solidFill>
                <a:effectLst/>
                <a:latin typeface="+mn-lt"/>
                <a:ea typeface="+mn-ea"/>
                <a:cs typeface="+mn-cs"/>
              </a:rPr>
              <a:t>Wheelen</a:t>
            </a:r>
            <a:r>
              <a:rPr lang="en-US" sz="1200" b="0" i="0" u="none" strike="noStrike" kern="1200" dirty="0">
                <a:solidFill>
                  <a:schemeClr val="tx1"/>
                </a:solidFill>
                <a:effectLst/>
                <a:latin typeface="+mn-lt"/>
                <a:ea typeface="+mn-ea"/>
                <a:cs typeface="+mn-cs"/>
              </a:rPr>
              <a:t> and Hunger, 2022). When looking for ways to boost productivity inside the organization, Unilever should also consider product innovation. In order to compete with rivals and prevent copying, the company is urged to maximize the benefits of its product-development assets.</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18</a:t>
            </a:fld>
            <a:endParaRPr lang="en-US"/>
          </a:p>
        </p:txBody>
      </p:sp>
    </p:spTree>
    <p:extLst>
      <p:ext uri="{BB962C8B-B14F-4D97-AF65-F5344CB8AC3E}">
        <p14:creationId xmlns:p14="http://schemas.microsoft.com/office/powerpoint/2010/main" val="2811381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br>
              <a:rPr lang="en-US" b="0" dirty="0">
                <a:effectLst/>
              </a:rPr>
            </a:br>
            <a:r>
              <a:rPr lang="en-US" sz="1200" b="0" i="0" u="none" strike="noStrike" kern="1200" dirty="0">
                <a:solidFill>
                  <a:schemeClr val="tx1"/>
                </a:solidFill>
                <a:effectLst/>
                <a:latin typeface="+mn-lt"/>
                <a:ea typeface="+mn-ea"/>
                <a:cs typeface="+mn-cs"/>
              </a:rPr>
              <a:t>Products of Unilever suffer from imitation, which is one of the company's flaws. Even if Unilever invests considerably in its product development methods, its competitors will copy its successful items like Dove and Rexona. During the current Covid-19 epidemic, Unilever might increase its advertising of antibacterial and antiviral personal care and hygiene products (Bland et al., 2020). New clients may be attracted via social media and other forms of promotion in a short amount of time with little effort. Many individuals may be reached via the use of advertisements in various mediums such as newspapers, television, and posters. 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 Promotion of the company's wares might be sped up significantly by doing so.</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19</a:t>
            </a:fld>
            <a:endParaRPr lang="en-US"/>
          </a:p>
        </p:txBody>
      </p:sp>
    </p:spTree>
    <p:extLst>
      <p:ext uri="{BB962C8B-B14F-4D97-AF65-F5344CB8AC3E}">
        <p14:creationId xmlns:p14="http://schemas.microsoft.com/office/powerpoint/2010/main" val="1164496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20</a:t>
            </a:fld>
            <a:endParaRPr lang="en-US"/>
          </a:p>
        </p:txBody>
      </p:sp>
    </p:spTree>
    <p:extLst>
      <p:ext uri="{BB962C8B-B14F-4D97-AF65-F5344CB8AC3E}">
        <p14:creationId xmlns:p14="http://schemas.microsoft.com/office/powerpoint/2010/main" val="345805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C527-9199-0162-9365-6FE17F041C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F7C0DF-11D6-1538-DD1D-F1902D74B0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397618-1A81-846F-55F3-88400CB4F802}"/>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13ECD8DA-F5FD-3D30-586F-CB6940661F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73AF2-7431-644E-CF7D-7BDF57B36A2A}"/>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676474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01401-28C9-3AF8-B4FD-3247B42E9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DC3449-BBF0-4FB4-C29C-47D40B7576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7F98F-7833-5BE4-C9D0-5F0CEEA8238E}"/>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02B5039C-B561-90DA-B08B-3545D55DE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BA2CD-722F-D0C8-7A81-AE6A2811F4F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704582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43E6-F971-EB4B-F85D-FF6904BA54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CC9213-EF5A-6A09-9C70-C58D358C84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D6029-0822-A177-3DB6-E2618D9DA692}"/>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0DC33869-E2B3-47B5-0A93-E4A760B2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16CC7-E32B-F01C-D3E4-DDEDFCE66D1F}"/>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031206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20C12-FE7A-0BB8-FE91-C8DCCACCA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D05BEF-C177-A1A8-F7AF-7EE1288A0C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74DBA9-338B-4D11-6287-47054A11F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D31867-AEEF-5FBB-7532-459006F416E2}"/>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6" name="Footer Placeholder 5">
            <a:extLst>
              <a:ext uri="{FF2B5EF4-FFF2-40B4-BE49-F238E27FC236}">
                <a16:creationId xmlns:a16="http://schemas.microsoft.com/office/drawing/2014/main" id="{683E59FC-FCF6-E089-F536-6FC0264BBB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96341-EE35-C2B0-3955-B5462DB3B2E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996748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1E2F-C65C-F2FD-E9B6-FF9F1C80C8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DE29F9-8D6C-2257-35DF-3990C92795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41D656-B84E-0370-4788-795104A546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8F0EC8-34E8-B28E-CF8D-F7A92DABC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604C04-1FA4-C7DD-BF90-5290A48732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F9ABE9-99EC-4204-9A7F-535E126425C1}"/>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8" name="Footer Placeholder 7">
            <a:extLst>
              <a:ext uri="{FF2B5EF4-FFF2-40B4-BE49-F238E27FC236}">
                <a16:creationId xmlns:a16="http://schemas.microsoft.com/office/drawing/2014/main" id="{5C9DC849-D324-26A2-FE91-8A9E968B82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6D1845-D6AD-6515-C2CB-5F47FE290BD1}"/>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849816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355D-304C-0A45-1FA1-A8AE09276F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9CE283-25E0-AC0C-DD66-BA1E1BE26F28}"/>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4" name="Footer Placeholder 3">
            <a:extLst>
              <a:ext uri="{FF2B5EF4-FFF2-40B4-BE49-F238E27FC236}">
                <a16:creationId xmlns:a16="http://schemas.microsoft.com/office/drawing/2014/main" id="{7A9FBDAB-3840-9693-99E5-BF6A4FAF60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A80DA4-F7DC-0ACC-7C5E-28F5B2ED387B}"/>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91370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7736F-1A22-6189-17D9-5262FCD331C1}"/>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3" name="Footer Placeholder 2">
            <a:extLst>
              <a:ext uri="{FF2B5EF4-FFF2-40B4-BE49-F238E27FC236}">
                <a16:creationId xmlns:a16="http://schemas.microsoft.com/office/drawing/2014/main" id="{6000DE9C-B30F-4027-276E-D9DF40720F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4ED5B-9F6B-124E-C051-FD46A330A7B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491331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3375-57F0-C803-8480-B576D0049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7A240-4384-CAF8-EAD0-78560A6AAB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661B0C-527E-B245-DBA6-E8A5B148D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1CC099-B555-87E3-E8B5-2FF8851AD80F}"/>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6" name="Footer Placeholder 5">
            <a:extLst>
              <a:ext uri="{FF2B5EF4-FFF2-40B4-BE49-F238E27FC236}">
                <a16:creationId xmlns:a16="http://schemas.microsoft.com/office/drawing/2014/main" id="{57ABF3E1-7A44-A32D-50B2-694CF68EA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1AC21-2221-754D-FDAE-C4E16CC3298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282969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0F70-6148-3574-8053-FF4E42AC05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8CCAB6-1BD2-8EB8-3FBC-CC627D1410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950595-E309-A90A-2A6B-08C8802FC4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1CE8E-A470-5681-EC05-C1517CA8BD66}"/>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6" name="Footer Placeholder 5">
            <a:extLst>
              <a:ext uri="{FF2B5EF4-FFF2-40B4-BE49-F238E27FC236}">
                <a16:creationId xmlns:a16="http://schemas.microsoft.com/office/drawing/2014/main" id="{E560FF44-6DB1-A1A0-3387-A290FD4959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30B4D-4CAC-B6E9-66DA-0797E147F21E}"/>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248045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7FA2-4CB6-A710-6EE9-A71C9DC03A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1C1667-7A88-8275-8329-AA487756FA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C8B2A-C489-E339-9219-D01E419B2A8F}"/>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BBD9AD84-11D3-C2F0-CA14-AF081F827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AEF19-64C0-77EA-24A6-2CD89E7E1DF5}"/>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708859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51F4A3-C66C-4501-33F3-05E4995C55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29508-F2D5-C893-A507-2CA6C061E5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4B032-8873-1C0A-F0BE-4DB7D72034AD}"/>
              </a:ext>
            </a:extLst>
          </p:cNvPr>
          <p:cNvSpPr>
            <a:spLocks noGrp="1"/>
          </p:cNvSpPr>
          <p:nvPr>
            <p:ph type="dt" sz="half" idx="10"/>
          </p:nvPr>
        </p:nvSpPr>
        <p:spPr/>
        <p:txBody>
          <a:body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6EAAA5C5-E469-49EE-3362-A5667047E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09E93-8E2C-99EE-CEB5-82B0EEAAFC64}"/>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13238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7/28/2022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0467DF-1BD7-1EBE-A896-D0A8571F57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548-3DF2-D592-6088-F1CDFC650F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9C06EA-85D2-C372-9DFA-7ED2B403B8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62AE5-5D30-4EC5-9CD6-8620B865D2E7}" type="datetimeFigureOut">
              <a:rPr lang="en-GB" smtClean="0"/>
              <a:t>28/07/2022</a:t>
            </a:fld>
            <a:endParaRPr lang="en-GB"/>
          </a:p>
        </p:txBody>
      </p:sp>
      <p:sp>
        <p:nvSpPr>
          <p:cNvPr id="5" name="Footer Placeholder 4">
            <a:extLst>
              <a:ext uri="{FF2B5EF4-FFF2-40B4-BE49-F238E27FC236}">
                <a16:creationId xmlns:a16="http://schemas.microsoft.com/office/drawing/2014/main" id="{50B4BE0D-AABE-328F-D4D0-151DE35970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91E1DB-DBC8-F410-6FB6-602E6F945A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4A0786-A9F2-4003-B6D7-EE4BA944E2F9}" type="slidenum">
              <a:rPr lang="en-GB" smtClean="0"/>
              <a:t>‹#›</a:t>
            </a:fld>
            <a:endParaRPr lang="en-GB"/>
          </a:p>
        </p:txBody>
      </p:sp>
    </p:spTree>
    <p:extLst>
      <p:ext uri="{BB962C8B-B14F-4D97-AF65-F5344CB8AC3E}">
        <p14:creationId xmlns:p14="http://schemas.microsoft.com/office/powerpoint/2010/main" val="794716561"/>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15" y="1872182"/>
            <a:ext cx="7315200" cy="3255264"/>
          </a:xfrm>
        </p:spPr>
        <p:txBody>
          <a:bodyPr>
            <a:normAutofit fontScale="90000"/>
          </a:bodyPr>
          <a:lstStyle/>
          <a:p>
            <a:r>
              <a:rPr lang="en-US" b="1" dirty="0">
                <a:latin typeface="Arial Narrow" panose="020B0606020202030204" pitchFamily="34" charset="0"/>
              </a:rPr>
              <a:t>LCBB4000 </a:t>
            </a:r>
            <a:br>
              <a:rPr lang="en-US" b="1" dirty="0">
                <a:latin typeface="Arial Narrow" panose="020B0606020202030204" pitchFamily="34" charset="0"/>
              </a:rPr>
            </a:br>
            <a:r>
              <a:rPr lang="en-US" b="1" dirty="0">
                <a:latin typeface="Arial Narrow" panose="020B0606020202030204" pitchFamily="34" charset="0"/>
              </a:rPr>
              <a:t>Academic Skills </a:t>
            </a:r>
            <a:br>
              <a:rPr lang="en-US" dirty="0"/>
            </a:br>
            <a:br>
              <a:rPr lang="en-US" dirty="0"/>
            </a:br>
            <a:endParaRPr lang="en-US" dirty="0"/>
          </a:p>
        </p:txBody>
      </p:sp>
      <p:sp>
        <p:nvSpPr>
          <p:cNvPr id="3" name="TextBox 2">
            <a:extLst>
              <a:ext uri="{FF2B5EF4-FFF2-40B4-BE49-F238E27FC236}">
                <a16:creationId xmlns:a16="http://schemas.microsoft.com/office/drawing/2014/main" id="{FCA5BD48-DFC8-5775-F019-F5AF4D70C97E}"/>
              </a:ext>
            </a:extLst>
          </p:cNvPr>
          <p:cNvSpPr txBox="1"/>
          <p:nvPr/>
        </p:nvSpPr>
        <p:spPr>
          <a:xfrm>
            <a:off x="1294544" y="4140485"/>
            <a:ext cx="3667874" cy="369332"/>
          </a:xfrm>
          <a:prstGeom prst="rect">
            <a:avLst/>
          </a:prstGeom>
          <a:noFill/>
        </p:spPr>
        <p:txBody>
          <a:bodyPr wrap="square" rtlCol="0">
            <a:spAutoFit/>
          </a:bodyPr>
          <a:lstStyle/>
          <a:p>
            <a:r>
              <a:rPr lang="en-GB" dirty="0"/>
              <a:t>Silviu-Mircea Moisa - 2014968</a:t>
            </a:r>
          </a:p>
        </p:txBody>
      </p:sp>
    </p:spTree>
    <p:extLst>
      <p:ext uri="{BB962C8B-B14F-4D97-AF65-F5344CB8AC3E}">
        <p14:creationId xmlns:p14="http://schemas.microsoft.com/office/powerpoint/2010/main" val="56507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contents</a:t>
            </a:r>
          </a:p>
        </p:txBody>
      </p:sp>
      <p:sp>
        <p:nvSpPr>
          <p:cNvPr id="3" name="Rectangle 2"/>
          <p:cNvSpPr/>
          <p:nvPr/>
        </p:nvSpPr>
        <p:spPr>
          <a:xfrm>
            <a:off x="4770462" y="1860346"/>
            <a:ext cx="6809878" cy="5262979"/>
          </a:xfrm>
          <a:prstGeom prst="rect">
            <a:avLst/>
          </a:prstGeom>
        </p:spPr>
        <p:txBody>
          <a:bodyPr wrap="none">
            <a:spAutoFit/>
          </a:bodyPr>
          <a:lstStyle/>
          <a:p>
            <a:pPr marL="285750" indent="-285750">
              <a:buFont typeface="Arial" panose="020B0604020202020204" pitchFamily="34" charset="0"/>
              <a:buChar char="•"/>
            </a:pPr>
            <a:r>
              <a:rPr lang="en-US" sz="2400" b="1" dirty="0">
                <a:latin typeface="Arial Narrow" panose="020B0606020202030204" pitchFamily="34" charset="0"/>
              </a:rPr>
              <a:t>Code of conduct</a:t>
            </a:r>
          </a:p>
          <a:p>
            <a:pPr marL="285750" indent="-285750">
              <a:buFont typeface="Arial" panose="020B0604020202020204" pitchFamily="34" charset="0"/>
              <a:buChar char="•"/>
            </a:pPr>
            <a:r>
              <a:rPr lang="en-US" sz="2400" b="1" dirty="0">
                <a:latin typeface="Arial Narrow" panose="020B0606020202030204" pitchFamily="34" charset="0"/>
              </a:rPr>
              <a:t>Introduction</a:t>
            </a:r>
          </a:p>
          <a:p>
            <a:pPr marL="285750" indent="-285750">
              <a:buFont typeface="Arial" panose="020B0604020202020204" pitchFamily="34" charset="0"/>
              <a:buChar char="•"/>
            </a:pPr>
            <a:r>
              <a:rPr lang="en-US" sz="2400" b="1" dirty="0">
                <a:latin typeface="Arial Narrow" panose="020B0606020202030204" pitchFamily="34" charset="0"/>
              </a:rPr>
              <a:t>Overview of the company</a:t>
            </a:r>
          </a:p>
          <a:p>
            <a:pPr marL="285750" indent="-285750">
              <a:buFont typeface="Arial" panose="020B0604020202020204" pitchFamily="34" charset="0"/>
              <a:buChar char="•"/>
            </a:pPr>
            <a:r>
              <a:rPr lang="en-US" sz="2400" b="1" dirty="0">
                <a:latin typeface="Arial Narrow" panose="020B0606020202030204" pitchFamily="34" charset="0"/>
              </a:rPr>
              <a:t>Achievement of the company</a:t>
            </a:r>
          </a:p>
          <a:p>
            <a:pPr marL="285750" indent="-285750">
              <a:buFont typeface="Arial" panose="020B0604020202020204" pitchFamily="34" charset="0"/>
              <a:buChar char="•"/>
            </a:pPr>
            <a:r>
              <a:rPr lang="en-US" sz="2400" b="1" dirty="0">
                <a:latin typeface="Arial Narrow" panose="020B0606020202030204" pitchFamily="34" charset="0"/>
              </a:rPr>
              <a:t>Evaluation of Unilever’s business strategy</a:t>
            </a:r>
          </a:p>
          <a:p>
            <a:pPr marL="285750" indent="-285750">
              <a:buFont typeface="Arial" panose="020B0604020202020204" pitchFamily="34" charset="0"/>
              <a:buChar char="•"/>
            </a:pPr>
            <a:r>
              <a:rPr lang="en-US" sz="2400" b="1" dirty="0">
                <a:latin typeface="Arial Narrow" panose="020B0606020202030204" pitchFamily="34" charset="0"/>
              </a:rPr>
              <a:t>Unilever’s response to customer satisfaction</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Unilever employed strategies in a post-pandemic era</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Recommendations</a:t>
            </a:r>
            <a:endParaRPr lang="en-US" sz="2400" b="1" dirty="0">
              <a:latin typeface="Arial Narrow" panose="020B0606020202030204" pitchFamily="34" charset="0"/>
            </a:endParaRPr>
          </a:p>
          <a:p>
            <a:pPr marL="285750" indent="-285750">
              <a:buFont typeface="Arial" panose="020B0604020202020204" pitchFamily="34" charset="0"/>
              <a:buChar char="•"/>
            </a:pPr>
            <a:r>
              <a:rPr lang="en-US" sz="2400" b="1" dirty="0">
                <a:latin typeface="Arial Narrow" panose="020B0606020202030204" pitchFamily="34" charset="0"/>
              </a:rPr>
              <a:t>Conclusion </a:t>
            </a:r>
          </a:p>
          <a:p>
            <a:pPr marL="285750" indent="-285750">
              <a:buFont typeface="Arial" panose="020B0604020202020204" pitchFamily="34" charset="0"/>
              <a:buChar char="•"/>
            </a:pPr>
            <a:r>
              <a:rPr lang="en-US" sz="2400" b="1" dirty="0">
                <a:latin typeface="Arial Narrow" panose="020B0606020202030204" pitchFamily="34" charset="0"/>
              </a:rPr>
              <a:t>References</a:t>
            </a:r>
          </a:p>
          <a:p>
            <a:endParaRPr lang="en-US" sz="2400" b="1" dirty="0">
              <a:latin typeface="Arial Narrow" panose="020B0606020202030204" pitchFamily="34" charset="0"/>
            </a:endParaRPr>
          </a:p>
          <a:p>
            <a:br>
              <a:rPr lang="en-US" sz="2400" dirty="0"/>
            </a:br>
            <a:endParaRPr lang="en-US" sz="2400" dirty="0"/>
          </a:p>
          <a:p>
            <a:endParaRPr lang="en-US" sz="2400" dirty="0"/>
          </a:p>
        </p:txBody>
      </p:sp>
    </p:spTree>
    <p:extLst>
      <p:ext uri="{BB962C8B-B14F-4D97-AF65-F5344CB8AC3E}">
        <p14:creationId xmlns:p14="http://schemas.microsoft.com/office/powerpoint/2010/main" val="1901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D9AD-175F-18BD-E5CB-423D8D4EC1A3}"/>
              </a:ext>
            </a:extLst>
          </p:cNvPr>
          <p:cNvSpPr>
            <a:spLocks noGrp="1"/>
          </p:cNvSpPr>
          <p:nvPr>
            <p:ph type="ctrTitle"/>
          </p:nvPr>
        </p:nvSpPr>
        <p:spPr>
          <a:xfrm>
            <a:off x="1524000" y="334298"/>
            <a:ext cx="9144000" cy="904568"/>
          </a:xfrm>
        </p:spPr>
        <p:txBody>
          <a:bodyPr>
            <a:normAutofit/>
          </a:bodyPr>
          <a:lstStyle/>
          <a:p>
            <a:r>
              <a:rPr lang="en-GB" sz="4400" dirty="0"/>
              <a:t>Code Of Conduct</a:t>
            </a:r>
          </a:p>
        </p:txBody>
      </p:sp>
      <p:sp>
        <p:nvSpPr>
          <p:cNvPr id="3" name="Subtitle 2">
            <a:extLst>
              <a:ext uri="{FF2B5EF4-FFF2-40B4-BE49-F238E27FC236}">
                <a16:creationId xmlns:a16="http://schemas.microsoft.com/office/drawing/2014/main" id="{1AD5B08D-3DDA-9C99-E9FF-9D3F5629EEE9}"/>
              </a:ext>
            </a:extLst>
          </p:cNvPr>
          <p:cNvSpPr>
            <a:spLocks noGrp="1"/>
          </p:cNvSpPr>
          <p:nvPr>
            <p:ph type="subTitle" idx="1"/>
          </p:nvPr>
        </p:nvSpPr>
        <p:spPr>
          <a:xfrm>
            <a:off x="353961" y="1563329"/>
            <a:ext cx="11484078" cy="5053781"/>
          </a:xfrm>
        </p:spPr>
        <p:txBody>
          <a:bodyPr/>
          <a:lstStyle/>
          <a:p>
            <a:pPr algn="l"/>
            <a:r>
              <a:rPr lang="en-GB" dirty="0"/>
              <a:t>                       </a:t>
            </a:r>
            <a:r>
              <a:rPr lang="en-GB" sz="2800" dirty="0"/>
              <a:t>FAIRNESS                                                            DILIGENCE</a:t>
            </a:r>
          </a:p>
          <a:p>
            <a:pPr algn="l"/>
            <a:r>
              <a:rPr lang="en-GB" sz="2000" dirty="0"/>
              <a:t>We will be ethical and take into account the time,                         We will work diligently, thoroughly, and with</a:t>
            </a:r>
          </a:p>
          <a:p>
            <a:pPr algn="l"/>
            <a:r>
              <a:rPr lang="en-GB" sz="2000" dirty="0"/>
              <a:t>expertise, experience, and unique conditions                                  reasonable timelines in providing out best </a:t>
            </a:r>
          </a:p>
          <a:p>
            <a:pPr algn="l"/>
            <a:r>
              <a:rPr lang="en-GB" sz="2000" dirty="0"/>
              <a:t>required in delivering the presentation.                                            presentation.</a:t>
            </a:r>
          </a:p>
          <a:p>
            <a:pPr algn="l"/>
            <a:endParaRPr lang="en-GB" sz="2000" dirty="0"/>
          </a:p>
          <a:p>
            <a:pPr algn="l"/>
            <a:r>
              <a:rPr lang="en-GB" sz="2000" dirty="0"/>
              <a:t>                           </a:t>
            </a:r>
            <a:r>
              <a:rPr lang="en-GB" sz="2800" dirty="0"/>
              <a:t>PROFESSIONALISM                                           COMPETENCE</a:t>
            </a:r>
          </a:p>
          <a:p>
            <a:pPr algn="l"/>
            <a:r>
              <a:rPr lang="en-GB" sz="2000" dirty="0"/>
              <a:t>We will act in a manner that demonstrates admirable                    We will commit to acquire , maintain</a:t>
            </a:r>
          </a:p>
          <a:p>
            <a:pPr algn="l"/>
            <a:r>
              <a:rPr lang="en-GB" sz="2000" dirty="0"/>
              <a:t>professional conduct. We will operate with integrity,                      and continually improve the professional </a:t>
            </a:r>
          </a:p>
          <a:p>
            <a:pPr algn="l"/>
            <a:r>
              <a:rPr lang="en-GB" sz="2000" dirty="0"/>
              <a:t>trustworthiness, courtesy and diligence                                             knowledge and skills required to effectively </a:t>
            </a:r>
          </a:p>
          <a:p>
            <a:pPr algn="l"/>
            <a:r>
              <a:rPr lang="en-GB" sz="2000" dirty="0"/>
              <a:t>                                                                                                                    provide the most effective presentation.</a:t>
            </a:r>
          </a:p>
        </p:txBody>
      </p:sp>
    </p:spTree>
    <p:extLst>
      <p:ext uri="{BB962C8B-B14F-4D97-AF65-F5344CB8AC3E}">
        <p14:creationId xmlns:p14="http://schemas.microsoft.com/office/powerpoint/2010/main" val="22507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Rectangle 2"/>
          <p:cNvSpPr/>
          <p:nvPr/>
        </p:nvSpPr>
        <p:spPr>
          <a:xfrm>
            <a:off x="3838605" y="805580"/>
            <a:ext cx="6505303" cy="3170099"/>
          </a:xfrm>
          <a:prstGeom prst="rect">
            <a:avLst/>
          </a:prstGeom>
        </p:spPr>
        <p:txBody>
          <a:bodyPr wrap="square">
            <a:spAutoFit/>
          </a:bodyPr>
          <a:lstStyle/>
          <a:p>
            <a:pPr algn="just"/>
            <a:r>
              <a:rPr lang="en-US" sz="2000" dirty="0">
                <a:latin typeface="Arial Narrow" panose="020B0606020202030204" pitchFamily="34" charset="0"/>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sz="2400" dirty="0">
              <a:latin typeface="Arial Narrow" panose="020B0606020202030204" pitchFamily="34" charset="0"/>
            </a:endParaRPr>
          </a:p>
          <a:p>
            <a:br>
              <a:rPr lang="en-US" sz="2000" dirty="0"/>
            </a:br>
            <a:endParaRPr lang="en-US" sz="2000" dirty="0">
              <a:latin typeface="Arial Narrow" panose="020B0606020202030204" pitchFamily="34" charset="0"/>
            </a:endParaRPr>
          </a:p>
        </p:txBody>
      </p:sp>
      <p:pic>
        <p:nvPicPr>
          <p:cNvPr id="4" name="Picture 3"/>
          <p:cNvPicPr>
            <a:picLocks noChangeAspect="1"/>
          </p:cNvPicPr>
          <p:nvPr/>
        </p:nvPicPr>
        <p:blipFill>
          <a:blip r:embed="rId3"/>
          <a:stretch>
            <a:fillRect/>
          </a:stretch>
        </p:blipFill>
        <p:spPr>
          <a:xfrm>
            <a:off x="4653165" y="3424429"/>
            <a:ext cx="4679951" cy="2627992"/>
          </a:xfrm>
          <a:prstGeom prst="rect">
            <a:avLst/>
          </a:prstGeom>
        </p:spPr>
      </p:pic>
    </p:spTree>
    <p:extLst>
      <p:ext uri="{BB962C8B-B14F-4D97-AF65-F5344CB8AC3E}">
        <p14:creationId xmlns:p14="http://schemas.microsoft.com/office/powerpoint/2010/main" val="426222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26425" y="1832387"/>
            <a:ext cx="7580671" cy="4062651"/>
          </a:xfrm>
          <a:prstGeom prst="rect">
            <a:avLst/>
          </a:prstGeom>
        </p:spPr>
        <p:txBody>
          <a:bodyPr wrap="square">
            <a:spAutoFit/>
          </a:bodyPr>
          <a:lstStyle/>
          <a:p>
            <a:pPr algn="just"/>
            <a:r>
              <a:rPr lang="en-US" sz="2000" dirty="0">
                <a:latin typeface="Arial Narrow" panose="020B0606020202030204" pitchFamily="34" charset="0"/>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Both London and Rotterdam serve as the primary locations for Unilever's headquarters. </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Unilever moves up to the 99th spot on the list of the most valuable corporations in the world with this market capitalization (</a:t>
            </a:r>
            <a:r>
              <a:rPr lang="en-US" sz="2000" dirty="0" err="1">
                <a:latin typeface="Arial Narrow" panose="020B0606020202030204" pitchFamily="34" charset="0"/>
              </a:rPr>
              <a:t>Fithry</a:t>
            </a:r>
            <a:r>
              <a:rPr lang="en-US" sz="2000" dirty="0">
                <a:latin typeface="Arial Narrow" panose="020B0606020202030204" pitchFamily="34" charset="0"/>
              </a:rPr>
              <a:t> et al., 2021).</a:t>
            </a:r>
            <a:br>
              <a:rPr lang="en-US" dirty="0"/>
            </a:br>
            <a:endParaRPr lang="en-US" dirty="0"/>
          </a:p>
        </p:txBody>
      </p:sp>
    </p:spTree>
    <p:extLst>
      <p:ext uri="{BB962C8B-B14F-4D97-AF65-F5344CB8AC3E}">
        <p14:creationId xmlns:p14="http://schemas.microsoft.com/office/powerpoint/2010/main" val="1300964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37714" y="2137188"/>
            <a:ext cx="7580671" cy="707886"/>
          </a:xfrm>
          <a:prstGeom prst="rect">
            <a:avLst/>
          </a:prstGeom>
        </p:spPr>
        <p:txBody>
          <a:bodyPr wrap="square">
            <a:spAutoFit/>
          </a:bodyPr>
          <a:lstStyle/>
          <a:p>
            <a:pPr algn="just"/>
            <a:endParaRPr lang="en-US" sz="2000" dirty="0">
              <a:latin typeface="Arial Narrow" panose="020B0606020202030204" pitchFamily="34" charset="0"/>
            </a:endParaRPr>
          </a:p>
          <a:p>
            <a:pPr algn="just"/>
            <a:endParaRPr lang="en-US" sz="2000" dirty="0">
              <a:latin typeface="Arial Narrow" panose="020B0606020202030204" pitchFamily="34" charset="0"/>
            </a:endParaRPr>
          </a:p>
        </p:txBody>
      </p:sp>
      <p:sp>
        <p:nvSpPr>
          <p:cNvPr id="4" name="Rectangle 3"/>
          <p:cNvSpPr/>
          <p:nvPr/>
        </p:nvSpPr>
        <p:spPr>
          <a:xfrm>
            <a:off x="4222044" y="2137188"/>
            <a:ext cx="6096000" cy="3416320"/>
          </a:xfrm>
          <a:prstGeom prst="rect">
            <a:avLst/>
          </a:prstGeom>
        </p:spPr>
        <p:txBody>
          <a:bodyPr>
            <a:spAutoFit/>
          </a:bodyPr>
          <a:lstStyle/>
          <a:p>
            <a:pPr algn="just"/>
            <a:r>
              <a:rPr lang="en-US" sz="2000" dirty="0">
                <a:latin typeface="Arial Narrow" panose="020B0606020202030204" pitchFamily="34" charset="0"/>
              </a:rPr>
              <a:t>Unilever was formed from the merger of two companies on September 2, 1929, by the British soap manufacturer Lever Brothers and the Dutch margarine firm Margarine </a:t>
            </a:r>
            <a:r>
              <a:rPr lang="en-US" sz="2000" dirty="0" err="1">
                <a:latin typeface="Arial Narrow" panose="020B0606020202030204" pitchFamily="34" charset="0"/>
              </a:rPr>
              <a:t>Unie</a:t>
            </a:r>
            <a:r>
              <a:rPr lang="en-US" sz="2000" dirty="0">
                <a:latin typeface="Arial Narrow" panose="020B0606020202030204" pitchFamily="34" charset="0"/>
              </a:rPr>
              <a:t>.</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 In 1997, the specialized chemicals branch of Unilever was sold to ICI by the company. In the 2010s, the company, which was led by Paul </a:t>
            </a:r>
            <a:r>
              <a:rPr lang="en-US" sz="2000" dirty="0" err="1">
                <a:latin typeface="Arial Narrow" panose="020B0606020202030204" pitchFamily="34" charset="0"/>
              </a:rPr>
              <a:t>Polman</a:t>
            </a:r>
            <a:r>
              <a:rPr lang="en-US" sz="2000" dirty="0">
                <a:latin typeface="Arial Narrow" panose="020B0606020202030204" pitchFamily="34" charset="0"/>
              </a:rPr>
              <a:t>, shifted its focus from food brands that were experiencing slow growth to those that were related to health and beauty.</a:t>
            </a:r>
          </a:p>
          <a:p>
            <a:br>
              <a:rPr lang="en-US" dirty="0"/>
            </a:br>
            <a:endParaRPr lang="en-US" dirty="0"/>
          </a:p>
        </p:txBody>
      </p:sp>
    </p:spTree>
    <p:extLst>
      <p:ext uri="{BB962C8B-B14F-4D97-AF65-F5344CB8AC3E}">
        <p14:creationId xmlns:p14="http://schemas.microsoft.com/office/powerpoint/2010/main" val="2573364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5046134" y="2454932"/>
            <a:ext cx="6096000" cy="1938992"/>
          </a:xfrm>
          <a:prstGeom prst="rect">
            <a:avLst/>
          </a:prstGeom>
        </p:spPr>
        <p:txBody>
          <a:bodyPr>
            <a:spAutoFit/>
          </a:bodyPr>
          <a:lstStyle/>
          <a:p>
            <a:pPr marL="342900" indent="-342900">
              <a:buFont typeface="Arial" panose="020B0604020202020204" pitchFamily="34" charset="0"/>
              <a:buChar char="•"/>
            </a:pPr>
            <a:r>
              <a:rPr lang="en-US" sz="2400" dirty="0">
                <a:latin typeface="Arial Narrow" panose="020B0606020202030204" pitchFamily="34" charset="0"/>
              </a:rPr>
              <a:t>Addressing social problems</a:t>
            </a:r>
          </a:p>
          <a:p>
            <a:pPr marL="342900" indent="-342900">
              <a:buFont typeface="Arial" panose="020B0604020202020204" pitchFamily="34" charset="0"/>
              <a:buChar char="•"/>
            </a:pPr>
            <a:r>
              <a:rPr lang="en-US" sz="2400" dirty="0">
                <a:latin typeface="Arial Narrow" panose="020B0606020202030204" pitchFamily="34" charset="0"/>
              </a:rPr>
              <a:t>Targeting customer response</a:t>
            </a:r>
          </a:p>
          <a:p>
            <a:pPr marL="342900" indent="-342900">
              <a:buFont typeface="Arial" panose="020B0604020202020204" pitchFamily="34" charset="0"/>
              <a:buChar char="•"/>
            </a:pPr>
            <a:r>
              <a:rPr lang="en-US" sz="2400" dirty="0">
                <a:latin typeface="Arial Narrow" panose="020B0606020202030204" pitchFamily="34" charset="0"/>
              </a:rPr>
              <a:t>Building women’s social security</a:t>
            </a:r>
          </a:p>
          <a:p>
            <a:pPr marL="342900" indent="-342900">
              <a:buFont typeface="Arial" panose="020B0604020202020204" pitchFamily="34" charset="0"/>
              <a:buChar char="•"/>
            </a:pPr>
            <a:r>
              <a:rPr lang="en-US" sz="2400" dirty="0">
                <a:latin typeface="Arial Narrow" panose="020B0606020202030204" pitchFamily="34" charset="0"/>
              </a:rPr>
              <a:t>Broaden core values </a:t>
            </a:r>
          </a:p>
          <a:p>
            <a:pPr marL="342900" indent="-342900">
              <a:buFont typeface="Arial" panose="020B0604020202020204" pitchFamily="34" charset="0"/>
              <a:buChar char="•"/>
            </a:pPr>
            <a:endParaRPr lang="en-US" sz="2400" dirty="0">
              <a:latin typeface="Arial Narrow" panose="020B0606020202030204" pitchFamily="34" charset="0"/>
            </a:endParaRPr>
          </a:p>
        </p:txBody>
      </p:sp>
    </p:spTree>
    <p:extLst>
      <p:ext uri="{BB962C8B-B14F-4D97-AF65-F5344CB8AC3E}">
        <p14:creationId xmlns:p14="http://schemas.microsoft.com/office/powerpoint/2010/main" val="245976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538134" y="1816258"/>
            <a:ext cx="6096000" cy="3908762"/>
          </a:xfrm>
          <a:prstGeom prst="rect">
            <a:avLst/>
          </a:prstGeom>
        </p:spPr>
        <p:txBody>
          <a:bodyPr>
            <a:spAutoFit/>
          </a:bodyPr>
          <a:lstStyle/>
          <a:p>
            <a:pPr algn="just"/>
            <a:r>
              <a:rPr lang="en-US" sz="2000" dirty="0">
                <a:latin typeface="Arial Narrow" panose="020B0606020202030204" pitchFamily="34" charset="0"/>
              </a:rPr>
              <a:t>In the aftermath of Covid-19, Unilever CEO Alan </a:t>
            </a:r>
            <a:r>
              <a:rPr lang="en-US" sz="2000" dirty="0" err="1">
                <a:latin typeface="Arial Narrow" panose="020B0606020202030204" pitchFamily="34" charset="0"/>
              </a:rPr>
              <a:t>Jope</a:t>
            </a:r>
            <a:r>
              <a:rPr lang="en-US" sz="2000" dirty="0">
                <a:latin typeface="Arial Narrow" panose="020B0606020202030204" pitchFamily="34" charset="0"/>
              </a:rPr>
              <a:t> reaffirmed the company's commitment to making a sustainable living the norm for the world's 8 billion people and advocated for concerted action to address the issues of social inequality and climate change. </a:t>
            </a:r>
          </a:p>
          <a:p>
            <a:pPr algn="just"/>
            <a:endParaRPr lang="en-US" sz="2800" dirty="0">
              <a:latin typeface="Arial Narrow" panose="020B0606020202030204" pitchFamily="34" charset="0"/>
            </a:endParaRPr>
          </a:p>
          <a:p>
            <a:pPr algn="just"/>
            <a:r>
              <a:rPr lang="en-US" sz="2000" dirty="0">
                <a:latin typeface="Arial Narrow" panose="020B0606020202030204" pitchFamily="34" charset="0"/>
              </a:rPr>
              <a:t>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2000" dirty="0" err="1">
                <a:latin typeface="Arial Narrow" panose="020B0606020202030204" pitchFamily="34" charset="0"/>
              </a:rPr>
              <a:t>Fithry</a:t>
            </a:r>
            <a:r>
              <a:rPr lang="en-US" sz="2000" dirty="0">
                <a:latin typeface="Arial Narrow" panose="020B0606020202030204" pitchFamily="34" charset="0"/>
              </a:rPr>
              <a:t> et al., 2021). </a:t>
            </a:r>
            <a:endParaRPr lang="en-US" sz="2800" dirty="0">
              <a:latin typeface="Arial Narrow" panose="020B0606020202030204" pitchFamily="34" charset="0"/>
            </a:endParaRPr>
          </a:p>
        </p:txBody>
      </p:sp>
    </p:spTree>
    <p:extLst>
      <p:ext uri="{BB962C8B-B14F-4D97-AF65-F5344CB8AC3E}">
        <p14:creationId xmlns:p14="http://schemas.microsoft.com/office/powerpoint/2010/main" val="1339711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628445" y="2075902"/>
            <a:ext cx="6096000" cy="3108543"/>
          </a:xfrm>
          <a:prstGeom prst="rect">
            <a:avLst/>
          </a:prstGeom>
        </p:spPr>
        <p:txBody>
          <a:bodyPr>
            <a:spAutoFit/>
          </a:bodyPr>
          <a:lstStyle/>
          <a:p>
            <a:pPr algn="just"/>
            <a:r>
              <a:rPr lang="en-US" sz="2000" dirty="0">
                <a:latin typeface="Arial Narrow" panose="020B0606020202030204" pitchFamily="34" charset="0"/>
              </a:rPr>
              <a:t>The Unilever Compass is a set of 15 multi-year initiatives that represent the breadth of Unilever's company and broader ecosystem and are grounded in our three core values (</a:t>
            </a:r>
            <a:r>
              <a:rPr lang="en-US" sz="2000" dirty="0" err="1">
                <a:latin typeface="Arial Narrow" panose="020B0606020202030204" pitchFamily="34" charset="0"/>
              </a:rPr>
              <a:t>Hasna</a:t>
            </a:r>
            <a:r>
              <a:rPr lang="en-US" sz="2000" dirty="0">
                <a:latin typeface="Arial Narrow" panose="020B0606020202030204" pitchFamily="34" charset="0"/>
              </a:rPr>
              <a:t>, 2022). Unilever has various initiatives aimed at boosting women's economic security and professional prospects, but it has been challenging to assess the true extent of these initiatives' success (</a:t>
            </a:r>
            <a:r>
              <a:rPr lang="en-US" sz="2000" dirty="0" err="1">
                <a:latin typeface="Arial Narrow" panose="020B0606020202030204" pitchFamily="34" charset="0"/>
              </a:rPr>
              <a:t>Suwadji</a:t>
            </a:r>
            <a:r>
              <a:rPr lang="en-US" sz="2000" dirty="0">
                <a:latin typeface="Arial Narrow" panose="020B0606020202030204" pitchFamily="34" charset="0"/>
              </a:rPr>
              <a:t> et al., 2021).</a:t>
            </a:r>
          </a:p>
          <a:p>
            <a:pPr algn="just"/>
            <a:endParaRPr lang="en-US" sz="2800" dirty="0">
              <a:latin typeface="Arial Narrow" panose="020B0606020202030204" pitchFamily="34" charset="0"/>
            </a:endParaRPr>
          </a:p>
          <a:p>
            <a:pPr algn="just"/>
            <a:endParaRPr lang="en-US" sz="2800" dirty="0">
              <a:latin typeface="Arial Narrow" panose="020B0606020202030204" pitchFamily="34" charset="0"/>
            </a:endParaRPr>
          </a:p>
        </p:txBody>
      </p:sp>
      <p:pic>
        <p:nvPicPr>
          <p:cNvPr id="3" name="Picture 2"/>
          <p:cNvPicPr>
            <a:picLocks noChangeAspect="1"/>
          </p:cNvPicPr>
          <p:nvPr/>
        </p:nvPicPr>
        <p:blipFill>
          <a:blip r:embed="rId4"/>
          <a:stretch>
            <a:fillRect/>
          </a:stretch>
        </p:blipFill>
        <p:spPr>
          <a:xfrm>
            <a:off x="8385360" y="4859514"/>
            <a:ext cx="3806640" cy="1998486"/>
          </a:xfrm>
          <a:prstGeom prst="rect">
            <a:avLst/>
          </a:prstGeom>
        </p:spPr>
      </p:pic>
    </p:spTree>
    <p:extLst>
      <p:ext uri="{BB962C8B-B14F-4D97-AF65-F5344CB8AC3E}">
        <p14:creationId xmlns:p14="http://schemas.microsoft.com/office/powerpoint/2010/main" val="2408974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business strategy</a:t>
            </a:r>
            <a:br>
              <a:rPr lang="en-US" dirty="0"/>
            </a:br>
            <a:br>
              <a:rPr lang="en-US" dirty="0"/>
            </a:br>
            <a:endParaRPr lang="en-US" dirty="0"/>
          </a:p>
        </p:txBody>
      </p:sp>
      <p:sp>
        <p:nvSpPr>
          <p:cNvPr id="4" name="Rectangle 3"/>
          <p:cNvSpPr/>
          <p:nvPr/>
        </p:nvSpPr>
        <p:spPr>
          <a:xfrm>
            <a:off x="4210755" y="1727388"/>
            <a:ext cx="7100712" cy="3785652"/>
          </a:xfrm>
          <a:prstGeom prst="rect">
            <a:avLst/>
          </a:prstGeom>
        </p:spPr>
        <p:txBody>
          <a:bodyPr wrap="square">
            <a:spAutoFit/>
          </a:bodyPr>
          <a:lstStyle/>
          <a:p>
            <a:pPr algn="just"/>
            <a:r>
              <a:rPr lang="en-US" sz="2400" dirty="0">
                <a:latin typeface="Arial Narrow" panose="020B0606020202030204" pitchFamily="34" charset="0"/>
              </a:rPr>
              <a:t>Unilever, one of the world's strongest and wealthiest corporations and owner of several recognizable brand names, acknowledged that its product is utilized by people everywhere.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a:t>
            </a:r>
          </a:p>
        </p:txBody>
      </p:sp>
    </p:spTree>
    <p:extLst>
      <p:ext uri="{BB962C8B-B14F-4D97-AF65-F5344CB8AC3E}">
        <p14:creationId xmlns:p14="http://schemas.microsoft.com/office/powerpoint/2010/main" val="602974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a:t>
            </a:r>
            <a:br>
              <a:rPr lang="en-US" b="1" dirty="0"/>
            </a:br>
            <a:r>
              <a:rPr lang="en-US" b="1" dirty="0"/>
              <a:t>business strategy</a:t>
            </a:r>
            <a:br>
              <a:rPr lang="en-US" dirty="0"/>
            </a:br>
            <a:br>
              <a:rPr lang="en-US" dirty="0"/>
            </a:br>
            <a:endParaRPr lang="en-US" dirty="0"/>
          </a:p>
        </p:txBody>
      </p:sp>
      <p:sp>
        <p:nvSpPr>
          <p:cNvPr id="4" name="Rectangle 3"/>
          <p:cNvSpPr/>
          <p:nvPr/>
        </p:nvSpPr>
        <p:spPr>
          <a:xfrm>
            <a:off x="3698192" y="681529"/>
            <a:ext cx="7473245" cy="3785652"/>
          </a:xfrm>
          <a:prstGeom prst="rect">
            <a:avLst/>
          </a:prstGeom>
        </p:spPr>
        <p:txBody>
          <a:bodyPr wrap="square">
            <a:spAutoFit/>
          </a:bodyPr>
          <a:lstStyle/>
          <a:p>
            <a:pPr marL="285750" indent="-285750" algn="just">
              <a:buFont typeface="Arial" panose="020B0604020202020204" pitchFamily="34" charset="0"/>
              <a:buChar char="•"/>
            </a:pPr>
            <a:r>
              <a:rPr lang="en-US" sz="2400" dirty="0">
                <a:latin typeface="Arial Narrow" panose="020B0606020202030204" pitchFamily="34" charset="0"/>
              </a:rPr>
              <a:t>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2400" dirty="0" err="1">
                <a:latin typeface="Arial Narrow" panose="020B0606020202030204" pitchFamily="34" charset="0"/>
              </a:rPr>
              <a:t>Leeflang</a:t>
            </a:r>
            <a:r>
              <a:rPr lang="en-US" sz="2400" dirty="0">
                <a:latin typeface="Arial Narrow" panose="020B0606020202030204" pitchFamily="34" charset="0"/>
              </a:rPr>
              <a:t>, 2020). </a:t>
            </a:r>
          </a:p>
          <a:p>
            <a:pPr marL="285750" indent="-285750" algn="just">
              <a:buFont typeface="Arial" panose="020B0604020202020204" pitchFamily="34" charset="0"/>
              <a:buChar char="•"/>
            </a:pPr>
            <a:r>
              <a:rPr lang="en-US" sz="2400" dirty="0">
                <a:latin typeface="Arial Narrow" panose="020B0606020202030204" pitchFamily="34" charset="0"/>
              </a:rPr>
              <a:t>Unilever's performance during its three-hundred-year existence has been impacted by the significant events of the day, including economic booms and busts, wars, shifts in consumer preferences, and technological developments.</a:t>
            </a:r>
            <a:endParaRPr lang="en-US" sz="3200" dirty="0">
              <a:latin typeface="Arial Narrow" panose="020B0606020202030204" pitchFamily="34" charset="0"/>
            </a:endParaRPr>
          </a:p>
        </p:txBody>
      </p:sp>
      <p:pic>
        <p:nvPicPr>
          <p:cNvPr id="3" name="Picture 2"/>
          <p:cNvPicPr>
            <a:picLocks noChangeAspect="1"/>
          </p:cNvPicPr>
          <p:nvPr/>
        </p:nvPicPr>
        <p:blipFill>
          <a:blip r:embed="rId3"/>
          <a:stretch>
            <a:fillRect/>
          </a:stretch>
        </p:blipFill>
        <p:spPr>
          <a:xfrm>
            <a:off x="7203687" y="4719750"/>
            <a:ext cx="3056833" cy="2037888"/>
          </a:xfrm>
          <a:prstGeom prst="rect">
            <a:avLst/>
          </a:prstGeom>
        </p:spPr>
      </p:pic>
    </p:spTree>
    <p:extLst>
      <p:ext uri="{BB962C8B-B14F-4D97-AF65-F5344CB8AC3E}">
        <p14:creationId xmlns:p14="http://schemas.microsoft.com/office/powerpoint/2010/main" val="1914879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3" name="Rectangle 2"/>
          <p:cNvSpPr/>
          <p:nvPr/>
        </p:nvSpPr>
        <p:spPr>
          <a:xfrm>
            <a:off x="4109156" y="1402562"/>
            <a:ext cx="7145867" cy="4770537"/>
          </a:xfrm>
          <a:prstGeom prst="rect">
            <a:avLst/>
          </a:prstGeom>
        </p:spPr>
        <p:txBody>
          <a:bodyPr wrap="square">
            <a:spAutoFit/>
          </a:bodyPr>
          <a:lstStyle/>
          <a:p>
            <a:pPr algn="just"/>
            <a:r>
              <a:rPr lang="en-US" sz="2400" dirty="0">
                <a:latin typeface="Arial Narrow" panose="020B0606020202030204" pitchFamily="34" charset="0"/>
              </a:rPr>
              <a:t>Why customer response is important?</a:t>
            </a:r>
          </a:p>
          <a:p>
            <a:pPr algn="just"/>
            <a:endParaRPr lang="en-US" sz="2400" dirty="0">
              <a:latin typeface="Arial Narrow" panose="020B0606020202030204" pitchFamily="34" charset="0"/>
            </a:endParaRPr>
          </a:p>
          <a:p>
            <a:pPr algn="just"/>
            <a:r>
              <a:rPr lang="en-US" sz="2000" dirty="0">
                <a:latin typeface="Arial Narrow" panose="020B0606020202030204" pitchFamily="34" charset="0"/>
              </a:rPr>
              <a:t>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2000" dirty="0" err="1">
                <a:latin typeface="Arial Narrow" panose="020B0606020202030204" pitchFamily="34" charset="0"/>
              </a:rPr>
              <a:t>Yaakub</a:t>
            </a:r>
            <a:r>
              <a:rPr lang="en-US" sz="2000" dirty="0">
                <a:latin typeface="Arial Narrow" panose="020B0606020202030204" pitchFamily="34" charset="0"/>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sz="2800" dirty="0">
              <a:latin typeface="Arial Narrow" panose="020B0606020202030204" pitchFamily="34" charset="0"/>
            </a:endParaRPr>
          </a:p>
          <a:p>
            <a:pPr algn="just"/>
            <a:br>
              <a:rPr lang="en-US" sz="2800" dirty="0">
                <a:latin typeface="Arial Narrow" panose="020B0606020202030204" pitchFamily="34" charset="0"/>
              </a:rPr>
            </a:br>
            <a:endParaRPr lang="en-US" sz="2800" dirty="0">
              <a:latin typeface="Arial Narrow" panose="020B0606020202030204" pitchFamily="34" charset="0"/>
            </a:endParaRPr>
          </a:p>
        </p:txBody>
      </p:sp>
    </p:spTree>
    <p:extLst>
      <p:ext uri="{BB962C8B-B14F-4D97-AF65-F5344CB8AC3E}">
        <p14:creationId xmlns:p14="http://schemas.microsoft.com/office/powerpoint/2010/main" val="1251123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255911" y="2371215"/>
            <a:ext cx="6096000" cy="2492990"/>
          </a:xfrm>
          <a:prstGeom prst="rect">
            <a:avLst/>
          </a:prstGeom>
        </p:spPr>
        <p:txBody>
          <a:bodyPr>
            <a:spAutoFit/>
          </a:bodyPr>
          <a:lstStyle/>
          <a:p>
            <a:pPr algn="just"/>
            <a:r>
              <a:rPr lang="en-US" sz="2000" dirty="0">
                <a:latin typeface="Arial Narrow" panose="020B0606020202030204" pitchFamily="34" charset="0"/>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a:t>
            </a:r>
          </a:p>
          <a:p>
            <a:endParaRPr lang="en-US" dirty="0"/>
          </a:p>
          <a:p>
            <a:endParaRPr lang="en-US" dirty="0"/>
          </a:p>
        </p:txBody>
      </p:sp>
      <p:pic>
        <p:nvPicPr>
          <p:cNvPr id="6" name="Picture 5"/>
          <p:cNvPicPr>
            <a:picLocks noChangeAspect="1"/>
          </p:cNvPicPr>
          <p:nvPr/>
        </p:nvPicPr>
        <p:blipFill>
          <a:blip r:embed="rId4"/>
          <a:stretch>
            <a:fillRect/>
          </a:stretch>
        </p:blipFill>
        <p:spPr>
          <a:xfrm>
            <a:off x="-146754" y="4289778"/>
            <a:ext cx="4402666" cy="2568222"/>
          </a:xfrm>
          <a:prstGeom prst="rect">
            <a:avLst/>
          </a:prstGeom>
        </p:spPr>
      </p:pic>
    </p:spTree>
    <p:extLst>
      <p:ext uri="{BB962C8B-B14F-4D97-AF65-F5344CB8AC3E}">
        <p14:creationId xmlns:p14="http://schemas.microsoft.com/office/powerpoint/2010/main" val="2665500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063999" y="2085600"/>
            <a:ext cx="7145867" cy="2677656"/>
          </a:xfrm>
          <a:prstGeom prst="rect">
            <a:avLst/>
          </a:prstGeom>
        </p:spPr>
        <p:txBody>
          <a:bodyPr wrap="square">
            <a:spAutoFit/>
          </a:bodyPr>
          <a:lstStyle/>
          <a:p>
            <a:pPr algn="just"/>
            <a:r>
              <a:rPr lang="en-US" sz="2400" dirty="0">
                <a:latin typeface="Arial Narrow" panose="020B0606020202030204" pitchFamily="34" charset="0"/>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2400" dirty="0" err="1">
                <a:latin typeface="Arial Narrow" panose="020B0606020202030204" pitchFamily="34" charset="0"/>
              </a:rPr>
              <a:t>Wubs</a:t>
            </a:r>
            <a:r>
              <a:rPr lang="en-US" sz="2400" dirty="0">
                <a:latin typeface="Arial Narrow" panose="020B0606020202030204" pitchFamily="34" charset="0"/>
              </a:rPr>
              <a:t> et al., 2008).</a:t>
            </a:r>
          </a:p>
        </p:txBody>
      </p:sp>
    </p:spTree>
    <p:extLst>
      <p:ext uri="{BB962C8B-B14F-4D97-AF65-F5344CB8AC3E}">
        <p14:creationId xmlns:p14="http://schemas.microsoft.com/office/powerpoint/2010/main" val="3707061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8798" cy="2308324"/>
          </a:xfrm>
          <a:prstGeom prst="rect">
            <a:avLst/>
          </a:prstGeom>
        </p:spPr>
        <p:txBody>
          <a:bodyPr wrap="none">
            <a:spAutoFit/>
          </a:bodyPr>
          <a:lstStyle/>
          <a:p>
            <a:pPr marL="285750" indent="-285750">
              <a:buFont typeface="Arial" panose="020B0604020202020204" pitchFamily="34" charset="0"/>
              <a:buChar char="•"/>
            </a:pPr>
            <a:r>
              <a:rPr lang="en-US" sz="2400" dirty="0">
                <a:latin typeface="Arial Narrow" panose="020B0606020202030204" pitchFamily="34" charset="0"/>
              </a:rPr>
              <a:t>Feasible engagement with distributors</a:t>
            </a:r>
          </a:p>
          <a:p>
            <a:pPr marL="285750" indent="-285750">
              <a:buFont typeface="Arial" panose="020B0604020202020204" pitchFamily="34" charset="0"/>
              <a:buChar char="•"/>
            </a:pPr>
            <a:r>
              <a:rPr lang="en-US" sz="2400" dirty="0">
                <a:latin typeface="Arial Narrow" panose="020B0606020202030204" pitchFamily="34" charset="0"/>
              </a:rPr>
              <a:t>Partnerships</a:t>
            </a:r>
          </a:p>
          <a:p>
            <a:pPr marL="285750" indent="-285750">
              <a:buFont typeface="Arial" panose="020B0604020202020204" pitchFamily="34" charset="0"/>
              <a:buChar char="•"/>
            </a:pPr>
            <a:r>
              <a:rPr lang="en-US" sz="2400" dirty="0">
                <a:latin typeface="Arial Narrow" panose="020B0606020202030204" pitchFamily="34" charset="0"/>
              </a:rPr>
              <a:t>Sustaining their market claims</a:t>
            </a:r>
          </a:p>
          <a:p>
            <a:pPr marL="285750" indent="-285750">
              <a:buFont typeface="Arial" panose="020B0604020202020204" pitchFamily="34" charset="0"/>
              <a:buChar char="•"/>
            </a:pPr>
            <a:r>
              <a:rPr lang="en-US" sz="2400" dirty="0">
                <a:latin typeface="Arial Narrow" panose="020B0606020202030204" pitchFamily="34" charset="0"/>
              </a:rPr>
              <a:t>Building market network</a:t>
            </a:r>
          </a:p>
          <a:p>
            <a:pPr marL="285750" indent="-285750">
              <a:buFont typeface="Arial" panose="020B0604020202020204" pitchFamily="34" charset="0"/>
              <a:buChar char="•"/>
            </a:pPr>
            <a:r>
              <a:rPr lang="en-US" sz="2400" dirty="0">
                <a:latin typeface="Arial Narrow" panose="020B0606020202030204" pitchFamily="34" charset="0"/>
              </a:rPr>
              <a:t>Enhancing their hygiene campaign</a:t>
            </a:r>
          </a:p>
          <a:p>
            <a:pPr marL="285750" indent="-285750">
              <a:buFont typeface="Arial" panose="020B0604020202020204" pitchFamily="34" charset="0"/>
              <a:buChar char="•"/>
            </a:pPr>
            <a:r>
              <a:rPr lang="en-US" sz="2400" dirty="0">
                <a:latin typeface="Arial Narrow" panose="020B0606020202030204" pitchFamily="34" charset="0"/>
              </a:rPr>
              <a:t>Promising products</a:t>
            </a:r>
          </a:p>
        </p:txBody>
      </p:sp>
    </p:spTree>
    <p:extLst>
      <p:ext uri="{BB962C8B-B14F-4D97-AF65-F5344CB8AC3E}">
        <p14:creationId xmlns:p14="http://schemas.microsoft.com/office/powerpoint/2010/main" val="3827251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862322"/>
          </a:xfrm>
          <a:prstGeom prst="rect">
            <a:avLst/>
          </a:prstGeom>
        </p:spPr>
        <p:txBody>
          <a:bodyPr>
            <a:spAutoFit/>
          </a:bodyPr>
          <a:lstStyle/>
          <a:p>
            <a:pPr algn="just"/>
            <a:r>
              <a:rPr lang="en-US" sz="2000" dirty="0">
                <a:latin typeface="Arial Narrow" panose="020B0606020202030204" pitchFamily="34" charset="0"/>
              </a:rPr>
              <a:t>Unilever is a worldwide corporation that began as a partnership between the margarine firm Margarine </a:t>
            </a:r>
            <a:r>
              <a:rPr lang="en-US" sz="2000" dirty="0" err="1">
                <a:latin typeface="Arial Narrow" panose="020B0606020202030204" pitchFamily="34" charset="0"/>
              </a:rPr>
              <a:t>Uni</a:t>
            </a:r>
            <a:r>
              <a:rPr lang="en-US" sz="2000" dirty="0">
                <a:latin typeface="Arial Narrow" panose="020B0606020202030204" pitchFamily="34" charset="0"/>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a:t>
            </a:r>
          </a:p>
        </p:txBody>
      </p:sp>
      <p:pic>
        <p:nvPicPr>
          <p:cNvPr id="5" name="Picture 4"/>
          <p:cNvPicPr>
            <a:picLocks noChangeAspect="1"/>
          </p:cNvPicPr>
          <p:nvPr/>
        </p:nvPicPr>
        <p:blipFill>
          <a:blip r:embed="rId3"/>
          <a:stretch>
            <a:fillRect/>
          </a:stretch>
        </p:blipFill>
        <p:spPr>
          <a:xfrm>
            <a:off x="1072269" y="4855589"/>
            <a:ext cx="3084366" cy="1769181"/>
          </a:xfrm>
          <a:prstGeom prst="rect">
            <a:avLst/>
          </a:prstGeom>
        </p:spPr>
      </p:pic>
    </p:spTree>
    <p:extLst>
      <p:ext uri="{BB962C8B-B14F-4D97-AF65-F5344CB8AC3E}">
        <p14:creationId xmlns:p14="http://schemas.microsoft.com/office/powerpoint/2010/main" val="1255885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2000" dirty="0" err="1">
                <a:latin typeface="Arial Narrow" panose="020B0606020202030204" pitchFamily="34" charset="0"/>
              </a:rPr>
              <a:t>Fithry</a:t>
            </a:r>
            <a:r>
              <a:rPr lang="en-US" sz="2000" dirty="0">
                <a:latin typeface="Arial Narrow" panose="020B0606020202030204" pitchFamily="34" charset="0"/>
              </a:rPr>
              <a:t> et al., 2021). Unilever's strength is its lucrative supply chain network.</a:t>
            </a:r>
            <a:endParaRPr lang="en-US" sz="2400" dirty="0">
              <a:latin typeface="Arial Narrow" panose="020B0606020202030204" pitchFamily="34" charset="0"/>
            </a:endParaRPr>
          </a:p>
        </p:txBody>
      </p:sp>
    </p:spTree>
    <p:extLst>
      <p:ext uri="{BB962C8B-B14F-4D97-AF65-F5344CB8AC3E}">
        <p14:creationId xmlns:p14="http://schemas.microsoft.com/office/powerpoint/2010/main" val="50487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Entering a new market and creating innovative goods bodes well for Unilever's bottom line since the company can diversify its packaging offerings without compromising its commitment to ecological sustainability (</a:t>
            </a:r>
            <a:r>
              <a:rPr lang="en-US" sz="2000" dirty="0" err="1">
                <a:latin typeface="Arial Narrow" panose="020B0606020202030204" pitchFamily="34" charset="0"/>
              </a:rPr>
              <a:t>Fithry</a:t>
            </a:r>
            <a:r>
              <a:rPr lang="en-US" sz="2000" dirty="0">
                <a:latin typeface="Arial Narrow" panose="020B0606020202030204" pitchFamily="34" charset="0"/>
              </a:rPr>
              <a:t> et al., 2021). Since Unilever already has a solid reputation in the marketplace and business world, its brands will continue to see strong sales even as the market as a whole benefits from the influx of new health product options (</a:t>
            </a:r>
            <a:r>
              <a:rPr lang="en-US" sz="2000" dirty="0" err="1">
                <a:latin typeface="Arial Narrow" panose="020B0606020202030204" pitchFamily="34" charset="0"/>
              </a:rPr>
              <a:t>Wheelen</a:t>
            </a:r>
            <a:r>
              <a:rPr lang="en-US" sz="2000" dirty="0">
                <a:latin typeface="Arial Narrow" panose="020B0606020202030204" pitchFamily="34" charset="0"/>
              </a:rPr>
              <a:t> and Hunger, 2022).</a:t>
            </a:r>
            <a:endParaRPr lang="en-US" sz="28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669891" y="4547812"/>
            <a:ext cx="3685797" cy="2073261"/>
          </a:xfrm>
          <a:prstGeom prst="rect">
            <a:avLst/>
          </a:prstGeom>
        </p:spPr>
      </p:pic>
    </p:spTree>
    <p:extLst>
      <p:ext uri="{BB962C8B-B14F-4D97-AF65-F5344CB8AC3E}">
        <p14:creationId xmlns:p14="http://schemas.microsoft.com/office/powerpoint/2010/main" val="2035226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Recommendations</a:t>
            </a: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26844" y="2173890"/>
            <a:ext cx="6096000" cy="2677656"/>
          </a:xfrm>
          <a:prstGeom prst="rect">
            <a:avLst/>
          </a:prstGeom>
        </p:spPr>
        <p:txBody>
          <a:bodyPr>
            <a:spAutoFit/>
          </a:bodyPr>
          <a:lstStyle/>
          <a:p>
            <a:pPr algn="just"/>
            <a:r>
              <a:rPr lang="en-US" sz="2400" dirty="0">
                <a:latin typeface="Arial Narrow" panose="020B0606020202030204" pitchFamily="34" charset="0"/>
              </a:rPr>
              <a:t>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a:t>
            </a:r>
            <a:endParaRPr lang="en-US" sz="36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1378" y="4594754"/>
            <a:ext cx="3290564" cy="1851202"/>
          </a:xfrm>
          <a:prstGeom prst="rect">
            <a:avLst/>
          </a:prstGeom>
        </p:spPr>
      </p:pic>
    </p:spTree>
    <p:extLst>
      <p:ext uri="{BB962C8B-B14F-4D97-AF65-F5344CB8AC3E}">
        <p14:creationId xmlns:p14="http://schemas.microsoft.com/office/powerpoint/2010/main" val="1915559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Rectangle 2"/>
          <p:cNvSpPr/>
          <p:nvPr/>
        </p:nvSpPr>
        <p:spPr>
          <a:xfrm>
            <a:off x="4323645" y="2179304"/>
            <a:ext cx="6096000" cy="3293209"/>
          </a:xfrm>
          <a:prstGeom prst="rect">
            <a:avLst/>
          </a:prstGeom>
        </p:spPr>
        <p:txBody>
          <a:bodyPr>
            <a:spAutoFit/>
          </a:bodyPr>
          <a:lstStyle/>
          <a:p>
            <a:pPr algn="just"/>
            <a:r>
              <a:rPr lang="en-US" sz="2000" dirty="0">
                <a:latin typeface="Arial Narrow" panose="020B0606020202030204" pitchFamily="34" charset="0"/>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sz="2800" dirty="0">
              <a:latin typeface="Arial Narrow" panose="020B0606020202030204" pitchFamily="34" charset="0"/>
            </a:endParaRPr>
          </a:p>
          <a:p>
            <a:br>
              <a:rPr lang="en-US" sz="2400" dirty="0"/>
            </a:br>
            <a:endParaRPr lang="en-US" sz="2400" dirty="0">
              <a:latin typeface="Arial Narrow" panose="020B0606020202030204" pitchFamily="34" charset="0"/>
            </a:endParaRPr>
          </a:p>
        </p:txBody>
      </p:sp>
    </p:spTree>
    <p:extLst>
      <p:ext uri="{BB962C8B-B14F-4D97-AF65-F5344CB8AC3E}">
        <p14:creationId xmlns:p14="http://schemas.microsoft.com/office/powerpoint/2010/main" val="119805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69335" y="609600"/>
            <a:ext cx="11830753" cy="6771084"/>
          </a:xfrm>
          <a:prstGeom prst="rect">
            <a:avLst/>
          </a:prstGeom>
        </p:spPr>
        <p:txBody>
          <a:bodyPr wrap="square">
            <a:spAutoFit/>
          </a:bodyPr>
          <a:lstStyle/>
          <a:p>
            <a:pPr algn="just"/>
            <a:r>
              <a:rPr lang="en-US" sz="2000" b="1" i="1" dirty="0">
                <a:latin typeface="Arial Narrow" panose="020B0606020202030204" pitchFamily="34" charset="0"/>
              </a:rPr>
              <a:t>References</a:t>
            </a:r>
          </a:p>
          <a:p>
            <a:pPr algn="just"/>
            <a:r>
              <a:rPr lang="en-US" sz="1400" dirty="0">
                <a:latin typeface="Arial Narrow" panose="020B0606020202030204" pitchFamily="34" charset="0"/>
              </a:rPr>
              <a:t>Pandey, R., </a:t>
            </a:r>
            <a:r>
              <a:rPr lang="en-US" sz="1400" dirty="0" err="1">
                <a:latin typeface="Arial Narrow" panose="020B0606020202030204" pitchFamily="34" charset="0"/>
              </a:rPr>
              <a:t>Massand</a:t>
            </a:r>
            <a:r>
              <a:rPr lang="en-US" sz="1400" dirty="0">
                <a:latin typeface="Arial Narrow" panose="020B0606020202030204" pitchFamily="34" charset="0"/>
              </a:rPr>
              <a:t>, A., </a:t>
            </a:r>
            <a:r>
              <a:rPr lang="en-US" sz="1400" dirty="0" err="1">
                <a:latin typeface="Arial Narrow" panose="020B0606020202030204" pitchFamily="34" charset="0"/>
              </a:rPr>
              <a:t>Mulya</a:t>
            </a:r>
            <a:r>
              <a:rPr lang="en-US" sz="1400" dirty="0">
                <a:latin typeface="Arial Narrow" panose="020B0606020202030204" pitchFamily="34" charset="0"/>
              </a:rPr>
              <a:t>, V.T., Sin, L.G., </a:t>
            </a:r>
            <a:r>
              <a:rPr lang="en-US" sz="1400" dirty="0" err="1">
                <a:latin typeface="Arial Narrow" panose="020B0606020202030204" pitchFamily="34" charset="0"/>
              </a:rPr>
              <a:t>Naresh</a:t>
            </a:r>
            <a:r>
              <a:rPr lang="en-US" sz="1400" dirty="0">
                <a:latin typeface="Arial Narrow" panose="020B0606020202030204" pitchFamily="34" charset="0"/>
              </a:rPr>
              <a:t>, V.P., </a:t>
            </a:r>
            <a:r>
              <a:rPr lang="en-US" sz="1400" dirty="0" err="1">
                <a:latin typeface="Arial Narrow" panose="020B0606020202030204" pitchFamily="34" charset="0"/>
              </a:rPr>
              <a:t>Zamara</a:t>
            </a:r>
            <a:r>
              <a:rPr lang="en-US" sz="1400" dirty="0">
                <a:latin typeface="Arial Narrow" panose="020B0606020202030204" pitchFamily="34" charset="0"/>
              </a:rPr>
              <a:t>, F.B., </a:t>
            </a:r>
            <a:r>
              <a:rPr lang="en-US" sz="1400" dirty="0" err="1">
                <a:latin typeface="Arial Narrow" panose="020B0606020202030204" pitchFamily="34" charset="0"/>
              </a:rPr>
              <a:t>Kee</a:t>
            </a:r>
            <a:r>
              <a:rPr lang="en-US" sz="1400" dirty="0">
                <a:latin typeface="Arial Narrow" panose="020B0606020202030204" pitchFamily="34" charset="0"/>
              </a:rPr>
              <a:t>, D.M.H., </a:t>
            </a:r>
            <a:r>
              <a:rPr lang="en-US" sz="1400" dirty="0" err="1">
                <a:latin typeface="Arial Narrow" panose="020B0606020202030204" pitchFamily="34" charset="0"/>
              </a:rPr>
              <a:t>Zamri</a:t>
            </a:r>
            <a:r>
              <a:rPr lang="en-US" sz="1400" dirty="0">
                <a:latin typeface="Arial Narrow" panose="020B0606020202030204" pitchFamily="34" charset="0"/>
              </a:rPr>
              <a:t>, S.K.B., </a:t>
            </a:r>
            <a:r>
              <a:rPr lang="en-US" sz="1400" dirty="0" err="1">
                <a:latin typeface="Arial Narrow" panose="020B0606020202030204" pitchFamily="34" charset="0"/>
              </a:rPr>
              <a:t>Azmi</a:t>
            </a:r>
            <a:r>
              <a:rPr lang="en-US" sz="1400" dirty="0">
                <a:latin typeface="Arial Narrow" panose="020B0606020202030204" pitchFamily="34" charset="0"/>
              </a:rPr>
              <a:t>, N.A.S.B., </a:t>
            </a:r>
            <a:r>
              <a:rPr lang="en-US" sz="1400" dirty="0" err="1">
                <a:latin typeface="Arial Narrow" panose="020B0606020202030204" pitchFamily="34" charset="0"/>
              </a:rPr>
              <a:t>Hamdan</a:t>
            </a:r>
            <a:r>
              <a:rPr lang="en-US" sz="1400" dirty="0">
                <a:latin typeface="Arial Narrow" panose="020B0606020202030204" pitchFamily="34" charset="0"/>
              </a:rPr>
              <a:t>, N.N.B.M. and Aditi, A., 2021. The Impacts of Covid-19 on Unilever. </a:t>
            </a:r>
            <a:r>
              <a:rPr lang="en-US" sz="1400" i="1" dirty="0">
                <a:latin typeface="Arial Narrow" panose="020B0606020202030204" pitchFamily="34" charset="0"/>
              </a:rPr>
              <a:t>Journal of the Community Development in Asia (JCDA)</a:t>
            </a:r>
            <a:r>
              <a:rPr lang="en-US" sz="1400" dirty="0">
                <a:latin typeface="Arial Narrow" panose="020B0606020202030204" pitchFamily="34" charset="0"/>
              </a:rPr>
              <a:t>, </a:t>
            </a:r>
            <a:r>
              <a:rPr lang="en-US" sz="1400" i="1" dirty="0">
                <a:latin typeface="Arial Narrow" panose="020B0606020202030204" pitchFamily="34" charset="0"/>
              </a:rPr>
              <a:t>4</a:t>
            </a:r>
            <a:r>
              <a:rPr lang="en-US" sz="1400" dirty="0">
                <a:latin typeface="Arial Narrow" panose="020B0606020202030204" pitchFamily="34" charset="0"/>
              </a:rPr>
              <a:t>(1), pp.34-43.</a:t>
            </a:r>
          </a:p>
          <a:p>
            <a:pPr algn="just"/>
            <a:r>
              <a:rPr lang="en-US" sz="1400" dirty="0" err="1">
                <a:latin typeface="Arial Narrow" panose="020B0606020202030204" pitchFamily="34" charset="0"/>
              </a:rPr>
              <a:t>Fithry</a:t>
            </a:r>
            <a:r>
              <a:rPr lang="en-US" sz="1400" dirty="0">
                <a:latin typeface="Arial Narrow" panose="020B0606020202030204" pitchFamily="34" charset="0"/>
              </a:rPr>
              <a:t>, A.N.I., </a:t>
            </a:r>
            <a:r>
              <a:rPr lang="en-US" sz="1400" dirty="0" err="1">
                <a:latin typeface="Arial Narrow" panose="020B0606020202030204" pitchFamily="34" charset="0"/>
              </a:rPr>
              <a:t>Hariyanto</a:t>
            </a:r>
            <a:r>
              <a:rPr lang="en-US" sz="1400" dirty="0">
                <a:latin typeface="Arial Narrow" panose="020B0606020202030204" pitchFamily="34" charset="0"/>
              </a:rPr>
              <a:t>, M.I.Z.P. and </a:t>
            </a:r>
            <a:r>
              <a:rPr lang="en-US" sz="1400" dirty="0" err="1">
                <a:latin typeface="Arial Narrow" panose="020B0606020202030204" pitchFamily="34" charset="0"/>
              </a:rPr>
              <a:t>Utami</a:t>
            </a:r>
            <a:r>
              <a:rPr lang="en-US" sz="1400" dirty="0">
                <a:latin typeface="Arial Narrow" panose="020B0606020202030204" pitchFamily="34" charset="0"/>
              </a:rPr>
              <a:t>, E.S., 2021. The Impact of Consumer </a:t>
            </a:r>
            <a:r>
              <a:rPr lang="en-US" sz="1400" dirty="0" err="1">
                <a:latin typeface="Arial Narrow" panose="020B0606020202030204" pitchFamily="34" charset="0"/>
              </a:rPr>
              <a:t>Behaviour</a:t>
            </a:r>
            <a:r>
              <a:rPr lang="en-US" sz="1400" dirty="0">
                <a:latin typeface="Arial Narrow" panose="020B0606020202030204" pitchFamily="34" charset="0"/>
              </a:rPr>
              <a:t> </a:t>
            </a:r>
            <a:r>
              <a:rPr lang="en-US" sz="1400" dirty="0" err="1">
                <a:latin typeface="Arial Narrow" panose="020B0606020202030204" pitchFamily="34" charset="0"/>
              </a:rPr>
              <a:t>Megashift</a:t>
            </a:r>
            <a:r>
              <a:rPr lang="en-US" sz="1400" dirty="0">
                <a:latin typeface="Arial Narrow" panose="020B0606020202030204" pitchFamily="34" charset="0"/>
              </a:rPr>
              <a:t> on Unilever's Product Strategy During COVID-19 Crisis. </a:t>
            </a:r>
            <a:r>
              <a:rPr lang="en-US" sz="1400" i="1" dirty="0">
                <a:latin typeface="Arial Narrow" panose="020B0606020202030204" pitchFamily="34" charset="0"/>
              </a:rPr>
              <a:t>UNEJ e-Proceeding</a:t>
            </a:r>
            <a:r>
              <a:rPr lang="en-US" sz="1400" dirty="0">
                <a:latin typeface="Arial Narrow" panose="020B0606020202030204" pitchFamily="34" charset="0"/>
              </a:rPr>
              <a:t>, pp.61-65.</a:t>
            </a:r>
          </a:p>
          <a:p>
            <a:pPr algn="just"/>
            <a:r>
              <a:rPr lang="en-US" sz="1400" dirty="0">
                <a:latin typeface="Arial Narrow" panose="020B0606020202030204" pitchFamily="34" charset="0"/>
              </a:rPr>
              <a:t>Hoekstra, J.C. and </a:t>
            </a:r>
            <a:r>
              <a:rPr lang="en-US" sz="1400" dirty="0" err="1">
                <a:latin typeface="Arial Narrow" panose="020B0606020202030204" pitchFamily="34" charset="0"/>
              </a:rPr>
              <a:t>Leeflang</a:t>
            </a:r>
            <a:r>
              <a:rPr lang="en-US" sz="1400" dirty="0">
                <a:latin typeface="Arial Narrow" panose="020B0606020202030204" pitchFamily="34" charset="0"/>
              </a:rPr>
              <a:t>, P.S., 2020. Marketing in the era of COVID-19. </a:t>
            </a:r>
            <a:r>
              <a:rPr lang="en-US" sz="1400" i="1" dirty="0">
                <a:latin typeface="Arial Narrow" panose="020B0606020202030204" pitchFamily="34" charset="0"/>
              </a:rPr>
              <a:t>Italian Journal of Marketing</a:t>
            </a:r>
            <a:r>
              <a:rPr lang="en-US" sz="1400" dirty="0">
                <a:latin typeface="Arial Narrow" panose="020B0606020202030204" pitchFamily="34" charset="0"/>
              </a:rPr>
              <a:t>, </a:t>
            </a:r>
            <a:r>
              <a:rPr lang="en-US" sz="1400" i="1" dirty="0">
                <a:latin typeface="Arial Narrow" panose="020B0606020202030204" pitchFamily="34" charset="0"/>
              </a:rPr>
              <a:t>2020</a:t>
            </a:r>
            <a:r>
              <a:rPr lang="en-US" sz="1400" dirty="0">
                <a:latin typeface="Arial Narrow" panose="020B0606020202030204" pitchFamily="34" charset="0"/>
              </a:rPr>
              <a:t>(4), pp.249-260.</a:t>
            </a:r>
          </a:p>
          <a:p>
            <a:pPr algn="just"/>
            <a:r>
              <a:rPr lang="en-US" sz="1400" dirty="0">
                <a:latin typeface="Arial Narrow" panose="020B0606020202030204" pitchFamily="34" charset="0"/>
              </a:rPr>
              <a:t>Wade, M. and Shan, J., 2020. Covid-19 Has Accelerated Digital Transformation, but May Have Made it Harder Not Easier. </a:t>
            </a:r>
            <a:r>
              <a:rPr lang="en-US" sz="1400" i="1" dirty="0">
                <a:latin typeface="Arial Narrow" panose="020B0606020202030204" pitchFamily="34" charset="0"/>
              </a:rPr>
              <a:t>MIS Quarterly Executive</a:t>
            </a:r>
            <a:r>
              <a:rPr lang="en-US" sz="1400" dirty="0">
                <a:latin typeface="Arial Narrow" panose="020B0606020202030204" pitchFamily="34" charset="0"/>
              </a:rPr>
              <a:t>, </a:t>
            </a:r>
            <a:r>
              <a:rPr lang="en-US" sz="1400" i="1" dirty="0">
                <a:latin typeface="Arial Narrow" panose="020B0606020202030204" pitchFamily="34" charset="0"/>
              </a:rPr>
              <a:t>19</a:t>
            </a:r>
            <a:r>
              <a:rPr lang="en-US" sz="1400" dirty="0">
                <a:latin typeface="Arial Narrow" panose="020B0606020202030204" pitchFamily="34" charset="0"/>
              </a:rPr>
              <a:t>(3).</a:t>
            </a:r>
          </a:p>
          <a:p>
            <a:pPr algn="just"/>
            <a:r>
              <a:rPr lang="en-US" sz="1400" dirty="0">
                <a:latin typeface="Arial Narrow" panose="020B0606020202030204" pitchFamily="34" charset="0"/>
              </a:rPr>
              <a:t>Bland, A.R., </a:t>
            </a:r>
            <a:r>
              <a:rPr lang="en-US" sz="1400" dirty="0" err="1">
                <a:latin typeface="Arial Narrow" panose="020B0606020202030204" pitchFamily="34" charset="0"/>
              </a:rPr>
              <a:t>Roiser</a:t>
            </a:r>
            <a:r>
              <a:rPr lang="en-US" sz="1400" dirty="0">
                <a:latin typeface="Arial Narrow" panose="020B0606020202030204" pitchFamily="34" charset="0"/>
              </a:rPr>
              <a:t>, J.P., Mehta, M.A., </a:t>
            </a:r>
            <a:r>
              <a:rPr lang="en-US" sz="1400" dirty="0" err="1">
                <a:latin typeface="Arial Narrow" panose="020B0606020202030204" pitchFamily="34" charset="0"/>
              </a:rPr>
              <a:t>Sahakian</a:t>
            </a:r>
            <a:r>
              <a:rPr lang="en-US" sz="1400" dirty="0">
                <a:latin typeface="Arial Narrow" panose="020B0606020202030204" pitchFamily="34" charset="0"/>
              </a:rPr>
              <a:t>, B.J., Robbins, T.W. and Elliott, R., 2020. COVID-19 induced social isolation; implications for understanding social cognition in mental health. </a:t>
            </a:r>
            <a:r>
              <a:rPr lang="en-US" sz="1400" i="1" dirty="0">
                <a:latin typeface="Arial Narrow" panose="020B0606020202030204" pitchFamily="34" charset="0"/>
              </a:rPr>
              <a:t>Psychological medicine</a:t>
            </a:r>
            <a:r>
              <a:rPr lang="en-US" sz="1400" dirty="0">
                <a:latin typeface="Arial Narrow" panose="020B0606020202030204" pitchFamily="34" charset="0"/>
              </a:rPr>
              <a:t>, pp.1-2.</a:t>
            </a:r>
          </a:p>
          <a:p>
            <a:pPr algn="just"/>
            <a:r>
              <a:rPr lang="en-US" sz="1400" dirty="0" err="1">
                <a:latin typeface="Arial Narrow" panose="020B0606020202030204" pitchFamily="34" charset="0"/>
              </a:rPr>
              <a:t>Hasna</a:t>
            </a:r>
            <a:r>
              <a:rPr lang="en-US" sz="1400" dirty="0">
                <a:latin typeface="Arial Narrow" panose="020B0606020202030204" pitchFamily="34" charset="0"/>
              </a:rPr>
              <a:t>, S., 2022. Analysis of Blue-Chip Stock Price Movement Before and During the Pandemic Covid-19. </a:t>
            </a:r>
            <a:r>
              <a:rPr lang="en-US" sz="1400" i="1" dirty="0">
                <a:latin typeface="Arial Narrow" panose="020B0606020202030204" pitchFamily="34" charset="0"/>
              </a:rPr>
              <a:t>International Journal of Social and Management Studies</a:t>
            </a:r>
            <a:r>
              <a:rPr lang="en-US" sz="1400" dirty="0">
                <a:latin typeface="Arial Narrow" panose="020B0606020202030204" pitchFamily="34" charset="0"/>
              </a:rPr>
              <a:t>, </a:t>
            </a:r>
            <a:r>
              <a:rPr lang="en-US" sz="1400" i="1" dirty="0">
                <a:latin typeface="Arial Narrow" panose="020B0606020202030204" pitchFamily="34" charset="0"/>
              </a:rPr>
              <a:t>3</a:t>
            </a:r>
            <a:r>
              <a:rPr lang="en-US" sz="1400" dirty="0">
                <a:latin typeface="Arial Narrow" panose="020B0606020202030204" pitchFamily="34" charset="0"/>
              </a:rPr>
              <a:t>(1), pp.144-157.</a:t>
            </a:r>
          </a:p>
          <a:p>
            <a:pPr algn="just"/>
            <a:r>
              <a:rPr lang="en-US" sz="1400" dirty="0" err="1">
                <a:latin typeface="Arial Narrow" panose="020B0606020202030204" pitchFamily="34" charset="0"/>
              </a:rPr>
              <a:t>Suwadji</a:t>
            </a:r>
            <a:r>
              <a:rPr lang="en-US" sz="1400" dirty="0">
                <a:latin typeface="Arial Narrow" panose="020B0606020202030204" pitchFamily="34" charset="0"/>
              </a:rPr>
              <a:t>, S.A., </a:t>
            </a:r>
            <a:r>
              <a:rPr lang="en-US" sz="1400" dirty="0" err="1">
                <a:latin typeface="Arial Narrow" panose="020B0606020202030204" pitchFamily="34" charset="0"/>
              </a:rPr>
              <a:t>Suryaningsum</a:t>
            </a:r>
            <a:r>
              <a:rPr lang="en-US" sz="1400" dirty="0">
                <a:latin typeface="Arial Narrow" panose="020B0606020202030204" pitchFamily="34" charset="0"/>
              </a:rPr>
              <a:t>, S. and </a:t>
            </a:r>
            <a:r>
              <a:rPr lang="en-US" sz="1400" dirty="0" err="1">
                <a:latin typeface="Arial Narrow" panose="020B0606020202030204" pitchFamily="34" charset="0"/>
              </a:rPr>
              <a:t>Pamungkas</a:t>
            </a:r>
            <a:r>
              <a:rPr lang="en-US" sz="1400" dirty="0">
                <a:latin typeface="Arial Narrow" panose="020B0606020202030204" pitchFamily="34" charset="0"/>
              </a:rPr>
              <a:t>, N., 2021, December. Analysis of the Financial Performance of the Largest Consumer Goods Company in Indonesia Before and During the Covid-19 Pandemic (Case Study at PT. Unilever Indonesia </a:t>
            </a:r>
            <a:r>
              <a:rPr lang="en-US" sz="1400" dirty="0" err="1">
                <a:latin typeface="Arial Narrow" panose="020B0606020202030204" pitchFamily="34" charset="0"/>
              </a:rPr>
              <a:t>Tbk</a:t>
            </a:r>
            <a:r>
              <a:rPr lang="en-US" sz="1400" dirty="0">
                <a:latin typeface="Arial Narrow" panose="020B0606020202030204" pitchFamily="34" charset="0"/>
              </a:rPr>
              <a:t>). In </a:t>
            </a:r>
            <a:r>
              <a:rPr lang="en-US" sz="1400" i="1" dirty="0">
                <a:latin typeface="Arial Narrow" panose="020B0606020202030204" pitchFamily="34" charset="0"/>
              </a:rPr>
              <a:t>Journal of International Conference Proceedings (JICP)</a:t>
            </a:r>
            <a:r>
              <a:rPr lang="en-US" sz="1400" dirty="0">
                <a:latin typeface="Arial Narrow" panose="020B0606020202030204" pitchFamily="34" charset="0"/>
              </a:rPr>
              <a:t> (Vol. 4, No. 3, pp. 539-550).</a:t>
            </a:r>
          </a:p>
          <a:p>
            <a:pPr algn="just"/>
            <a:r>
              <a:rPr lang="en-US" sz="1400" dirty="0">
                <a:latin typeface="Arial Narrow" panose="020B0606020202030204" pitchFamily="34" charset="0"/>
              </a:rPr>
              <a:t>Bettencourt, A.S.D.A., 2022. </a:t>
            </a:r>
            <a:r>
              <a:rPr lang="en-US" sz="1400" i="1" dirty="0">
                <a:latin typeface="Arial Narrow" panose="020B0606020202030204" pitchFamily="34" charset="0"/>
              </a:rPr>
              <a:t>Market share as a key sensitive factor to Unilever-s profitability</a:t>
            </a:r>
            <a:r>
              <a:rPr lang="en-US" sz="1400" dirty="0">
                <a:latin typeface="Arial Narrow" panose="020B0606020202030204" pitchFamily="34" charset="0"/>
              </a:rPr>
              <a:t> (Doctoral dissertation).</a:t>
            </a:r>
          </a:p>
          <a:p>
            <a:pPr algn="just"/>
            <a:r>
              <a:rPr lang="en-US" sz="1400" dirty="0" err="1">
                <a:latin typeface="Arial Narrow" panose="020B0606020202030204" pitchFamily="34" charset="0"/>
              </a:rPr>
              <a:t>Yaakub</a:t>
            </a:r>
            <a:r>
              <a:rPr lang="en-US" sz="1400" dirty="0">
                <a:latin typeface="Arial Narrow" panose="020B0606020202030204" pitchFamily="34" charset="0"/>
              </a:rPr>
              <a:t>, N.S.,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Susaimi</a:t>
            </a:r>
            <a:r>
              <a:rPr lang="en-US" sz="1400" dirty="0">
                <a:latin typeface="Arial Narrow" panose="020B0606020202030204" pitchFamily="34" charset="0"/>
              </a:rPr>
              <a:t>, N.D. and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Salleh</a:t>
            </a:r>
            <a:r>
              <a:rPr lang="en-US" sz="1400" dirty="0">
                <a:latin typeface="Arial Narrow" panose="020B0606020202030204" pitchFamily="34" charset="0"/>
              </a:rPr>
              <a:t>, N.N., 2008. Unilever Company.</a:t>
            </a:r>
          </a:p>
          <a:p>
            <a:pPr algn="just"/>
            <a:r>
              <a:rPr lang="en-US" sz="1400" dirty="0" err="1">
                <a:latin typeface="Arial Narrow" panose="020B0606020202030204" pitchFamily="34" charset="0"/>
              </a:rPr>
              <a:t>Wubs</a:t>
            </a:r>
            <a:r>
              <a:rPr lang="en-US" sz="1400" dirty="0">
                <a:latin typeface="Arial Narrow" panose="020B0606020202030204" pitchFamily="34" charset="0"/>
              </a:rPr>
              <a:t>, B., 2008. </a:t>
            </a:r>
            <a:r>
              <a:rPr lang="en-US" sz="1400" i="1" dirty="0">
                <a:latin typeface="Arial Narrow" panose="020B0606020202030204" pitchFamily="34" charset="0"/>
              </a:rPr>
              <a:t>International business and national war interests: Unilever between Reich and empire, 1939-45</a:t>
            </a:r>
            <a:r>
              <a:rPr lang="en-US" sz="1400" dirty="0">
                <a:latin typeface="Arial Narrow" panose="020B0606020202030204" pitchFamily="34" charset="0"/>
              </a:rPr>
              <a:t>. Routledge.</a:t>
            </a:r>
          </a:p>
          <a:p>
            <a:pPr algn="just"/>
            <a:r>
              <a:rPr lang="en-US" sz="1400" dirty="0">
                <a:latin typeface="Arial Narrow" panose="020B0606020202030204" pitchFamily="34" charset="0"/>
              </a:rPr>
              <a:t>Murphy, P.E. and Murphy, C.E., 2018. Sustainable living: </a:t>
            </a:r>
            <a:r>
              <a:rPr lang="en-US" sz="1400" dirty="0" err="1">
                <a:latin typeface="Arial Narrow" panose="020B0606020202030204" pitchFamily="34" charset="0"/>
              </a:rPr>
              <a:t>unilever</a:t>
            </a:r>
            <a:r>
              <a:rPr lang="en-US" sz="1400" dirty="0">
                <a:latin typeface="Arial Narrow" panose="020B0606020202030204" pitchFamily="34" charset="0"/>
              </a:rPr>
              <a:t>. In </a:t>
            </a:r>
            <a:r>
              <a:rPr lang="en-US" sz="1400" i="1" dirty="0">
                <a:latin typeface="Arial Narrow" panose="020B0606020202030204" pitchFamily="34" charset="0"/>
              </a:rPr>
              <a:t>Progressive Business Models</a:t>
            </a:r>
            <a:r>
              <a:rPr lang="en-US" sz="1400" dirty="0">
                <a:latin typeface="Arial Narrow" panose="020B0606020202030204" pitchFamily="34" charset="0"/>
              </a:rPr>
              <a:t> (pp. 263-286). Palgrave Macmillan, Cham.</a:t>
            </a:r>
          </a:p>
          <a:p>
            <a:pPr algn="just"/>
            <a:r>
              <a:rPr lang="en-US" sz="1400" dirty="0" err="1">
                <a:latin typeface="Arial Narrow" panose="020B0606020202030204" pitchFamily="34" charset="0"/>
              </a:rPr>
              <a:t>Lakada</a:t>
            </a:r>
            <a:r>
              <a:rPr lang="en-US" sz="1400" dirty="0">
                <a:latin typeface="Arial Narrow" panose="020B0606020202030204" pitchFamily="34" charset="0"/>
              </a:rPr>
              <a:t>, M.N., </a:t>
            </a:r>
            <a:r>
              <a:rPr lang="en-US" sz="1400" dirty="0" err="1">
                <a:latin typeface="Arial Narrow" panose="020B0606020202030204" pitchFamily="34" charset="0"/>
              </a:rPr>
              <a:t>Lapian</a:t>
            </a:r>
            <a:r>
              <a:rPr lang="en-US" sz="1400" dirty="0">
                <a:latin typeface="Arial Narrow" panose="020B0606020202030204" pitchFamily="34" charset="0"/>
              </a:rPr>
              <a:t>, S.J. and </a:t>
            </a:r>
            <a:r>
              <a:rPr lang="en-US" sz="1400" dirty="0" err="1">
                <a:latin typeface="Arial Narrow" panose="020B0606020202030204" pitchFamily="34" charset="0"/>
              </a:rPr>
              <a:t>Tumiwa</a:t>
            </a:r>
            <a:r>
              <a:rPr lang="en-US" sz="1400" dirty="0">
                <a:latin typeface="Arial Narrow" panose="020B0606020202030204" pitchFamily="34" charset="0"/>
              </a:rPr>
              <a:t>, J.R., 2017. Analyzing The Financial Statement Using Horizontal–Vertical Analysis To Evaluating The Company Financial Performance Period 2012-2016 (Case Study at PT. Unilever </a:t>
            </a:r>
            <a:r>
              <a:rPr lang="en-US" sz="1400" dirty="0" err="1">
                <a:latin typeface="Arial Narrow" panose="020B0606020202030204" pitchFamily="34" charset="0"/>
              </a:rPr>
              <a:t>IndonesiaTbk</a:t>
            </a:r>
            <a:r>
              <a:rPr lang="en-US" sz="1400" dirty="0">
                <a:latin typeface="Arial Narrow" panose="020B0606020202030204" pitchFamily="34" charset="0"/>
              </a:rPr>
              <a:t>). </a:t>
            </a:r>
            <a:r>
              <a:rPr lang="en-US" sz="1400" i="1" dirty="0" err="1">
                <a:latin typeface="Arial Narrow" panose="020B0606020202030204" pitchFamily="34" charset="0"/>
              </a:rPr>
              <a:t>Jurnal</a:t>
            </a:r>
            <a:r>
              <a:rPr lang="en-US" sz="1400" i="1" dirty="0">
                <a:latin typeface="Arial Narrow" panose="020B0606020202030204" pitchFamily="34" charset="0"/>
              </a:rPr>
              <a:t> EMBA: </a:t>
            </a:r>
            <a:r>
              <a:rPr lang="en-US" sz="1400" i="1" dirty="0" err="1">
                <a:latin typeface="Arial Narrow" panose="020B0606020202030204" pitchFamily="34" charset="0"/>
              </a:rPr>
              <a:t>Jurnal</a:t>
            </a:r>
            <a:r>
              <a:rPr lang="en-US" sz="1400" i="1" dirty="0">
                <a:latin typeface="Arial Narrow" panose="020B0606020202030204" pitchFamily="34" charset="0"/>
              </a:rPr>
              <a:t> </a:t>
            </a:r>
            <a:r>
              <a:rPr lang="en-US" sz="1400" i="1" dirty="0" err="1">
                <a:latin typeface="Arial Narrow" panose="020B0606020202030204" pitchFamily="34" charset="0"/>
              </a:rPr>
              <a:t>Riset</a:t>
            </a:r>
            <a:r>
              <a:rPr lang="en-US" sz="1400" i="1" dirty="0">
                <a:latin typeface="Arial Narrow" panose="020B0606020202030204" pitchFamily="34" charset="0"/>
              </a:rPr>
              <a:t> </a:t>
            </a:r>
            <a:r>
              <a:rPr lang="en-US" sz="1400" i="1" dirty="0" err="1">
                <a:latin typeface="Arial Narrow" panose="020B0606020202030204" pitchFamily="34" charset="0"/>
              </a:rPr>
              <a:t>Ekonomi</a:t>
            </a:r>
            <a:r>
              <a:rPr lang="en-US" sz="1400" i="1" dirty="0">
                <a:latin typeface="Arial Narrow" panose="020B0606020202030204" pitchFamily="34" charset="0"/>
              </a:rPr>
              <a:t>, </a:t>
            </a:r>
            <a:r>
              <a:rPr lang="en-US" sz="1400" i="1" dirty="0" err="1">
                <a:latin typeface="Arial Narrow" panose="020B0606020202030204" pitchFamily="34" charset="0"/>
              </a:rPr>
              <a:t>Manajemen</a:t>
            </a:r>
            <a:r>
              <a:rPr lang="en-US" sz="1400" i="1" dirty="0">
                <a:latin typeface="Arial Narrow" panose="020B0606020202030204" pitchFamily="34" charset="0"/>
              </a:rPr>
              <a:t>, </a:t>
            </a:r>
            <a:r>
              <a:rPr lang="en-US" sz="1400" i="1" dirty="0" err="1">
                <a:latin typeface="Arial Narrow" panose="020B0606020202030204" pitchFamily="34" charset="0"/>
              </a:rPr>
              <a:t>Bisnis</a:t>
            </a:r>
            <a:r>
              <a:rPr lang="en-US" sz="1400" i="1" dirty="0">
                <a:latin typeface="Arial Narrow" panose="020B0606020202030204" pitchFamily="34" charset="0"/>
              </a:rPr>
              <a:t> </a:t>
            </a:r>
            <a:r>
              <a:rPr lang="en-US" sz="1400" i="1" dirty="0" err="1">
                <a:latin typeface="Arial Narrow" panose="020B0606020202030204" pitchFamily="34" charset="0"/>
              </a:rPr>
              <a:t>dan</a:t>
            </a:r>
            <a:r>
              <a:rPr lang="en-US" sz="1400" i="1" dirty="0">
                <a:latin typeface="Arial Narrow" panose="020B0606020202030204" pitchFamily="34" charset="0"/>
              </a:rPr>
              <a:t> </a:t>
            </a:r>
            <a:r>
              <a:rPr lang="en-US" sz="1400" i="1" dirty="0" err="1">
                <a:latin typeface="Arial Narrow" panose="020B0606020202030204" pitchFamily="34" charset="0"/>
              </a:rPr>
              <a:t>Akuntansi</a:t>
            </a:r>
            <a:r>
              <a:rPr lang="en-US" sz="1400" dirty="0">
                <a:latin typeface="Arial Narrow" panose="020B0606020202030204" pitchFamily="34" charset="0"/>
              </a:rPr>
              <a:t>, </a:t>
            </a:r>
            <a:r>
              <a:rPr lang="en-US" sz="1400" i="1" dirty="0">
                <a:latin typeface="Arial Narrow" panose="020B0606020202030204" pitchFamily="34" charset="0"/>
              </a:rPr>
              <a:t>5</a:t>
            </a:r>
            <a:r>
              <a:rPr lang="en-US" sz="1400" dirty="0">
                <a:latin typeface="Arial Narrow" panose="020B0606020202030204" pitchFamily="34" charset="0"/>
              </a:rPr>
              <a:t>(3).</a:t>
            </a:r>
          </a:p>
          <a:p>
            <a:pPr algn="just"/>
            <a:r>
              <a:rPr lang="en-US" sz="1400" dirty="0">
                <a:latin typeface="Arial Narrow" panose="020B0606020202030204" pitchFamily="34" charset="0"/>
              </a:rPr>
              <a:t>Sim, S., King, H. and Price, E., 2016. The role of science in shaping sustainable business: Unilever case study. </a:t>
            </a:r>
            <a:r>
              <a:rPr lang="en-US" sz="1400" i="1" dirty="0">
                <a:latin typeface="Arial Narrow" panose="020B0606020202030204" pitchFamily="34" charset="0"/>
              </a:rPr>
              <a:t>Taking Stock of Industrial Ecology; Clift, R., </a:t>
            </a:r>
            <a:r>
              <a:rPr lang="en-US" sz="1400" i="1" dirty="0" err="1">
                <a:latin typeface="Arial Narrow" panose="020B0606020202030204" pitchFamily="34" charset="0"/>
              </a:rPr>
              <a:t>Druckman</a:t>
            </a:r>
            <a:r>
              <a:rPr lang="en-US" sz="1400" i="1" dirty="0">
                <a:latin typeface="Arial Narrow" panose="020B0606020202030204" pitchFamily="34" charset="0"/>
              </a:rPr>
              <a:t>, A., </a:t>
            </a:r>
            <a:r>
              <a:rPr lang="en-US" sz="1400" i="1" dirty="0" err="1">
                <a:latin typeface="Arial Narrow" panose="020B0606020202030204" pitchFamily="34" charset="0"/>
              </a:rPr>
              <a:t>Eds</a:t>
            </a:r>
            <a:r>
              <a:rPr lang="en-US" sz="1400" dirty="0">
                <a:latin typeface="Arial Narrow" panose="020B0606020202030204" pitchFamily="34" charset="0"/>
              </a:rPr>
              <a:t>, pp.291-302.</a:t>
            </a:r>
          </a:p>
          <a:p>
            <a:pPr algn="just"/>
            <a:r>
              <a:rPr lang="en-US" sz="1400" dirty="0" err="1">
                <a:latin typeface="Arial Narrow" panose="020B0606020202030204" pitchFamily="34" charset="0"/>
              </a:rPr>
              <a:t>Wheelen</a:t>
            </a:r>
            <a:r>
              <a:rPr lang="en-US" sz="1400" dirty="0">
                <a:latin typeface="Arial Narrow" panose="020B0606020202030204" pitchFamily="34" charset="0"/>
              </a:rPr>
              <a:t>, T.L. and Hunger, J.D., 2011. </a:t>
            </a:r>
            <a:r>
              <a:rPr lang="en-US" sz="1400" i="1" dirty="0">
                <a:latin typeface="Arial Narrow" panose="020B0606020202030204" pitchFamily="34" charset="0"/>
              </a:rPr>
              <a:t>Concepts in strategic management and business policy</a:t>
            </a:r>
            <a:r>
              <a:rPr lang="en-US" sz="1400" dirty="0">
                <a:latin typeface="Arial Narrow" panose="020B0606020202030204" pitchFamily="34" charset="0"/>
              </a:rPr>
              <a:t>. Pearson Education India.</a:t>
            </a:r>
          </a:p>
          <a:p>
            <a:pPr algn="just"/>
            <a:r>
              <a:rPr lang="en-US" sz="1400" dirty="0">
                <a:latin typeface="Arial Narrow" panose="020B0606020202030204" pitchFamily="34" charset="0"/>
              </a:rPr>
              <a:t>AMAN, M., 2017. </a:t>
            </a:r>
            <a:r>
              <a:rPr lang="en-US" sz="1400" i="1" dirty="0">
                <a:latin typeface="Arial Narrow" panose="020B0606020202030204" pitchFamily="34" charset="0"/>
              </a:rPr>
              <a:t>AN ASSESSMENT OF SERVICE QUALITY IMPRESSION ON CUSTOMER SATISFACTION IN THE OF CASE UNILEVER ETHIOPIA</a:t>
            </a:r>
            <a:r>
              <a:rPr lang="en-US" sz="1400" dirty="0">
                <a:latin typeface="Arial Narrow" panose="020B0606020202030204" pitchFamily="34" charset="0"/>
              </a:rPr>
              <a:t> (Doctoral dissertation, St. Mary's University).</a:t>
            </a:r>
          </a:p>
          <a:p>
            <a:pPr algn="just"/>
            <a:r>
              <a:rPr lang="en-US" sz="1400" dirty="0">
                <a:latin typeface="Arial Narrow" panose="020B0606020202030204" pitchFamily="34" charset="0"/>
              </a:rPr>
              <a:t>Hasan, M.N. and Hakeem, G., 2013. TO STANDARDIZE OR TO ADAPT: A WEBSITE’S DILEMMA IN THE CONTEXT OF ONLINE CUSTOMER SATISFACTION: A Comparative Study of Unilever &amp; </a:t>
            </a:r>
            <a:r>
              <a:rPr lang="en-US" sz="1400" dirty="0" err="1">
                <a:latin typeface="Arial Narrow" panose="020B0606020202030204" pitchFamily="34" charset="0"/>
              </a:rPr>
              <a:t>Adhuli</a:t>
            </a:r>
            <a:r>
              <a:rPr lang="en-US" sz="1400" dirty="0">
                <a:latin typeface="Arial Narrow" panose="020B0606020202030204" pitchFamily="34" charset="0"/>
              </a:rPr>
              <a:t> Website’s in the Bangladeshi Market.</a:t>
            </a:r>
          </a:p>
          <a:p>
            <a:pPr algn="just"/>
            <a:r>
              <a:rPr lang="en-US" sz="1400" dirty="0">
                <a:latin typeface="Arial Narrow" panose="020B0606020202030204" pitchFamily="34" charset="0"/>
              </a:rPr>
              <a:t>Christian, J.V., 2012. </a:t>
            </a:r>
            <a:r>
              <a:rPr lang="en-US" sz="1400" i="1" dirty="0">
                <a:latin typeface="Arial Narrow" panose="020B0606020202030204" pitchFamily="34" charset="0"/>
              </a:rPr>
              <a:t>CORRELATION ANALYSIS OF PRODUCT QUALITY IMPROVEMENT TOWARD CUSTOMER SATISFACTION OF UNILEVER HOME CARE PRODUCTS</a:t>
            </a:r>
            <a:r>
              <a:rPr lang="en-US" sz="1400" dirty="0">
                <a:latin typeface="Arial Narrow" panose="020B0606020202030204" pitchFamily="34" charset="0"/>
              </a:rPr>
              <a:t> (Doctoral dissertation, President University).</a:t>
            </a:r>
          </a:p>
          <a:p>
            <a:br>
              <a:rPr lang="en-US" dirty="0"/>
            </a:br>
            <a:endParaRPr lang="en-US" b="1" i="1" dirty="0">
              <a:latin typeface="Arial Narrow" panose="020B0606020202030204" pitchFamily="34" charset="0"/>
            </a:endParaRPr>
          </a:p>
        </p:txBody>
      </p:sp>
    </p:spTree>
    <p:extLst>
      <p:ext uri="{BB962C8B-B14F-4D97-AF65-F5344CB8AC3E}">
        <p14:creationId xmlns:p14="http://schemas.microsoft.com/office/powerpoint/2010/main" val="416596536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5313</Words>
  <Application>Microsoft Office PowerPoint</Application>
  <PresentationFormat>Widescreen</PresentationFormat>
  <Paragraphs>151</Paragraphs>
  <Slides>21</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Arial Narrow</vt:lpstr>
      <vt:lpstr>Calibri</vt:lpstr>
      <vt:lpstr>Calibri Light</vt:lpstr>
      <vt:lpstr>Corbel</vt:lpstr>
      <vt:lpstr>Wingdings 2</vt:lpstr>
      <vt:lpstr>Frame</vt:lpstr>
      <vt:lpstr>Office Theme</vt:lpstr>
      <vt:lpstr>LCBB4000  Academic Skills   </vt:lpstr>
      <vt:lpstr>Table contents</vt:lpstr>
      <vt:lpstr>Code Of Conduct</vt:lpstr>
      <vt:lpstr>Introduction </vt:lpstr>
      <vt:lpstr>Overview of the company </vt:lpstr>
      <vt:lpstr>Overview of the company </vt:lpstr>
      <vt:lpstr>Achievement of the company</vt:lpstr>
      <vt:lpstr>Achievement of the company</vt:lpstr>
      <vt:lpstr>Achievement of the company</vt:lpstr>
      <vt:lpstr>Evaluation of Unilever’s business strategy  </vt:lpstr>
      <vt:lpstr>Evaluation of Unilever’s  business strategy  </vt:lpstr>
      <vt:lpstr>Unilever’s response to customer satisfaction   </vt:lpstr>
      <vt:lpstr>Unilever’s response to customer satisfaction   </vt:lpstr>
      <vt:lpstr>Unilever’s response to customer satisfaction   </vt:lpstr>
      <vt:lpstr>Unilever employed strategies in a post-pandemic era  </vt:lpstr>
      <vt:lpstr>Unilever employed strategies in a post-pandemic era  </vt:lpstr>
      <vt:lpstr>Unilever employed strategies in a post-pandemic era  </vt:lpstr>
      <vt:lpstr>Unilever employed strategies in a post-pandemic era  </vt:lpstr>
      <vt:lpstr>Recommendations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2022-07-08T16:45:29Z</dcterms:created>
  <dcterms:modified xsi:type="dcterms:W3CDTF">2022-07-28T10:29:51Z</dcterms:modified>
</cp:coreProperties>
</file>