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62" r:id="rId4"/>
    <p:sldId id="259" r:id="rId5"/>
    <p:sldId id="270" r:id="rId6"/>
    <p:sldId id="263" r:id="rId7"/>
    <p:sldId id="264" r:id="rId8"/>
    <p:sldId id="265" r:id="rId9"/>
    <p:sldId id="271" r:id="rId10"/>
    <p:sldId id="272" r:id="rId11"/>
    <p:sldId id="266" r:id="rId12"/>
    <p:sldId id="267" r:id="rId13"/>
    <p:sldId id="268" r:id="rId14"/>
    <p:sldId id="269" r:id="rId15"/>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15C"/>
    <a:srgbClr val="FF5DEC"/>
    <a:srgbClr val="FF5DC5"/>
    <a:srgbClr val="D979FF"/>
    <a:srgbClr val="CE284C"/>
    <a:srgbClr val="C10B32"/>
    <a:srgbClr val="FE9202"/>
    <a:srgbClr val="FF0000"/>
    <a:srgbClr val="007033"/>
    <a:srgbClr val="00E6F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7" autoAdjust="0"/>
    <p:restoredTop sz="84740" autoAdjust="0"/>
  </p:normalViewPr>
  <p:slideViewPr>
    <p:cSldViewPr>
      <p:cViewPr varScale="1">
        <p:scale>
          <a:sx n="71" d="100"/>
          <a:sy n="71" d="100"/>
        </p:scale>
        <p:origin x="1048" y="44"/>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image" Target="../media/image5.png"/></Relationships>
</file>

<file path=ppt/diagrams/_rels/data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image" Target="../media/image8.jpeg"/><Relationship Id="rId4" Type="http://schemas.openxmlformats.org/officeDocument/2006/relationships/image" Target="../media/image11.jpeg"/></Relationships>
</file>

<file path=ppt/diagrams/_rels/data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g"/><Relationship Id="rId1" Type="http://schemas.openxmlformats.org/officeDocument/2006/relationships/image" Target="../media/image12.jpeg"/></Relationships>
</file>

<file path=ppt/diagrams/_rels/data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image" Target="../media/image15.jpeg"/></Relationships>
</file>

<file path=ppt/diagrams/_rels/drawing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image" Target="../media/image5.png"/></Relationships>
</file>

<file path=ppt/diagrams/_rels/drawing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image" Target="../media/image8.jpeg"/><Relationship Id="rId4" Type="http://schemas.openxmlformats.org/officeDocument/2006/relationships/image" Target="../media/image11.jpeg"/></Relationships>
</file>

<file path=ppt/diagrams/_rels/drawing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g"/><Relationship Id="rId1" Type="http://schemas.openxmlformats.org/officeDocument/2006/relationships/image" Target="../media/image12.jpeg"/></Relationships>
</file>

<file path=ppt/diagrams/_rels/drawing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image" Target="../media/image15.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FC075C-65ED-4770-B938-B4525898140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55D4401-BE14-44B1-A555-1731FC7D80BB}">
      <dgm:prSet/>
      <dgm:spPr/>
      <dgm:t>
        <a:bodyPr/>
        <a:lstStyle/>
        <a:p>
          <a:pPr rtl="0"/>
          <a:r>
            <a:rPr lang="en-US">
              <a:latin typeface="Times New Roman" panose="02020603050405020304" pitchFamily="18" charset="0"/>
              <a:cs typeface="Times New Roman" panose="02020603050405020304" pitchFamily="18" charset="0"/>
            </a:rPr>
            <a:t>The converging crises of pandemics, political instability, natural disasters and unstable economies have caused extensive problems in hospitality.</a:t>
          </a:r>
        </a:p>
      </dgm:t>
    </dgm:pt>
    <dgm:pt modelId="{CA08F8B8-2F1B-4B76-9F34-0D136F886C67}" type="parTrans" cxnId="{86B61CD7-6B78-4674-AA27-5E174E9B41D3}">
      <dgm:prSet/>
      <dgm:spPr/>
      <dgm:t>
        <a:bodyPr/>
        <a:lstStyle/>
        <a:p>
          <a:endParaRPr lang="en-US">
            <a:latin typeface="Times New Roman" panose="02020603050405020304" pitchFamily="18" charset="0"/>
            <a:cs typeface="Times New Roman" panose="02020603050405020304" pitchFamily="18" charset="0"/>
          </a:endParaRPr>
        </a:p>
      </dgm:t>
    </dgm:pt>
    <dgm:pt modelId="{DA52CAD3-B53B-4F91-B4F0-E9B768E2E7AC}" type="sibTrans" cxnId="{86B61CD7-6B78-4674-AA27-5E174E9B41D3}">
      <dgm:prSet/>
      <dgm:spPr/>
      <dgm:t>
        <a:bodyPr/>
        <a:lstStyle/>
        <a:p>
          <a:endParaRPr lang="en-US">
            <a:latin typeface="Times New Roman" panose="02020603050405020304" pitchFamily="18" charset="0"/>
            <a:cs typeface="Times New Roman" panose="02020603050405020304" pitchFamily="18" charset="0"/>
          </a:endParaRPr>
        </a:p>
      </dgm:t>
    </dgm:pt>
    <dgm:pt modelId="{54DD835E-4FF7-4565-9F78-914197B0844E}">
      <dgm:prSet/>
      <dgm:spPr/>
      <dgm:t>
        <a:bodyPr/>
        <a:lstStyle/>
        <a:p>
          <a:pPr rtl="0"/>
          <a:r>
            <a:rPr lang="en-US">
              <a:latin typeface="Times New Roman" panose="02020603050405020304" pitchFamily="18" charset="0"/>
              <a:cs typeface="Times New Roman" panose="02020603050405020304" pitchFamily="18" charset="0"/>
            </a:rPr>
            <a:t>The effect of COVID-19, the Ukrainian war, and the severe natural catastrophes in Asia and in the US largely transformed the global tourism industry in recent years.</a:t>
          </a:r>
        </a:p>
      </dgm:t>
    </dgm:pt>
    <dgm:pt modelId="{4F54F793-E75A-4DFB-A8A4-9A216AC339A6}" type="parTrans" cxnId="{15487840-2638-4D15-8EB7-28CA957DE1AF}">
      <dgm:prSet/>
      <dgm:spPr/>
      <dgm:t>
        <a:bodyPr/>
        <a:lstStyle/>
        <a:p>
          <a:endParaRPr lang="en-US">
            <a:latin typeface="Times New Roman" panose="02020603050405020304" pitchFamily="18" charset="0"/>
            <a:cs typeface="Times New Roman" panose="02020603050405020304" pitchFamily="18" charset="0"/>
          </a:endParaRPr>
        </a:p>
      </dgm:t>
    </dgm:pt>
    <dgm:pt modelId="{2474B300-DD23-4375-A37D-728E42F0B5E5}" type="sibTrans" cxnId="{15487840-2638-4D15-8EB7-28CA957DE1AF}">
      <dgm:prSet/>
      <dgm:spPr/>
      <dgm:t>
        <a:bodyPr/>
        <a:lstStyle/>
        <a:p>
          <a:endParaRPr lang="en-US">
            <a:latin typeface="Times New Roman" panose="02020603050405020304" pitchFamily="18" charset="0"/>
            <a:cs typeface="Times New Roman" panose="02020603050405020304" pitchFamily="18" charset="0"/>
          </a:endParaRPr>
        </a:p>
      </dgm:t>
    </dgm:pt>
    <dgm:pt modelId="{FF33B6F7-42CD-4D85-A083-C208C5509A43}">
      <dgm:prSet/>
      <dgm:spPr/>
      <dgm:t>
        <a:bodyPr/>
        <a:lstStyle/>
        <a:p>
          <a:pPr rtl="0"/>
          <a:r>
            <a:rPr lang="en-US">
              <a:latin typeface="Times New Roman" panose="02020603050405020304" pitchFamily="18" charset="0"/>
              <a:cs typeface="Times New Roman" panose="02020603050405020304" pitchFamily="18" charset="0"/>
            </a:rPr>
            <a:t>According to researchers Papallou, Katafygiotou and Dimopoulos (2024), conventional methods of managing crises do not suffice.</a:t>
          </a:r>
        </a:p>
      </dgm:t>
    </dgm:pt>
    <dgm:pt modelId="{70147F8E-FAF1-46E8-B98E-379DB6CB85D0}" type="parTrans" cxnId="{497AD5C7-6D5B-4881-BA4F-864D47894B96}">
      <dgm:prSet/>
      <dgm:spPr/>
      <dgm:t>
        <a:bodyPr/>
        <a:lstStyle/>
        <a:p>
          <a:endParaRPr lang="en-US">
            <a:latin typeface="Times New Roman" panose="02020603050405020304" pitchFamily="18" charset="0"/>
            <a:cs typeface="Times New Roman" panose="02020603050405020304" pitchFamily="18" charset="0"/>
          </a:endParaRPr>
        </a:p>
      </dgm:t>
    </dgm:pt>
    <dgm:pt modelId="{9BBFFA54-B3FF-438D-9522-295C88391678}" type="sibTrans" cxnId="{497AD5C7-6D5B-4881-BA4F-864D47894B96}">
      <dgm:prSet/>
      <dgm:spPr/>
      <dgm:t>
        <a:bodyPr/>
        <a:lstStyle/>
        <a:p>
          <a:endParaRPr lang="en-US">
            <a:latin typeface="Times New Roman" panose="02020603050405020304" pitchFamily="18" charset="0"/>
            <a:cs typeface="Times New Roman" panose="02020603050405020304" pitchFamily="18" charset="0"/>
          </a:endParaRPr>
        </a:p>
      </dgm:t>
    </dgm:pt>
    <dgm:pt modelId="{994622BC-C237-4757-AFE0-1C866821C7AD}">
      <dgm:prSet/>
      <dgm:spPr/>
      <dgm:t>
        <a:bodyPr/>
        <a:lstStyle/>
        <a:p>
          <a:pPr rtl="0"/>
          <a:r>
            <a:rPr lang="en-US">
              <a:latin typeface="Times New Roman" panose="02020603050405020304" pitchFamily="18" charset="0"/>
              <a:cs typeface="Times New Roman" panose="02020603050405020304" pitchFamily="18" charset="0"/>
            </a:rPr>
            <a:t>The aim of this research is to critically examine hotel strategic responses to uncertain situations and assess their success through real-world examples and conceptual models.</a:t>
          </a:r>
        </a:p>
      </dgm:t>
    </dgm:pt>
    <dgm:pt modelId="{3BECCC38-1DEC-4DBA-A7B4-1084528EE911}" type="parTrans" cxnId="{72057F60-C75D-466D-98A7-26886F0D2F0F}">
      <dgm:prSet/>
      <dgm:spPr/>
      <dgm:t>
        <a:bodyPr/>
        <a:lstStyle/>
        <a:p>
          <a:endParaRPr lang="en-US">
            <a:latin typeface="Times New Roman" panose="02020603050405020304" pitchFamily="18" charset="0"/>
            <a:cs typeface="Times New Roman" panose="02020603050405020304" pitchFamily="18" charset="0"/>
          </a:endParaRPr>
        </a:p>
      </dgm:t>
    </dgm:pt>
    <dgm:pt modelId="{1A9C9E08-2879-4D79-95B7-224C3B31E00B}" type="sibTrans" cxnId="{72057F60-C75D-466D-98A7-26886F0D2F0F}">
      <dgm:prSet/>
      <dgm:spPr/>
      <dgm:t>
        <a:bodyPr/>
        <a:lstStyle/>
        <a:p>
          <a:endParaRPr lang="en-US">
            <a:latin typeface="Times New Roman" panose="02020603050405020304" pitchFamily="18" charset="0"/>
            <a:cs typeface="Times New Roman" panose="02020603050405020304" pitchFamily="18" charset="0"/>
          </a:endParaRPr>
        </a:p>
      </dgm:t>
    </dgm:pt>
    <dgm:pt modelId="{040FE76F-2D8C-4380-84D8-E82E78305518}" type="pres">
      <dgm:prSet presAssocID="{50FC075C-65ED-4770-B938-B4525898140F}" presName="linear" presStyleCnt="0">
        <dgm:presLayoutVars>
          <dgm:animLvl val="lvl"/>
          <dgm:resizeHandles val="exact"/>
        </dgm:presLayoutVars>
      </dgm:prSet>
      <dgm:spPr/>
    </dgm:pt>
    <dgm:pt modelId="{52CB2D28-E0DC-46D0-A5AD-56AD8453DEBA}" type="pres">
      <dgm:prSet presAssocID="{B55D4401-BE14-44B1-A555-1731FC7D80BB}" presName="parentText" presStyleLbl="node1" presStyleIdx="0" presStyleCnt="4">
        <dgm:presLayoutVars>
          <dgm:chMax val="0"/>
          <dgm:bulletEnabled val="1"/>
        </dgm:presLayoutVars>
      </dgm:prSet>
      <dgm:spPr/>
    </dgm:pt>
    <dgm:pt modelId="{AF4E5DAC-FB4C-46F0-8E11-8036856651BE}" type="pres">
      <dgm:prSet presAssocID="{DA52CAD3-B53B-4F91-B4F0-E9B768E2E7AC}" presName="spacer" presStyleCnt="0"/>
      <dgm:spPr/>
    </dgm:pt>
    <dgm:pt modelId="{65D745E4-2B02-4966-B2AC-732F7720E310}" type="pres">
      <dgm:prSet presAssocID="{54DD835E-4FF7-4565-9F78-914197B0844E}" presName="parentText" presStyleLbl="node1" presStyleIdx="1" presStyleCnt="4">
        <dgm:presLayoutVars>
          <dgm:chMax val="0"/>
          <dgm:bulletEnabled val="1"/>
        </dgm:presLayoutVars>
      </dgm:prSet>
      <dgm:spPr/>
    </dgm:pt>
    <dgm:pt modelId="{07629470-8295-478E-BBAD-972EA73B95B4}" type="pres">
      <dgm:prSet presAssocID="{2474B300-DD23-4375-A37D-728E42F0B5E5}" presName="spacer" presStyleCnt="0"/>
      <dgm:spPr/>
    </dgm:pt>
    <dgm:pt modelId="{F7B09B29-489D-49DA-B630-0636F02A1F08}" type="pres">
      <dgm:prSet presAssocID="{FF33B6F7-42CD-4D85-A083-C208C5509A43}" presName="parentText" presStyleLbl="node1" presStyleIdx="2" presStyleCnt="4">
        <dgm:presLayoutVars>
          <dgm:chMax val="0"/>
          <dgm:bulletEnabled val="1"/>
        </dgm:presLayoutVars>
      </dgm:prSet>
      <dgm:spPr/>
    </dgm:pt>
    <dgm:pt modelId="{F28F423E-38DF-45C5-B78B-648D281FDC78}" type="pres">
      <dgm:prSet presAssocID="{9BBFFA54-B3FF-438D-9522-295C88391678}" presName="spacer" presStyleCnt="0"/>
      <dgm:spPr/>
    </dgm:pt>
    <dgm:pt modelId="{6D8C3153-1A07-41C2-BDEA-205CB6B30B54}" type="pres">
      <dgm:prSet presAssocID="{994622BC-C237-4757-AFE0-1C866821C7AD}" presName="parentText" presStyleLbl="node1" presStyleIdx="3" presStyleCnt="4">
        <dgm:presLayoutVars>
          <dgm:chMax val="0"/>
          <dgm:bulletEnabled val="1"/>
        </dgm:presLayoutVars>
      </dgm:prSet>
      <dgm:spPr/>
    </dgm:pt>
  </dgm:ptLst>
  <dgm:cxnLst>
    <dgm:cxn modelId="{15487840-2638-4D15-8EB7-28CA957DE1AF}" srcId="{50FC075C-65ED-4770-B938-B4525898140F}" destId="{54DD835E-4FF7-4565-9F78-914197B0844E}" srcOrd="1" destOrd="0" parTransId="{4F54F793-E75A-4DFB-A8A4-9A216AC339A6}" sibTransId="{2474B300-DD23-4375-A37D-728E42F0B5E5}"/>
    <dgm:cxn modelId="{72057F60-C75D-466D-98A7-26886F0D2F0F}" srcId="{50FC075C-65ED-4770-B938-B4525898140F}" destId="{994622BC-C237-4757-AFE0-1C866821C7AD}" srcOrd="3" destOrd="0" parTransId="{3BECCC38-1DEC-4DBA-A7B4-1084528EE911}" sibTransId="{1A9C9E08-2879-4D79-95B7-224C3B31E00B}"/>
    <dgm:cxn modelId="{9C416F43-F5ED-4584-ABE7-E6E56754EC38}" type="presOf" srcId="{54DD835E-4FF7-4565-9F78-914197B0844E}" destId="{65D745E4-2B02-4966-B2AC-732F7720E310}" srcOrd="0" destOrd="0" presId="urn:microsoft.com/office/officeart/2005/8/layout/vList2"/>
    <dgm:cxn modelId="{1A00A26E-D6CE-4CD8-9695-C97784106C0E}" type="presOf" srcId="{994622BC-C237-4757-AFE0-1C866821C7AD}" destId="{6D8C3153-1A07-41C2-BDEA-205CB6B30B54}" srcOrd="0" destOrd="0" presId="urn:microsoft.com/office/officeart/2005/8/layout/vList2"/>
    <dgm:cxn modelId="{C1688550-8CE1-4D1B-89E0-B65F18A4224D}" type="presOf" srcId="{FF33B6F7-42CD-4D85-A083-C208C5509A43}" destId="{F7B09B29-489D-49DA-B630-0636F02A1F08}" srcOrd="0" destOrd="0" presId="urn:microsoft.com/office/officeart/2005/8/layout/vList2"/>
    <dgm:cxn modelId="{3E680777-21F0-48D2-9B1C-B3AE203D24CF}" type="presOf" srcId="{B55D4401-BE14-44B1-A555-1731FC7D80BB}" destId="{52CB2D28-E0DC-46D0-A5AD-56AD8453DEBA}" srcOrd="0" destOrd="0" presId="urn:microsoft.com/office/officeart/2005/8/layout/vList2"/>
    <dgm:cxn modelId="{6D0BB378-2D64-4757-99B5-B985EA2FE4C2}" type="presOf" srcId="{50FC075C-65ED-4770-B938-B4525898140F}" destId="{040FE76F-2D8C-4380-84D8-E82E78305518}" srcOrd="0" destOrd="0" presId="urn:microsoft.com/office/officeart/2005/8/layout/vList2"/>
    <dgm:cxn modelId="{497AD5C7-6D5B-4881-BA4F-864D47894B96}" srcId="{50FC075C-65ED-4770-B938-B4525898140F}" destId="{FF33B6F7-42CD-4D85-A083-C208C5509A43}" srcOrd="2" destOrd="0" parTransId="{70147F8E-FAF1-46E8-B98E-379DB6CB85D0}" sibTransId="{9BBFFA54-B3FF-438D-9522-295C88391678}"/>
    <dgm:cxn modelId="{86B61CD7-6B78-4674-AA27-5E174E9B41D3}" srcId="{50FC075C-65ED-4770-B938-B4525898140F}" destId="{B55D4401-BE14-44B1-A555-1731FC7D80BB}" srcOrd="0" destOrd="0" parTransId="{CA08F8B8-2F1B-4B76-9F34-0D136F886C67}" sibTransId="{DA52CAD3-B53B-4F91-B4F0-E9B768E2E7AC}"/>
    <dgm:cxn modelId="{4FE19CAE-404D-409B-BB9D-152ED069CC4F}" type="presParOf" srcId="{040FE76F-2D8C-4380-84D8-E82E78305518}" destId="{52CB2D28-E0DC-46D0-A5AD-56AD8453DEBA}" srcOrd="0" destOrd="0" presId="urn:microsoft.com/office/officeart/2005/8/layout/vList2"/>
    <dgm:cxn modelId="{5CFB2EEA-17B7-4F4B-A5DA-186F2255B3F8}" type="presParOf" srcId="{040FE76F-2D8C-4380-84D8-E82E78305518}" destId="{AF4E5DAC-FB4C-46F0-8E11-8036856651BE}" srcOrd="1" destOrd="0" presId="urn:microsoft.com/office/officeart/2005/8/layout/vList2"/>
    <dgm:cxn modelId="{C79E6398-8A74-42D3-8CB2-3613DF025B14}" type="presParOf" srcId="{040FE76F-2D8C-4380-84D8-E82E78305518}" destId="{65D745E4-2B02-4966-B2AC-732F7720E310}" srcOrd="2" destOrd="0" presId="urn:microsoft.com/office/officeart/2005/8/layout/vList2"/>
    <dgm:cxn modelId="{6406E7D7-272B-4A01-9C34-0D5777B70A52}" type="presParOf" srcId="{040FE76F-2D8C-4380-84D8-E82E78305518}" destId="{07629470-8295-478E-BBAD-972EA73B95B4}" srcOrd="3" destOrd="0" presId="urn:microsoft.com/office/officeart/2005/8/layout/vList2"/>
    <dgm:cxn modelId="{D697A004-FFA5-4799-A83A-BE9DBC10F198}" type="presParOf" srcId="{040FE76F-2D8C-4380-84D8-E82E78305518}" destId="{F7B09B29-489D-49DA-B630-0636F02A1F08}" srcOrd="4" destOrd="0" presId="urn:microsoft.com/office/officeart/2005/8/layout/vList2"/>
    <dgm:cxn modelId="{D13C2734-56AD-4CBB-A2CC-FE52425A596D}" type="presParOf" srcId="{040FE76F-2D8C-4380-84D8-E82E78305518}" destId="{F28F423E-38DF-45C5-B78B-648D281FDC78}" srcOrd="5" destOrd="0" presId="urn:microsoft.com/office/officeart/2005/8/layout/vList2"/>
    <dgm:cxn modelId="{0BD19F43-5740-4AD5-9974-FEA0161BA60A}" type="presParOf" srcId="{040FE76F-2D8C-4380-84D8-E82E78305518}" destId="{6D8C3153-1A07-41C2-BDEA-205CB6B30B5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28FC5B-2E2B-4C98-8D78-3EEA660A6D3E}" type="doc">
      <dgm:prSet loTypeId="urn:microsoft.com/office/officeart/2005/8/layout/target3" loCatId="list" qsTypeId="urn:microsoft.com/office/officeart/2005/8/quickstyle/simple5" qsCatId="simple" csTypeId="urn:microsoft.com/office/officeart/2005/8/colors/colorful5" csCatId="colorful"/>
      <dgm:spPr/>
      <dgm:t>
        <a:bodyPr/>
        <a:lstStyle/>
        <a:p>
          <a:endParaRPr lang="en-US"/>
        </a:p>
      </dgm:t>
    </dgm:pt>
    <dgm:pt modelId="{FD1CB3B1-0C61-4EDB-8FC6-DCF7582A9255}">
      <dgm:prSet/>
      <dgm:spPr/>
      <dgm:t>
        <a:bodyPr/>
        <a:lstStyle/>
        <a:p>
          <a:pPr rtl="0"/>
          <a:r>
            <a:rPr lang="en-US">
              <a:latin typeface="Times New Roman" panose="02020603050405020304" pitchFamily="18" charset="0"/>
              <a:cs typeface="Times New Roman" panose="02020603050405020304" pitchFamily="18" charset="0"/>
            </a:rPr>
            <a:t>Uncertainty in the hospitality sector stems from the intersection of global shocks such as pandemics, armed clashes, climatic incidents, and economic disruptions.</a:t>
          </a:r>
        </a:p>
      </dgm:t>
    </dgm:pt>
    <dgm:pt modelId="{56AB6F1A-55F0-4CF0-ADBC-9BD1DDD534EC}" type="parTrans" cxnId="{5F401E27-4106-4C7C-864B-B519A1F28E1A}">
      <dgm:prSet/>
      <dgm:spPr/>
      <dgm:t>
        <a:bodyPr/>
        <a:lstStyle/>
        <a:p>
          <a:endParaRPr lang="en-US">
            <a:latin typeface="Times New Roman" panose="02020603050405020304" pitchFamily="18" charset="0"/>
            <a:cs typeface="Times New Roman" panose="02020603050405020304" pitchFamily="18" charset="0"/>
          </a:endParaRPr>
        </a:p>
      </dgm:t>
    </dgm:pt>
    <dgm:pt modelId="{0464179E-028B-465C-80B4-653DBB4855CA}" type="sibTrans" cxnId="{5F401E27-4106-4C7C-864B-B519A1F28E1A}">
      <dgm:prSet/>
      <dgm:spPr/>
      <dgm:t>
        <a:bodyPr/>
        <a:lstStyle/>
        <a:p>
          <a:endParaRPr lang="en-US">
            <a:latin typeface="Times New Roman" panose="02020603050405020304" pitchFamily="18" charset="0"/>
            <a:cs typeface="Times New Roman" panose="02020603050405020304" pitchFamily="18" charset="0"/>
          </a:endParaRPr>
        </a:p>
      </dgm:t>
    </dgm:pt>
    <dgm:pt modelId="{0C524A21-18AB-44E9-992C-CD0867F03063}">
      <dgm:prSet/>
      <dgm:spPr/>
      <dgm:t>
        <a:bodyPr/>
        <a:lstStyle/>
        <a:p>
          <a:pPr rtl="0"/>
          <a:r>
            <a:rPr lang="en-US">
              <a:latin typeface="Times New Roman" panose="02020603050405020304" pitchFamily="18" charset="0"/>
              <a:cs typeface="Times New Roman" panose="02020603050405020304" pitchFamily="18" charset="0"/>
            </a:rPr>
            <a:t>According to Ford and Sturman (2020), most of the hotels, especially the independent ones, did not have proactive risk analysis, with only 22% of them having official contingency plans before 2020.</a:t>
          </a:r>
        </a:p>
      </dgm:t>
    </dgm:pt>
    <dgm:pt modelId="{CF652C01-A484-4173-9A1E-36519B127F0A}" type="parTrans" cxnId="{D02CA8A5-82C6-43A5-A545-41206CB23677}">
      <dgm:prSet/>
      <dgm:spPr/>
      <dgm:t>
        <a:bodyPr/>
        <a:lstStyle/>
        <a:p>
          <a:endParaRPr lang="en-US">
            <a:latin typeface="Times New Roman" panose="02020603050405020304" pitchFamily="18" charset="0"/>
            <a:cs typeface="Times New Roman" panose="02020603050405020304" pitchFamily="18" charset="0"/>
          </a:endParaRPr>
        </a:p>
      </dgm:t>
    </dgm:pt>
    <dgm:pt modelId="{AD364B45-C8CC-42C4-85CD-21FAA07A5B56}" type="sibTrans" cxnId="{D02CA8A5-82C6-43A5-A545-41206CB23677}">
      <dgm:prSet/>
      <dgm:spPr/>
      <dgm:t>
        <a:bodyPr/>
        <a:lstStyle/>
        <a:p>
          <a:endParaRPr lang="en-US">
            <a:latin typeface="Times New Roman" panose="02020603050405020304" pitchFamily="18" charset="0"/>
            <a:cs typeface="Times New Roman" panose="02020603050405020304" pitchFamily="18" charset="0"/>
          </a:endParaRPr>
        </a:p>
      </dgm:t>
    </dgm:pt>
    <dgm:pt modelId="{EACAAAFA-D34A-4414-9BEA-B32F4F98C830}">
      <dgm:prSet/>
      <dgm:spPr/>
      <dgm:t>
        <a:bodyPr/>
        <a:lstStyle/>
        <a:p>
          <a:pPr rtl="0"/>
          <a:r>
            <a:rPr lang="en-US">
              <a:latin typeface="Times New Roman" panose="02020603050405020304" pitchFamily="18" charset="0"/>
              <a:cs typeface="Times New Roman" panose="02020603050405020304" pitchFamily="18" charset="0"/>
            </a:rPr>
            <a:t>Crisis Management Theory is perhaps the most applicable theory, focusing on pre-crisis readiness, short-term response, and post-crisis reconstruction (Hussein et al., 2024).</a:t>
          </a:r>
        </a:p>
      </dgm:t>
    </dgm:pt>
    <dgm:pt modelId="{8C439E62-F84B-4B22-AA43-34A7518DDF17}" type="parTrans" cxnId="{8EE2FD3F-86D8-44E9-AC66-4229F43609DC}">
      <dgm:prSet/>
      <dgm:spPr/>
      <dgm:t>
        <a:bodyPr/>
        <a:lstStyle/>
        <a:p>
          <a:endParaRPr lang="en-US">
            <a:latin typeface="Times New Roman" panose="02020603050405020304" pitchFamily="18" charset="0"/>
            <a:cs typeface="Times New Roman" panose="02020603050405020304" pitchFamily="18" charset="0"/>
          </a:endParaRPr>
        </a:p>
      </dgm:t>
    </dgm:pt>
    <dgm:pt modelId="{3CC0C445-27C4-4893-8B52-136524A1DA85}" type="sibTrans" cxnId="{8EE2FD3F-86D8-44E9-AC66-4229F43609DC}">
      <dgm:prSet/>
      <dgm:spPr/>
      <dgm:t>
        <a:bodyPr/>
        <a:lstStyle/>
        <a:p>
          <a:endParaRPr lang="en-US">
            <a:latin typeface="Times New Roman" panose="02020603050405020304" pitchFamily="18" charset="0"/>
            <a:cs typeface="Times New Roman" panose="02020603050405020304" pitchFamily="18" charset="0"/>
          </a:endParaRPr>
        </a:p>
      </dgm:t>
    </dgm:pt>
    <dgm:pt modelId="{FF90AFE9-B3EC-4ABA-8101-63164716093A}">
      <dgm:prSet/>
      <dgm:spPr/>
      <dgm:t>
        <a:bodyPr/>
        <a:lstStyle/>
        <a:p>
          <a:pPr rtl="0"/>
          <a:r>
            <a:rPr lang="en-US">
              <a:latin typeface="Times New Roman" panose="02020603050405020304" pitchFamily="18" charset="0"/>
              <a:cs typeface="Times New Roman" panose="02020603050405020304" pitchFamily="18" charset="0"/>
            </a:rPr>
            <a:t>Zhang, Lv and Islam (2024) found that chain hotels who had invested in data analytics and mobility technologies before the pandemic recorded 25% higher recovery levels in occupancy compared to establishments lacking them.</a:t>
          </a:r>
        </a:p>
      </dgm:t>
    </dgm:pt>
    <dgm:pt modelId="{ABCE9B8A-6A65-4BD0-A554-7A09666BA2C3}" type="parTrans" cxnId="{52A64731-4A68-4A1B-948C-F4B30FCEC3B4}">
      <dgm:prSet/>
      <dgm:spPr/>
      <dgm:t>
        <a:bodyPr/>
        <a:lstStyle/>
        <a:p>
          <a:endParaRPr lang="en-US">
            <a:latin typeface="Times New Roman" panose="02020603050405020304" pitchFamily="18" charset="0"/>
            <a:cs typeface="Times New Roman" panose="02020603050405020304" pitchFamily="18" charset="0"/>
          </a:endParaRPr>
        </a:p>
      </dgm:t>
    </dgm:pt>
    <dgm:pt modelId="{C239EF18-F456-4181-9DF9-565E6F40E06E}" type="sibTrans" cxnId="{52A64731-4A68-4A1B-948C-F4B30FCEC3B4}">
      <dgm:prSet/>
      <dgm:spPr/>
      <dgm:t>
        <a:bodyPr/>
        <a:lstStyle/>
        <a:p>
          <a:endParaRPr lang="en-US">
            <a:latin typeface="Times New Roman" panose="02020603050405020304" pitchFamily="18" charset="0"/>
            <a:cs typeface="Times New Roman" panose="02020603050405020304" pitchFamily="18" charset="0"/>
          </a:endParaRPr>
        </a:p>
      </dgm:t>
    </dgm:pt>
    <dgm:pt modelId="{B963FD42-0ECF-46B7-9F72-4318B9E6AC6B}" type="pres">
      <dgm:prSet presAssocID="{D328FC5B-2E2B-4C98-8D78-3EEA660A6D3E}" presName="Name0" presStyleCnt="0">
        <dgm:presLayoutVars>
          <dgm:chMax val="7"/>
          <dgm:dir/>
          <dgm:animLvl val="lvl"/>
          <dgm:resizeHandles val="exact"/>
        </dgm:presLayoutVars>
      </dgm:prSet>
      <dgm:spPr/>
    </dgm:pt>
    <dgm:pt modelId="{BC560754-09FF-45B1-882D-793792DB6066}" type="pres">
      <dgm:prSet presAssocID="{FD1CB3B1-0C61-4EDB-8FC6-DCF7582A9255}" presName="circle1" presStyleLbl="node1" presStyleIdx="0" presStyleCnt="4"/>
      <dgm:spPr/>
    </dgm:pt>
    <dgm:pt modelId="{53BA5088-78BB-4410-B9F7-D679D30D451C}" type="pres">
      <dgm:prSet presAssocID="{FD1CB3B1-0C61-4EDB-8FC6-DCF7582A9255}" presName="space" presStyleCnt="0"/>
      <dgm:spPr/>
    </dgm:pt>
    <dgm:pt modelId="{515C15BD-0709-4D03-9657-7AAB9C06E951}" type="pres">
      <dgm:prSet presAssocID="{FD1CB3B1-0C61-4EDB-8FC6-DCF7582A9255}" presName="rect1" presStyleLbl="alignAcc1" presStyleIdx="0" presStyleCnt="4"/>
      <dgm:spPr/>
    </dgm:pt>
    <dgm:pt modelId="{7D54F50B-B468-4B44-90FD-6ED6F057BF1F}" type="pres">
      <dgm:prSet presAssocID="{0C524A21-18AB-44E9-992C-CD0867F03063}" presName="vertSpace2" presStyleLbl="node1" presStyleIdx="0" presStyleCnt="4"/>
      <dgm:spPr/>
    </dgm:pt>
    <dgm:pt modelId="{BC2BB30C-CED0-4549-8561-A4872B0A1E4D}" type="pres">
      <dgm:prSet presAssocID="{0C524A21-18AB-44E9-992C-CD0867F03063}" presName="circle2" presStyleLbl="node1" presStyleIdx="1" presStyleCnt="4"/>
      <dgm:spPr/>
    </dgm:pt>
    <dgm:pt modelId="{DF9C57FD-C2BF-4CC2-A725-22B3C9746F1D}" type="pres">
      <dgm:prSet presAssocID="{0C524A21-18AB-44E9-992C-CD0867F03063}" presName="rect2" presStyleLbl="alignAcc1" presStyleIdx="1" presStyleCnt="4"/>
      <dgm:spPr/>
    </dgm:pt>
    <dgm:pt modelId="{FBEB949D-D4D3-4D97-88D1-A7F748E7C30B}" type="pres">
      <dgm:prSet presAssocID="{EACAAAFA-D34A-4414-9BEA-B32F4F98C830}" presName="vertSpace3" presStyleLbl="node1" presStyleIdx="1" presStyleCnt="4"/>
      <dgm:spPr/>
    </dgm:pt>
    <dgm:pt modelId="{8E2579FB-C8B6-4422-AFDF-CD82CCDC49F2}" type="pres">
      <dgm:prSet presAssocID="{EACAAAFA-D34A-4414-9BEA-B32F4F98C830}" presName="circle3" presStyleLbl="node1" presStyleIdx="2" presStyleCnt="4"/>
      <dgm:spPr/>
    </dgm:pt>
    <dgm:pt modelId="{495D9993-2178-43E4-A56B-47A4D9EF6946}" type="pres">
      <dgm:prSet presAssocID="{EACAAAFA-D34A-4414-9BEA-B32F4F98C830}" presName="rect3" presStyleLbl="alignAcc1" presStyleIdx="2" presStyleCnt="4"/>
      <dgm:spPr/>
    </dgm:pt>
    <dgm:pt modelId="{A8E87BBC-CDDD-42A4-94EE-744534747625}" type="pres">
      <dgm:prSet presAssocID="{FF90AFE9-B3EC-4ABA-8101-63164716093A}" presName="vertSpace4" presStyleLbl="node1" presStyleIdx="2" presStyleCnt="4"/>
      <dgm:spPr/>
    </dgm:pt>
    <dgm:pt modelId="{4E390817-09D0-41D1-BE61-581AE8D59538}" type="pres">
      <dgm:prSet presAssocID="{FF90AFE9-B3EC-4ABA-8101-63164716093A}" presName="circle4" presStyleLbl="node1" presStyleIdx="3" presStyleCnt="4"/>
      <dgm:spPr/>
    </dgm:pt>
    <dgm:pt modelId="{41F12043-6B64-44FB-8411-7CBBF827B846}" type="pres">
      <dgm:prSet presAssocID="{FF90AFE9-B3EC-4ABA-8101-63164716093A}" presName="rect4" presStyleLbl="alignAcc1" presStyleIdx="3" presStyleCnt="4"/>
      <dgm:spPr/>
    </dgm:pt>
    <dgm:pt modelId="{CE31FEF5-B148-4568-90C3-BD389125E00C}" type="pres">
      <dgm:prSet presAssocID="{FD1CB3B1-0C61-4EDB-8FC6-DCF7582A9255}" presName="rect1ParTxNoCh" presStyleLbl="alignAcc1" presStyleIdx="3" presStyleCnt="4">
        <dgm:presLayoutVars>
          <dgm:chMax val="1"/>
          <dgm:bulletEnabled val="1"/>
        </dgm:presLayoutVars>
      </dgm:prSet>
      <dgm:spPr/>
    </dgm:pt>
    <dgm:pt modelId="{41AD1516-A2DD-433A-9A0A-3816F172F8C1}" type="pres">
      <dgm:prSet presAssocID="{0C524A21-18AB-44E9-992C-CD0867F03063}" presName="rect2ParTxNoCh" presStyleLbl="alignAcc1" presStyleIdx="3" presStyleCnt="4">
        <dgm:presLayoutVars>
          <dgm:chMax val="1"/>
          <dgm:bulletEnabled val="1"/>
        </dgm:presLayoutVars>
      </dgm:prSet>
      <dgm:spPr/>
    </dgm:pt>
    <dgm:pt modelId="{5F858713-CE6F-4302-B1FE-1EEFFE818487}" type="pres">
      <dgm:prSet presAssocID="{EACAAAFA-D34A-4414-9BEA-B32F4F98C830}" presName="rect3ParTxNoCh" presStyleLbl="alignAcc1" presStyleIdx="3" presStyleCnt="4">
        <dgm:presLayoutVars>
          <dgm:chMax val="1"/>
          <dgm:bulletEnabled val="1"/>
        </dgm:presLayoutVars>
      </dgm:prSet>
      <dgm:spPr/>
    </dgm:pt>
    <dgm:pt modelId="{66D982B5-EEB6-49CA-B6FE-92807CBE0C79}" type="pres">
      <dgm:prSet presAssocID="{FF90AFE9-B3EC-4ABA-8101-63164716093A}" presName="rect4ParTxNoCh" presStyleLbl="alignAcc1" presStyleIdx="3" presStyleCnt="4">
        <dgm:presLayoutVars>
          <dgm:chMax val="1"/>
          <dgm:bulletEnabled val="1"/>
        </dgm:presLayoutVars>
      </dgm:prSet>
      <dgm:spPr/>
    </dgm:pt>
  </dgm:ptLst>
  <dgm:cxnLst>
    <dgm:cxn modelId="{85DA3914-4BAE-4B9D-8B7E-48DAC24C17B7}" type="presOf" srcId="{EACAAAFA-D34A-4414-9BEA-B32F4F98C830}" destId="{495D9993-2178-43E4-A56B-47A4D9EF6946}" srcOrd="0" destOrd="0" presId="urn:microsoft.com/office/officeart/2005/8/layout/target3"/>
    <dgm:cxn modelId="{5F401E27-4106-4C7C-864B-B519A1F28E1A}" srcId="{D328FC5B-2E2B-4C98-8D78-3EEA660A6D3E}" destId="{FD1CB3B1-0C61-4EDB-8FC6-DCF7582A9255}" srcOrd="0" destOrd="0" parTransId="{56AB6F1A-55F0-4CF0-ADBC-9BD1DDD534EC}" sibTransId="{0464179E-028B-465C-80B4-653DBB4855CA}"/>
    <dgm:cxn modelId="{6982D227-30AD-49A9-A2A4-970C75124AC8}" type="presOf" srcId="{FF90AFE9-B3EC-4ABA-8101-63164716093A}" destId="{41F12043-6B64-44FB-8411-7CBBF827B846}" srcOrd="0" destOrd="0" presId="urn:microsoft.com/office/officeart/2005/8/layout/target3"/>
    <dgm:cxn modelId="{52A64731-4A68-4A1B-948C-F4B30FCEC3B4}" srcId="{D328FC5B-2E2B-4C98-8D78-3EEA660A6D3E}" destId="{FF90AFE9-B3EC-4ABA-8101-63164716093A}" srcOrd="3" destOrd="0" parTransId="{ABCE9B8A-6A65-4BD0-A554-7A09666BA2C3}" sibTransId="{C239EF18-F456-4181-9DF9-565E6F40E06E}"/>
    <dgm:cxn modelId="{8EE2FD3F-86D8-44E9-AC66-4229F43609DC}" srcId="{D328FC5B-2E2B-4C98-8D78-3EEA660A6D3E}" destId="{EACAAAFA-D34A-4414-9BEA-B32F4F98C830}" srcOrd="2" destOrd="0" parTransId="{8C439E62-F84B-4B22-AA43-34A7518DDF17}" sibTransId="{3CC0C445-27C4-4893-8B52-136524A1DA85}"/>
    <dgm:cxn modelId="{560A6963-C8D7-4B21-9108-29CEED517C97}" type="presOf" srcId="{D328FC5B-2E2B-4C98-8D78-3EEA660A6D3E}" destId="{B963FD42-0ECF-46B7-9F72-4318B9E6AC6B}" srcOrd="0" destOrd="0" presId="urn:microsoft.com/office/officeart/2005/8/layout/target3"/>
    <dgm:cxn modelId="{1C233267-932D-44E6-914F-904E97E52CC2}" type="presOf" srcId="{FD1CB3B1-0C61-4EDB-8FC6-DCF7582A9255}" destId="{CE31FEF5-B148-4568-90C3-BD389125E00C}" srcOrd="1" destOrd="0" presId="urn:microsoft.com/office/officeart/2005/8/layout/target3"/>
    <dgm:cxn modelId="{21AD4F72-DA2F-44C0-8A1B-A1100427D029}" type="presOf" srcId="{EACAAAFA-D34A-4414-9BEA-B32F4F98C830}" destId="{5F858713-CE6F-4302-B1FE-1EEFFE818487}" srcOrd="1" destOrd="0" presId="urn:microsoft.com/office/officeart/2005/8/layout/target3"/>
    <dgm:cxn modelId="{A2473D56-F5A8-4F19-8954-CD3247BB8F0C}" type="presOf" srcId="{FF90AFE9-B3EC-4ABA-8101-63164716093A}" destId="{66D982B5-EEB6-49CA-B6FE-92807CBE0C79}" srcOrd="1" destOrd="0" presId="urn:microsoft.com/office/officeart/2005/8/layout/target3"/>
    <dgm:cxn modelId="{13E34485-81F3-40B1-96E1-8FF83D5E30F6}" type="presOf" srcId="{FD1CB3B1-0C61-4EDB-8FC6-DCF7582A9255}" destId="{515C15BD-0709-4D03-9657-7AAB9C06E951}" srcOrd="0" destOrd="0" presId="urn:microsoft.com/office/officeart/2005/8/layout/target3"/>
    <dgm:cxn modelId="{D02CA8A5-82C6-43A5-A545-41206CB23677}" srcId="{D328FC5B-2E2B-4C98-8D78-3EEA660A6D3E}" destId="{0C524A21-18AB-44E9-992C-CD0867F03063}" srcOrd="1" destOrd="0" parTransId="{CF652C01-A484-4173-9A1E-36519B127F0A}" sibTransId="{AD364B45-C8CC-42C4-85CD-21FAA07A5B56}"/>
    <dgm:cxn modelId="{243B96E7-391F-4988-8CEC-3616E3E2A3A5}" type="presOf" srcId="{0C524A21-18AB-44E9-992C-CD0867F03063}" destId="{41AD1516-A2DD-433A-9A0A-3816F172F8C1}" srcOrd="1" destOrd="0" presId="urn:microsoft.com/office/officeart/2005/8/layout/target3"/>
    <dgm:cxn modelId="{E30020FD-8539-4BEC-ABB0-8A129EAE22F3}" type="presOf" srcId="{0C524A21-18AB-44E9-992C-CD0867F03063}" destId="{DF9C57FD-C2BF-4CC2-A725-22B3C9746F1D}" srcOrd="0" destOrd="0" presId="urn:microsoft.com/office/officeart/2005/8/layout/target3"/>
    <dgm:cxn modelId="{41B6C9C5-87D5-48B2-97DF-5AA010483DA3}" type="presParOf" srcId="{B963FD42-0ECF-46B7-9F72-4318B9E6AC6B}" destId="{BC560754-09FF-45B1-882D-793792DB6066}" srcOrd="0" destOrd="0" presId="urn:microsoft.com/office/officeart/2005/8/layout/target3"/>
    <dgm:cxn modelId="{B70B5D83-218F-4A2C-97F2-3415AD7C94AA}" type="presParOf" srcId="{B963FD42-0ECF-46B7-9F72-4318B9E6AC6B}" destId="{53BA5088-78BB-4410-B9F7-D679D30D451C}" srcOrd="1" destOrd="0" presId="urn:microsoft.com/office/officeart/2005/8/layout/target3"/>
    <dgm:cxn modelId="{D6999E31-D711-483E-B43A-F1BD33117B15}" type="presParOf" srcId="{B963FD42-0ECF-46B7-9F72-4318B9E6AC6B}" destId="{515C15BD-0709-4D03-9657-7AAB9C06E951}" srcOrd="2" destOrd="0" presId="urn:microsoft.com/office/officeart/2005/8/layout/target3"/>
    <dgm:cxn modelId="{AD7562EE-EAE5-41BD-9372-1BFC4FDB7230}" type="presParOf" srcId="{B963FD42-0ECF-46B7-9F72-4318B9E6AC6B}" destId="{7D54F50B-B468-4B44-90FD-6ED6F057BF1F}" srcOrd="3" destOrd="0" presId="urn:microsoft.com/office/officeart/2005/8/layout/target3"/>
    <dgm:cxn modelId="{B9B2E1CC-2BE7-45CF-9B37-E26AF974B341}" type="presParOf" srcId="{B963FD42-0ECF-46B7-9F72-4318B9E6AC6B}" destId="{BC2BB30C-CED0-4549-8561-A4872B0A1E4D}" srcOrd="4" destOrd="0" presId="urn:microsoft.com/office/officeart/2005/8/layout/target3"/>
    <dgm:cxn modelId="{DBAE42D6-BEAE-472F-87E0-44F6E5345343}" type="presParOf" srcId="{B963FD42-0ECF-46B7-9F72-4318B9E6AC6B}" destId="{DF9C57FD-C2BF-4CC2-A725-22B3C9746F1D}" srcOrd="5" destOrd="0" presId="urn:microsoft.com/office/officeart/2005/8/layout/target3"/>
    <dgm:cxn modelId="{D98D01E4-197D-4913-90DA-F62696DE668B}" type="presParOf" srcId="{B963FD42-0ECF-46B7-9F72-4318B9E6AC6B}" destId="{FBEB949D-D4D3-4D97-88D1-A7F748E7C30B}" srcOrd="6" destOrd="0" presId="urn:microsoft.com/office/officeart/2005/8/layout/target3"/>
    <dgm:cxn modelId="{F0B60F32-F4CF-4001-BD8A-FED671DEF29A}" type="presParOf" srcId="{B963FD42-0ECF-46B7-9F72-4318B9E6AC6B}" destId="{8E2579FB-C8B6-4422-AFDF-CD82CCDC49F2}" srcOrd="7" destOrd="0" presId="urn:microsoft.com/office/officeart/2005/8/layout/target3"/>
    <dgm:cxn modelId="{359906FF-B10A-4A69-B9E4-CC688BE79419}" type="presParOf" srcId="{B963FD42-0ECF-46B7-9F72-4318B9E6AC6B}" destId="{495D9993-2178-43E4-A56B-47A4D9EF6946}" srcOrd="8" destOrd="0" presId="urn:microsoft.com/office/officeart/2005/8/layout/target3"/>
    <dgm:cxn modelId="{AA7C6B93-A72F-48F1-A9F4-8336BB9B74AF}" type="presParOf" srcId="{B963FD42-0ECF-46B7-9F72-4318B9E6AC6B}" destId="{A8E87BBC-CDDD-42A4-94EE-744534747625}" srcOrd="9" destOrd="0" presId="urn:microsoft.com/office/officeart/2005/8/layout/target3"/>
    <dgm:cxn modelId="{54CB6D93-F261-4401-ABC9-6DB6F30BD11E}" type="presParOf" srcId="{B963FD42-0ECF-46B7-9F72-4318B9E6AC6B}" destId="{4E390817-09D0-41D1-BE61-581AE8D59538}" srcOrd="10" destOrd="0" presId="urn:microsoft.com/office/officeart/2005/8/layout/target3"/>
    <dgm:cxn modelId="{367332E7-C34C-45A9-9089-5C68375471A7}" type="presParOf" srcId="{B963FD42-0ECF-46B7-9F72-4318B9E6AC6B}" destId="{41F12043-6B64-44FB-8411-7CBBF827B846}" srcOrd="11" destOrd="0" presId="urn:microsoft.com/office/officeart/2005/8/layout/target3"/>
    <dgm:cxn modelId="{60694CD0-BED5-4F46-A4DE-BB9696BA9D80}" type="presParOf" srcId="{B963FD42-0ECF-46B7-9F72-4318B9E6AC6B}" destId="{CE31FEF5-B148-4568-90C3-BD389125E00C}" srcOrd="12" destOrd="0" presId="urn:microsoft.com/office/officeart/2005/8/layout/target3"/>
    <dgm:cxn modelId="{5366785F-96EA-43A0-92C7-D909FC9ED3E8}" type="presParOf" srcId="{B963FD42-0ECF-46B7-9F72-4318B9E6AC6B}" destId="{41AD1516-A2DD-433A-9A0A-3816F172F8C1}" srcOrd="13" destOrd="0" presId="urn:microsoft.com/office/officeart/2005/8/layout/target3"/>
    <dgm:cxn modelId="{CC14B57E-7999-41D8-B739-DA281ECF2427}" type="presParOf" srcId="{B963FD42-0ECF-46B7-9F72-4318B9E6AC6B}" destId="{5F858713-CE6F-4302-B1FE-1EEFFE818487}" srcOrd="14" destOrd="0" presId="urn:microsoft.com/office/officeart/2005/8/layout/target3"/>
    <dgm:cxn modelId="{030464DF-CF01-47F6-ABE5-8714559C9A06}" type="presParOf" srcId="{B963FD42-0ECF-46B7-9F72-4318B9E6AC6B}" destId="{66D982B5-EEB6-49CA-B6FE-92807CBE0C79}" srcOrd="15"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81B3F1-B351-43B4-83CD-D5C77ED2F02F}" type="doc">
      <dgm:prSet loTypeId="urn:microsoft.com/office/officeart/2005/8/layout/process1" loCatId="process" qsTypeId="urn:microsoft.com/office/officeart/2005/8/quickstyle/simple3" qsCatId="simple" csTypeId="urn:microsoft.com/office/officeart/2005/8/colors/colorful2" csCatId="colorful"/>
      <dgm:spPr/>
      <dgm:t>
        <a:bodyPr/>
        <a:lstStyle/>
        <a:p>
          <a:endParaRPr lang="en-US"/>
        </a:p>
      </dgm:t>
    </dgm:pt>
    <dgm:pt modelId="{71B0935B-11F1-4477-B2E9-C20DD2EF12DE}">
      <dgm:prSet custT="1"/>
      <dgm:spPr/>
      <dgm:t>
        <a:bodyPr/>
        <a:lstStyle/>
        <a:p>
          <a:pPr rtl="0"/>
          <a:r>
            <a:rPr lang="en-US" sz="1200" dirty="0">
              <a:latin typeface="Times New Roman" panose="02020603050405020304" pitchFamily="18" charset="0"/>
              <a:cs typeface="Times New Roman" panose="02020603050405020304" pitchFamily="18" charset="0"/>
            </a:rPr>
            <a:t>RBV is deficient in conditions of high unpredictability where internal resources become inadequate due to the volatility of the market. </a:t>
          </a:r>
          <a:r>
            <a:rPr lang="en-US" sz="1200" dirty="0" err="1">
              <a:latin typeface="Times New Roman" panose="02020603050405020304" pitchFamily="18" charset="0"/>
              <a:cs typeface="Times New Roman" panose="02020603050405020304" pitchFamily="18" charset="0"/>
            </a:rPr>
            <a:t>Miedes-Ugarte</a:t>
          </a:r>
          <a:r>
            <a:rPr lang="en-US" sz="1200" dirty="0">
              <a:latin typeface="Times New Roman" panose="02020603050405020304" pitchFamily="18" charset="0"/>
              <a:cs typeface="Times New Roman" panose="02020603050405020304" pitchFamily="18" charset="0"/>
            </a:rPr>
            <a:t> and Flores-Ruiz (2024)  support the incorporation of Dynamic Capabilities Theory where dynamic adaptation is </a:t>
          </a:r>
          <a:r>
            <a:rPr lang="en-US" sz="1200" dirty="0" err="1">
              <a:latin typeface="Times New Roman" panose="02020603050405020304" pitchFamily="18" charset="0"/>
              <a:cs typeface="Times New Roman" panose="02020603050405020304" pitchFamily="18" charset="0"/>
            </a:rPr>
            <a:t>emphasised</a:t>
          </a:r>
          <a:r>
            <a:rPr lang="en-US" sz="1200" dirty="0">
              <a:latin typeface="Times New Roman" panose="02020603050405020304" pitchFamily="18" charset="0"/>
              <a:cs typeface="Times New Roman" panose="02020603050405020304" pitchFamily="18" charset="0"/>
            </a:rPr>
            <a:t> as real-time innovation, learning and sharing of assets from stakeholders. </a:t>
          </a:r>
        </a:p>
      </dgm:t>
    </dgm:pt>
    <dgm:pt modelId="{AB84C834-A5A2-4083-82B5-02B137CFA676}" type="parTrans" cxnId="{2A1C8B77-1DFA-4D95-BEF4-A386B57B2AF0}">
      <dgm:prSet/>
      <dgm:spPr/>
      <dgm:t>
        <a:bodyPr/>
        <a:lstStyle/>
        <a:p>
          <a:endParaRPr lang="en-US" sz="2800">
            <a:latin typeface="Times New Roman" panose="02020603050405020304" pitchFamily="18" charset="0"/>
            <a:cs typeface="Times New Roman" panose="02020603050405020304" pitchFamily="18" charset="0"/>
          </a:endParaRPr>
        </a:p>
      </dgm:t>
    </dgm:pt>
    <dgm:pt modelId="{7830CB21-3630-49FE-9120-976610B62FBC}" type="sibTrans" cxnId="{2A1C8B77-1DFA-4D95-BEF4-A386B57B2AF0}">
      <dgm:prSet custT="1"/>
      <dgm:spPr/>
      <dgm:t>
        <a:bodyPr/>
        <a:lstStyle/>
        <a:p>
          <a:endParaRPr lang="en-US" sz="1050">
            <a:latin typeface="Times New Roman" panose="02020603050405020304" pitchFamily="18" charset="0"/>
            <a:cs typeface="Times New Roman" panose="02020603050405020304" pitchFamily="18" charset="0"/>
          </a:endParaRPr>
        </a:p>
      </dgm:t>
    </dgm:pt>
    <dgm:pt modelId="{5169A413-CAC2-438B-A27B-6CF0766F6934}">
      <dgm:prSet custT="1"/>
      <dgm:spPr/>
      <dgm:t>
        <a:bodyPr/>
        <a:lstStyle/>
        <a:p>
          <a:pPr rtl="0"/>
          <a:r>
            <a:rPr lang="en-US" sz="1200">
              <a:latin typeface="Times New Roman" panose="02020603050405020304" pitchFamily="18" charset="0"/>
              <a:cs typeface="Times New Roman" panose="02020603050405020304" pitchFamily="18" charset="0"/>
            </a:rPr>
            <a:t>In their longitudinal case study of Indian hospitality businesses, firms where cross-sector collaboration was undertaken during times of crises experienced an increase in customer retention of 17% compared to 8% in firms using internal resource measures. </a:t>
          </a:r>
        </a:p>
      </dgm:t>
    </dgm:pt>
    <dgm:pt modelId="{0FD86717-AC0F-4861-831B-34FF6C8638EE}" type="parTrans" cxnId="{DC31788B-E82F-4194-942B-6D88E6F54D1B}">
      <dgm:prSet/>
      <dgm:spPr/>
      <dgm:t>
        <a:bodyPr/>
        <a:lstStyle/>
        <a:p>
          <a:endParaRPr lang="en-US" sz="2800">
            <a:latin typeface="Times New Roman" panose="02020603050405020304" pitchFamily="18" charset="0"/>
            <a:cs typeface="Times New Roman" panose="02020603050405020304" pitchFamily="18" charset="0"/>
          </a:endParaRPr>
        </a:p>
      </dgm:t>
    </dgm:pt>
    <dgm:pt modelId="{7A2F5679-2812-45AC-9BB0-5ADB50B8B0DC}" type="sibTrans" cxnId="{DC31788B-E82F-4194-942B-6D88E6F54D1B}">
      <dgm:prSet custT="1"/>
      <dgm:spPr/>
      <dgm:t>
        <a:bodyPr/>
        <a:lstStyle/>
        <a:p>
          <a:endParaRPr lang="en-US" sz="1050">
            <a:latin typeface="Times New Roman" panose="02020603050405020304" pitchFamily="18" charset="0"/>
            <a:cs typeface="Times New Roman" panose="02020603050405020304" pitchFamily="18" charset="0"/>
          </a:endParaRPr>
        </a:p>
      </dgm:t>
    </dgm:pt>
    <dgm:pt modelId="{3989BEAC-309E-47F4-94FB-E53A21DAF39C}">
      <dgm:prSet custT="1"/>
      <dgm:spPr/>
      <dgm:t>
        <a:bodyPr/>
        <a:lstStyle/>
        <a:p>
          <a:pPr rtl="0"/>
          <a:r>
            <a:rPr lang="en-US" sz="1200">
              <a:latin typeface="Times New Roman" panose="02020603050405020304" pitchFamily="18" charset="0"/>
              <a:cs typeface="Times New Roman" panose="02020603050405020304" pitchFamily="18" charset="0"/>
            </a:rPr>
            <a:t>While classical strategic theories do provide foundational advice, their ability to function well during crises is improved if combined with adaptive learning models.</a:t>
          </a:r>
        </a:p>
      </dgm:t>
    </dgm:pt>
    <dgm:pt modelId="{BEDC1C00-95D9-4A54-85A2-6D869225AD0B}" type="parTrans" cxnId="{0F75A084-7E32-4379-8804-5AD957B44EBE}">
      <dgm:prSet/>
      <dgm:spPr/>
      <dgm:t>
        <a:bodyPr/>
        <a:lstStyle/>
        <a:p>
          <a:endParaRPr lang="en-US" sz="2800">
            <a:latin typeface="Times New Roman" panose="02020603050405020304" pitchFamily="18" charset="0"/>
            <a:cs typeface="Times New Roman" panose="02020603050405020304" pitchFamily="18" charset="0"/>
          </a:endParaRPr>
        </a:p>
      </dgm:t>
    </dgm:pt>
    <dgm:pt modelId="{887F4100-7304-4E58-B9AF-569D9BDEBF42}" type="sibTrans" cxnId="{0F75A084-7E32-4379-8804-5AD957B44EBE}">
      <dgm:prSet/>
      <dgm:spPr/>
      <dgm:t>
        <a:bodyPr/>
        <a:lstStyle/>
        <a:p>
          <a:endParaRPr lang="en-US" sz="2800">
            <a:latin typeface="Times New Roman" panose="02020603050405020304" pitchFamily="18" charset="0"/>
            <a:cs typeface="Times New Roman" panose="02020603050405020304" pitchFamily="18" charset="0"/>
          </a:endParaRPr>
        </a:p>
      </dgm:t>
    </dgm:pt>
    <dgm:pt modelId="{BCD059EE-C202-4C37-BC95-4571E9FEE2E4}" type="pres">
      <dgm:prSet presAssocID="{6881B3F1-B351-43B4-83CD-D5C77ED2F02F}" presName="Name0" presStyleCnt="0">
        <dgm:presLayoutVars>
          <dgm:dir/>
          <dgm:resizeHandles val="exact"/>
        </dgm:presLayoutVars>
      </dgm:prSet>
      <dgm:spPr/>
    </dgm:pt>
    <dgm:pt modelId="{0E56F427-0EEA-4BC8-91D7-8E9230840B7B}" type="pres">
      <dgm:prSet presAssocID="{71B0935B-11F1-4477-B2E9-C20DD2EF12DE}" presName="node" presStyleLbl="node1" presStyleIdx="0" presStyleCnt="3">
        <dgm:presLayoutVars>
          <dgm:bulletEnabled val="1"/>
        </dgm:presLayoutVars>
      </dgm:prSet>
      <dgm:spPr/>
    </dgm:pt>
    <dgm:pt modelId="{F4E5C6A5-46BA-42A5-861A-65934D5A0756}" type="pres">
      <dgm:prSet presAssocID="{7830CB21-3630-49FE-9120-976610B62FBC}" presName="sibTrans" presStyleLbl="sibTrans2D1" presStyleIdx="0" presStyleCnt="2"/>
      <dgm:spPr/>
    </dgm:pt>
    <dgm:pt modelId="{81E29FEF-19A5-4C65-9BE2-B7A0B06453DD}" type="pres">
      <dgm:prSet presAssocID="{7830CB21-3630-49FE-9120-976610B62FBC}" presName="connectorText" presStyleLbl="sibTrans2D1" presStyleIdx="0" presStyleCnt="2"/>
      <dgm:spPr/>
    </dgm:pt>
    <dgm:pt modelId="{923FE1B0-C409-4AD1-8AD2-B2663C54BACA}" type="pres">
      <dgm:prSet presAssocID="{5169A413-CAC2-438B-A27B-6CF0766F6934}" presName="node" presStyleLbl="node1" presStyleIdx="1" presStyleCnt="3">
        <dgm:presLayoutVars>
          <dgm:bulletEnabled val="1"/>
        </dgm:presLayoutVars>
      </dgm:prSet>
      <dgm:spPr/>
    </dgm:pt>
    <dgm:pt modelId="{51A80513-9C3D-49A5-B6A4-5D7D58EDF15D}" type="pres">
      <dgm:prSet presAssocID="{7A2F5679-2812-45AC-9BB0-5ADB50B8B0DC}" presName="sibTrans" presStyleLbl="sibTrans2D1" presStyleIdx="1" presStyleCnt="2"/>
      <dgm:spPr/>
    </dgm:pt>
    <dgm:pt modelId="{D0A8D82A-92A6-4B8B-A693-AAC5CB721796}" type="pres">
      <dgm:prSet presAssocID="{7A2F5679-2812-45AC-9BB0-5ADB50B8B0DC}" presName="connectorText" presStyleLbl="sibTrans2D1" presStyleIdx="1" presStyleCnt="2"/>
      <dgm:spPr/>
    </dgm:pt>
    <dgm:pt modelId="{973DFD63-DABA-4BCC-967E-3E7FE5B1533C}" type="pres">
      <dgm:prSet presAssocID="{3989BEAC-309E-47F4-94FB-E53A21DAF39C}" presName="node" presStyleLbl="node1" presStyleIdx="2" presStyleCnt="3">
        <dgm:presLayoutVars>
          <dgm:bulletEnabled val="1"/>
        </dgm:presLayoutVars>
      </dgm:prSet>
      <dgm:spPr/>
    </dgm:pt>
  </dgm:ptLst>
  <dgm:cxnLst>
    <dgm:cxn modelId="{2CC55628-8011-42F3-B4E3-37518F901FB3}" type="presOf" srcId="{6881B3F1-B351-43B4-83CD-D5C77ED2F02F}" destId="{BCD059EE-C202-4C37-BC95-4571E9FEE2E4}" srcOrd="0" destOrd="0" presId="urn:microsoft.com/office/officeart/2005/8/layout/process1"/>
    <dgm:cxn modelId="{F1531C41-E75D-4F3F-A663-A69371241C1D}" type="presOf" srcId="{7A2F5679-2812-45AC-9BB0-5ADB50B8B0DC}" destId="{D0A8D82A-92A6-4B8B-A693-AAC5CB721796}" srcOrd="1" destOrd="0" presId="urn:microsoft.com/office/officeart/2005/8/layout/process1"/>
    <dgm:cxn modelId="{8A5E4E49-1EC3-4D54-B662-422908F85F3A}" type="presOf" srcId="{7830CB21-3630-49FE-9120-976610B62FBC}" destId="{F4E5C6A5-46BA-42A5-861A-65934D5A0756}" srcOrd="0" destOrd="0" presId="urn:microsoft.com/office/officeart/2005/8/layout/process1"/>
    <dgm:cxn modelId="{C3F88376-F43E-4750-8A8D-632725EA314C}" type="presOf" srcId="{71B0935B-11F1-4477-B2E9-C20DD2EF12DE}" destId="{0E56F427-0EEA-4BC8-91D7-8E9230840B7B}" srcOrd="0" destOrd="0" presId="urn:microsoft.com/office/officeart/2005/8/layout/process1"/>
    <dgm:cxn modelId="{2A1C8B77-1DFA-4D95-BEF4-A386B57B2AF0}" srcId="{6881B3F1-B351-43B4-83CD-D5C77ED2F02F}" destId="{71B0935B-11F1-4477-B2E9-C20DD2EF12DE}" srcOrd="0" destOrd="0" parTransId="{AB84C834-A5A2-4083-82B5-02B137CFA676}" sibTransId="{7830CB21-3630-49FE-9120-976610B62FBC}"/>
    <dgm:cxn modelId="{0F75A084-7E32-4379-8804-5AD957B44EBE}" srcId="{6881B3F1-B351-43B4-83CD-D5C77ED2F02F}" destId="{3989BEAC-309E-47F4-94FB-E53A21DAF39C}" srcOrd="2" destOrd="0" parTransId="{BEDC1C00-95D9-4A54-85A2-6D869225AD0B}" sibTransId="{887F4100-7304-4E58-B9AF-569D9BDEBF42}"/>
    <dgm:cxn modelId="{DC31788B-E82F-4194-942B-6D88E6F54D1B}" srcId="{6881B3F1-B351-43B4-83CD-D5C77ED2F02F}" destId="{5169A413-CAC2-438B-A27B-6CF0766F6934}" srcOrd="1" destOrd="0" parTransId="{0FD86717-AC0F-4861-831B-34FF6C8638EE}" sibTransId="{7A2F5679-2812-45AC-9BB0-5ADB50B8B0DC}"/>
    <dgm:cxn modelId="{A57ADA9A-8CEA-41AF-9AB2-9A9336B8B3FA}" type="presOf" srcId="{5169A413-CAC2-438B-A27B-6CF0766F6934}" destId="{923FE1B0-C409-4AD1-8AD2-B2663C54BACA}" srcOrd="0" destOrd="0" presId="urn:microsoft.com/office/officeart/2005/8/layout/process1"/>
    <dgm:cxn modelId="{B5EA04C8-FE87-470E-BE59-ACD5EF1D8A0F}" type="presOf" srcId="{7830CB21-3630-49FE-9120-976610B62FBC}" destId="{81E29FEF-19A5-4C65-9BE2-B7A0B06453DD}" srcOrd="1" destOrd="0" presId="urn:microsoft.com/office/officeart/2005/8/layout/process1"/>
    <dgm:cxn modelId="{9E5537D4-0BAD-40E5-B2E5-97079110E0FB}" type="presOf" srcId="{3989BEAC-309E-47F4-94FB-E53A21DAF39C}" destId="{973DFD63-DABA-4BCC-967E-3E7FE5B1533C}" srcOrd="0" destOrd="0" presId="urn:microsoft.com/office/officeart/2005/8/layout/process1"/>
    <dgm:cxn modelId="{BD9B46DF-83FE-4033-9ADD-A56C4CBEA810}" type="presOf" srcId="{7A2F5679-2812-45AC-9BB0-5ADB50B8B0DC}" destId="{51A80513-9C3D-49A5-B6A4-5D7D58EDF15D}" srcOrd="0" destOrd="0" presId="urn:microsoft.com/office/officeart/2005/8/layout/process1"/>
    <dgm:cxn modelId="{D20B2B5A-4840-44F9-86EB-176FD2D4BE8C}" type="presParOf" srcId="{BCD059EE-C202-4C37-BC95-4571E9FEE2E4}" destId="{0E56F427-0EEA-4BC8-91D7-8E9230840B7B}" srcOrd="0" destOrd="0" presId="urn:microsoft.com/office/officeart/2005/8/layout/process1"/>
    <dgm:cxn modelId="{E99CF432-DBD3-479E-BCD9-758FF3DB18DA}" type="presParOf" srcId="{BCD059EE-C202-4C37-BC95-4571E9FEE2E4}" destId="{F4E5C6A5-46BA-42A5-861A-65934D5A0756}" srcOrd="1" destOrd="0" presId="urn:microsoft.com/office/officeart/2005/8/layout/process1"/>
    <dgm:cxn modelId="{C7B99928-560F-490A-833F-71CC7F480F81}" type="presParOf" srcId="{F4E5C6A5-46BA-42A5-861A-65934D5A0756}" destId="{81E29FEF-19A5-4C65-9BE2-B7A0B06453DD}" srcOrd="0" destOrd="0" presId="urn:microsoft.com/office/officeart/2005/8/layout/process1"/>
    <dgm:cxn modelId="{4D4186DF-B08B-4535-99E7-349DAFDA6FEB}" type="presParOf" srcId="{BCD059EE-C202-4C37-BC95-4571E9FEE2E4}" destId="{923FE1B0-C409-4AD1-8AD2-B2663C54BACA}" srcOrd="2" destOrd="0" presId="urn:microsoft.com/office/officeart/2005/8/layout/process1"/>
    <dgm:cxn modelId="{1FCF59A2-6C64-4367-8502-5B6B024B0374}" type="presParOf" srcId="{BCD059EE-C202-4C37-BC95-4571E9FEE2E4}" destId="{51A80513-9C3D-49A5-B6A4-5D7D58EDF15D}" srcOrd="3" destOrd="0" presId="urn:microsoft.com/office/officeart/2005/8/layout/process1"/>
    <dgm:cxn modelId="{37F8A202-660D-4B1D-AA4A-AE496A9BA237}" type="presParOf" srcId="{51A80513-9C3D-49A5-B6A4-5D7D58EDF15D}" destId="{D0A8D82A-92A6-4B8B-A693-AAC5CB721796}" srcOrd="0" destOrd="0" presId="urn:microsoft.com/office/officeart/2005/8/layout/process1"/>
    <dgm:cxn modelId="{2DE87FF3-00DB-4FBA-B31D-99145B9D2F00}" type="presParOf" srcId="{BCD059EE-C202-4C37-BC95-4571E9FEE2E4}" destId="{973DFD63-DABA-4BCC-967E-3E7FE5B1533C}"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272BC27-FEBA-4947-8EAC-BC1BFD2E418E}" type="doc">
      <dgm:prSet loTypeId="urn:microsoft.com/office/officeart/2008/layout/VerticalCurvedList" loCatId="list" qsTypeId="urn:microsoft.com/office/officeart/2005/8/quickstyle/3d1" qsCatId="3D" csTypeId="urn:microsoft.com/office/officeart/2005/8/colors/colorful1" csCatId="colorful"/>
      <dgm:spPr/>
      <dgm:t>
        <a:bodyPr/>
        <a:lstStyle/>
        <a:p>
          <a:endParaRPr lang="en-US"/>
        </a:p>
      </dgm:t>
    </dgm:pt>
    <dgm:pt modelId="{98461598-0D2C-4E06-BC77-8884A09291E4}">
      <dgm:prSet/>
      <dgm:spPr/>
      <dgm:t>
        <a:bodyPr/>
        <a:lstStyle/>
        <a:p>
          <a:pPr rtl="0"/>
          <a:r>
            <a:rPr lang="en-US">
              <a:latin typeface="Times New Roman" panose="02020603050405020304" pitchFamily="18" charset="0"/>
              <a:cs typeface="Times New Roman" panose="02020603050405020304" pitchFamily="18" charset="0"/>
            </a:rPr>
            <a:t>In line with Jayawardena (2022), 82% of global hotel chains implemented contactless cheque-in and mobile concierge services between 2020 and 2022 in efforts to restore guest trust and guarantee business resilience.</a:t>
          </a:r>
        </a:p>
      </dgm:t>
    </dgm:pt>
    <dgm:pt modelId="{C0355B7B-5E14-4C6B-861F-F8314E771FB1}" type="parTrans" cxnId="{CA8AF2FE-87A2-48BF-863F-8B562FCBD21E}">
      <dgm:prSet/>
      <dgm:spPr/>
      <dgm:t>
        <a:bodyPr/>
        <a:lstStyle/>
        <a:p>
          <a:endParaRPr lang="en-US">
            <a:latin typeface="Times New Roman" panose="02020603050405020304" pitchFamily="18" charset="0"/>
            <a:cs typeface="Times New Roman" panose="02020603050405020304" pitchFamily="18" charset="0"/>
          </a:endParaRPr>
        </a:p>
      </dgm:t>
    </dgm:pt>
    <dgm:pt modelId="{9A4AD515-1E15-48EF-8A98-BAFC6596B558}" type="sibTrans" cxnId="{CA8AF2FE-87A2-48BF-863F-8B562FCBD21E}">
      <dgm:prSet/>
      <dgm:spPr/>
      <dgm:t>
        <a:bodyPr/>
        <a:lstStyle/>
        <a:p>
          <a:endParaRPr lang="en-US">
            <a:latin typeface="Times New Roman" panose="02020603050405020304" pitchFamily="18" charset="0"/>
            <a:cs typeface="Times New Roman" panose="02020603050405020304" pitchFamily="18" charset="0"/>
          </a:endParaRPr>
        </a:p>
      </dgm:t>
    </dgm:pt>
    <dgm:pt modelId="{D34EAC97-B460-4F79-A81A-405355C13AD6}">
      <dgm:prSet/>
      <dgm:spPr/>
      <dgm:t>
        <a:bodyPr/>
        <a:lstStyle/>
        <a:p>
          <a:pPr rtl="0"/>
          <a:r>
            <a:rPr lang="en-US">
              <a:latin typeface="Times New Roman" panose="02020603050405020304" pitchFamily="18" charset="0"/>
              <a:cs typeface="Times New Roman" panose="02020603050405020304" pitchFamily="18" charset="0"/>
            </a:rPr>
            <a:t>Ford and Sturman (2020) reported that hotels with such hybrid models of services recorded between 20–25% of revenue recovery in Q3 2021 relative to other hotels with standard room-only packages.</a:t>
          </a:r>
        </a:p>
      </dgm:t>
    </dgm:pt>
    <dgm:pt modelId="{5CF21005-363F-4E53-8DD2-924FB6660144}" type="parTrans" cxnId="{A437459E-F238-430A-BB5B-51F8E2733ADC}">
      <dgm:prSet/>
      <dgm:spPr/>
      <dgm:t>
        <a:bodyPr/>
        <a:lstStyle/>
        <a:p>
          <a:endParaRPr lang="en-US">
            <a:latin typeface="Times New Roman" panose="02020603050405020304" pitchFamily="18" charset="0"/>
            <a:cs typeface="Times New Roman" panose="02020603050405020304" pitchFamily="18" charset="0"/>
          </a:endParaRPr>
        </a:p>
      </dgm:t>
    </dgm:pt>
    <dgm:pt modelId="{DE4DB58E-845E-4623-8AA0-EFEBC73AE199}" type="sibTrans" cxnId="{A437459E-F238-430A-BB5B-51F8E2733ADC}">
      <dgm:prSet/>
      <dgm:spPr/>
      <dgm:t>
        <a:bodyPr/>
        <a:lstStyle/>
        <a:p>
          <a:endParaRPr lang="en-US">
            <a:latin typeface="Times New Roman" panose="02020603050405020304" pitchFamily="18" charset="0"/>
            <a:cs typeface="Times New Roman" panose="02020603050405020304" pitchFamily="18" charset="0"/>
          </a:endParaRPr>
        </a:p>
      </dgm:t>
    </dgm:pt>
    <dgm:pt modelId="{C186BFF2-1D61-40E1-89E8-8EF67F86EF23}">
      <dgm:prSet/>
      <dgm:spPr/>
      <dgm:t>
        <a:bodyPr/>
        <a:lstStyle/>
        <a:p>
          <a:pPr rtl="0"/>
          <a:r>
            <a:rPr lang="en-US">
              <a:latin typeface="Times New Roman" panose="02020603050405020304" pitchFamily="18" charset="0"/>
              <a:cs typeface="Times New Roman" panose="02020603050405020304" pitchFamily="18" charset="0"/>
            </a:rPr>
            <a:t>A survey of UK boutique hotels by Zhang, Lv and Islam (2024) also found only 28% had implemented cloud-based systems of operations or dynamic pricing—critical resources for managing volatile demand.</a:t>
          </a:r>
        </a:p>
      </dgm:t>
    </dgm:pt>
    <dgm:pt modelId="{A21B63AE-CFEA-4317-BC18-64B52B4C8239}" type="parTrans" cxnId="{50133697-DE05-48DA-A981-8D17DD921030}">
      <dgm:prSet/>
      <dgm:spPr/>
      <dgm:t>
        <a:bodyPr/>
        <a:lstStyle/>
        <a:p>
          <a:endParaRPr lang="en-US">
            <a:latin typeface="Times New Roman" panose="02020603050405020304" pitchFamily="18" charset="0"/>
            <a:cs typeface="Times New Roman" panose="02020603050405020304" pitchFamily="18" charset="0"/>
          </a:endParaRPr>
        </a:p>
      </dgm:t>
    </dgm:pt>
    <dgm:pt modelId="{DE139FD8-23BE-4908-BDC2-5F996A2EFE36}" type="sibTrans" cxnId="{50133697-DE05-48DA-A981-8D17DD921030}">
      <dgm:prSet/>
      <dgm:spPr/>
      <dgm:t>
        <a:bodyPr/>
        <a:lstStyle/>
        <a:p>
          <a:endParaRPr lang="en-US">
            <a:latin typeface="Times New Roman" panose="02020603050405020304" pitchFamily="18" charset="0"/>
            <a:cs typeface="Times New Roman" panose="02020603050405020304" pitchFamily="18" charset="0"/>
          </a:endParaRPr>
        </a:p>
      </dgm:t>
    </dgm:pt>
    <dgm:pt modelId="{74AA2192-AB4D-42C7-AF45-5EA55C9D482A}" type="pres">
      <dgm:prSet presAssocID="{F272BC27-FEBA-4947-8EAC-BC1BFD2E418E}" presName="Name0" presStyleCnt="0">
        <dgm:presLayoutVars>
          <dgm:chMax val="7"/>
          <dgm:chPref val="7"/>
          <dgm:dir/>
        </dgm:presLayoutVars>
      </dgm:prSet>
      <dgm:spPr/>
    </dgm:pt>
    <dgm:pt modelId="{B4B3DB81-6B70-49AE-A0A8-D742E82E31D0}" type="pres">
      <dgm:prSet presAssocID="{F272BC27-FEBA-4947-8EAC-BC1BFD2E418E}" presName="Name1" presStyleCnt="0"/>
      <dgm:spPr/>
    </dgm:pt>
    <dgm:pt modelId="{9440D7D5-35E6-43EF-9B6F-E7F3A17350DB}" type="pres">
      <dgm:prSet presAssocID="{F272BC27-FEBA-4947-8EAC-BC1BFD2E418E}" presName="cycle" presStyleCnt="0"/>
      <dgm:spPr/>
    </dgm:pt>
    <dgm:pt modelId="{953DE7F9-2219-40E2-B0BC-24FEEFC04C12}" type="pres">
      <dgm:prSet presAssocID="{F272BC27-FEBA-4947-8EAC-BC1BFD2E418E}" presName="srcNode" presStyleLbl="node1" presStyleIdx="0" presStyleCnt="3"/>
      <dgm:spPr/>
    </dgm:pt>
    <dgm:pt modelId="{9211A77A-239F-4945-AF61-A3C41F712375}" type="pres">
      <dgm:prSet presAssocID="{F272BC27-FEBA-4947-8EAC-BC1BFD2E418E}" presName="conn" presStyleLbl="parChTrans1D2" presStyleIdx="0" presStyleCnt="1"/>
      <dgm:spPr/>
    </dgm:pt>
    <dgm:pt modelId="{7945C878-F536-4147-B13B-FF58CFB05D6F}" type="pres">
      <dgm:prSet presAssocID="{F272BC27-FEBA-4947-8EAC-BC1BFD2E418E}" presName="extraNode" presStyleLbl="node1" presStyleIdx="0" presStyleCnt="3"/>
      <dgm:spPr/>
    </dgm:pt>
    <dgm:pt modelId="{43DA0592-1734-43B5-B5FB-45A97171E3B8}" type="pres">
      <dgm:prSet presAssocID="{F272BC27-FEBA-4947-8EAC-BC1BFD2E418E}" presName="dstNode" presStyleLbl="node1" presStyleIdx="0" presStyleCnt="3"/>
      <dgm:spPr/>
    </dgm:pt>
    <dgm:pt modelId="{9CAD87B0-0D72-4DDA-AF63-6249AF5996D2}" type="pres">
      <dgm:prSet presAssocID="{98461598-0D2C-4E06-BC77-8884A09291E4}" presName="text_1" presStyleLbl="node1" presStyleIdx="0" presStyleCnt="3">
        <dgm:presLayoutVars>
          <dgm:bulletEnabled val="1"/>
        </dgm:presLayoutVars>
      </dgm:prSet>
      <dgm:spPr/>
    </dgm:pt>
    <dgm:pt modelId="{B36FCD17-3683-43BC-B985-9F5B01E12135}" type="pres">
      <dgm:prSet presAssocID="{98461598-0D2C-4E06-BC77-8884A09291E4}" presName="accent_1" presStyleCnt="0"/>
      <dgm:spPr/>
    </dgm:pt>
    <dgm:pt modelId="{7FE2175F-2012-43B5-9D47-BC9EE6D7D212}" type="pres">
      <dgm:prSet presAssocID="{98461598-0D2C-4E06-BC77-8884A09291E4}" presName="accentRepeatNode" presStyleLbl="solidFgAcc1" presStyleIdx="0" presStyleCnt="3"/>
      <dgm:spPr/>
    </dgm:pt>
    <dgm:pt modelId="{116C352D-C669-43AF-B439-0B2706206A98}" type="pres">
      <dgm:prSet presAssocID="{D34EAC97-B460-4F79-A81A-405355C13AD6}" presName="text_2" presStyleLbl="node1" presStyleIdx="1" presStyleCnt="3">
        <dgm:presLayoutVars>
          <dgm:bulletEnabled val="1"/>
        </dgm:presLayoutVars>
      </dgm:prSet>
      <dgm:spPr/>
    </dgm:pt>
    <dgm:pt modelId="{4A841308-0335-4C49-845F-77450E9AF50B}" type="pres">
      <dgm:prSet presAssocID="{D34EAC97-B460-4F79-A81A-405355C13AD6}" presName="accent_2" presStyleCnt="0"/>
      <dgm:spPr/>
    </dgm:pt>
    <dgm:pt modelId="{08487A05-057F-447A-9173-53C7045359FC}" type="pres">
      <dgm:prSet presAssocID="{D34EAC97-B460-4F79-A81A-405355C13AD6}" presName="accentRepeatNode" presStyleLbl="solidFgAcc1" presStyleIdx="1" presStyleCnt="3"/>
      <dgm:spPr/>
    </dgm:pt>
    <dgm:pt modelId="{3B5243C6-06E0-483F-8503-BB836E6B060D}" type="pres">
      <dgm:prSet presAssocID="{C186BFF2-1D61-40E1-89E8-8EF67F86EF23}" presName="text_3" presStyleLbl="node1" presStyleIdx="2" presStyleCnt="3">
        <dgm:presLayoutVars>
          <dgm:bulletEnabled val="1"/>
        </dgm:presLayoutVars>
      </dgm:prSet>
      <dgm:spPr/>
    </dgm:pt>
    <dgm:pt modelId="{B9678E8F-3621-4496-9407-1236AC2A3D09}" type="pres">
      <dgm:prSet presAssocID="{C186BFF2-1D61-40E1-89E8-8EF67F86EF23}" presName="accent_3" presStyleCnt="0"/>
      <dgm:spPr/>
    </dgm:pt>
    <dgm:pt modelId="{A13B2823-A593-4B25-980F-EF6905645318}" type="pres">
      <dgm:prSet presAssocID="{C186BFF2-1D61-40E1-89E8-8EF67F86EF23}" presName="accentRepeatNode" presStyleLbl="solidFgAcc1" presStyleIdx="2" presStyleCnt="3"/>
      <dgm:spPr/>
    </dgm:pt>
  </dgm:ptLst>
  <dgm:cxnLst>
    <dgm:cxn modelId="{18594617-5AFC-4767-8112-CA843D5458BB}" type="presOf" srcId="{C186BFF2-1D61-40E1-89E8-8EF67F86EF23}" destId="{3B5243C6-06E0-483F-8503-BB836E6B060D}" srcOrd="0" destOrd="0" presId="urn:microsoft.com/office/officeart/2008/layout/VerticalCurvedList"/>
    <dgm:cxn modelId="{8F4B6622-445C-495D-B9C2-ECB79DB28CEB}" type="presOf" srcId="{F272BC27-FEBA-4947-8EAC-BC1BFD2E418E}" destId="{74AA2192-AB4D-42C7-AF45-5EA55C9D482A}" srcOrd="0" destOrd="0" presId="urn:microsoft.com/office/officeart/2008/layout/VerticalCurvedList"/>
    <dgm:cxn modelId="{63D0836F-4947-40BE-9B9D-70FD3CBF11D5}" type="presOf" srcId="{9A4AD515-1E15-48EF-8A98-BAFC6596B558}" destId="{9211A77A-239F-4945-AF61-A3C41F712375}" srcOrd="0" destOrd="0" presId="urn:microsoft.com/office/officeart/2008/layout/VerticalCurvedList"/>
    <dgm:cxn modelId="{CDE04F51-354C-4E2E-9428-8930754BEC39}" type="presOf" srcId="{D34EAC97-B460-4F79-A81A-405355C13AD6}" destId="{116C352D-C669-43AF-B439-0B2706206A98}" srcOrd="0" destOrd="0" presId="urn:microsoft.com/office/officeart/2008/layout/VerticalCurvedList"/>
    <dgm:cxn modelId="{50133697-DE05-48DA-A981-8D17DD921030}" srcId="{F272BC27-FEBA-4947-8EAC-BC1BFD2E418E}" destId="{C186BFF2-1D61-40E1-89E8-8EF67F86EF23}" srcOrd="2" destOrd="0" parTransId="{A21B63AE-CFEA-4317-BC18-64B52B4C8239}" sibTransId="{DE139FD8-23BE-4908-BDC2-5F996A2EFE36}"/>
    <dgm:cxn modelId="{A437459E-F238-430A-BB5B-51F8E2733ADC}" srcId="{F272BC27-FEBA-4947-8EAC-BC1BFD2E418E}" destId="{D34EAC97-B460-4F79-A81A-405355C13AD6}" srcOrd="1" destOrd="0" parTransId="{5CF21005-363F-4E53-8DD2-924FB6660144}" sibTransId="{DE4DB58E-845E-4623-8AA0-EFEBC73AE199}"/>
    <dgm:cxn modelId="{95E73DC2-21FE-4E2D-80DF-698883F41C24}" type="presOf" srcId="{98461598-0D2C-4E06-BC77-8884A09291E4}" destId="{9CAD87B0-0D72-4DDA-AF63-6249AF5996D2}" srcOrd="0" destOrd="0" presId="urn:microsoft.com/office/officeart/2008/layout/VerticalCurvedList"/>
    <dgm:cxn modelId="{CA8AF2FE-87A2-48BF-863F-8B562FCBD21E}" srcId="{F272BC27-FEBA-4947-8EAC-BC1BFD2E418E}" destId="{98461598-0D2C-4E06-BC77-8884A09291E4}" srcOrd="0" destOrd="0" parTransId="{C0355B7B-5E14-4C6B-861F-F8314E771FB1}" sibTransId="{9A4AD515-1E15-48EF-8A98-BAFC6596B558}"/>
    <dgm:cxn modelId="{5688487E-8FC9-4734-90BA-20E4B0231465}" type="presParOf" srcId="{74AA2192-AB4D-42C7-AF45-5EA55C9D482A}" destId="{B4B3DB81-6B70-49AE-A0A8-D742E82E31D0}" srcOrd="0" destOrd="0" presId="urn:microsoft.com/office/officeart/2008/layout/VerticalCurvedList"/>
    <dgm:cxn modelId="{FB146FC1-77C7-442F-B0B2-D7C2B875869A}" type="presParOf" srcId="{B4B3DB81-6B70-49AE-A0A8-D742E82E31D0}" destId="{9440D7D5-35E6-43EF-9B6F-E7F3A17350DB}" srcOrd="0" destOrd="0" presId="urn:microsoft.com/office/officeart/2008/layout/VerticalCurvedList"/>
    <dgm:cxn modelId="{FDD0FF6D-5EDA-43CF-809A-733C955657A3}" type="presParOf" srcId="{9440D7D5-35E6-43EF-9B6F-E7F3A17350DB}" destId="{953DE7F9-2219-40E2-B0BC-24FEEFC04C12}" srcOrd="0" destOrd="0" presId="urn:microsoft.com/office/officeart/2008/layout/VerticalCurvedList"/>
    <dgm:cxn modelId="{20135CB5-1F4C-47A0-AB32-E864C98A9A6E}" type="presParOf" srcId="{9440D7D5-35E6-43EF-9B6F-E7F3A17350DB}" destId="{9211A77A-239F-4945-AF61-A3C41F712375}" srcOrd="1" destOrd="0" presId="urn:microsoft.com/office/officeart/2008/layout/VerticalCurvedList"/>
    <dgm:cxn modelId="{61931553-8EC7-4574-A147-6D30A6E6FD8E}" type="presParOf" srcId="{9440D7D5-35E6-43EF-9B6F-E7F3A17350DB}" destId="{7945C878-F536-4147-B13B-FF58CFB05D6F}" srcOrd="2" destOrd="0" presId="urn:microsoft.com/office/officeart/2008/layout/VerticalCurvedList"/>
    <dgm:cxn modelId="{51170A3F-0448-499D-A277-00C890086332}" type="presParOf" srcId="{9440D7D5-35E6-43EF-9B6F-E7F3A17350DB}" destId="{43DA0592-1734-43B5-B5FB-45A97171E3B8}" srcOrd="3" destOrd="0" presId="urn:microsoft.com/office/officeart/2008/layout/VerticalCurvedList"/>
    <dgm:cxn modelId="{E27D209D-0401-45F9-BADA-0731CF16F016}" type="presParOf" srcId="{B4B3DB81-6B70-49AE-A0A8-D742E82E31D0}" destId="{9CAD87B0-0D72-4DDA-AF63-6249AF5996D2}" srcOrd="1" destOrd="0" presId="urn:microsoft.com/office/officeart/2008/layout/VerticalCurvedList"/>
    <dgm:cxn modelId="{F6307A85-FD53-436B-A6F0-394AE23501DF}" type="presParOf" srcId="{B4B3DB81-6B70-49AE-A0A8-D742E82E31D0}" destId="{B36FCD17-3683-43BC-B985-9F5B01E12135}" srcOrd="2" destOrd="0" presId="urn:microsoft.com/office/officeart/2008/layout/VerticalCurvedList"/>
    <dgm:cxn modelId="{5BD7C1A5-DFCC-4A80-BB9B-24E5C461637A}" type="presParOf" srcId="{B36FCD17-3683-43BC-B985-9F5B01E12135}" destId="{7FE2175F-2012-43B5-9D47-BC9EE6D7D212}" srcOrd="0" destOrd="0" presId="urn:microsoft.com/office/officeart/2008/layout/VerticalCurvedList"/>
    <dgm:cxn modelId="{0754334C-5722-4D05-A900-036FB1EA1C98}" type="presParOf" srcId="{B4B3DB81-6B70-49AE-A0A8-D742E82E31D0}" destId="{116C352D-C669-43AF-B439-0B2706206A98}" srcOrd="3" destOrd="0" presId="urn:microsoft.com/office/officeart/2008/layout/VerticalCurvedList"/>
    <dgm:cxn modelId="{C895A379-80E4-4B5B-8C95-87ADC80A353B}" type="presParOf" srcId="{B4B3DB81-6B70-49AE-A0A8-D742E82E31D0}" destId="{4A841308-0335-4C49-845F-77450E9AF50B}" srcOrd="4" destOrd="0" presId="urn:microsoft.com/office/officeart/2008/layout/VerticalCurvedList"/>
    <dgm:cxn modelId="{570FE98C-A653-4633-885B-1ABB2F3397F0}" type="presParOf" srcId="{4A841308-0335-4C49-845F-77450E9AF50B}" destId="{08487A05-057F-447A-9173-53C7045359FC}" srcOrd="0" destOrd="0" presId="urn:microsoft.com/office/officeart/2008/layout/VerticalCurvedList"/>
    <dgm:cxn modelId="{B7803E7D-237C-42E2-8D05-7E809A9A1B61}" type="presParOf" srcId="{B4B3DB81-6B70-49AE-A0A8-D742E82E31D0}" destId="{3B5243C6-06E0-483F-8503-BB836E6B060D}" srcOrd="5" destOrd="0" presId="urn:microsoft.com/office/officeart/2008/layout/VerticalCurvedList"/>
    <dgm:cxn modelId="{DC10BEED-ADC6-49BF-B1CF-8BA7511AD01B}" type="presParOf" srcId="{B4B3DB81-6B70-49AE-A0A8-D742E82E31D0}" destId="{B9678E8F-3621-4496-9407-1236AC2A3D09}" srcOrd="6" destOrd="0" presId="urn:microsoft.com/office/officeart/2008/layout/VerticalCurvedList"/>
    <dgm:cxn modelId="{6FC872A3-4410-4464-B9E7-B57E4A37A0BF}" type="presParOf" srcId="{B9678E8F-3621-4496-9407-1236AC2A3D09}" destId="{A13B2823-A593-4B25-980F-EF6905645318}"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CE34AEC-D3D9-44C2-B306-F36EECEF2F1A}" type="doc">
      <dgm:prSet loTypeId="urn:microsoft.com/office/officeart/2005/8/layout/vList4" loCatId="list" qsTypeId="urn:microsoft.com/office/officeart/2005/8/quickstyle/simple4" qsCatId="simple" csTypeId="urn:microsoft.com/office/officeart/2005/8/colors/accent1_4" csCatId="accent1" phldr="1"/>
      <dgm:spPr/>
      <dgm:t>
        <a:bodyPr/>
        <a:lstStyle/>
        <a:p>
          <a:endParaRPr lang="en-US"/>
        </a:p>
      </dgm:t>
    </dgm:pt>
    <dgm:pt modelId="{37B4C4E9-E9D2-48D6-9109-F454EBB86A94}">
      <dgm:prSet/>
      <dgm:spPr/>
      <dgm:t>
        <a:bodyPr/>
        <a:lstStyle/>
        <a:p>
          <a:pPr rtl="0"/>
          <a:r>
            <a:rPr lang="en-US">
              <a:latin typeface="Times New Roman" panose="02020603050405020304" pitchFamily="18" charset="0"/>
              <a:cs typeface="Times New Roman" panose="02020603050405020304" pitchFamily="18" charset="0"/>
            </a:rPr>
            <a:t>The research is qualitative in nature and makes use of secondary data in exploring how hotels formulate and enact strategies in times of uncertainty.</a:t>
          </a:r>
        </a:p>
      </dgm:t>
    </dgm:pt>
    <dgm:pt modelId="{59D02985-C28F-44CB-8B76-32FA41C8871E}" type="parTrans" cxnId="{B94E25E1-8607-40CD-94DA-6BB74C6FB680}">
      <dgm:prSet/>
      <dgm:spPr/>
      <dgm:t>
        <a:bodyPr/>
        <a:lstStyle/>
        <a:p>
          <a:endParaRPr lang="en-US">
            <a:latin typeface="Times New Roman" panose="02020603050405020304" pitchFamily="18" charset="0"/>
            <a:cs typeface="Times New Roman" panose="02020603050405020304" pitchFamily="18" charset="0"/>
          </a:endParaRPr>
        </a:p>
      </dgm:t>
    </dgm:pt>
    <dgm:pt modelId="{7EA1C601-2CFD-427C-B707-29E1927D28B4}" type="sibTrans" cxnId="{B94E25E1-8607-40CD-94DA-6BB74C6FB680}">
      <dgm:prSet/>
      <dgm:spPr/>
      <dgm:t>
        <a:bodyPr/>
        <a:lstStyle/>
        <a:p>
          <a:endParaRPr lang="en-US">
            <a:latin typeface="Times New Roman" panose="02020603050405020304" pitchFamily="18" charset="0"/>
            <a:cs typeface="Times New Roman" panose="02020603050405020304" pitchFamily="18" charset="0"/>
          </a:endParaRPr>
        </a:p>
      </dgm:t>
    </dgm:pt>
    <dgm:pt modelId="{75FC1BB3-6B06-46AD-AD0F-7FC341060DDE}">
      <dgm:prSet/>
      <dgm:spPr/>
      <dgm:t>
        <a:bodyPr/>
        <a:lstStyle/>
        <a:p>
          <a:pPr rtl="0"/>
          <a:r>
            <a:rPr lang="en-US">
              <a:latin typeface="Times New Roman" panose="02020603050405020304" pitchFamily="18" charset="0"/>
              <a:cs typeface="Times New Roman" panose="02020603050405020304" pitchFamily="18" charset="0"/>
            </a:rPr>
            <a:t>To analyse the data, the research adopts content analysis, which makes it possible to systematically code and interpret text data in order to uncover patterns, themes, and responses of strategy (Badache, Kimber and Maertens, 2023).</a:t>
          </a:r>
        </a:p>
      </dgm:t>
    </dgm:pt>
    <dgm:pt modelId="{326E6BEB-E4F4-4F28-8CC5-35B9012EF6CA}" type="parTrans" cxnId="{109F1744-F217-467E-AC87-FF50039E0D7F}">
      <dgm:prSet/>
      <dgm:spPr/>
      <dgm:t>
        <a:bodyPr/>
        <a:lstStyle/>
        <a:p>
          <a:endParaRPr lang="en-US">
            <a:latin typeface="Times New Roman" panose="02020603050405020304" pitchFamily="18" charset="0"/>
            <a:cs typeface="Times New Roman" panose="02020603050405020304" pitchFamily="18" charset="0"/>
          </a:endParaRPr>
        </a:p>
      </dgm:t>
    </dgm:pt>
    <dgm:pt modelId="{643774BA-BAF8-498C-B329-4874C05A8367}" type="sibTrans" cxnId="{109F1744-F217-467E-AC87-FF50039E0D7F}">
      <dgm:prSet/>
      <dgm:spPr/>
      <dgm:t>
        <a:bodyPr/>
        <a:lstStyle/>
        <a:p>
          <a:endParaRPr lang="en-US">
            <a:latin typeface="Times New Roman" panose="02020603050405020304" pitchFamily="18" charset="0"/>
            <a:cs typeface="Times New Roman" panose="02020603050405020304" pitchFamily="18" charset="0"/>
          </a:endParaRPr>
        </a:p>
      </dgm:t>
    </dgm:pt>
    <dgm:pt modelId="{B953675F-0CD6-482E-894C-513ADD2921E5}">
      <dgm:prSet/>
      <dgm:spPr/>
      <dgm:t>
        <a:bodyPr/>
        <a:lstStyle/>
        <a:p>
          <a:pPr rtl="0"/>
          <a:r>
            <a:rPr lang="en-US">
              <a:latin typeface="Times New Roman" panose="02020603050405020304" pitchFamily="18" charset="0"/>
              <a:cs typeface="Times New Roman" panose="02020603050405020304" pitchFamily="18" charset="0"/>
            </a:rPr>
            <a:t>Strategic frameworks like the Resource-Based View and the Crisis Management Theory are utilised to inform interpretation.</a:t>
          </a:r>
        </a:p>
      </dgm:t>
    </dgm:pt>
    <dgm:pt modelId="{2E65EDD9-9E28-4EE8-8132-FB7109E983CE}" type="parTrans" cxnId="{9BA5AE33-8338-4624-98F9-D0ABED86425F}">
      <dgm:prSet/>
      <dgm:spPr/>
      <dgm:t>
        <a:bodyPr/>
        <a:lstStyle/>
        <a:p>
          <a:endParaRPr lang="en-US">
            <a:latin typeface="Times New Roman" panose="02020603050405020304" pitchFamily="18" charset="0"/>
            <a:cs typeface="Times New Roman" panose="02020603050405020304" pitchFamily="18" charset="0"/>
          </a:endParaRPr>
        </a:p>
      </dgm:t>
    </dgm:pt>
    <dgm:pt modelId="{8B4BDD0F-E443-49BB-AB18-6FE9F793B004}" type="sibTrans" cxnId="{9BA5AE33-8338-4624-98F9-D0ABED86425F}">
      <dgm:prSet/>
      <dgm:spPr/>
      <dgm:t>
        <a:bodyPr/>
        <a:lstStyle/>
        <a:p>
          <a:endParaRPr lang="en-US">
            <a:latin typeface="Times New Roman" panose="02020603050405020304" pitchFamily="18" charset="0"/>
            <a:cs typeface="Times New Roman" panose="02020603050405020304" pitchFamily="18" charset="0"/>
          </a:endParaRPr>
        </a:p>
      </dgm:t>
    </dgm:pt>
    <dgm:pt modelId="{7A1D3028-DF76-4FA8-9AC3-714A76401AD4}" type="pres">
      <dgm:prSet presAssocID="{4CE34AEC-D3D9-44C2-B306-F36EECEF2F1A}" presName="linear" presStyleCnt="0">
        <dgm:presLayoutVars>
          <dgm:dir/>
          <dgm:resizeHandles val="exact"/>
        </dgm:presLayoutVars>
      </dgm:prSet>
      <dgm:spPr/>
    </dgm:pt>
    <dgm:pt modelId="{73A8FE59-07EE-452C-BB87-8D2C60A765A9}" type="pres">
      <dgm:prSet presAssocID="{37B4C4E9-E9D2-48D6-9109-F454EBB86A94}" presName="comp" presStyleCnt="0"/>
      <dgm:spPr/>
    </dgm:pt>
    <dgm:pt modelId="{29655C50-FB20-47F6-958A-7C942FB402E3}" type="pres">
      <dgm:prSet presAssocID="{37B4C4E9-E9D2-48D6-9109-F454EBB86A94}" presName="box" presStyleLbl="node1" presStyleIdx="0" presStyleCnt="3"/>
      <dgm:spPr/>
    </dgm:pt>
    <dgm:pt modelId="{BB185843-8C41-44A6-BD74-10161AC74E71}" type="pres">
      <dgm:prSet presAssocID="{37B4C4E9-E9D2-48D6-9109-F454EBB86A94}" presName="img" presStyleLbl="fgImgPlac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dgm:spPr>
    </dgm:pt>
    <dgm:pt modelId="{81163455-3EE5-474E-A53B-317B700F99D7}" type="pres">
      <dgm:prSet presAssocID="{37B4C4E9-E9D2-48D6-9109-F454EBB86A94}" presName="text" presStyleLbl="node1" presStyleIdx="0" presStyleCnt="3">
        <dgm:presLayoutVars>
          <dgm:bulletEnabled val="1"/>
        </dgm:presLayoutVars>
      </dgm:prSet>
      <dgm:spPr/>
    </dgm:pt>
    <dgm:pt modelId="{AA767DBD-17A5-43F2-95E1-41700310813C}" type="pres">
      <dgm:prSet presAssocID="{7EA1C601-2CFD-427C-B707-29E1927D28B4}" presName="spacer" presStyleCnt="0"/>
      <dgm:spPr/>
    </dgm:pt>
    <dgm:pt modelId="{3BC6AF66-CC75-488A-B250-90EA8ABABFBD}" type="pres">
      <dgm:prSet presAssocID="{75FC1BB3-6B06-46AD-AD0F-7FC341060DDE}" presName="comp" presStyleCnt="0"/>
      <dgm:spPr/>
    </dgm:pt>
    <dgm:pt modelId="{60B09E28-7770-42BE-87D7-77A7AD088954}" type="pres">
      <dgm:prSet presAssocID="{75FC1BB3-6B06-46AD-AD0F-7FC341060DDE}" presName="box" presStyleLbl="node1" presStyleIdx="1" presStyleCnt="3"/>
      <dgm:spPr/>
    </dgm:pt>
    <dgm:pt modelId="{67235823-23F5-41BC-8E25-75EC816C2607}" type="pres">
      <dgm:prSet presAssocID="{75FC1BB3-6B06-46AD-AD0F-7FC341060DDE}" presName="img" presStyleLbl="fgImgPlace1" presStyleIdx="1" presStyleCnt="3"/>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a:blipFill>
      </dgm:spPr>
    </dgm:pt>
    <dgm:pt modelId="{D0B802F0-39FF-4461-9572-52C78317C653}" type="pres">
      <dgm:prSet presAssocID="{75FC1BB3-6B06-46AD-AD0F-7FC341060DDE}" presName="text" presStyleLbl="node1" presStyleIdx="1" presStyleCnt="3">
        <dgm:presLayoutVars>
          <dgm:bulletEnabled val="1"/>
        </dgm:presLayoutVars>
      </dgm:prSet>
      <dgm:spPr/>
    </dgm:pt>
    <dgm:pt modelId="{8EA4E0B4-3BC1-4D40-AF2C-61AA5C0C7C66}" type="pres">
      <dgm:prSet presAssocID="{643774BA-BAF8-498C-B329-4874C05A8367}" presName="spacer" presStyleCnt="0"/>
      <dgm:spPr/>
    </dgm:pt>
    <dgm:pt modelId="{6B336317-32DD-4E5B-8B35-5C02E3D8E205}" type="pres">
      <dgm:prSet presAssocID="{B953675F-0CD6-482E-894C-513ADD2921E5}" presName="comp" presStyleCnt="0"/>
      <dgm:spPr/>
    </dgm:pt>
    <dgm:pt modelId="{57F8CB9F-FEE5-4960-AB84-1E93E02CF089}" type="pres">
      <dgm:prSet presAssocID="{B953675F-0CD6-482E-894C-513ADD2921E5}" presName="box" presStyleLbl="node1" presStyleIdx="2" presStyleCnt="3"/>
      <dgm:spPr/>
    </dgm:pt>
    <dgm:pt modelId="{DEB742B9-D935-4C28-A665-B50F1B9AC8FA}" type="pres">
      <dgm:prSet presAssocID="{B953675F-0CD6-482E-894C-513ADD2921E5}" presName="img"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pt>
    <dgm:pt modelId="{D4EEA32E-5BF4-4A0D-8912-420560252DBE}" type="pres">
      <dgm:prSet presAssocID="{B953675F-0CD6-482E-894C-513ADD2921E5}" presName="text" presStyleLbl="node1" presStyleIdx="2" presStyleCnt="3">
        <dgm:presLayoutVars>
          <dgm:bulletEnabled val="1"/>
        </dgm:presLayoutVars>
      </dgm:prSet>
      <dgm:spPr/>
    </dgm:pt>
  </dgm:ptLst>
  <dgm:cxnLst>
    <dgm:cxn modelId="{9BA5AE33-8338-4624-98F9-D0ABED86425F}" srcId="{4CE34AEC-D3D9-44C2-B306-F36EECEF2F1A}" destId="{B953675F-0CD6-482E-894C-513ADD2921E5}" srcOrd="2" destOrd="0" parTransId="{2E65EDD9-9E28-4EE8-8132-FB7109E983CE}" sibTransId="{8B4BDD0F-E443-49BB-AB18-6FE9F793B004}"/>
    <dgm:cxn modelId="{B483BD3B-E8E0-4BB9-A969-CB2F04F85A47}" type="presOf" srcId="{4CE34AEC-D3D9-44C2-B306-F36EECEF2F1A}" destId="{7A1D3028-DF76-4FA8-9AC3-714A76401AD4}" srcOrd="0" destOrd="0" presId="urn:microsoft.com/office/officeart/2005/8/layout/vList4"/>
    <dgm:cxn modelId="{109F1744-F217-467E-AC87-FF50039E0D7F}" srcId="{4CE34AEC-D3D9-44C2-B306-F36EECEF2F1A}" destId="{75FC1BB3-6B06-46AD-AD0F-7FC341060DDE}" srcOrd="1" destOrd="0" parTransId="{326E6BEB-E4F4-4F28-8CC5-35B9012EF6CA}" sibTransId="{643774BA-BAF8-498C-B329-4874C05A8367}"/>
    <dgm:cxn modelId="{EFEF4456-10F4-48F3-B7B0-F8EA3DE2F901}" type="presOf" srcId="{75FC1BB3-6B06-46AD-AD0F-7FC341060DDE}" destId="{60B09E28-7770-42BE-87D7-77A7AD088954}" srcOrd="0" destOrd="0" presId="urn:microsoft.com/office/officeart/2005/8/layout/vList4"/>
    <dgm:cxn modelId="{9C4DD97C-6267-449D-89C7-C7F232C642FF}" type="presOf" srcId="{75FC1BB3-6B06-46AD-AD0F-7FC341060DDE}" destId="{D0B802F0-39FF-4461-9572-52C78317C653}" srcOrd="1" destOrd="0" presId="urn:microsoft.com/office/officeart/2005/8/layout/vList4"/>
    <dgm:cxn modelId="{20E63DA2-D09A-450B-BB85-002C4349B56B}" type="presOf" srcId="{37B4C4E9-E9D2-48D6-9109-F454EBB86A94}" destId="{29655C50-FB20-47F6-958A-7C942FB402E3}" srcOrd="0" destOrd="0" presId="urn:microsoft.com/office/officeart/2005/8/layout/vList4"/>
    <dgm:cxn modelId="{37D6D3AC-A3A7-4A7F-ACA1-34723EA9E4D2}" type="presOf" srcId="{37B4C4E9-E9D2-48D6-9109-F454EBB86A94}" destId="{81163455-3EE5-474E-A53B-317B700F99D7}" srcOrd="1" destOrd="0" presId="urn:microsoft.com/office/officeart/2005/8/layout/vList4"/>
    <dgm:cxn modelId="{D8BAFED1-32A6-4717-9BA9-D18E311BDD9D}" type="presOf" srcId="{B953675F-0CD6-482E-894C-513ADD2921E5}" destId="{57F8CB9F-FEE5-4960-AB84-1E93E02CF089}" srcOrd="0" destOrd="0" presId="urn:microsoft.com/office/officeart/2005/8/layout/vList4"/>
    <dgm:cxn modelId="{B94E25E1-8607-40CD-94DA-6BB74C6FB680}" srcId="{4CE34AEC-D3D9-44C2-B306-F36EECEF2F1A}" destId="{37B4C4E9-E9D2-48D6-9109-F454EBB86A94}" srcOrd="0" destOrd="0" parTransId="{59D02985-C28F-44CB-8B76-32FA41C8871E}" sibTransId="{7EA1C601-2CFD-427C-B707-29E1927D28B4}"/>
    <dgm:cxn modelId="{535E9FE6-A3BF-4E92-B619-B2FBA5CD280B}" type="presOf" srcId="{B953675F-0CD6-482E-894C-513ADD2921E5}" destId="{D4EEA32E-5BF4-4A0D-8912-420560252DBE}" srcOrd="1" destOrd="0" presId="urn:microsoft.com/office/officeart/2005/8/layout/vList4"/>
    <dgm:cxn modelId="{6A7D1142-93FF-4690-A21B-9D89C67F1BBA}" type="presParOf" srcId="{7A1D3028-DF76-4FA8-9AC3-714A76401AD4}" destId="{73A8FE59-07EE-452C-BB87-8D2C60A765A9}" srcOrd="0" destOrd="0" presId="urn:microsoft.com/office/officeart/2005/8/layout/vList4"/>
    <dgm:cxn modelId="{1B4D9A9A-5CA7-4436-82D0-41C00232274D}" type="presParOf" srcId="{73A8FE59-07EE-452C-BB87-8D2C60A765A9}" destId="{29655C50-FB20-47F6-958A-7C942FB402E3}" srcOrd="0" destOrd="0" presId="urn:microsoft.com/office/officeart/2005/8/layout/vList4"/>
    <dgm:cxn modelId="{53C9A83F-C169-4105-ADBA-E376B3555058}" type="presParOf" srcId="{73A8FE59-07EE-452C-BB87-8D2C60A765A9}" destId="{BB185843-8C41-44A6-BD74-10161AC74E71}" srcOrd="1" destOrd="0" presId="urn:microsoft.com/office/officeart/2005/8/layout/vList4"/>
    <dgm:cxn modelId="{A8AAC410-AA60-416F-8B1A-DC3053BE444A}" type="presParOf" srcId="{73A8FE59-07EE-452C-BB87-8D2C60A765A9}" destId="{81163455-3EE5-474E-A53B-317B700F99D7}" srcOrd="2" destOrd="0" presId="urn:microsoft.com/office/officeart/2005/8/layout/vList4"/>
    <dgm:cxn modelId="{4E515478-71D7-4C0E-8B40-7D3DA12B8B83}" type="presParOf" srcId="{7A1D3028-DF76-4FA8-9AC3-714A76401AD4}" destId="{AA767DBD-17A5-43F2-95E1-41700310813C}" srcOrd="1" destOrd="0" presId="urn:microsoft.com/office/officeart/2005/8/layout/vList4"/>
    <dgm:cxn modelId="{99A1F9B7-7721-44C0-9E4E-3C433CE6D7DB}" type="presParOf" srcId="{7A1D3028-DF76-4FA8-9AC3-714A76401AD4}" destId="{3BC6AF66-CC75-488A-B250-90EA8ABABFBD}" srcOrd="2" destOrd="0" presId="urn:microsoft.com/office/officeart/2005/8/layout/vList4"/>
    <dgm:cxn modelId="{9E1A9B25-E653-47F0-9059-B5307FCB6625}" type="presParOf" srcId="{3BC6AF66-CC75-488A-B250-90EA8ABABFBD}" destId="{60B09E28-7770-42BE-87D7-77A7AD088954}" srcOrd="0" destOrd="0" presId="urn:microsoft.com/office/officeart/2005/8/layout/vList4"/>
    <dgm:cxn modelId="{DD36BCBA-B063-445A-9000-A09D3E9277B0}" type="presParOf" srcId="{3BC6AF66-CC75-488A-B250-90EA8ABABFBD}" destId="{67235823-23F5-41BC-8E25-75EC816C2607}" srcOrd="1" destOrd="0" presId="urn:microsoft.com/office/officeart/2005/8/layout/vList4"/>
    <dgm:cxn modelId="{6F68720A-66DA-4609-996A-4869E2287F2E}" type="presParOf" srcId="{3BC6AF66-CC75-488A-B250-90EA8ABABFBD}" destId="{D0B802F0-39FF-4461-9572-52C78317C653}" srcOrd="2" destOrd="0" presId="urn:microsoft.com/office/officeart/2005/8/layout/vList4"/>
    <dgm:cxn modelId="{C54338A6-BB0A-40CF-9173-D67ED870D150}" type="presParOf" srcId="{7A1D3028-DF76-4FA8-9AC3-714A76401AD4}" destId="{8EA4E0B4-3BC1-4D40-AF2C-61AA5C0C7C66}" srcOrd="3" destOrd="0" presId="urn:microsoft.com/office/officeart/2005/8/layout/vList4"/>
    <dgm:cxn modelId="{63B85D2C-3ACC-4FA9-94DC-D3EC9C3DBFB5}" type="presParOf" srcId="{7A1D3028-DF76-4FA8-9AC3-714A76401AD4}" destId="{6B336317-32DD-4E5B-8B35-5C02E3D8E205}" srcOrd="4" destOrd="0" presId="urn:microsoft.com/office/officeart/2005/8/layout/vList4"/>
    <dgm:cxn modelId="{6F4EA9A6-53E3-4AB0-8B6A-221C6D77AE39}" type="presParOf" srcId="{6B336317-32DD-4E5B-8B35-5C02E3D8E205}" destId="{57F8CB9F-FEE5-4960-AB84-1E93E02CF089}" srcOrd="0" destOrd="0" presId="urn:microsoft.com/office/officeart/2005/8/layout/vList4"/>
    <dgm:cxn modelId="{018E2133-7AAB-49EF-BD1C-1B0A3AB886C0}" type="presParOf" srcId="{6B336317-32DD-4E5B-8B35-5C02E3D8E205}" destId="{DEB742B9-D935-4C28-A665-B50F1B9AC8FA}" srcOrd="1" destOrd="0" presId="urn:microsoft.com/office/officeart/2005/8/layout/vList4"/>
    <dgm:cxn modelId="{E93BB2E1-2B7C-4EA3-A14D-5A16E552B4C2}" type="presParOf" srcId="{6B336317-32DD-4E5B-8B35-5C02E3D8E205}" destId="{D4EEA32E-5BF4-4A0D-8912-420560252DBE}"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1DCDECE-B553-4FBE-816F-D9F9C121595C}" type="doc">
      <dgm:prSet loTypeId="urn:microsoft.com/office/officeart/2005/8/layout/hList7" loCatId="process" qsTypeId="urn:microsoft.com/office/officeart/2005/8/quickstyle/3d1" qsCatId="3D" csTypeId="urn:microsoft.com/office/officeart/2005/8/colors/accent1_2" csCatId="accent1" phldr="1"/>
      <dgm:spPr/>
      <dgm:t>
        <a:bodyPr/>
        <a:lstStyle/>
        <a:p>
          <a:endParaRPr lang="en-US"/>
        </a:p>
      </dgm:t>
    </dgm:pt>
    <dgm:pt modelId="{2A2498F3-8FF6-4286-98C2-89E4EF8538F9}">
      <dgm:prSet custT="1"/>
      <dgm:spPr/>
      <dgm:t>
        <a:bodyPr/>
        <a:lstStyle/>
        <a:p>
          <a:pPr rtl="0"/>
          <a:r>
            <a:rPr lang="en-US" sz="1000" dirty="0">
              <a:latin typeface="Times New Roman" panose="02020603050405020304" pitchFamily="18" charset="0"/>
              <a:cs typeface="Times New Roman" panose="02020603050405020304" pitchFamily="18" charset="0"/>
            </a:rPr>
            <a:t>The tourism sector has suffered consecutive periods of uncertainty since 2020 in the guise of the COVID-19 pandemic, Russia-Ukraine war, inflationary forces, shortages of employees, and extreme weather catastrophes.</a:t>
          </a:r>
        </a:p>
      </dgm:t>
    </dgm:pt>
    <dgm:pt modelId="{88F29534-FB6A-4C60-8B6A-989A86580913}" type="parTrans" cxnId="{065FA87A-1D8C-49FC-86C5-503A968995B5}">
      <dgm:prSet/>
      <dgm:spPr/>
      <dgm:t>
        <a:bodyPr/>
        <a:lstStyle/>
        <a:p>
          <a:endParaRPr lang="en-US" sz="2400">
            <a:latin typeface="Times New Roman" panose="02020603050405020304" pitchFamily="18" charset="0"/>
            <a:cs typeface="Times New Roman" panose="02020603050405020304" pitchFamily="18" charset="0"/>
          </a:endParaRPr>
        </a:p>
      </dgm:t>
    </dgm:pt>
    <dgm:pt modelId="{4C4CE729-2951-4F21-9923-32C26BA70F05}" type="sibTrans" cxnId="{065FA87A-1D8C-49FC-86C5-503A968995B5}">
      <dgm:prSet custT="1"/>
      <dgm:spPr/>
      <dgm:t>
        <a:bodyPr/>
        <a:lstStyle/>
        <a:p>
          <a:endParaRPr lang="en-US" sz="900">
            <a:latin typeface="Times New Roman" panose="02020603050405020304" pitchFamily="18" charset="0"/>
            <a:cs typeface="Times New Roman" panose="02020603050405020304" pitchFamily="18" charset="0"/>
          </a:endParaRPr>
        </a:p>
      </dgm:t>
    </dgm:pt>
    <dgm:pt modelId="{5368BA75-B5FA-4198-B973-690201A0E900}">
      <dgm:prSet custT="1"/>
      <dgm:spPr/>
      <dgm:t>
        <a:bodyPr/>
        <a:lstStyle/>
        <a:p>
          <a:pPr rtl="0"/>
          <a:r>
            <a:rPr lang="en-US" sz="1000">
              <a:latin typeface="Times New Roman" panose="02020603050405020304" pitchFamily="18" charset="0"/>
              <a:cs typeface="Times New Roman" panose="02020603050405020304" pitchFamily="18" charset="0"/>
            </a:rPr>
            <a:t>According to Inversini et al. (2023), international tourist arrivals dipped by 74% in 2020 with estimated losses of more than $1.3 trillion.</a:t>
          </a:r>
        </a:p>
      </dgm:t>
    </dgm:pt>
    <dgm:pt modelId="{E7662803-6C9E-4CCC-B481-02889EDE309F}" type="parTrans" cxnId="{3E426D78-303E-44D3-9DAA-6E514AFB9F4B}">
      <dgm:prSet/>
      <dgm:spPr/>
      <dgm:t>
        <a:bodyPr/>
        <a:lstStyle/>
        <a:p>
          <a:endParaRPr lang="en-US" sz="2400">
            <a:latin typeface="Times New Roman" panose="02020603050405020304" pitchFamily="18" charset="0"/>
            <a:cs typeface="Times New Roman" panose="02020603050405020304" pitchFamily="18" charset="0"/>
          </a:endParaRPr>
        </a:p>
      </dgm:t>
    </dgm:pt>
    <dgm:pt modelId="{129A7E0C-9E2C-4668-AED2-C134851DB65B}" type="sibTrans" cxnId="{3E426D78-303E-44D3-9DAA-6E514AFB9F4B}">
      <dgm:prSet custT="1"/>
      <dgm:spPr/>
      <dgm:t>
        <a:bodyPr/>
        <a:lstStyle/>
        <a:p>
          <a:endParaRPr lang="en-US" sz="900">
            <a:latin typeface="Times New Roman" panose="02020603050405020304" pitchFamily="18" charset="0"/>
            <a:cs typeface="Times New Roman" panose="02020603050405020304" pitchFamily="18" charset="0"/>
          </a:endParaRPr>
        </a:p>
      </dgm:t>
    </dgm:pt>
    <dgm:pt modelId="{D1ED1651-51E5-4792-959C-018500542659}">
      <dgm:prSet custT="1"/>
      <dgm:spPr/>
      <dgm:t>
        <a:bodyPr/>
        <a:lstStyle/>
        <a:p>
          <a:pPr rtl="0"/>
          <a:r>
            <a:rPr lang="en-US" sz="1000">
              <a:latin typeface="Times New Roman" panose="02020603050405020304" pitchFamily="18" charset="0"/>
              <a:cs typeface="Times New Roman" panose="02020603050405020304" pitchFamily="18" charset="0"/>
            </a:rPr>
            <a:t>The sector's susceptibility is caused by its reliance on global travel, discretionary consumption, and high fixed costs of operation.</a:t>
          </a:r>
        </a:p>
      </dgm:t>
    </dgm:pt>
    <dgm:pt modelId="{71001C40-7131-4952-A52F-36F416B8A31C}" type="parTrans" cxnId="{1477C11E-9233-4B66-AE76-C95A75A9E504}">
      <dgm:prSet/>
      <dgm:spPr/>
      <dgm:t>
        <a:bodyPr/>
        <a:lstStyle/>
        <a:p>
          <a:endParaRPr lang="en-US" sz="2400">
            <a:latin typeface="Times New Roman" panose="02020603050405020304" pitchFamily="18" charset="0"/>
            <a:cs typeface="Times New Roman" panose="02020603050405020304" pitchFamily="18" charset="0"/>
          </a:endParaRPr>
        </a:p>
      </dgm:t>
    </dgm:pt>
    <dgm:pt modelId="{DB355FE6-4E10-4300-A546-C31F2970D355}" type="sibTrans" cxnId="{1477C11E-9233-4B66-AE76-C95A75A9E504}">
      <dgm:prSet custT="1"/>
      <dgm:spPr/>
      <dgm:t>
        <a:bodyPr/>
        <a:lstStyle/>
        <a:p>
          <a:endParaRPr lang="en-US" sz="900">
            <a:latin typeface="Times New Roman" panose="02020603050405020304" pitchFamily="18" charset="0"/>
            <a:cs typeface="Times New Roman" panose="02020603050405020304" pitchFamily="18" charset="0"/>
          </a:endParaRPr>
        </a:p>
      </dgm:t>
    </dgm:pt>
    <dgm:pt modelId="{0DBE2EFA-754D-4A90-8B62-754DC49C3A89}">
      <dgm:prSet custT="1"/>
      <dgm:spPr/>
      <dgm:t>
        <a:bodyPr/>
        <a:lstStyle/>
        <a:p>
          <a:pPr rtl="0"/>
          <a:r>
            <a:rPr lang="en-US" sz="1000">
              <a:latin typeface="Times New Roman" panose="02020603050405020304" pitchFamily="18" charset="0"/>
              <a:cs typeface="Times New Roman" panose="02020603050405020304" pitchFamily="18" charset="0"/>
            </a:rPr>
            <a:t>The PESTLE model presents an organised framework through which to consider how macro environmental drivers influence hotel strategies in times of uncertainty.</a:t>
          </a:r>
        </a:p>
      </dgm:t>
    </dgm:pt>
    <dgm:pt modelId="{8E03A9C5-93DA-415B-9F4D-5D2A9A6F163E}" type="parTrans" cxnId="{ABBD990D-89E4-44C1-8F54-D2FF8B98827C}">
      <dgm:prSet/>
      <dgm:spPr/>
      <dgm:t>
        <a:bodyPr/>
        <a:lstStyle/>
        <a:p>
          <a:endParaRPr lang="en-US" sz="2400">
            <a:latin typeface="Times New Roman" panose="02020603050405020304" pitchFamily="18" charset="0"/>
            <a:cs typeface="Times New Roman" panose="02020603050405020304" pitchFamily="18" charset="0"/>
          </a:endParaRPr>
        </a:p>
      </dgm:t>
    </dgm:pt>
    <dgm:pt modelId="{A16ED0C8-919D-4C14-90D3-52C3FA118A26}" type="sibTrans" cxnId="{ABBD990D-89E4-44C1-8F54-D2FF8B98827C}">
      <dgm:prSet/>
      <dgm:spPr/>
      <dgm:t>
        <a:bodyPr/>
        <a:lstStyle/>
        <a:p>
          <a:endParaRPr lang="en-US" sz="2400">
            <a:latin typeface="Times New Roman" panose="02020603050405020304" pitchFamily="18" charset="0"/>
            <a:cs typeface="Times New Roman" panose="02020603050405020304" pitchFamily="18" charset="0"/>
          </a:endParaRPr>
        </a:p>
      </dgm:t>
    </dgm:pt>
    <dgm:pt modelId="{86C0A1AD-B2E1-4AFD-8C45-0CFEC70C09F3}" type="pres">
      <dgm:prSet presAssocID="{F1DCDECE-B553-4FBE-816F-D9F9C121595C}" presName="Name0" presStyleCnt="0">
        <dgm:presLayoutVars>
          <dgm:dir/>
          <dgm:resizeHandles val="exact"/>
        </dgm:presLayoutVars>
      </dgm:prSet>
      <dgm:spPr/>
    </dgm:pt>
    <dgm:pt modelId="{B9D9B798-35B0-4428-BB63-0F5BE6322314}" type="pres">
      <dgm:prSet presAssocID="{F1DCDECE-B553-4FBE-816F-D9F9C121595C}" presName="fgShape" presStyleLbl="fgShp" presStyleIdx="0" presStyleCnt="1"/>
      <dgm:spPr/>
    </dgm:pt>
    <dgm:pt modelId="{7279A0CC-4D4F-46CE-BB74-DA3CA2819C97}" type="pres">
      <dgm:prSet presAssocID="{F1DCDECE-B553-4FBE-816F-D9F9C121595C}" presName="linComp" presStyleCnt="0"/>
      <dgm:spPr/>
    </dgm:pt>
    <dgm:pt modelId="{AA626AB9-F4BE-40AF-AE6D-B37556ABB3BC}" type="pres">
      <dgm:prSet presAssocID="{2A2498F3-8FF6-4286-98C2-89E4EF8538F9}" presName="compNode" presStyleCnt="0"/>
      <dgm:spPr/>
    </dgm:pt>
    <dgm:pt modelId="{762A4387-16F6-4232-A780-75F8A34EE277}" type="pres">
      <dgm:prSet presAssocID="{2A2498F3-8FF6-4286-98C2-89E4EF8538F9}" presName="bkgdShape" presStyleLbl="node1" presStyleIdx="0" presStyleCnt="4"/>
      <dgm:spPr/>
    </dgm:pt>
    <dgm:pt modelId="{AAA95033-AAB8-45A3-9697-D0C959B0AAEE}" type="pres">
      <dgm:prSet presAssocID="{2A2498F3-8FF6-4286-98C2-89E4EF8538F9}" presName="nodeTx" presStyleLbl="node1" presStyleIdx="0" presStyleCnt="4">
        <dgm:presLayoutVars>
          <dgm:bulletEnabled val="1"/>
        </dgm:presLayoutVars>
      </dgm:prSet>
      <dgm:spPr/>
    </dgm:pt>
    <dgm:pt modelId="{AF83A155-6615-4FEA-BC5A-8B964137FBCB}" type="pres">
      <dgm:prSet presAssocID="{2A2498F3-8FF6-4286-98C2-89E4EF8538F9}" presName="invisiNode" presStyleLbl="node1" presStyleIdx="0" presStyleCnt="4"/>
      <dgm:spPr/>
    </dgm:pt>
    <dgm:pt modelId="{78F5FC85-45AE-4D73-83E9-DE79C79B6D2F}" type="pres">
      <dgm:prSet presAssocID="{2A2498F3-8FF6-4286-98C2-89E4EF8538F9}" presName="imagNode" presStyleLbl="fgImgPlace1" presStyleIdx="0" presStyleCnt="4"/>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dgm:spPr>
    </dgm:pt>
    <dgm:pt modelId="{FD730634-142B-4FE0-A7A5-691DAEE85421}" type="pres">
      <dgm:prSet presAssocID="{4C4CE729-2951-4F21-9923-32C26BA70F05}" presName="sibTrans" presStyleLbl="sibTrans2D1" presStyleIdx="0" presStyleCnt="0"/>
      <dgm:spPr/>
    </dgm:pt>
    <dgm:pt modelId="{88F007DB-7BFB-4025-A03B-D1D311F26692}" type="pres">
      <dgm:prSet presAssocID="{5368BA75-B5FA-4198-B973-690201A0E900}" presName="compNode" presStyleCnt="0"/>
      <dgm:spPr/>
    </dgm:pt>
    <dgm:pt modelId="{05F958D2-5E09-4E18-A909-2518F2D93527}" type="pres">
      <dgm:prSet presAssocID="{5368BA75-B5FA-4198-B973-690201A0E900}" presName="bkgdShape" presStyleLbl="node1" presStyleIdx="1" presStyleCnt="4"/>
      <dgm:spPr/>
    </dgm:pt>
    <dgm:pt modelId="{3E6E97F7-3130-4D26-BCBD-49D0B421AE4F}" type="pres">
      <dgm:prSet presAssocID="{5368BA75-B5FA-4198-B973-690201A0E900}" presName="nodeTx" presStyleLbl="node1" presStyleIdx="1" presStyleCnt="4">
        <dgm:presLayoutVars>
          <dgm:bulletEnabled val="1"/>
        </dgm:presLayoutVars>
      </dgm:prSet>
      <dgm:spPr/>
    </dgm:pt>
    <dgm:pt modelId="{A1999D97-2C24-427B-AE85-F39736E0E7AB}" type="pres">
      <dgm:prSet presAssocID="{5368BA75-B5FA-4198-B973-690201A0E900}" presName="invisiNode" presStyleLbl="node1" presStyleIdx="1" presStyleCnt="4"/>
      <dgm:spPr/>
    </dgm:pt>
    <dgm:pt modelId="{F1BC8008-554B-4EB8-AD3E-19F58972B66F}" type="pres">
      <dgm:prSet presAssocID="{5368BA75-B5FA-4198-B973-690201A0E900}" presName="imagNode" presStyleLbl="fgImgPlace1" presStyleIdx="1" presStyleCnt="4"/>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a:blipFill>
      </dgm:spPr>
    </dgm:pt>
    <dgm:pt modelId="{A2187042-52C0-4110-89B7-C41716DEA0AA}" type="pres">
      <dgm:prSet presAssocID="{129A7E0C-9E2C-4668-AED2-C134851DB65B}" presName="sibTrans" presStyleLbl="sibTrans2D1" presStyleIdx="0" presStyleCnt="0"/>
      <dgm:spPr/>
    </dgm:pt>
    <dgm:pt modelId="{09AE295B-17EA-4940-8DD0-D4202E86C5DE}" type="pres">
      <dgm:prSet presAssocID="{D1ED1651-51E5-4792-959C-018500542659}" presName="compNode" presStyleCnt="0"/>
      <dgm:spPr/>
    </dgm:pt>
    <dgm:pt modelId="{446F58A6-9D7A-40EF-8C25-2683797342D8}" type="pres">
      <dgm:prSet presAssocID="{D1ED1651-51E5-4792-959C-018500542659}" presName="bkgdShape" presStyleLbl="node1" presStyleIdx="2" presStyleCnt="4"/>
      <dgm:spPr/>
    </dgm:pt>
    <dgm:pt modelId="{BCC5CAC0-8E71-4121-985A-3370009C1070}" type="pres">
      <dgm:prSet presAssocID="{D1ED1651-51E5-4792-959C-018500542659}" presName="nodeTx" presStyleLbl="node1" presStyleIdx="2" presStyleCnt="4">
        <dgm:presLayoutVars>
          <dgm:bulletEnabled val="1"/>
        </dgm:presLayoutVars>
      </dgm:prSet>
      <dgm:spPr/>
    </dgm:pt>
    <dgm:pt modelId="{ADC83445-31B3-4749-89A5-C202D2A79525}" type="pres">
      <dgm:prSet presAssocID="{D1ED1651-51E5-4792-959C-018500542659}" presName="invisiNode" presStyleLbl="node1" presStyleIdx="2" presStyleCnt="4"/>
      <dgm:spPr/>
    </dgm:pt>
    <dgm:pt modelId="{55346EEB-6F59-4BE2-953B-C80FBF5184A3}" type="pres">
      <dgm:prSet presAssocID="{D1ED1651-51E5-4792-959C-018500542659}" presName="imagNode" presStyleLbl="f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pt>
    <dgm:pt modelId="{71F4BF4F-2E04-48B7-88F9-306426E7907A}" type="pres">
      <dgm:prSet presAssocID="{DB355FE6-4E10-4300-A546-C31F2970D355}" presName="sibTrans" presStyleLbl="sibTrans2D1" presStyleIdx="0" presStyleCnt="0"/>
      <dgm:spPr/>
    </dgm:pt>
    <dgm:pt modelId="{B25245F2-054D-4D01-AD84-1317C4E8E952}" type="pres">
      <dgm:prSet presAssocID="{0DBE2EFA-754D-4A90-8B62-754DC49C3A89}" presName="compNode" presStyleCnt="0"/>
      <dgm:spPr/>
    </dgm:pt>
    <dgm:pt modelId="{0CE5D8C7-D4A8-4FD7-81AA-4DF043D73CE5}" type="pres">
      <dgm:prSet presAssocID="{0DBE2EFA-754D-4A90-8B62-754DC49C3A89}" presName="bkgdShape" presStyleLbl="node1" presStyleIdx="3" presStyleCnt="4"/>
      <dgm:spPr/>
    </dgm:pt>
    <dgm:pt modelId="{CF55FD2C-1EC2-445D-BD7F-483890A5E8E7}" type="pres">
      <dgm:prSet presAssocID="{0DBE2EFA-754D-4A90-8B62-754DC49C3A89}" presName="nodeTx" presStyleLbl="node1" presStyleIdx="3" presStyleCnt="4">
        <dgm:presLayoutVars>
          <dgm:bulletEnabled val="1"/>
        </dgm:presLayoutVars>
      </dgm:prSet>
      <dgm:spPr/>
    </dgm:pt>
    <dgm:pt modelId="{A4DB6F1B-6E17-45BF-99E8-E0D940C9E64A}" type="pres">
      <dgm:prSet presAssocID="{0DBE2EFA-754D-4A90-8B62-754DC49C3A89}" presName="invisiNode" presStyleLbl="node1" presStyleIdx="3" presStyleCnt="4"/>
      <dgm:spPr/>
    </dgm:pt>
    <dgm:pt modelId="{B347CD0E-42EE-4BFA-826C-7AA858C8E0D5}" type="pres">
      <dgm:prSet presAssocID="{0DBE2EFA-754D-4A90-8B62-754DC49C3A89}" presName="imagNode" presStyleLbl="fgImgPlace1" presStyleIdx="3" presStyleCnt="4"/>
      <dgm:spPr>
        <a:blipFill>
          <a:blip xmlns:r="http://schemas.openxmlformats.org/officeDocument/2006/relationships" r:embed="rId4" cstate="print">
            <a:extLst>
              <a:ext uri="{28A0092B-C50C-407E-A947-70E740481C1C}">
                <a14:useLocalDpi xmlns:a14="http://schemas.microsoft.com/office/drawing/2010/main" val="0"/>
              </a:ext>
            </a:extLst>
          </a:blip>
          <a:srcRect/>
          <a:stretch>
            <a:fillRect/>
          </a:stretch>
        </a:blipFill>
      </dgm:spPr>
    </dgm:pt>
  </dgm:ptLst>
  <dgm:cxnLst>
    <dgm:cxn modelId="{8696F30A-9E22-49C7-AF0B-F352758CD8E6}" type="presOf" srcId="{5368BA75-B5FA-4198-B973-690201A0E900}" destId="{05F958D2-5E09-4E18-A909-2518F2D93527}" srcOrd="0" destOrd="0" presId="urn:microsoft.com/office/officeart/2005/8/layout/hList7"/>
    <dgm:cxn modelId="{ABBD990D-89E4-44C1-8F54-D2FF8B98827C}" srcId="{F1DCDECE-B553-4FBE-816F-D9F9C121595C}" destId="{0DBE2EFA-754D-4A90-8B62-754DC49C3A89}" srcOrd="3" destOrd="0" parTransId="{8E03A9C5-93DA-415B-9F4D-5D2A9A6F163E}" sibTransId="{A16ED0C8-919D-4C14-90D3-52C3FA118A26}"/>
    <dgm:cxn modelId="{31024F0F-2C46-4EED-9770-3799C30FBB4F}" type="presOf" srcId="{5368BA75-B5FA-4198-B973-690201A0E900}" destId="{3E6E97F7-3130-4D26-BCBD-49D0B421AE4F}" srcOrd="1" destOrd="0" presId="urn:microsoft.com/office/officeart/2005/8/layout/hList7"/>
    <dgm:cxn modelId="{1477C11E-9233-4B66-AE76-C95A75A9E504}" srcId="{F1DCDECE-B553-4FBE-816F-D9F9C121595C}" destId="{D1ED1651-51E5-4792-959C-018500542659}" srcOrd="2" destOrd="0" parTransId="{71001C40-7131-4952-A52F-36F416B8A31C}" sibTransId="{DB355FE6-4E10-4300-A546-C31F2970D355}"/>
    <dgm:cxn modelId="{F1949734-01D9-4C0A-B455-2738ECCE304A}" type="presOf" srcId="{2A2498F3-8FF6-4286-98C2-89E4EF8538F9}" destId="{AAA95033-AAB8-45A3-9697-D0C959B0AAEE}" srcOrd="1" destOrd="0" presId="urn:microsoft.com/office/officeart/2005/8/layout/hList7"/>
    <dgm:cxn modelId="{36CE3C3F-6235-4C29-9991-7B3754547838}" type="presOf" srcId="{4C4CE729-2951-4F21-9923-32C26BA70F05}" destId="{FD730634-142B-4FE0-A7A5-691DAEE85421}" srcOrd="0" destOrd="0" presId="urn:microsoft.com/office/officeart/2005/8/layout/hList7"/>
    <dgm:cxn modelId="{9134B16B-3145-4A0D-AAF4-C510BE9BA8BB}" type="presOf" srcId="{2A2498F3-8FF6-4286-98C2-89E4EF8538F9}" destId="{762A4387-16F6-4232-A780-75F8A34EE277}" srcOrd="0" destOrd="0" presId="urn:microsoft.com/office/officeart/2005/8/layout/hList7"/>
    <dgm:cxn modelId="{9DF1466F-0B81-4440-85E2-E40609D46886}" type="presOf" srcId="{0DBE2EFA-754D-4A90-8B62-754DC49C3A89}" destId="{0CE5D8C7-D4A8-4FD7-81AA-4DF043D73CE5}" srcOrd="0" destOrd="0" presId="urn:microsoft.com/office/officeart/2005/8/layout/hList7"/>
    <dgm:cxn modelId="{70F2A055-2C0E-4E32-AE9A-277522D14EAE}" type="presOf" srcId="{0DBE2EFA-754D-4A90-8B62-754DC49C3A89}" destId="{CF55FD2C-1EC2-445D-BD7F-483890A5E8E7}" srcOrd="1" destOrd="0" presId="urn:microsoft.com/office/officeart/2005/8/layout/hList7"/>
    <dgm:cxn modelId="{9B236156-33A1-4555-AB7B-5AAC8813489A}" type="presOf" srcId="{129A7E0C-9E2C-4668-AED2-C134851DB65B}" destId="{A2187042-52C0-4110-89B7-C41716DEA0AA}" srcOrd="0" destOrd="0" presId="urn:microsoft.com/office/officeart/2005/8/layout/hList7"/>
    <dgm:cxn modelId="{B66F3577-C31F-4B6B-9723-4AA6F8B3FC74}" type="presOf" srcId="{D1ED1651-51E5-4792-959C-018500542659}" destId="{BCC5CAC0-8E71-4121-985A-3370009C1070}" srcOrd="1" destOrd="0" presId="urn:microsoft.com/office/officeart/2005/8/layout/hList7"/>
    <dgm:cxn modelId="{3E426D78-303E-44D3-9DAA-6E514AFB9F4B}" srcId="{F1DCDECE-B553-4FBE-816F-D9F9C121595C}" destId="{5368BA75-B5FA-4198-B973-690201A0E900}" srcOrd="1" destOrd="0" parTransId="{E7662803-6C9E-4CCC-B481-02889EDE309F}" sibTransId="{129A7E0C-9E2C-4668-AED2-C134851DB65B}"/>
    <dgm:cxn modelId="{065FA87A-1D8C-49FC-86C5-503A968995B5}" srcId="{F1DCDECE-B553-4FBE-816F-D9F9C121595C}" destId="{2A2498F3-8FF6-4286-98C2-89E4EF8538F9}" srcOrd="0" destOrd="0" parTransId="{88F29534-FB6A-4C60-8B6A-989A86580913}" sibTransId="{4C4CE729-2951-4F21-9923-32C26BA70F05}"/>
    <dgm:cxn modelId="{A5CF26AB-C07E-443F-AF6D-257B0C9EE9C5}" type="presOf" srcId="{DB355FE6-4E10-4300-A546-C31F2970D355}" destId="{71F4BF4F-2E04-48B7-88F9-306426E7907A}" srcOrd="0" destOrd="0" presId="urn:microsoft.com/office/officeart/2005/8/layout/hList7"/>
    <dgm:cxn modelId="{CE4D15EC-7137-4D1D-9C59-C325F0A1995A}" type="presOf" srcId="{D1ED1651-51E5-4792-959C-018500542659}" destId="{446F58A6-9D7A-40EF-8C25-2683797342D8}" srcOrd="0" destOrd="0" presId="urn:microsoft.com/office/officeart/2005/8/layout/hList7"/>
    <dgm:cxn modelId="{769F7BF5-747A-4000-A3AE-658258449F85}" type="presOf" srcId="{F1DCDECE-B553-4FBE-816F-D9F9C121595C}" destId="{86C0A1AD-B2E1-4AFD-8C45-0CFEC70C09F3}" srcOrd="0" destOrd="0" presId="urn:microsoft.com/office/officeart/2005/8/layout/hList7"/>
    <dgm:cxn modelId="{23D73665-A756-4552-B7D7-BFC0E8BEC519}" type="presParOf" srcId="{86C0A1AD-B2E1-4AFD-8C45-0CFEC70C09F3}" destId="{B9D9B798-35B0-4428-BB63-0F5BE6322314}" srcOrd="0" destOrd="0" presId="urn:microsoft.com/office/officeart/2005/8/layout/hList7"/>
    <dgm:cxn modelId="{AF92BDFC-2D96-4A75-9423-AE7D3705180C}" type="presParOf" srcId="{86C0A1AD-B2E1-4AFD-8C45-0CFEC70C09F3}" destId="{7279A0CC-4D4F-46CE-BB74-DA3CA2819C97}" srcOrd="1" destOrd="0" presId="urn:microsoft.com/office/officeart/2005/8/layout/hList7"/>
    <dgm:cxn modelId="{C6617B07-8C90-43F0-8636-892FA9D80C6F}" type="presParOf" srcId="{7279A0CC-4D4F-46CE-BB74-DA3CA2819C97}" destId="{AA626AB9-F4BE-40AF-AE6D-B37556ABB3BC}" srcOrd="0" destOrd="0" presId="urn:microsoft.com/office/officeart/2005/8/layout/hList7"/>
    <dgm:cxn modelId="{D380663F-C44C-475A-8462-4A218A7D2822}" type="presParOf" srcId="{AA626AB9-F4BE-40AF-AE6D-B37556ABB3BC}" destId="{762A4387-16F6-4232-A780-75F8A34EE277}" srcOrd="0" destOrd="0" presId="urn:microsoft.com/office/officeart/2005/8/layout/hList7"/>
    <dgm:cxn modelId="{CEE47914-E236-46D4-B75B-613CC6B1049A}" type="presParOf" srcId="{AA626AB9-F4BE-40AF-AE6D-B37556ABB3BC}" destId="{AAA95033-AAB8-45A3-9697-D0C959B0AAEE}" srcOrd="1" destOrd="0" presId="urn:microsoft.com/office/officeart/2005/8/layout/hList7"/>
    <dgm:cxn modelId="{64CEE6C5-2145-4DD0-9904-162E2A6D14D9}" type="presParOf" srcId="{AA626AB9-F4BE-40AF-AE6D-B37556ABB3BC}" destId="{AF83A155-6615-4FEA-BC5A-8B964137FBCB}" srcOrd="2" destOrd="0" presId="urn:microsoft.com/office/officeart/2005/8/layout/hList7"/>
    <dgm:cxn modelId="{592859A3-2D57-46EF-BFE1-6D309A77A944}" type="presParOf" srcId="{AA626AB9-F4BE-40AF-AE6D-B37556ABB3BC}" destId="{78F5FC85-45AE-4D73-83E9-DE79C79B6D2F}" srcOrd="3" destOrd="0" presId="urn:microsoft.com/office/officeart/2005/8/layout/hList7"/>
    <dgm:cxn modelId="{08617DBD-6B4D-46A2-99D8-32083A122E78}" type="presParOf" srcId="{7279A0CC-4D4F-46CE-BB74-DA3CA2819C97}" destId="{FD730634-142B-4FE0-A7A5-691DAEE85421}" srcOrd="1" destOrd="0" presId="urn:microsoft.com/office/officeart/2005/8/layout/hList7"/>
    <dgm:cxn modelId="{363C2ED8-3980-4C1F-B2BA-CC7B0381AE6A}" type="presParOf" srcId="{7279A0CC-4D4F-46CE-BB74-DA3CA2819C97}" destId="{88F007DB-7BFB-4025-A03B-D1D311F26692}" srcOrd="2" destOrd="0" presId="urn:microsoft.com/office/officeart/2005/8/layout/hList7"/>
    <dgm:cxn modelId="{96031368-844F-45ED-BA9E-9D562B54CEB3}" type="presParOf" srcId="{88F007DB-7BFB-4025-A03B-D1D311F26692}" destId="{05F958D2-5E09-4E18-A909-2518F2D93527}" srcOrd="0" destOrd="0" presId="urn:microsoft.com/office/officeart/2005/8/layout/hList7"/>
    <dgm:cxn modelId="{08CEB9C7-BCB9-4F60-8D64-4C08624FBBD9}" type="presParOf" srcId="{88F007DB-7BFB-4025-A03B-D1D311F26692}" destId="{3E6E97F7-3130-4D26-BCBD-49D0B421AE4F}" srcOrd="1" destOrd="0" presId="urn:microsoft.com/office/officeart/2005/8/layout/hList7"/>
    <dgm:cxn modelId="{F393899A-4192-4EB2-AB00-744A2F32B1E7}" type="presParOf" srcId="{88F007DB-7BFB-4025-A03B-D1D311F26692}" destId="{A1999D97-2C24-427B-AE85-F39736E0E7AB}" srcOrd="2" destOrd="0" presId="urn:microsoft.com/office/officeart/2005/8/layout/hList7"/>
    <dgm:cxn modelId="{AE1CE80F-11E1-419D-AD53-E5724FB4B431}" type="presParOf" srcId="{88F007DB-7BFB-4025-A03B-D1D311F26692}" destId="{F1BC8008-554B-4EB8-AD3E-19F58972B66F}" srcOrd="3" destOrd="0" presId="urn:microsoft.com/office/officeart/2005/8/layout/hList7"/>
    <dgm:cxn modelId="{47A1FEC6-F6A9-454C-8991-A70076084D98}" type="presParOf" srcId="{7279A0CC-4D4F-46CE-BB74-DA3CA2819C97}" destId="{A2187042-52C0-4110-89B7-C41716DEA0AA}" srcOrd="3" destOrd="0" presId="urn:microsoft.com/office/officeart/2005/8/layout/hList7"/>
    <dgm:cxn modelId="{F8A50303-EE27-4F22-9A1C-026A8C107C77}" type="presParOf" srcId="{7279A0CC-4D4F-46CE-BB74-DA3CA2819C97}" destId="{09AE295B-17EA-4940-8DD0-D4202E86C5DE}" srcOrd="4" destOrd="0" presId="urn:microsoft.com/office/officeart/2005/8/layout/hList7"/>
    <dgm:cxn modelId="{B4E76138-B051-46D7-9C63-38F90B66DC22}" type="presParOf" srcId="{09AE295B-17EA-4940-8DD0-D4202E86C5DE}" destId="{446F58A6-9D7A-40EF-8C25-2683797342D8}" srcOrd="0" destOrd="0" presId="urn:microsoft.com/office/officeart/2005/8/layout/hList7"/>
    <dgm:cxn modelId="{3B2608CC-2199-4230-AC5C-67F80E0541AA}" type="presParOf" srcId="{09AE295B-17EA-4940-8DD0-D4202E86C5DE}" destId="{BCC5CAC0-8E71-4121-985A-3370009C1070}" srcOrd="1" destOrd="0" presId="urn:microsoft.com/office/officeart/2005/8/layout/hList7"/>
    <dgm:cxn modelId="{1F3F2506-43B0-4293-A8FC-0E2B8603F642}" type="presParOf" srcId="{09AE295B-17EA-4940-8DD0-D4202E86C5DE}" destId="{ADC83445-31B3-4749-89A5-C202D2A79525}" srcOrd="2" destOrd="0" presId="urn:microsoft.com/office/officeart/2005/8/layout/hList7"/>
    <dgm:cxn modelId="{C3DB0CBF-8FB2-4207-9D1F-4D2AD2AABBE5}" type="presParOf" srcId="{09AE295B-17EA-4940-8DD0-D4202E86C5DE}" destId="{55346EEB-6F59-4BE2-953B-C80FBF5184A3}" srcOrd="3" destOrd="0" presId="urn:microsoft.com/office/officeart/2005/8/layout/hList7"/>
    <dgm:cxn modelId="{EA30A7A3-3CF1-4DA1-BE82-1653C2551F3B}" type="presParOf" srcId="{7279A0CC-4D4F-46CE-BB74-DA3CA2819C97}" destId="{71F4BF4F-2E04-48B7-88F9-306426E7907A}" srcOrd="5" destOrd="0" presId="urn:microsoft.com/office/officeart/2005/8/layout/hList7"/>
    <dgm:cxn modelId="{315588E6-DE78-4359-AC11-78150DB80589}" type="presParOf" srcId="{7279A0CC-4D4F-46CE-BB74-DA3CA2819C97}" destId="{B25245F2-054D-4D01-AD84-1317C4E8E952}" srcOrd="6" destOrd="0" presId="urn:microsoft.com/office/officeart/2005/8/layout/hList7"/>
    <dgm:cxn modelId="{334BC041-CB19-41F0-8767-5EE790E897A2}" type="presParOf" srcId="{B25245F2-054D-4D01-AD84-1317C4E8E952}" destId="{0CE5D8C7-D4A8-4FD7-81AA-4DF043D73CE5}" srcOrd="0" destOrd="0" presId="urn:microsoft.com/office/officeart/2005/8/layout/hList7"/>
    <dgm:cxn modelId="{1693258E-28D7-403D-97F3-B81A3C589E77}" type="presParOf" srcId="{B25245F2-054D-4D01-AD84-1317C4E8E952}" destId="{CF55FD2C-1EC2-445D-BD7F-483890A5E8E7}" srcOrd="1" destOrd="0" presId="urn:microsoft.com/office/officeart/2005/8/layout/hList7"/>
    <dgm:cxn modelId="{623036EB-A992-4291-97C1-0ADC552B8F25}" type="presParOf" srcId="{B25245F2-054D-4D01-AD84-1317C4E8E952}" destId="{A4DB6F1B-6E17-45BF-99E8-E0D940C9E64A}" srcOrd="2" destOrd="0" presId="urn:microsoft.com/office/officeart/2005/8/layout/hList7"/>
    <dgm:cxn modelId="{25FC7965-EFF7-4C9F-AA82-937A29E17EB7}" type="presParOf" srcId="{B25245F2-054D-4D01-AD84-1317C4E8E952}" destId="{B347CD0E-42EE-4BFA-826C-7AA858C8E0D5}"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95BD0FA-3F5E-4AE2-861A-4E7EEFD390AF}" type="doc">
      <dgm:prSet loTypeId="urn:microsoft.com/office/officeart/2008/layout/PictureLineup" loCatId="picture" qsTypeId="urn:microsoft.com/office/officeart/2005/8/quickstyle/simple5" qsCatId="simple" csTypeId="urn:microsoft.com/office/officeart/2005/8/colors/colorful3" csCatId="colorful" phldr="1"/>
      <dgm:spPr/>
      <dgm:t>
        <a:bodyPr/>
        <a:lstStyle/>
        <a:p>
          <a:endParaRPr lang="en-US"/>
        </a:p>
      </dgm:t>
    </dgm:pt>
    <dgm:pt modelId="{C5A845CB-C5CA-4D16-8F14-36BE26749AD6}">
      <dgm:prSet custT="1"/>
      <dgm:spPr/>
      <dgm:t>
        <a:bodyPr/>
        <a:lstStyle/>
        <a:p>
          <a:pPr rtl="0"/>
          <a:r>
            <a:rPr lang="en-US" sz="1100">
              <a:latin typeface="Times New Roman" panose="02020603050405020304" pitchFamily="18" charset="0"/>
              <a:cs typeface="Times New Roman" panose="02020603050405020304" pitchFamily="18" charset="0"/>
            </a:rPr>
            <a:t>Global clashes like the Ukraine conflict have resulted in travel embargoes as well as intensified visa restrictions, which directly diminish incoming tourism in Europe. </a:t>
          </a:r>
        </a:p>
      </dgm:t>
    </dgm:pt>
    <dgm:pt modelId="{BF2F9B86-4403-4B8D-ACB0-386C2E06D962}" type="parTrans" cxnId="{78B55AB0-4426-40DB-904B-9EDDA7E92B9C}">
      <dgm:prSet/>
      <dgm:spPr/>
      <dgm:t>
        <a:bodyPr/>
        <a:lstStyle/>
        <a:p>
          <a:endParaRPr lang="en-US" sz="4000">
            <a:latin typeface="Times New Roman" panose="02020603050405020304" pitchFamily="18" charset="0"/>
            <a:cs typeface="Times New Roman" panose="02020603050405020304" pitchFamily="18" charset="0"/>
          </a:endParaRPr>
        </a:p>
      </dgm:t>
    </dgm:pt>
    <dgm:pt modelId="{9CFC36C0-CAE6-46AC-9609-9E1D2F475B99}" type="sibTrans" cxnId="{78B55AB0-4426-40DB-904B-9EDDA7E92B9C}">
      <dgm:prSet/>
      <dgm:spPr/>
      <dgm:t>
        <a:bodyPr/>
        <a:lstStyle/>
        <a:p>
          <a:endParaRPr lang="en-US" sz="4000">
            <a:latin typeface="Times New Roman" panose="02020603050405020304" pitchFamily="18" charset="0"/>
            <a:cs typeface="Times New Roman" panose="02020603050405020304" pitchFamily="18" charset="0"/>
          </a:endParaRPr>
        </a:p>
      </dgm:t>
    </dgm:pt>
    <dgm:pt modelId="{A690F3F4-3A66-4276-A512-780D2C767277}">
      <dgm:prSet custT="1"/>
      <dgm:spPr/>
      <dgm:t>
        <a:bodyPr/>
        <a:lstStyle/>
        <a:p>
          <a:pPr rtl="0"/>
          <a:r>
            <a:rPr lang="en-US" sz="1100">
              <a:latin typeface="Times New Roman" panose="02020603050405020304" pitchFamily="18" charset="0"/>
              <a:cs typeface="Times New Roman" panose="02020603050405020304" pitchFamily="18" charset="0"/>
            </a:rPr>
            <a:t>Operational costs have been fuelled by inflation and energy crises. </a:t>
          </a:r>
        </a:p>
      </dgm:t>
    </dgm:pt>
    <dgm:pt modelId="{4CC3FDE1-4FD4-41CF-B71D-1C113C2864A1}" type="parTrans" cxnId="{263E6651-4BAF-4EC2-B071-8DE41066C072}">
      <dgm:prSet/>
      <dgm:spPr/>
      <dgm:t>
        <a:bodyPr/>
        <a:lstStyle/>
        <a:p>
          <a:endParaRPr lang="en-US" sz="4000">
            <a:latin typeface="Times New Roman" panose="02020603050405020304" pitchFamily="18" charset="0"/>
            <a:cs typeface="Times New Roman" panose="02020603050405020304" pitchFamily="18" charset="0"/>
          </a:endParaRPr>
        </a:p>
      </dgm:t>
    </dgm:pt>
    <dgm:pt modelId="{EE35EF63-277F-4E9F-A4AE-66A22D474553}" type="sibTrans" cxnId="{263E6651-4BAF-4EC2-B071-8DE41066C072}">
      <dgm:prSet/>
      <dgm:spPr/>
      <dgm:t>
        <a:bodyPr/>
        <a:lstStyle/>
        <a:p>
          <a:endParaRPr lang="en-US" sz="4000">
            <a:latin typeface="Times New Roman" panose="02020603050405020304" pitchFamily="18" charset="0"/>
            <a:cs typeface="Times New Roman" panose="02020603050405020304" pitchFamily="18" charset="0"/>
          </a:endParaRPr>
        </a:p>
      </dgm:t>
    </dgm:pt>
    <dgm:pt modelId="{8C291E8D-3E1B-4D91-AE7D-2276E1EB9DA3}">
      <dgm:prSet custT="1"/>
      <dgm:spPr/>
      <dgm:t>
        <a:bodyPr/>
        <a:lstStyle/>
        <a:p>
          <a:pPr rtl="0"/>
          <a:r>
            <a:rPr lang="en-US" sz="1100">
              <a:latin typeface="Times New Roman" panose="02020603050405020304" pitchFamily="18" charset="0"/>
              <a:cs typeface="Times New Roman" panose="02020603050405020304" pitchFamily="18" charset="0"/>
            </a:rPr>
            <a:t>People's behaviour has changed towards healthy, touch less services, and 71% of customers in a survey gave priority to hygiene certifications while choosing accommodations (Papallou, Katafygiotou and Dimopoulos, 2024).</a:t>
          </a:r>
        </a:p>
      </dgm:t>
    </dgm:pt>
    <dgm:pt modelId="{A6D23295-4047-44BA-AFFF-FE3E45342974}" type="parTrans" cxnId="{8EEE5DD0-06EB-431E-9D10-531F953E0978}">
      <dgm:prSet/>
      <dgm:spPr/>
      <dgm:t>
        <a:bodyPr/>
        <a:lstStyle/>
        <a:p>
          <a:endParaRPr lang="en-US" sz="4000">
            <a:latin typeface="Times New Roman" panose="02020603050405020304" pitchFamily="18" charset="0"/>
            <a:cs typeface="Times New Roman" panose="02020603050405020304" pitchFamily="18" charset="0"/>
          </a:endParaRPr>
        </a:p>
      </dgm:t>
    </dgm:pt>
    <dgm:pt modelId="{6B0BE06E-42AD-4A5E-9DC0-CF3D769AE8C6}" type="sibTrans" cxnId="{8EEE5DD0-06EB-431E-9D10-531F953E0978}">
      <dgm:prSet/>
      <dgm:spPr/>
      <dgm:t>
        <a:bodyPr/>
        <a:lstStyle/>
        <a:p>
          <a:endParaRPr lang="en-US" sz="4000">
            <a:latin typeface="Times New Roman" panose="02020603050405020304" pitchFamily="18" charset="0"/>
            <a:cs typeface="Times New Roman" panose="02020603050405020304" pitchFamily="18" charset="0"/>
          </a:endParaRPr>
        </a:p>
      </dgm:t>
    </dgm:pt>
    <dgm:pt modelId="{A7A32E3B-3B23-4C4D-B4B7-94A752288CC1}" type="pres">
      <dgm:prSet presAssocID="{395BD0FA-3F5E-4AE2-861A-4E7EEFD390AF}" presName="Name0" presStyleCnt="0">
        <dgm:presLayoutVars>
          <dgm:chMax/>
          <dgm:chPref/>
          <dgm:dir/>
          <dgm:animLvl val="lvl"/>
          <dgm:resizeHandles val="exact"/>
        </dgm:presLayoutVars>
      </dgm:prSet>
      <dgm:spPr/>
    </dgm:pt>
    <dgm:pt modelId="{CAEC6472-AA8A-49FF-88AD-B10CDDCCE8CD}" type="pres">
      <dgm:prSet presAssocID="{C5A845CB-C5CA-4D16-8F14-36BE26749AD6}" presName="composite" presStyleCnt="0"/>
      <dgm:spPr/>
    </dgm:pt>
    <dgm:pt modelId="{9373C90C-E035-46CF-AAD1-69928669202A}" type="pres">
      <dgm:prSet presAssocID="{C5A845CB-C5CA-4D16-8F14-36BE26749AD6}" presName="Image" presStyleLbl="alignNod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22000" r="-22000"/>
          </a:stretch>
        </a:blipFill>
      </dgm:spPr>
    </dgm:pt>
    <dgm:pt modelId="{373739E2-7555-4118-A529-6EB1AF282440}" type="pres">
      <dgm:prSet presAssocID="{C5A845CB-C5CA-4D16-8F14-36BE26749AD6}" presName="Accent" presStyleLbl="parChTrans1D1" presStyleIdx="0" presStyleCnt="3"/>
      <dgm:spPr/>
    </dgm:pt>
    <dgm:pt modelId="{CB8C3204-0268-4D43-AFC8-E7E58695D2CA}" type="pres">
      <dgm:prSet presAssocID="{C5A845CB-C5CA-4D16-8F14-36BE26749AD6}" presName="Parent" presStyleLbl="revTx" presStyleIdx="0" presStyleCnt="3">
        <dgm:presLayoutVars>
          <dgm:chMax val="0"/>
          <dgm:chPref val="0"/>
          <dgm:bulletEnabled val="1"/>
        </dgm:presLayoutVars>
      </dgm:prSet>
      <dgm:spPr/>
    </dgm:pt>
    <dgm:pt modelId="{160D0B06-9DE4-4CBE-9C2C-C08FA4BB0BF1}" type="pres">
      <dgm:prSet presAssocID="{9CFC36C0-CAE6-46AC-9609-9E1D2F475B99}" presName="sibTrans" presStyleCnt="0"/>
      <dgm:spPr/>
    </dgm:pt>
    <dgm:pt modelId="{B5ABF124-90D0-4A1A-93DC-8DB0404DAEF3}" type="pres">
      <dgm:prSet presAssocID="{A690F3F4-3A66-4276-A512-780D2C767277}" presName="composite" presStyleCnt="0"/>
      <dgm:spPr/>
    </dgm:pt>
    <dgm:pt modelId="{87D0336D-D7A9-4F91-AC99-9CD04E365213}" type="pres">
      <dgm:prSet presAssocID="{A690F3F4-3A66-4276-A512-780D2C767277}" presName="Image" presStyleLbl="align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38000" r="-38000"/>
          </a:stretch>
        </a:blipFill>
      </dgm:spPr>
    </dgm:pt>
    <dgm:pt modelId="{0509295F-4F9B-4310-B933-BCFB341933A6}" type="pres">
      <dgm:prSet presAssocID="{A690F3F4-3A66-4276-A512-780D2C767277}" presName="Accent" presStyleLbl="parChTrans1D1" presStyleIdx="1" presStyleCnt="3"/>
      <dgm:spPr/>
    </dgm:pt>
    <dgm:pt modelId="{9B2B98F6-4BCE-44AB-A121-EE55A2F23167}" type="pres">
      <dgm:prSet presAssocID="{A690F3F4-3A66-4276-A512-780D2C767277}" presName="Parent" presStyleLbl="revTx" presStyleIdx="1" presStyleCnt="3">
        <dgm:presLayoutVars>
          <dgm:chMax val="0"/>
          <dgm:chPref val="0"/>
          <dgm:bulletEnabled val="1"/>
        </dgm:presLayoutVars>
      </dgm:prSet>
      <dgm:spPr/>
    </dgm:pt>
    <dgm:pt modelId="{7DDACCC1-0E16-4F70-89ED-3718581B6E69}" type="pres">
      <dgm:prSet presAssocID="{EE35EF63-277F-4E9F-A4AE-66A22D474553}" presName="sibTrans" presStyleCnt="0"/>
      <dgm:spPr/>
    </dgm:pt>
    <dgm:pt modelId="{3E1F81F8-92BA-4CE5-B53A-0E5DA9D32BE8}" type="pres">
      <dgm:prSet presAssocID="{8C291E8D-3E1B-4D91-AE7D-2276E1EB9DA3}" presName="composite" presStyleCnt="0"/>
      <dgm:spPr/>
    </dgm:pt>
    <dgm:pt modelId="{658FD68B-AFC7-449F-8C54-6DAB298A3D75}" type="pres">
      <dgm:prSet presAssocID="{8C291E8D-3E1B-4D91-AE7D-2276E1EB9DA3}" presName="Image" presStyleLbl="align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pt>
    <dgm:pt modelId="{D6245F25-2D2C-4820-8CCE-818529A4CEFA}" type="pres">
      <dgm:prSet presAssocID="{8C291E8D-3E1B-4D91-AE7D-2276E1EB9DA3}" presName="Accent" presStyleLbl="parChTrans1D1" presStyleIdx="2" presStyleCnt="3"/>
      <dgm:spPr/>
    </dgm:pt>
    <dgm:pt modelId="{BE3A12F8-58AE-4CC2-ACFC-17D4138A115E}" type="pres">
      <dgm:prSet presAssocID="{8C291E8D-3E1B-4D91-AE7D-2276E1EB9DA3}" presName="Parent" presStyleLbl="revTx" presStyleIdx="2" presStyleCnt="3">
        <dgm:presLayoutVars>
          <dgm:chMax val="0"/>
          <dgm:chPref val="0"/>
          <dgm:bulletEnabled val="1"/>
        </dgm:presLayoutVars>
      </dgm:prSet>
      <dgm:spPr/>
    </dgm:pt>
  </dgm:ptLst>
  <dgm:cxnLst>
    <dgm:cxn modelId="{7AE9C617-625A-4492-9C6D-8F77AF1DD81F}" type="presOf" srcId="{C5A845CB-C5CA-4D16-8F14-36BE26749AD6}" destId="{CB8C3204-0268-4D43-AFC8-E7E58695D2CA}" srcOrd="0" destOrd="0" presId="urn:microsoft.com/office/officeart/2008/layout/PictureLineup"/>
    <dgm:cxn modelId="{FEF7A139-71F8-4278-87A2-C6F38532D5CF}" type="presOf" srcId="{395BD0FA-3F5E-4AE2-861A-4E7EEFD390AF}" destId="{A7A32E3B-3B23-4C4D-B4B7-94A752288CC1}" srcOrd="0" destOrd="0" presId="urn:microsoft.com/office/officeart/2008/layout/PictureLineup"/>
    <dgm:cxn modelId="{263E6651-4BAF-4EC2-B071-8DE41066C072}" srcId="{395BD0FA-3F5E-4AE2-861A-4E7EEFD390AF}" destId="{A690F3F4-3A66-4276-A512-780D2C767277}" srcOrd="1" destOrd="0" parTransId="{4CC3FDE1-4FD4-41CF-B71D-1C113C2864A1}" sibTransId="{EE35EF63-277F-4E9F-A4AE-66A22D474553}"/>
    <dgm:cxn modelId="{78B55AB0-4426-40DB-904B-9EDDA7E92B9C}" srcId="{395BD0FA-3F5E-4AE2-861A-4E7EEFD390AF}" destId="{C5A845CB-C5CA-4D16-8F14-36BE26749AD6}" srcOrd="0" destOrd="0" parTransId="{BF2F9B86-4403-4B8D-ACB0-386C2E06D962}" sibTransId="{9CFC36C0-CAE6-46AC-9609-9E1D2F475B99}"/>
    <dgm:cxn modelId="{495633C0-C57E-4EE5-9F0B-2248D3BD6DC3}" type="presOf" srcId="{8C291E8D-3E1B-4D91-AE7D-2276E1EB9DA3}" destId="{BE3A12F8-58AE-4CC2-ACFC-17D4138A115E}" srcOrd="0" destOrd="0" presId="urn:microsoft.com/office/officeart/2008/layout/PictureLineup"/>
    <dgm:cxn modelId="{8EEE5DD0-06EB-431E-9D10-531F953E0978}" srcId="{395BD0FA-3F5E-4AE2-861A-4E7EEFD390AF}" destId="{8C291E8D-3E1B-4D91-AE7D-2276E1EB9DA3}" srcOrd="2" destOrd="0" parTransId="{A6D23295-4047-44BA-AFFF-FE3E45342974}" sibTransId="{6B0BE06E-42AD-4A5E-9DC0-CF3D769AE8C6}"/>
    <dgm:cxn modelId="{3F6FC9E0-79CD-4C99-B7AA-DF406C1E6649}" type="presOf" srcId="{A690F3F4-3A66-4276-A512-780D2C767277}" destId="{9B2B98F6-4BCE-44AB-A121-EE55A2F23167}" srcOrd="0" destOrd="0" presId="urn:microsoft.com/office/officeart/2008/layout/PictureLineup"/>
    <dgm:cxn modelId="{B5AE8CA5-B98A-462C-B523-1965CE588680}" type="presParOf" srcId="{A7A32E3B-3B23-4C4D-B4B7-94A752288CC1}" destId="{CAEC6472-AA8A-49FF-88AD-B10CDDCCE8CD}" srcOrd="0" destOrd="0" presId="urn:microsoft.com/office/officeart/2008/layout/PictureLineup"/>
    <dgm:cxn modelId="{371DD497-E2F4-4865-A6B5-514D0F390D13}" type="presParOf" srcId="{CAEC6472-AA8A-49FF-88AD-B10CDDCCE8CD}" destId="{9373C90C-E035-46CF-AAD1-69928669202A}" srcOrd="0" destOrd="0" presId="urn:microsoft.com/office/officeart/2008/layout/PictureLineup"/>
    <dgm:cxn modelId="{8A3D3175-751A-40EB-A4A3-58ECE371B803}" type="presParOf" srcId="{CAEC6472-AA8A-49FF-88AD-B10CDDCCE8CD}" destId="{373739E2-7555-4118-A529-6EB1AF282440}" srcOrd="1" destOrd="0" presId="urn:microsoft.com/office/officeart/2008/layout/PictureLineup"/>
    <dgm:cxn modelId="{1077C52C-4FE4-4B4D-9ABF-E1C19138E804}" type="presParOf" srcId="{CAEC6472-AA8A-49FF-88AD-B10CDDCCE8CD}" destId="{CB8C3204-0268-4D43-AFC8-E7E58695D2CA}" srcOrd="2" destOrd="0" presId="urn:microsoft.com/office/officeart/2008/layout/PictureLineup"/>
    <dgm:cxn modelId="{8EE5C5D2-8012-48A5-98B1-661419CF67F1}" type="presParOf" srcId="{A7A32E3B-3B23-4C4D-B4B7-94A752288CC1}" destId="{160D0B06-9DE4-4CBE-9C2C-C08FA4BB0BF1}" srcOrd="1" destOrd="0" presId="urn:microsoft.com/office/officeart/2008/layout/PictureLineup"/>
    <dgm:cxn modelId="{8942CC78-8C3E-4400-857F-A614F5EDC6D1}" type="presParOf" srcId="{A7A32E3B-3B23-4C4D-B4B7-94A752288CC1}" destId="{B5ABF124-90D0-4A1A-93DC-8DB0404DAEF3}" srcOrd="2" destOrd="0" presId="urn:microsoft.com/office/officeart/2008/layout/PictureLineup"/>
    <dgm:cxn modelId="{0D16AD74-85EC-4C39-9A36-6997498A3FCA}" type="presParOf" srcId="{B5ABF124-90D0-4A1A-93DC-8DB0404DAEF3}" destId="{87D0336D-D7A9-4F91-AC99-9CD04E365213}" srcOrd="0" destOrd="0" presId="urn:microsoft.com/office/officeart/2008/layout/PictureLineup"/>
    <dgm:cxn modelId="{89A3AB1B-9792-465E-84A8-EC3EAE91F1FD}" type="presParOf" srcId="{B5ABF124-90D0-4A1A-93DC-8DB0404DAEF3}" destId="{0509295F-4F9B-4310-B933-BCFB341933A6}" srcOrd="1" destOrd="0" presId="urn:microsoft.com/office/officeart/2008/layout/PictureLineup"/>
    <dgm:cxn modelId="{65800854-5FD0-41DC-A864-F90B033D1B9B}" type="presParOf" srcId="{B5ABF124-90D0-4A1A-93DC-8DB0404DAEF3}" destId="{9B2B98F6-4BCE-44AB-A121-EE55A2F23167}" srcOrd="2" destOrd="0" presId="urn:microsoft.com/office/officeart/2008/layout/PictureLineup"/>
    <dgm:cxn modelId="{DBF7B053-CA37-47BB-80C1-7B99575EC68A}" type="presParOf" srcId="{A7A32E3B-3B23-4C4D-B4B7-94A752288CC1}" destId="{7DDACCC1-0E16-4F70-89ED-3718581B6E69}" srcOrd="3" destOrd="0" presId="urn:microsoft.com/office/officeart/2008/layout/PictureLineup"/>
    <dgm:cxn modelId="{2E8CB9E9-83B4-464B-8E05-20B58BBD74B4}" type="presParOf" srcId="{A7A32E3B-3B23-4C4D-B4B7-94A752288CC1}" destId="{3E1F81F8-92BA-4CE5-B53A-0E5DA9D32BE8}" srcOrd="4" destOrd="0" presId="urn:microsoft.com/office/officeart/2008/layout/PictureLineup"/>
    <dgm:cxn modelId="{49997861-DE73-4BB4-BF57-79C66A3BD712}" type="presParOf" srcId="{3E1F81F8-92BA-4CE5-B53A-0E5DA9D32BE8}" destId="{658FD68B-AFC7-449F-8C54-6DAB298A3D75}" srcOrd="0" destOrd="0" presId="urn:microsoft.com/office/officeart/2008/layout/PictureLineup"/>
    <dgm:cxn modelId="{2F7D7EB5-F0E0-4708-BEE9-D9B385A70C6C}" type="presParOf" srcId="{3E1F81F8-92BA-4CE5-B53A-0E5DA9D32BE8}" destId="{D6245F25-2D2C-4820-8CCE-818529A4CEFA}" srcOrd="1" destOrd="0" presId="urn:microsoft.com/office/officeart/2008/layout/PictureLineup"/>
    <dgm:cxn modelId="{58260C4B-5820-4314-8EAF-A89B45E39DB4}" type="presParOf" srcId="{3E1F81F8-92BA-4CE5-B53A-0E5DA9D32BE8}" destId="{BE3A12F8-58AE-4CC2-ACFC-17D4138A115E}" srcOrd="2" destOrd="0" presId="urn:microsoft.com/office/officeart/2008/layout/PictureLineup"/>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04A3BA7-FE12-4619-A4C8-14D25DE82875}" type="doc">
      <dgm:prSet loTypeId="urn:microsoft.com/office/officeart/2008/layout/AlternatingPictureBlocks" loCatId="picture" qsTypeId="urn:microsoft.com/office/officeart/2005/8/quickstyle/simple5" qsCatId="simple" csTypeId="urn:microsoft.com/office/officeart/2005/8/colors/colorful4" csCatId="colorful" phldr="1"/>
      <dgm:spPr/>
      <dgm:t>
        <a:bodyPr/>
        <a:lstStyle/>
        <a:p>
          <a:endParaRPr lang="en-US"/>
        </a:p>
      </dgm:t>
    </dgm:pt>
    <dgm:pt modelId="{BE462A19-607A-4C20-B6D3-588B7D598D79}">
      <dgm:prSet custT="1"/>
      <dgm:spPr/>
      <dgm:t>
        <a:bodyPr/>
        <a:lstStyle/>
        <a:p>
          <a:pPr rtl="0"/>
          <a:r>
            <a:rPr lang="en-US" sz="1100">
              <a:latin typeface="Times New Roman" panose="02020603050405020304" pitchFamily="18" charset="0"/>
              <a:cs typeface="Times New Roman" panose="02020603050405020304" pitchFamily="18" charset="0"/>
            </a:rPr>
            <a:t>Technological adjustment is now essential. Those hotels using digital technology—mobile cheque-ins and AI chat bots, for example—had 25% quicker recovery of guest satisfaction scores (Ford and Sturman, 2020).</a:t>
          </a:r>
        </a:p>
      </dgm:t>
    </dgm:pt>
    <dgm:pt modelId="{6F9132F2-A1AB-4941-9B9B-456B2A6F0DBB}" type="parTrans" cxnId="{DCC19D65-6928-474E-A48C-50DCFAD2A4CB}">
      <dgm:prSet/>
      <dgm:spPr/>
      <dgm:t>
        <a:bodyPr/>
        <a:lstStyle/>
        <a:p>
          <a:endParaRPr lang="en-US" sz="1800">
            <a:latin typeface="Times New Roman" panose="02020603050405020304" pitchFamily="18" charset="0"/>
            <a:cs typeface="Times New Roman" panose="02020603050405020304" pitchFamily="18" charset="0"/>
          </a:endParaRPr>
        </a:p>
      </dgm:t>
    </dgm:pt>
    <dgm:pt modelId="{A6FA39D1-A60A-4E43-8E06-526106E6D595}" type="sibTrans" cxnId="{DCC19D65-6928-474E-A48C-50DCFAD2A4CB}">
      <dgm:prSet/>
      <dgm:spPr/>
      <dgm:t>
        <a:bodyPr/>
        <a:lstStyle/>
        <a:p>
          <a:endParaRPr lang="en-US" sz="1800">
            <a:latin typeface="Times New Roman" panose="02020603050405020304" pitchFamily="18" charset="0"/>
            <a:cs typeface="Times New Roman" panose="02020603050405020304" pitchFamily="18" charset="0"/>
          </a:endParaRPr>
        </a:p>
      </dgm:t>
    </dgm:pt>
    <dgm:pt modelId="{1D746630-D8CB-4EFE-9F8F-CD56B93DA1FB}">
      <dgm:prSet custT="1"/>
      <dgm:spPr/>
      <dgm:t>
        <a:bodyPr/>
        <a:lstStyle/>
        <a:p>
          <a:pPr rtl="0"/>
          <a:r>
            <a:rPr lang="en-US" sz="1100">
              <a:latin typeface="Times New Roman" panose="02020603050405020304" pitchFamily="18" charset="0"/>
              <a:cs typeface="Times New Roman" panose="02020603050405020304" pitchFamily="18" charset="0"/>
            </a:rPr>
            <a:t>Legally, continuous regulatory shifts—like new mandatory sustainability reporting—are stressing hotel organisations to revise conformity procedures.</a:t>
          </a:r>
        </a:p>
      </dgm:t>
    </dgm:pt>
    <dgm:pt modelId="{A987CD6D-8E06-4DD9-BCF6-737E43F5FF91}" type="parTrans" cxnId="{FA6D134F-8AB6-4A82-972E-8CB67A1D5F32}">
      <dgm:prSet/>
      <dgm:spPr/>
      <dgm:t>
        <a:bodyPr/>
        <a:lstStyle/>
        <a:p>
          <a:endParaRPr lang="en-US" sz="1800">
            <a:latin typeface="Times New Roman" panose="02020603050405020304" pitchFamily="18" charset="0"/>
            <a:cs typeface="Times New Roman" panose="02020603050405020304" pitchFamily="18" charset="0"/>
          </a:endParaRPr>
        </a:p>
      </dgm:t>
    </dgm:pt>
    <dgm:pt modelId="{F467B7CA-09B5-476E-9B3B-B81127BD2439}" type="sibTrans" cxnId="{FA6D134F-8AB6-4A82-972E-8CB67A1D5F32}">
      <dgm:prSet/>
      <dgm:spPr/>
      <dgm:t>
        <a:bodyPr/>
        <a:lstStyle/>
        <a:p>
          <a:endParaRPr lang="en-US" sz="1800">
            <a:latin typeface="Times New Roman" panose="02020603050405020304" pitchFamily="18" charset="0"/>
            <a:cs typeface="Times New Roman" panose="02020603050405020304" pitchFamily="18" charset="0"/>
          </a:endParaRPr>
        </a:p>
      </dgm:t>
    </dgm:pt>
    <dgm:pt modelId="{D5DECBED-7A5E-4BEB-A2C0-0E0BCF887CE2}">
      <dgm:prSet custT="1"/>
      <dgm:spPr/>
      <dgm:t>
        <a:bodyPr/>
        <a:lstStyle/>
        <a:p>
          <a:pPr rtl="0"/>
          <a:r>
            <a:rPr lang="en-US" sz="1100">
              <a:latin typeface="Times New Roman" panose="02020603050405020304" pitchFamily="18" charset="0"/>
              <a:cs typeface="Times New Roman" panose="02020603050405020304" pitchFamily="18" charset="0"/>
            </a:rPr>
            <a:t>Environmentally, recurring climatic disturbances are necessitating hotel investment in eco-resilient systems.</a:t>
          </a:r>
        </a:p>
      </dgm:t>
    </dgm:pt>
    <dgm:pt modelId="{A8CAF8A6-1773-4C06-A22D-ED30F950441F}" type="parTrans" cxnId="{5A4AFE06-A510-45B2-A60F-D06BD24AFBCD}">
      <dgm:prSet/>
      <dgm:spPr/>
      <dgm:t>
        <a:bodyPr/>
        <a:lstStyle/>
        <a:p>
          <a:endParaRPr lang="en-US" sz="1800">
            <a:latin typeface="Times New Roman" panose="02020603050405020304" pitchFamily="18" charset="0"/>
            <a:cs typeface="Times New Roman" panose="02020603050405020304" pitchFamily="18" charset="0"/>
          </a:endParaRPr>
        </a:p>
      </dgm:t>
    </dgm:pt>
    <dgm:pt modelId="{F38BC038-A9BB-4E9E-BCC3-74095327A79C}" type="sibTrans" cxnId="{5A4AFE06-A510-45B2-A60F-D06BD24AFBCD}">
      <dgm:prSet/>
      <dgm:spPr/>
      <dgm:t>
        <a:bodyPr/>
        <a:lstStyle/>
        <a:p>
          <a:endParaRPr lang="en-US" sz="1800">
            <a:latin typeface="Times New Roman" panose="02020603050405020304" pitchFamily="18" charset="0"/>
            <a:cs typeface="Times New Roman" panose="02020603050405020304" pitchFamily="18" charset="0"/>
          </a:endParaRPr>
        </a:p>
      </dgm:t>
    </dgm:pt>
    <dgm:pt modelId="{EC9A2A3A-45C1-4973-823F-87D2631503E6}" type="pres">
      <dgm:prSet presAssocID="{C04A3BA7-FE12-4619-A4C8-14D25DE82875}" presName="linearFlow" presStyleCnt="0">
        <dgm:presLayoutVars>
          <dgm:dir/>
          <dgm:resizeHandles val="exact"/>
        </dgm:presLayoutVars>
      </dgm:prSet>
      <dgm:spPr/>
    </dgm:pt>
    <dgm:pt modelId="{07E4893B-DF8B-4E65-BD9A-E8315A3CD0D4}" type="pres">
      <dgm:prSet presAssocID="{BE462A19-607A-4C20-B6D3-588B7D598D79}" presName="comp" presStyleCnt="0"/>
      <dgm:spPr/>
    </dgm:pt>
    <dgm:pt modelId="{30DD624A-85FA-4992-9DAB-B09EFE62E3A5}" type="pres">
      <dgm:prSet presAssocID="{BE462A19-607A-4C20-B6D3-588B7D598D79}" presName="rect2" presStyleLbl="node1" presStyleIdx="0" presStyleCnt="3">
        <dgm:presLayoutVars>
          <dgm:bulletEnabled val="1"/>
        </dgm:presLayoutVars>
      </dgm:prSet>
      <dgm:spPr/>
    </dgm:pt>
    <dgm:pt modelId="{00B792BC-8BDA-4DCA-BF1B-D20AA51AB39E}" type="pres">
      <dgm:prSet presAssocID="{BE462A19-607A-4C20-B6D3-588B7D598D79}" presName="rect1" presStyleLbl="lnNod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30000" r="-30000"/>
          </a:stretch>
        </a:blipFill>
      </dgm:spPr>
    </dgm:pt>
    <dgm:pt modelId="{96B70893-5071-4A43-A0C4-EFB146CF8CC0}" type="pres">
      <dgm:prSet presAssocID="{A6FA39D1-A60A-4E43-8E06-526106E6D595}" presName="sibTrans" presStyleCnt="0"/>
      <dgm:spPr/>
    </dgm:pt>
    <dgm:pt modelId="{028CB162-0831-409B-8FE8-6A2A5B94E653}" type="pres">
      <dgm:prSet presAssocID="{1D746630-D8CB-4EFE-9F8F-CD56B93DA1FB}" presName="comp" presStyleCnt="0"/>
      <dgm:spPr/>
    </dgm:pt>
    <dgm:pt modelId="{ECEEB89B-5AB0-4CEC-8629-0F2E2CDE916E}" type="pres">
      <dgm:prSet presAssocID="{1D746630-D8CB-4EFE-9F8F-CD56B93DA1FB}" presName="rect2" presStyleLbl="node1" presStyleIdx="1" presStyleCnt="3">
        <dgm:presLayoutVars>
          <dgm:bulletEnabled val="1"/>
        </dgm:presLayoutVars>
      </dgm:prSet>
      <dgm:spPr/>
    </dgm:pt>
    <dgm:pt modelId="{AF797903-025C-4802-BA7E-AB6526D44478}" type="pres">
      <dgm:prSet presAssocID="{1D746630-D8CB-4EFE-9F8F-CD56B93DA1FB}" presName="rect1" presStyleLbl="lnNode1" presStyleIdx="1" presStyleCnt="3"/>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l="-26000" r="-26000"/>
          </a:stretch>
        </a:blipFill>
      </dgm:spPr>
    </dgm:pt>
    <dgm:pt modelId="{FDD83435-845A-437C-ADFA-6CD6C7DCB01A}" type="pres">
      <dgm:prSet presAssocID="{F467B7CA-09B5-476E-9B3B-B81127BD2439}" presName="sibTrans" presStyleCnt="0"/>
      <dgm:spPr/>
    </dgm:pt>
    <dgm:pt modelId="{54A7C2A6-9319-438E-9671-CA5DC7D6F150}" type="pres">
      <dgm:prSet presAssocID="{D5DECBED-7A5E-4BEB-A2C0-0E0BCF887CE2}" presName="comp" presStyleCnt="0"/>
      <dgm:spPr/>
    </dgm:pt>
    <dgm:pt modelId="{E84D0C23-046E-4C59-A09A-FDF259327133}" type="pres">
      <dgm:prSet presAssocID="{D5DECBED-7A5E-4BEB-A2C0-0E0BCF887CE2}" presName="rect2" presStyleLbl="node1" presStyleIdx="2" presStyleCnt="3">
        <dgm:presLayoutVars>
          <dgm:bulletEnabled val="1"/>
        </dgm:presLayoutVars>
      </dgm:prSet>
      <dgm:spPr/>
    </dgm:pt>
    <dgm:pt modelId="{514AD8AC-DBAC-422B-AB20-A732AF05D40D}" type="pres">
      <dgm:prSet presAssocID="{D5DECBED-7A5E-4BEB-A2C0-0E0BCF887CE2}" presName="rect1" presStyleLbl="lnNod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l="-39000" r="-39000"/>
          </a:stretch>
        </a:blipFill>
      </dgm:spPr>
    </dgm:pt>
  </dgm:ptLst>
  <dgm:cxnLst>
    <dgm:cxn modelId="{5A4AFE06-A510-45B2-A60F-D06BD24AFBCD}" srcId="{C04A3BA7-FE12-4619-A4C8-14D25DE82875}" destId="{D5DECBED-7A5E-4BEB-A2C0-0E0BCF887CE2}" srcOrd="2" destOrd="0" parTransId="{A8CAF8A6-1773-4C06-A22D-ED30F950441F}" sibTransId="{F38BC038-A9BB-4E9E-BCC3-74095327A79C}"/>
    <dgm:cxn modelId="{23C9B816-A7A3-460A-99B0-F5F372E7735E}" type="presOf" srcId="{1D746630-D8CB-4EFE-9F8F-CD56B93DA1FB}" destId="{ECEEB89B-5AB0-4CEC-8629-0F2E2CDE916E}" srcOrd="0" destOrd="0" presId="urn:microsoft.com/office/officeart/2008/layout/AlternatingPictureBlocks"/>
    <dgm:cxn modelId="{119CD35F-6B1E-4A33-84E4-7BD081A304E7}" type="presOf" srcId="{C04A3BA7-FE12-4619-A4C8-14D25DE82875}" destId="{EC9A2A3A-45C1-4973-823F-87D2631503E6}" srcOrd="0" destOrd="0" presId="urn:microsoft.com/office/officeart/2008/layout/AlternatingPictureBlocks"/>
    <dgm:cxn modelId="{DCC19D65-6928-474E-A48C-50DCFAD2A4CB}" srcId="{C04A3BA7-FE12-4619-A4C8-14D25DE82875}" destId="{BE462A19-607A-4C20-B6D3-588B7D598D79}" srcOrd="0" destOrd="0" parTransId="{6F9132F2-A1AB-4941-9B9B-456B2A6F0DBB}" sibTransId="{A6FA39D1-A60A-4E43-8E06-526106E6D595}"/>
    <dgm:cxn modelId="{CEF0504E-9119-4DE3-AA6D-9144FD955726}" type="presOf" srcId="{D5DECBED-7A5E-4BEB-A2C0-0E0BCF887CE2}" destId="{E84D0C23-046E-4C59-A09A-FDF259327133}" srcOrd="0" destOrd="0" presId="urn:microsoft.com/office/officeart/2008/layout/AlternatingPictureBlocks"/>
    <dgm:cxn modelId="{FA6D134F-8AB6-4A82-972E-8CB67A1D5F32}" srcId="{C04A3BA7-FE12-4619-A4C8-14D25DE82875}" destId="{1D746630-D8CB-4EFE-9F8F-CD56B93DA1FB}" srcOrd="1" destOrd="0" parTransId="{A987CD6D-8E06-4DD9-BCF6-737E43F5FF91}" sibTransId="{F467B7CA-09B5-476E-9B3B-B81127BD2439}"/>
    <dgm:cxn modelId="{4218B98E-69A7-4AFA-98BE-DA3B1D4EBC2B}" type="presOf" srcId="{BE462A19-607A-4C20-B6D3-588B7D598D79}" destId="{30DD624A-85FA-4992-9DAB-B09EFE62E3A5}" srcOrd="0" destOrd="0" presId="urn:microsoft.com/office/officeart/2008/layout/AlternatingPictureBlocks"/>
    <dgm:cxn modelId="{D8FD05B7-1BD0-4249-BD28-8BD771706DB0}" type="presParOf" srcId="{EC9A2A3A-45C1-4973-823F-87D2631503E6}" destId="{07E4893B-DF8B-4E65-BD9A-E8315A3CD0D4}" srcOrd="0" destOrd="0" presId="urn:microsoft.com/office/officeart/2008/layout/AlternatingPictureBlocks"/>
    <dgm:cxn modelId="{056380F6-C1E6-4ED8-8DEC-FFC20876447B}" type="presParOf" srcId="{07E4893B-DF8B-4E65-BD9A-E8315A3CD0D4}" destId="{30DD624A-85FA-4992-9DAB-B09EFE62E3A5}" srcOrd="0" destOrd="0" presId="urn:microsoft.com/office/officeart/2008/layout/AlternatingPictureBlocks"/>
    <dgm:cxn modelId="{509C49DD-3AAD-497E-A7DE-79978B2522DE}" type="presParOf" srcId="{07E4893B-DF8B-4E65-BD9A-E8315A3CD0D4}" destId="{00B792BC-8BDA-4DCA-BF1B-D20AA51AB39E}" srcOrd="1" destOrd="0" presId="urn:microsoft.com/office/officeart/2008/layout/AlternatingPictureBlocks"/>
    <dgm:cxn modelId="{FA31058C-E990-47F7-82D6-B44A8FA0CCB9}" type="presParOf" srcId="{EC9A2A3A-45C1-4973-823F-87D2631503E6}" destId="{96B70893-5071-4A43-A0C4-EFB146CF8CC0}" srcOrd="1" destOrd="0" presId="urn:microsoft.com/office/officeart/2008/layout/AlternatingPictureBlocks"/>
    <dgm:cxn modelId="{97A4FF27-EFEC-4D40-AC5E-21FF6E50DDF8}" type="presParOf" srcId="{EC9A2A3A-45C1-4973-823F-87D2631503E6}" destId="{028CB162-0831-409B-8FE8-6A2A5B94E653}" srcOrd="2" destOrd="0" presId="urn:microsoft.com/office/officeart/2008/layout/AlternatingPictureBlocks"/>
    <dgm:cxn modelId="{391ABE38-6932-4E01-BA0F-8095F7474789}" type="presParOf" srcId="{028CB162-0831-409B-8FE8-6A2A5B94E653}" destId="{ECEEB89B-5AB0-4CEC-8629-0F2E2CDE916E}" srcOrd="0" destOrd="0" presId="urn:microsoft.com/office/officeart/2008/layout/AlternatingPictureBlocks"/>
    <dgm:cxn modelId="{73C276F9-B1AD-413F-93D5-15638470B76F}" type="presParOf" srcId="{028CB162-0831-409B-8FE8-6A2A5B94E653}" destId="{AF797903-025C-4802-BA7E-AB6526D44478}" srcOrd="1" destOrd="0" presId="urn:microsoft.com/office/officeart/2008/layout/AlternatingPictureBlocks"/>
    <dgm:cxn modelId="{98FC6263-894F-45D7-91D2-96115BE46502}" type="presParOf" srcId="{EC9A2A3A-45C1-4973-823F-87D2631503E6}" destId="{FDD83435-845A-437C-ADFA-6CD6C7DCB01A}" srcOrd="3" destOrd="0" presId="urn:microsoft.com/office/officeart/2008/layout/AlternatingPictureBlocks"/>
    <dgm:cxn modelId="{F2E81ADD-728A-4F92-9271-8C916AC2C0CF}" type="presParOf" srcId="{EC9A2A3A-45C1-4973-823F-87D2631503E6}" destId="{54A7C2A6-9319-438E-9671-CA5DC7D6F150}" srcOrd="4" destOrd="0" presId="urn:microsoft.com/office/officeart/2008/layout/AlternatingPictureBlocks"/>
    <dgm:cxn modelId="{260F9712-9413-47B6-A383-A56DBDE720E9}" type="presParOf" srcId="{54A7C2A6-9319-438E-9671-CA5DC7D6F150}" destId="{E84D0C23-046E-4C59-A09A-FDF259327133}" srcOrd="0" destOrd="0" presId="urn:microsoft.com/office/officeart/2008/layout/AlternatingPictureBlocks"/>
    <dgm:cxn modelId="{F952C2E6-BF4F-4D8B-8F59-5A11D097612C}" type="presParOf" srcId="{54A7C2A6-9319-438E-9671-CA5DC7D6F150}" destId="{514AD8AC-DBAC-422B-AB20-A732AF05D40D}" srcOrd="1" destOrd="0" presId="urn:microsoft.com/office/officeart/2008/layout/AlternatingPictureBlock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5F616DA-86C7-437E-BAA2-EA66DEEAF452}"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D3175ED7-DAD5-472F-91E5-DD3584A4C606}">
      <dgm:prSet/>
      <dgm:spPr/>
      <dgm:t>
        <a:bodyPr/>
        <a:lstStyle/>
        <a:p>
          <a:pPr rtl="0"/>
          <a:r>
            <a:rPr lang="en-US">
              <a:latin typeface="Times New Roman" panose="02020603050405020304" pitchFamily="18" charset="0"/>
              <a:cs typeface="Times New Roman" panose="02020603050405020304" pitchFamily="18" charset="0"/>
            </a:rPr>
            <a:t>A survey conducted by Inversini et al. (2023) indicates that as few as 34% of hotels had pre-crisis protocols in place before 2020, indicative of the general absence of forward thinking.</a:t>
          </a:r>
        </a:p>
      </dgm:t>
    </dgm:pt>
    <dgm:pt modelId="{F02D66CF-10D9-4B90-BE14-C0DF6C1575F4}" type="parTrans" cxnId="{1E90A78D-563A-452B-AE30-FA8AE6C8E19E}">
      <dgm:prSet/>
      <dgm:spPr/>
      <dgm:t>
        <a:bodyPr/>
        <a:lstStyle/>
        <a:p>
          <a:endParaRPr lang="en-US">
            <a:latin typeface="Times New Roman" panose="02020603050405020304" pitchFamily="18" charset="0"/>
            <a:cs typeface="Times New Roman" panose="02020603050405020304" pitchFamily="18" charset="0"/>
          </a:endParaRPr>
        </a:p>
      </dgm:t>
    </dgm:pt>
    <dgm:pt modelId="{50BCDDE6-1F7C-4B85-A802-8F34EAEBCF27}" type="sibTrans" cxnId="{1E90A78D-563A-452B-AE30-FA8AE6C8E19E}">
      <dgm:prSet/>
      <dgm:spPr/>
      <dgm:t>
        <a:bodyPr/>
        <a:lstStyle/>
        <a:p>
          <a:endParaRPr lang="en-US">
            <a:latin typeface="Times New Roman" panose="02020603050405020304" pitchFamily="18" charset="0"/>
            <a:cs typeface="Times New Roman" panose="02020603050405020304" pitchFamily="18" charset="0"/>
          </a:endParaRPr>
        </a:p>
      </dgm:t>
    </dgm:pt>
    <dgm:pt modelId="{A3063563-AC02-40DA-B9FF-CE47FD95DEC2}">
      <dgm:prSet/>
      <dgm:spPr/>
      <dgm:t>
        <a:bodyPr/>
        <a:lstStyle/>
        <a:p>
          <a:pPr rtl="0"/>
          <a:r>
            <a:rPr lang="en-US">
              <a:latin typeface="Times New Roman" panose="02020603050405020304" pitchFamily="18" charset="0"/>
              <a:cs typeface="Times New Roman" panose="02020603050405020304" pitchFamily="18" charset="0"/>
            </a:rPr>
            <a:t>Ha (2023) establish that hotel chains with efficient IT infrastructure and diversified offerings (such as remote work packages) experienced as much as 25% earlier revenue recuperation.</a:t>
          </a:r>
        </a:p>
      </dgm:t>
    </dgm:pt>
    <dgm:pt modelId="{8A3B9F48-84EC-4C45-98B2-2F0611179531}" type="parTrans" cxnId="{530DD898-3315-4310-ABA9-1833505774B6}">
      <dgm:prSet/>
      <dgm:spPr/>
      <dgm:t>
        <a:bodyPr/>
        <a:lstStyle/>
        <a:p>
          <a:endParaRPr lang="en-US">
            <a:latin typeface="Times New Roman" panose="02020603050405020304" pitchFamily="18" charset="0"/>
            <a:cs typeface="Times New Roman" panose="02020603050405020304" pitchFamily="18" charset="0"/>
          </a:endParaRPr>
        </a:p>
      </dgm:t>
    </dgm:pt>
    <dgm:pt modelId="{97573B83-A21D-4DD1-A20C-E94ABFCACD72}" type="sibTrans" cxnId="{530DD898-3315-4310-ABA9-1833505774B6}">
      <dgm:prSet/>
      <dgm:spPr/>
      <dgm:t>
        <a:bodyPr/>
        <a:lstStyle/>
        <a:p>
          <a:endParaRPr lang="en-US">
            <a:latin typeface="Times New Roman" panose="02020603050405020304" pitchFamily="18" charset="0"/>
            <a:cs typeface="Times New Roman" panose="02020603050405020304" pitchFamily="18" charset="0"/>
          </a:endParaRPr>
        </a:p>
      </dgm:t>
    </dgm:pt>
    <dgm:pt modelId="{01498712-5F8A-47B0-9461-6BDDFE12F8B9}">
      <dgm:prSet/>
      <dgm:spPr/>
      <dgm:t>
        <a:bodyPr/>
        <a:lstStyle/>
        <a:p>
          <a:pPr rtl="0"/>
          <a:r>
            <a:rPr lang="en-US">
              <a:latin typeface="Times New Roman" panose="02020603050405020304" pitchFamily="18" charset="0"/>
              <a:cs typeface="Times New Roman" panose="02020603050405020304" pitchFamily="18" charset="0"/>
            </a:rPr>
            <a:t>Ford and Sturman (2020) note that resorts using digital infrastructure and flexible workforce ability recovered occupancy 1.4 times quicker compared to rivals.</a:t>
          </a:r>
        </a:p>
      </dgm:t>
    </dgm:pt>
    <dgm:pt modelId="{EAB4B144-5FF9-4707-A80C-F86CA5B26B37}" type="parTrans" cxnId="{B7D8A945-14B4-45AE-AE96-81B7E5DD9428}">
      <dgm:prSet/>
      <dgm:spPr/>
      <dgm:t>
        <a:bodyPr/>
        <a:lstStyle/>
        <a:p>
          <a:endParaRPr lang="en-US">
            <a:latin typeface="Times New Roman" panose="02020603050405020304" pitchFamily="18" charset="0"/>
            <a:cs typeface="Times New Roman" panose="02020603050405020304" pitchFamily="18" charset="0"/>
          </a:endParaRPr>
        </a:p>
      </dgm:t>
    </dgm:pt>
    <dgm:pt modelId="{DC23688F-1480-47EF-9FA6-D84E68432BA0}" type="sibTrans" cxnId="{B7D8A945-14B4-45AE-AE96-81B7E5DD9428}">
      <dgm:prSet/>
      <dgm:spPr/>
      <dgm:t>
        <a:bodyPr/>
        <a:lstStyle/>
        <a:p>
          <a:endParaRPr lang="en-US">
            <a:latin typeface="Times New Roman" panose="02020603050405020304" pitchFamily="18" charset="0"/>
            <a:cs typeface="Times New Roman" panose="02020603050405020304" pitchFamily="18" charset="0"/>
          </a:endParaRPr>
        </a:p>
      </dgm:t>
    </dgm:pt>
    <dgm:pt modelId="{17BA0418-2338-4257-AD8C-83E16C9C0BE1}" type="pres">
      <dgm:prSet presAssocID="{45F616DA-86C7-437E-BAA2-EA66DEEAF452}" presName="diagram" presStyleCnt="0">
        <dgm:presLayoutVars>
          <dgm:dir/>
          <dgm:resizeHandles val="exact"/>
        </dgm:presLayoutVars>
      </dgm:prSet>
      <dgm:spPr/>
    </dgm:pt>
    <dgm:pt modelId="{2128C63D-2E47-4F46-A66D-CF8C3D08469F}" type="pres">
      <dgm:prSet presAssocID="{D3175ED7-DAD5-472F-91E5-DD3584A4C606}" presName="node" presStyleLbl="node1" presStyleIdx="0" presStyleCnt="3">
        <dgm:presLayoutVars>
          <dgm:bulletEnabled val="1"/>
        </dgm:presLayoutVars>
      </dgm:prSet>
      <dgm:spPr/>
    </dgm:pt>
    <dgm:pt modelId="{D3D3D1F5-0A11-4408-9B55-604CFCCFA6D1}" type="pres">
      <dgm:prSet presAssocID="{50BCDDE6-1F7C-4B85-A802-8F34EAEBCF27}" presName="sibTrans" presStyleCnt="0"/>
      <dgm:spPr/>
    </dgm:pt>
    <dgm:pt modelId="{000BDF16-1BD8-41E8-A02B-5981FD2DB90F}" type="pres">
      <dgm:prSet presAssocID="{A3063563-AC02-40DA-B9FF-CE47FD95DEC2}" presName="node" presStyleLbl="node1" presStyleIdx="1" presStyleCnt="3">
        <dgm:presLayoutVars>
          <dgm:bulletEnabled val="1"/>
        </dgm:presLayoutVars>
      </dgm:prSet>
      <dgm:spPr/>
    </dgm:pt>
    <dgm:pt modelId="{55896CD8-62AD-4D7B-8055-9DA2BCBB3C78}" type="pres">
      <dgm:prSet presAssocID="{97573B83-A21D-4DD1-A20C-E94ABFCACD72}" presName="sibTrans" presStyleCnt="0"/>
      <dgm:spPr/>
    </dgm:pt>
    <dgm:pt modelId="{333EAA50-27D3-4066-93F5-77EA31E2B64B}" type="pres">
      <dgm:prSet presAssocID="{01498712-5F8A-47B0-9461-6BDDFE12F8B9}" presName="node" presStyleLbl="node1" presStyleIdx="2" presStyleCnt="3">
        <dgm:presLayoutVars>
          <dgm:bulletEnabled val="1"/>
        </dgm:presLayoutVars>
      </dgm:prSet>
      <dgm:spPr/>
    </dgm:pt>
  </dgm:ptLst>
  <dgm:cxnLst>
    <dgm:cxn modelId="{E0170115-888B-438F-9687-88C20BCE386C}" type="presOf" srcId="{45F616DA-86C7-437E-BAA2-EA66DEEAF452}" destId="{17BA0418-2338-4257-AD8C-83E16C9C0BE1}" srcOrd="0" destOrd="0" presId="urn:microsoft.com/office/officeart/2005/8/layout/default"/>
    <dgm:cxn modelId="{B7D8A945-14B4-45AE-AE96-81B7E5DD9428}" srcId="{45F616DA-86C7-437E-BAA2-EA66DEEAF452}" destId="{01498712-5F8A-47B0-9461-6BDDFE12F8B9}" srcOrd="2" destOrd="0" parTransId="{EAB4B144-5FF9-4707-A80C-F86CA5B26B37}" sibTransId="{DC23688F-1480-47EF-9FA6-D84E68432BA0}"/>
    <dgm:cxn modelId="{C43DAE77-D7E4-4221-9B69-DC221742F3A3}" type="presOf" srcId="{A3063563-AC02-40DA-B9FF-CE47FD95DEC2}" destId="{000BDF16-1BD8-41E8-A02B-5981FD2DB90F}" srcOrd="0" destOrd="0" presId="urn:microsoft.com/office/officeart/2005/8/layout/default"/>
    <dgm:cxn modelId="{1E90A78D-563A-452B-AE30-FA8AE6C8E19E}" srcId="{45F616DA-86C7-437E-BAA2-EA66DEEAF452}" destId="{D3175ED7-DAD5-472F-91E5-DD3584A4C606}" srcOrd="0" destOrd="0" parTransId="{F02D66CF-10D9-4B90-BE14-C0DF6C1575F4}" sibTransId="{50BCDDE6-1F7C-4B85-A802-8F34EAEBCF27}"/>
    <dgm:cxn modelId="{530DD898-3315-4310-ABA9-1833505774B6}" srcId="{45F616DA-86C7-437E-BAA2-EA66DEEAF452}" destId="{A3063563-AC02-40DA-B9FF-CE47FD95DEC2}" srcOrd="1" destOrd="0" parTransId="{8A3B9F48-84EC-4C45-98B2-2F0611179531}" sibTransId="{97573B83-A21D-4DD1-A20C-E94ABFCACD72}"/>
    <dgm:cxn modelId="{9FF856AC-9869-480A-96FB-9382D2B082AC}" type="presOf" srcId="{01498712-5F8A-47B0-9461-6BDDFE12F8B9}" destId="{333EAA50-27D3-4066-93F5-77EA31E2B64B}" srcOrd="0" destOrd="0" presId="urn:microsoft.com/office/officeart/2005/8/layout/default"/>
    <dgm:cxn modelId="{1B965ACF-82DC-4805-82C1-DA78DF59F380}" type="presOf" srcId="{D3175ED7-DAD5-472F-91E5-DD3584A4C606}" destId="{2128C63D-2E47-4F46-A66D-CF8C3D08469F}" srcOrd="0" destOrd="0" presId="urn:microsoft.com/office/officeart/2005/8/layout/default"/>
    <dgm:cxn modelId="{FF386C21-03B4-4DB0-BE38-3BCB3B23619B}" type="presParOf" srcId="{17BA0418-2338-4257-AD8C-83E16C9C0BE1}" destId="{2128C63D-2E47-4F46-A66D-CF8C3D08469F}" srcOrd="0" destOrd="0" presId="urn:microsoft.com/office/officeart/2005/8/layout/default"/>
    <dgm:cxn modelId="{F21AD438-1343-41B1-8E45-B2931F0D305D}" type="presParOf" srcId="{17BA0418-2338-4257-AD8C-83E16C9C0BE1}" destId="{D3D3D1F5-0A11-4408-9B55-604CFCCFA6D1}" srcOrd="1" destOrd="0" presId="urn:microsoft.com/office/officeart/2005/8/layout/default"/>
    <dgm:cxn modelId="{B090FE77-1D84-4A95-B1E4-13936ADDAB21}" type="presParOf" srcId="{17BA0418-2338-4257-AD8C-83E16C9C0BE1}" destId="{000BDF16-1BD8-41E8-A02B-5981FD2DB90F}" srcOrd="2" destOrd="0" presId="urn:microsoft.com/office/officeart/2005/8/layout/default"/>
    <dgm:cxn modelId="{E4B22BEE-5154-4DC1-9FEE-C19A343886B8}" type="presParOf" srcId="{17BA0418-2338-4257-AD8C-83E16C9C0BE1}" destId="{55896CD8-62AD-4D7B-8055-9DA2BCBB3C78}" srcOrd="3" destOrd="0" presId="urn:microsoft.com/office/officeart/2005/8/layout/default"/>
    <dgm:cxn modelId="{FE93AED2-156D-4337-A8E9-1DC5E11D7285}" type="presParOf" srcId="{17BA0418-2338-4257-AD8C-83E16C9C0BE1}" destId="{333EAA50-27D3-4066-93F5-77EA31E2B64B}"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0980FB0-7115-4410-BFEA-7E635CF5A5A7}" type="doc">
      <dgm:prSet loTypeId="urn:microsoft.com/office/officeart/2008/layout/LinedList" loCatId="list" qsTypeId="urn:microsoft.com/office/officeart/2005/8/quickstyle/simple3" qsCatId="simple" csTypeId="urn:microsoft.com/office/officeart/2005/8/colors/colorful4" csCatId="colorful" phldr="1"/>
      <dgm:spPr/>
      <dgm:t>
        <a:bodyPr/>
        <a:lstStyle/>
        <a:p>
          <a:endParaRPr lang="en-US"/>
        </a:p>
      </dgm:t>
    </dgm:pt>
    <dgm:pt modelId="{AE5B9FE6-0314-4376-B373-1B8C8A587497}">
      <dgm:prSet custT="1"/>
      <dgm:spPr/>
      <dgm:t>
        <a:bodyPr/>
        <a:lstStyle/>
        <a:p>
          <a:pPr rtl="0"/>
          <a:r>
            <a:rPr lang="en-US" sz="1050" dirty="0">
              <a:latin typeface="Times New Roman" panose="02020603050405020304" pitchFamily="18" charset="0"/>
              <a:cs typeface="Times New Roman" panose="02020603050405020304" pitchFamily="18" charset="0"/>
            </a:rPr>
            <a:t>Hotels should adopt formalized crisis management plans in line with Crisis management model to facilitate prompt, </a:t>
          </a:r>
          <a:r>
            <a:rPr lang="en-US" sz="1050" dirty="0" err="1">
              <a:latin typeface="Times New Roman" panose="02020603050405020304" pitchFamily="18" charset="0"/>
              <a:cs typeface="Times New Roman" panose="02020603050405020304" pitchFamily="18" charset="0"/>
            </a:rPr>
            <a:t>organised</a:t>
          </a:r>
          <a:r>
            <a:rPr lang="en-US" sz="1050" dirty="0">
              <a:latin typeface="Times New Roman" panose="02020603050405020304" pitchFamily="18" charset="0"/>
              <a:cs typeface="Times New Roman" panose="02020603050405020304" pitchFamily="18" charset="0"/>
            </a:rPr>
            <a:t> responses.</a:t>
          </a:r>
        </a:p>
      </dgm:t>
    </dgm:pt>
    <dgm:pt modelId="{0EFFAD7A-CCEF-480E-83A8-5447A025C98D}" type="parTrans" cxnId="{7FEB85C5-7C6B-4391-9A58-4DD9C60ED883}">
      <dgm:prSet/>
      <dgm:spPr/>
      <dgm:t>
        <a:bodyPr/>
        <a:lstStyle/>
        <a:p>
          <a:endParaRPr lang="en-US" sz="2800">
            <a:latin typeface="Times New Roman" panose="02020603050405020304" pitchFamily="18" charset="0"/>
            <a:cs typeface="Times New Roman" panose="02020603050405020304" pitchFamily="18" charset="0"/>
          </a:endParaRPr>
        </a:p>
      </dgm:t>
    </dgm:pt>
    <dgm:pt modelId="{6383D1D6-BCA5-4098-A3E1-8DFB88FE3A58}" type="sibTrans" cxnId="{7FEB85C5-7C6B-4391-9A58-4DD9C60ED883}">
      <dgm:prSet/>
      <dgm:spPr/>
      <dgm:t>
        <a:bodyPr/>
        <a:lstStyle/>
        <a:p>
          <a:endParaRPr lang="en-US" sz="2800">
            <a:latin typeface="Times New Roman" panose="02020603050405020304" pitchFamily="18" charset="0"/>
            <a:cs typeface="Times New Roman" panose="02020603050405020304" pitchFamily="18" charset="0"/>
          </a:endParaRPr>
        </a:p>
      </dgm:t>
    </dgm:pt>
    <dgm:pt modelId="{2373FAA5-836D-46B4-AB42-98C179737EFB}">
      <dgm:prSet custT="1"/>
      <dgm:spPr/>
      <dgm:t>
        <a:bodyPr/>
        <a:lstStyle/>
        <a:p>
          <a:pPr rtl="0"/>
          <a:r>
            <a:rPr lang="en-US" sz="1050" dirty="0">
              <a:latin typeface="Times New Roman" panose="02020603050405020304" pitchFamily="18" charset="0"/>
              <a:cs typeface="Times New Roman" panose="02020603050405020304" pitchFamily="18" charset="0"/>
            </a:rPr>
            <a:t>Management must invest in multiskilling training programs for employees along with burnout prevention.</a:t>
          </a:r>
        </a:p>
      </dgm:t>
    </dgm:pt>
    <dgm:pt modelId="{5A6BDFA7-303A-4109-92D9-8DADDEE281BB}" type="parTrans" cxnId="{F7C2F949-1423-4CFE-969B-D30786543BE1}">
      <dgm:prSet/>
      <dgm:spPr/>
      <dgm:t>
        <a:bodyPr/>
        <a:lstStyle/>
        <a:p>
          <a:endParaRPr lang="en-US" sz="2800">
            <a:latin typeface="Times New Roman" panose="02020603050405020304" pitchFamily="18" charset="0"/>
            <a:cs typeface="Times New Roman" panose="02020603050405020304" pitchFamily="18" charset="0"/>
          </a:endParaRPr>
        </a:p>
      </dgm:t>
    </dgm:pt>
    <dgm:pt modelId="{EE580E8F-D98C-4983-BBE2-2D5FDB255FDF}" type="sibTrans" cxnId="{F7C2F949-1423-4CFE-969B-D30786543BE1}">
      <dgm:prSet/>
      <dgm:spPr/>
      <dgm:t>
        <a:bodyPr/>
        <a:lstStyle/>
        <a:p>
          <a:endParaRPr lang="en-US" sz="2800">
            <a:latin typeface="Times New Roman" panose="02020603050405020304" pitchFamily="18" charset="0"/>
            <a:cs typeface="Times New Roman" panose="02020603050405020304" pitchFamily="18" charset="0"/>
          </a:endParaRPr>
        </a:p>
      </dgm:t>
    </dgm:pt>
    <dgm:pt modelId="{1A9D7C59-D4EE-49D0-B8D5-72A45E9353F2}">
      <dgm:prSet custT="1"/>
      <dgm:spPr/>
      <dgm:t>
        <a:bodyPr/>
        <a:lstStyle/>
        <a:p>
          <a:pPr rtl="0"/>
          <a:r>
            <a:rPr lang="en-US" sz="1050" dirty="0">
              <a:latin typeface="Times New Roman" panose="02020603050405020304" pitchFamily="18" charset="0"/>
              <a:cs typeface="Times New Roman" panose="02020603050405020304" pitchFamily="18" charset="0"/>
            </a:rPr>
            <a:t>Hotels can gain diversified revenue streams as a consequence of hybrid offerings including long-stay or remote work packages during low-demand times.</a:t>
          </a:r>
        </a:p>
      </dgm:t>
    </dgm:pt>
    <dgm:pt modelId="{293DFC20-B64D-45E7-A724-0CBAA21C586D}" type="parTrans" cxnId="{44EDCB35-0F5E-4E96-BF80-73B2C752D872}">
      <dgm:prSet/>
      <dgm:spPr/>
      <dgm:t>
        <a:bodyPr/>
        <a:lstStyle/>
        <a:p>
          <a:endParaRPr lang="en-US" sz="2800">
            <a:latin typeface="Times New Roman" panose="02020603050405020304" pitchFamily="18" charset="0"/>
            <a:cs typeface="Times New Roman" panose="02020603050405020304" pitchFamily="18" charset="0"/>
          </a:endParaRPr>
        </a:p>
      </dgm:t>
    </dgm:pt>
    <dgm:pt modelId="{7160F433-D7B3-4C2B-86B5-3DB5EB2812A6}" type="sibTrans" cxnId="{44EDCB35-0F5E-4E96-BF80-73B2C752D872}">
      <dgm:prSet/>
      <dgm:spPr/>
      <dgm:t>
        <a:bodyPr/>
        <a:lstStyle/>
        <a:p>
          <a:endParaRPr lang="en-US" sz="2800">
            <a:latin typeface="Times New Roman" panose="02020603050405020304" pitchFamily="18" charset="0"/>
            <a:cs typeface="Times New Roman" panose="02020603050405020304" pitchFamily="18" charset="0"/>
          </a:endParaRPr>
        </a:p>
      </dgm:t>
    </dgm:pt>
    <dgm:pt modelId="{A41BFB5E-6918-4961-A0EE-6D4D7950FF49}">
      <dgm:prSet custT="1"/>
      <dgm:spPr/>
      <dgm:t>
        <a:bodyPr/>
        <a:lstStyle/>
        <a:p>
          <a:pPr rtl="0"/>
          <a:r>
            <a:rPr lang="en-US" sz="1050" dirty="0">
              <a:latin typeface="Times New Roman" panose="02020603050405020304" pitchFamily="18" charset="0"/>
              <a:cs typeface="Times New Roman" panose="02020603050405020304" pitchFamily="18" charset="0"/>
            </a:rPr>
            <a:t>Properties must incorporate scalable digital solutions—such as AI-powered services and mobile platforms—to drive guest satisfaction and operating efficiency.</a:t>
          </a:r>
        </a:p>
      </dgm:t>
    </dgm:pt>
    <dgm:pt modelId="{77E372F8-695F-44FA-9A5A-5568ED7EB41B}" type="parTrans" cxnId="{CD5612A2-5AD1-4A3F-869F-1F5D596BCD30}">
      <dgm:prSet/>
      <dgm:spPr/>
      <dgm:t>
        <a:bodyPr/>
        <a:lstStyle/>
        <a:p>
          <a:endParaRPr lang="en-US" sz="2800">
            <a:latin typeface="Times New Roman" panose="02020603050405020304" pitchFamily="18" charset="0"/>
            <a:cs typeface="Times New Roman" panose="02020603050405020304" pitchFamily="18" charset="0"/>
          </a:endParaRPr>
        </a:p>
      </dgm:t>
    </dgm:pt>
    <dgm:pt modelId="{AA0C2960-96A0-4C28-B6F3-6175C8951AB3}" type="sibTrans" cxnId="{CD5612A2-5AD1-4A3F-869F-1F5D596BCD30}">
      <dgm:prSet/>
      <dgm:spPr/>
      <dgm:t>
        <a:bodyPr/>
        <a:lstStyle/>
        <a:p>
          <a:endParaRPr lang="en-US" sz="2800">
            <a:latin typeface="Times New Roman" panose="02020603050405020304" pitchFamily="18" charset="0"/>
            <a:cs typeface="Times New Roman" panose="02020603050405020304" pitchFamily="18" charset="0"/>
          </a:endParaRPr>
        </a:p>
      </dgm:t>
    </dgm:pt>
    <dgm:pt modelId="{19274604-1E91-4C90-A4BE-239C7E64D252}">
      <dgm:prSet custT="1"/>
      <dgm:spPr/>
      <dgm:t>
        <a:bodyPr/>
        <a:lstStyle/>
        <a:p>
          <a:pPr rtl="0"/>
          <a:r>
            <a:rPr lang="en-US" sz="1050" dirty="0">
              <a:latin typeface="Times New Roman" panose="02020603050405020304" pitchFamily="18" charset="0"/>
              <a:cs typeface="Times New Roman" panose="02020603050405020304" pitchFamily="18" charset="0"/>
            </a:rPr>
            <a:t>Independent hotels may also pursue collaborations or sector coalitions to leverage innovation, capital, and mutual resources.</a:t>
          </a:r>
        </a:p>
      </dgm:t>
    </dgm:pt>
    <dgm:pt modelId="{B5DDDCE2-DA2B-42B7-8E30-E8EB28941B23}" type="parTrans" cxnId="{DFF70712-5815-463A-B660-8CDBDD5C3120}">
      <dgm:prSet/>
      <dgm:spPr/>
      <dgm:t>
        <a:bodyPr/>
        <a:lstStyle/>
        <a:p>
          <a:endParaRPr lang="en-US" sz="2800">
            <a:latin typeface="Times New Roman" panose="02020603050405020304" pitchFamily="18" charset="0"/>
            <a:cs typeface="Times New Roman" panose="02020603050405020304" pitchFamily="18" charset="0"/>
          </a:endParaRPr>
        </a:p>
      </dgm:t>
    </dgm:pt>
    <dgm:pt modelId="{F0880262-D73A-4242-9BE8-4BD57FC559A6}" type="sibTrans" cxnId="{DFF70712-5815-463A-B660-8CDBDD5C3120}">
      <dgm:prSet/>
      <dgm:spPr/>
      <dgm:t>
        <a:bodyPr/>
        <a:lstStyle/>
        <a:p>
          <a:endParaRPr lang="en-US" sz="2800">
            <a:latin typeface="Times New Roman" panose="02020603050405020304" pitchFamily="18" charset="0"/>
            <a:cs typeface="Times New Roman" panose="02020603050405020304" pitchFamily="18" charset="0"/>
          </a:endParaRPr>
        </a:p>
      </dgm:t>
    </dgm:pt>
    <dgm:pt modelId="{2AD5A9C8-AE37-49A9-A192-6FF9B24558C9}">
      <dgm:prSet custT="1"/>
      <dgm:spPr/>
      <dgm:t>
        <a:bodyPr/>
        <a:lstStyle/>
        <a:p>
          <a:pPr rtl="0"/>
          <a:r>
            <a:rPr lang="en-US" sz="1050" dirty="0">
              <a:latin typeface="Times New Roman" panose="02020603050405020304" pitchFamily="18" charset="0"/>
              <a:cs typeface="Times New Roman" panose="02020603050405020304" pitchFamily="18" charset="0"/>
            </a:rPr>
            <a:t>Companies must implement dynamic pricing systems and demand forecasting techniques to be more responsive to market dynamics.</a:t>
          </a:r>
        </a:p>
      </dgm:t>
    </dgm:pt>
    <dgm:pt modelId="{4B3530E7-5EC7-4E3F-BEA3-A0F042D8E976}" type="parTrans" cxnId="{4E44DEF7-0307-4A56-B45C-C7975F245489}">
      <dgm:prSet/>
      <dgm:spPr/>
      <dgm:t>
        <a:bodyPr/>
        <a:lstStyle/>
        <a:p>
          <a:endParaRPr lang="en-US" sz="2800">
            <a:latin typeface="Times New Roman" panose="02020603050405020304" pitchFamily="18" charset="0"/>
            <a:cs typeface="Times New Roman" panose="02020603050405020304" pitchFamily="18" charset="0"/>
          </a:endParaRPr>
        </a:p>
      </dgm:t>
    </dgm:pt>
    <dgm:pt modelId="{002BCF2A-99DE-445C-941E-00215A5B77F7}" type="sibTrans" cxnId="{4E44DEF7-0307-4A56-B45C-C7975F245489}">
      <dgm:prSet/>
      <dgm:spPr/>
      <dgm:t>
        <a:bodyPr/>
        <a:lstStyle/>
        <a:p>
          <a:endParaRPr lang="en-US" sz="2800">
            <a:latin typeface="Times New Roman" panose="02020603050405020304" pitchFamily="18" charset="0"/>
            <a:cs typeface="Times New Roman" panose="02020603050405020304" pitchFamily="18" charset="0"/>
          </a:endParaRPr>
        </a:p>
      </dgm:t>
    </dgm:pt>
    <dgm:pt modelId="{B3EE27AF-9B6A-4198-9D19-87FB108A8549}">
      <dgm:prSet custT="1"/>
      <dgm:spPr/>
      <dgm:t>
        <a:bodyPr/>
        <a:lstStyle/>
        <a:p>
          <a:pPr rtl="0"/>
          <a:r>
            <a:rPr lang="en-US" sz="1050" dirty="0">
              <a:latin typeface="Times New Roman" panose="02020603050405020304" pitchFamily="18" charset="0"/>
              <a:cs typeface="Times New Roman" panose="02020603050405020304" pitchFamily="18" charset="0"/>
            </a:rPr>
            <a:t>Strategic planning must incorporate sustainability practices in order to address changing environmental laws and customer demands.</a:t>
          </a:r>
        </a:p>
      </dgm:t>
    </dgm:pt>
    <dgm:pt modelId="{1D21659D-B4AD-42A5-BB29-9CC2979FE632}" type="parTrans" cxnId="{09A13A1A-1364-4A3D-9A68-076225CB7530}">
      <dgm:prSet/>
      <dgm:spPr/>
      <dgm:t>
        <a:bodyPr/>
        <a:lstStyle/>
        <a:p>
          <a:endParaRPr lang="en-US" sz="2800">
            <a:latin typeface="Times New Roman" panose="02020603050405020304" pitchFamily="18" charset="0"/>
            <a:cs typeface="Times New Roman" panose="02020603050405020304" pitchFamily="18" charset="0"/>
          </a:endParaRPr>
        </a:p>
      </dgm:t>
    </dgm:pt>
    <dgm:pt modelId="{CF180808-FF16-4C0F-A790-DD2F8BD08123}" type="sibTrans" cxnId="{09A13A1A-1364-4A3D-9A68-076225CB7530}">
      <dgm:prSet/>
      <dgm:spPr/>
      <dgm:t>
        <a:bodyPr/>
        <a:lstStyle/>
        <a:p>
          <a:endParaRPr lang="en-US" sz="2800">
            <a:latin typeface="Times New Roman" panose="02020603050405020304" pitchFamily="18" charset="0"/>
            <a:cs typeface="Times New Roman" panose="02020603050405020304" pitchFamily="18" charset="0"/>
          </a:endParaRPr>
        </a:p>
      </dgm:t>
    </dgm:pt>
    <dgm:pt modelId="{9A674ADA-01D0-4A9F-A121-4A3607F55DE9}" type="pres">
      <dgm:prSet presAssocID="{C0980FB0-7115-4410-BFEA-7E635CF5A5A7}" presName="vert0" presStyleCnt="0">
        <dgm:presLayoutVars>
          <dgm:dir/>
          <dgm:animOne val="branch"/>
          <dgm:animLvl val="lvl"/>
        </dgm:presLayoutVars>
      </dgm:prSet>
      <dgm:spPr/>
    </dgm:pt>
    <dgm:pt modelId="{C37E198D-FAA8-49AC-AF3F-BABF1B3AA821}" type="pres">
      <dgm:prSet presAssocID="{AE5B9FE6-0314-4376-B373-1B8C8A587497}" presName="thickLine" presStyleLbl="alignNode1" presStyleIdx="0" presStyleCnt="7"/>
      <dgm:spPr/>
    </dgm:pt>
    <dgm:pt modelId="{3BBDB1F0-6F43-4DC9-9BD6-F05093C8D02E}" type="pres">
      <dgm:prSet presAssocID="{AE5B9FE6-0314-4376-B373-1B8C8A587497}" presName="horz1" presStyleCnt="0"/>
      <dgm:spPr/>
    </dgm:pt>
    <dgm:pt modelId="{191CE0AA-072C-41E0-987F-346669FC6D0F}" type="pres">
      <dgm:prSet presAssocID="{AE5B9FE6-0314-4376-B373-1B8C8A587497}" presName="tx1" presStyleLbl="revTx" presStyleIdx="0" presStyleCnt="7"/>
      <dgm:spPr/>
    </dgm:pt>
    <dgm:pt modelId="{5A3C3C45-5157-4E3A-89EA-F3FF6E5A2ED2}" type="pres">
      <dgm:prSet presAssocID="{AE5B9FE6-0314-4376-B373-1B8C8A587497}" presName="vert1" presStyleCnt="0"/>
      <dgm:spPr/>
    </dgm:pt>
    <dgm:pt modelId="{34165EFE-E99F-41D7-B639-8CA5DEA66442}" type="pres">
      <dgm:prSet presAssocID="{2373FAA5-836D-46B4-AB42-98C179737EFB}" presName="thickLine" presStyleLbl="alignNode1" presStyleIdx="1" presStyleCnt="7"/>
      <dgm:spPr/>
    </dgm:pt>
    <dgm:pt modelId="{220CFF91-AB42-4AF0-AD6A-69CAB0BA9EB4}" type="pres">
      <dgm:prSet presAssocID="{2373FAA5-836D-46B4-AB42-98C179737EFB}" presName="horz1" presStyleCnt="0"/>
      <dgm:spPr/>
    </dgm:pt>
    <dgm:pt modelId="{EB59CC92-C60C-4697-96EC-ABD83E7FA668}" type="pres">
      <dgm:prSet presAssocID="{2373FAA5-836D-46B4-AB42-98C179737EFB}" presName="tx1" presStyleLbl="revTx" presStyleIdx="1" presStyleCnt="7"/>
      <dgm:spPr/>
    </dgm:pt>
    <dgm:pt modelId="{6252A33E-8837-4390-8B7F-F3E2C1146547}" type="pres">
      <dgm:prSet presAssocID="{2373FAA5-836D-46B4-AB42-98C179737EFB}" presName="vert1" presStyleCnt="0"/>
      <dgm:spPr/>
    </dgm:pt>
    <dgm:pt modelId="{E7270078-9098-4DF9-9316-034C661E81D5}" type="pres">
      <dgm:prSet presAssocID="{1A9D7C59-D4EE-49D0-B8D5-72A45E9353F2}" presName="thickLine" presStyleLbl="alignNode1" presStyleIdx="2" presStyleCnt="7"/>
      <dgm:spPr/>
    </dgm:pt>
    <dgm:pt modelId="{2C675C13-686F-412D-A9F6-9AFFA23442FB}" type="pres">
      <dgm:prSet presAssocID="{1A9D7C59-D4EE-49D0-B8D5-72A45E9353F2}" presName="horz1" presStyleCnt="0"/>
      <dgm:spPr/>
    </dgm:pt>
    <dgm:pt modelId="{AD0EA6AF-C5B4-4036-9506-698F81CE2901}" type="pres">
      <dgm:prSet presAssocID="{1A9D7C59-D4EE-49D0-B8D5-72A45E9353F2}" presName="tx1" presStyleLbl="revTx" presStyleIdx="2" presStyleCnt="7"/>
      <dgm:spPr/>
    </dgm:pt>
    <dgm:pt modelId="{6DCE166C-E744-4E8A-AA98-CD532A1CB9F3}" type="pres">
      <dgm:prSet presAssocID="{1A9D7C59-D4EE-49D0-B8D5-72A45E9353F2}" presName="vert1" presStyleCnt="0"/>
      <dgm:spPr/>
    </dgm:pt>
    <dgm:pt modelId="{5DD01822-822A-49C3-9967-145807469B8F}" type="pres">
      <dgm:prSet presAssocID="{A41BFB5E-6918-4961-A0EE-6D4D7950FF49}" presName="thickLine" presStyleLbl="alignNode1" presStyleIdx="3" presStyleCnt="7"/>
      <dgm:spPr/>
    </dgm:pt>
    <dgm:pt modelId="{5A1BAD55-0B35-4F0D-88CB-94B643AB83BC}" type="pres">
      <dgm:prSet presAssocID="{A41BFB5E-6918-4961-A0EE-6D4D7950FF49}" presName="horz1" presStyleCnt="0"/>
      <dgm:spPr/>
    </dgm:pt>
    <dgm:pt modelId="{2A49FC6E-206D-4A87-9E8C-92DC129204B7}" type="pres">
      <dgm:prSet presAssocID="{A41BFB5E-6918-4961-A0EE-6D4D7950FF49}" presName="tx1" presStyleLbl="revTx" presStyleIdx="3" presStyleCnt="7"/>
      <dgm:spPr/>
    </dgm:pt>
    <dgm:pt modelId="{75ABA7D2-1AAF-434C-8A53-111ABB549344}" type="pres">
      <dgm:prSet presAssocID="{A41BFB5E-6918-4961-A0EE-6D4D7950FF49}" presName="vert1" presStyleCnt="0"/>
      <dgm:spPr/>
    </dgm:pt>
    <dgm:pt modelId="{E5A2556C-3DDA-46D0-BAF6-46815E4D3175}" type="pres">
      <dgm:prSet presAssocID="{19274604-1E91-4C90-A4BE-239C7E64D252}" presName="thickLine" presStyleLbl="alignNode1" presStyleIdx="4" presStyleCnt="7"/>
      <dgm:spPr/>
    </dgm:pt>
    <dgm:pt modelId="{01BA7E4C-C641-4BD1-AE1B-5E4C5450B128}" type="pres">
      <dgm:prSet presAssocID="{19274604-1E91-4C90-A4BE-239C7E64D252}" presName="horz1" presStyleCnt="0"/>
      <dgm:spPr/>
    </dgm:pt>
    <dgm:pt modelId="{68D297CF-331F-4F75-A841-76739084E865}" type="pres">
      <dgm:prSet presAssocID="{19274604-1E91-4C90-A4BE-239C7E64D252}" presName="tx1" presStyleLbl="revTx" presStyleIdx="4" presStyleCnt="7"/>
      <dgm:spPr/>
    </dgm:pt>
    <dgm:pt modelId="{E58E2325-6212-4806-A4D7-B825C09E5ED2}" type="pres">
      <dgm:prSet presAssocID="{19274604-1E91-4C90-A4BE-239C7E64D252}" presName="vert1" presStyleCnt="0"/>
      <dgm:spPr/>
    </dgm:pt>
    <dgm:pt modelId="{C082F950-F5E2-4F9D-A976-ABDE557DD47D}" type="pres">
      <dgm:prSet presAssocID="{2AD5A9C8-AE37-49A9-A192-6FF9B24558C9}" presName="thickLine" presStyleLbl="alignNode1" presStyleIdx="5" presStyleCnt="7"/>
      <dgm:spPr/>
    </dgm:pt>
    <dgm:pt modelId="{6146B39D-87EC-47CC-AD42-0730CA3B2F93}" type="pres">
      <dgm:prSet presAssocID="{2AD5A9C8-AE37-49A9-A192-6FF9B24558C9}" presName="horz1" presStyleCnt="0"/>
      <dgm:spPr/>
    </dgm:pt>
    <dgm:pt modelId="{A46CBE19-B4D0-4D9D-9214-DFBAAE60C0A1}" type="pres">
      <dgm:prSet presAssocID="{2AD5A9C8-AE37-49A9-A192-6FF9B24558C9}" presName="tx1" presStyleLbl="revTx" presStyleIdx="5" presStyleCnt="7"/>
      <dgm:spPr/>
    </dgm:pt>
    <dgm:pt modelId="{7399DE36-6789-49C7-BD12-4B0E559E5A70}" type="pres">
      <dgm:prSet presAssocID="{2AD5A9C8-AE37-49A9-A192-6FF9B24558C9}" presName="vert1" presStyleCnt="0"/>
      <dgm:spPr/>
    </dgm:pt>
    <dgm:pt modelId="{234DCC69-C972-4B79-8356-2C6D6C807CD2}" type="pres">
      <dgm:prSet presAssocID="{B3EE27AF-9B6A-4198-9D19-87FB108A8549}" presName="thickLine" presStyleLbl="alignNode1" presStyleIdx="6" presStyleCnt="7"/>
      <dgm:spPr/>
    </dgm:pt>
    <dgm:pt modelId="{CEEEB1BD-31E8-44D8-94B6-766BEAD73D59}" type="pres">
      <dgm:prSet presAssocID="{B3EE27AF-9B6A-4198-9D19-87FB108A8549}" presName="horz1" presStyleCnt="0"/>
      <dgm:spPr/>
    </dgm:pt>
    <dgm:pt modelId="{59FCB786-1ADE-4B5A-8AD5-B83B234CF333}" type="pres">
      <dgm:prSet presAssocID="{B3EE27AF-9B6A-4198-9D19-87FB108A8549}" presName="tx1" presStyleLbl="revTx" presStyleIdx="6" presStyleCnt="7"/>
      <dgm:spPr/>
    </dgm:pt>
    <dgm:pt modelId="{208BF840-E3A6-446B-AA7A-EE29A266255F}" type="pres">
      <dgm:prSet presAssocID="{B3EE27AF-9B6A-4198-9D19-87FB108A8549}" presName="vert1" presStyleCnt="0"/>
      <dgm:spPr/>
    </dgm:pt>
  </dgm:ptLst>
  <dgm:cxnLst>
    <dgm:cxn modelId="{52B25B09-3FE7-4D7E-824B-027750F75C72}" type="presOf" srcId="{1A9D7C59-D4EE-49D0-B8D5-72A45E9353F2}" destId="{AD0EA6AF-C5B4-4036-9506-698F81CE2901}" srcOrd="0" destOrd="0" presId="urn:microsoft.com/office/officeart/2008/layout/LinedList"/>
    <dgm:cxn modelId="{DFF70712-5815-463A-B660-8CDBDD5C3120}" srcId="{C0980FB0-7115-4410-BFEA-7E635CF5A5A7}" destId="{19274604-1E91-4C90-A4BE-239C7E64D252}" srcOrd="4" destOrd="0" parTransId="{B5DDDCE2-DA2B-42B7-8E30-E8EB28941B23}" sibTransId="{F0880262-D73A-4242-9BE8-4BD57FC559A6}"/>
    <dgm:cxn modelId="{09A13A1A-1364-4A3D-9A68-076225CB7530}" srcId="{C0980FB0-7115-4410-BFEA-7E635CF5A5A7}" destId="{B3EE27AF-9B6A-4198-9D19-87FB108A8549}" srcOrd="6" destOrd="0" parTransId="{1D21659D-B4AD-42A5-BB29-9CC2979FE632}" sibTransId="{CF180808-FF16-4C0F-A790-DD2F8BD08123}"/>
    <dgm:cxn modelId="{ECD8DA2A-8F77-4705-AA34-1E88201EE5FB}" type="presOf" srcId="{AE5B9FE6-0314-4376-B373-1B8C8A587497}" destId="{191CE0AA-072C-41E0-987F-346669FC6D0F}" srcOrd="0" destOrd="0" presId="urn:microsoft.com/office/officeart/2008/layout/LinedList"/>
    <dgm:cxn modelId="{44EDCB35-0F5E-4E96-BF80-73B2C752D872}" srcId="{C0980FB0-7115-4410-BFEA-7E635CF5A5A7}" destId="{1A9D7C59-D4EE-49D0-B8D5-72A45E9353F2}" srcOrd="2" destOrd="0" parTransId="{293DFC20-B64D-45E7-A724-0CBAA21C586D}" sibTransId="{7160F433-D7B3-4C2B-86B5-3DB5EB2812A6}"/>
    <dgm:cxn modelId="{46905036-6B83-46E7-87B7-23B9663044D5}" type="presOf" srcId="{2AD5A9C8-AE37-49A9-A192-6FF9B24558C9}" destId="{A46CBE19-B4D0-4D9D-9214-DFBAAE60C0A1}" srcOrd="0" destOrd="0" presId="urn:microsoft.com/office/officeart/2008/layout/LinedList"/>
    <dgm:cxn modelId="{F7C2F949-1423-4CFE-969B-D30786543BE1}" srcId="{C0980FB0-7115-4410-BFEA-7E635CF5A5A7}" destId="{2373FAA5-836D-46B4-AB42-98C179737EFB}" srcOrd="1" destOrd="0" parTransId="{5A6BDFA7-303A-4109-92D9-8DADDEE281BB}" sibTransId="{EE580E8F-D98C-4983-BBE2-2D5FDB255FDF}"/>
    <dgm:cxn modelId="{623B388E-32D3-426B-AFA9-7DEF6411B882}" type="presOf" srcId="{19274604-1E91-4C90-A4BE-239C7E64D252}" destId="{68D297CF-331F-4F75-A841-76739084E865}" srcOrd="0" destOrd="0" presId="urn:microsoft.com/office/officeart/2008/layout/LinedList"/>
    <dgm:cxn modelId="{00ED0EA1-3EE8-45E3-BD99-B74AA7147479}" type="presOf" srcId="{C0980FB0-7115-4410-BFEA-7E635CF5A5A7}" destId="{9A674ADA-01D0-4A9F-A121-4A3607F55DE9}" srcOrd="0" destOrd="0" presId="urn:microsoft.com/office/officeart/2008/layout/LinedList"/>
    <dgm:cxn modelId="{CD5612A2-5AD1-4A3F-869F-1F5D596BCD30}" srcId="{C0980FB0-7115-4410-BFEA-7E635CF5A5A7}" destId="{A41BFB5E-6918-4961-A0EE-6D4D7950FF49}" srcOrd="3" destOrd="0" parTransId="{77E372F8-695F-44FA-9A5A-5568ED7EB41B}" sibTransId="{AA0C2960-96A0-4C28-B6F3-6175C8951AB3}"/>
    <dgm:cxn modelId="{CE1866A6-3194-4780-9E58-A28DCE641355}" type="presOf" srcId="{2373FAA5-836D-46B4-AB42-98C179737EFB}" destId="{EB59CC92-C60C-4697-96EC-ABD83E7FA668}" srcOrd="0" destOrd="0" presId="urn:microsoft.com/office/officeart/2008/layout/LinedList"/>
    <dgm:cxn modelId="{7FEB85C5-7C6B-4391-9A58-4DD9C60ED883}" srcId="{C0980FB0-7115-4410-BFEA-7E635CF5A5A7}" destId="{AE5B9FE6-0314-4376-B373-1B8C8A587497}" srcOrd="0" destOrd="0" parTransId="{0EFFAD7A-CCEF-480E-83A8-5447A025C98D}" sibTransId="{6383D1D6-BCA5-4098-A3E1-8DFB88FE3A58}"/>
    <dgm:cxn modelId="{DA5EF6DD-F201-4888-A218-A916491DF8BF}" type="presOf" srcId="{B3EE27AF-9B6A-4198-9D19-87FB108A8549}" destId="{59FCB786-1ADE-4B5A-8AD5-B83B234CF333}" srcOrd="0" destOrd="0" presId="urn:microsoft.com/office/officeart/2008/layout/LinedList"/>
    <dgm:cxn modelId="{774D73F5-8259-4770-BF5B-84CACD72A965}" type="presOf" srcId="{A41BFB5E-6918-4961-A0EE-6D4D7950FF49}" destId="{2A49FC6E-206D-4A87-9E8C-92DC129204B7}" srcOrd="0" destOrd="0" presId="urn:microsoft.com/office/officeart/2008/layout/LinedList"/>
    <dgm:cxn modelId="{4E44DEF7-0307-4A56-B45C-C7975F245489}" srcId="{C0980FB0-7115-4410-BFEA-7E635CF5A5A7}" destId="{2AD5A9C8-AE37-49A9-A192-6FF9B24558C9}" srcOrd="5" destOrd="0" parTransId="{4B3530E7-5EC7-4E3F-BEA3-A0F042D8E976}" sibTransId="{002BCF2A-99DE-445C-941E-00215A5B77F7}"/>
    <dgm:cxn modelId="{6A9C048A-15D3-4550-9E8A-FFD6FA6C9FD2}" type="presParOf" srcId="{9A674ADA-01D0-4A9F-A121-4A3607F55DE9}" destId="{C37E198D-FAA8-49AC-AF3F-BABF1B3AA821}" srcOrd="0" destOrd="0" presId="urn:microsoft.com/office/officeart/2008/layout/LinedList"/>
    <dgm:cxn modelId="{F8418BA3-D96E-4729-8FE2-A860186548EB}" type="presParOf" srcId="{9A674ADA-01D0-4A9F-A121-4A3607F55DE9}" destId="{3BBDB1F0-6F43-4DC9-9BD6-F05093C8D02E}" srcOrd="1" destOrd="0" presId="urn:microsoft.com/office/officeart/2008/layout/LinedList"/>
    <dgm:cxn modelId="{3BF09D2E-B69C-4E8E-B2C0-0B5AD887C9D7}" type="presParOf" srcId="{3BBDB1F0-6F43-4DC9-9BD6-F05093C8D02E}" destId="{191CE0AA-072C-41E0-987F-346669FC6D0F}" srcOrd="0" destOrd="0" presId="urn:microsoft.com/office/officeart/2008/layout/LinedList"/>
    <dgm:cxn modelId="{587E892F-B013-4B6B-813D-9F5326523237}" type="presParOf" srcId="{3BBDB1F0-6F43-4DC9-9BD6-F05093C8D02E}" destId="{5A3C3C45-5157-4E3A-89EA-F3FF6E5A2ED2}" srcOrd="1" destOrd="0" presId="urn:microsoft.com/office/officeart/2008/layout/LinedList"/>
    <dgm:cxn modelId="{587BBE12-2F95-4A77-A1FB-4891C2A8F3A9}" type="presParOf" srcId="{9A674ADA-01D0-4A9F-A121-4A3607F55DE9}" destId="{34165EFE-E99F-41D7-B639-8CA5DEA66442}" srcOrd="2" destOrd="0" presId="urn:microsoft.com/office/officeart/2008/layout/LinedList"/>
    <dgm:cxn modelId="{F0CD9BC8-3C84-4356-9C6E-700B780AE701}" type="presParOf" srcId="{9A674ADA-01D0-4A9F-A121-4A3607F55DE9}" destId="{220CFF91-AB42-4AF0-AD6A-69CAB0BA9EB4}" srcOrd="3" destOrd="0" presId="urn:microsoft.com/office/officeart/2008/layout/LinedList"/>
    <dgm:cxn modelId="{5B2C7ECB-D33C-40AD-A8E6-BADF7286ED22}" type="presParOf" srcId="{220CFF91-AB42-4AF0-AD6A-69CAB0BA9EB4}" destId="{EB59CC92-C60C-4697-96EC-ABD83E7FA668}" srcOrd="0" destOrd="0" presId="urn:microsoft.com/office/officeart/2008/layout/LinedList"/>
    <dgm:cxn modelId="{2DD37248-4416-4ABC-AB1B-E64C0081DA23}" type="presParOf" srcId="{220CFF91-AB42-4AF0-AD6A-69CAB0BA9EB4}" destId="{6252A33E-8837-4390-8B7F-F3E2C1146547}" srcOrd="1" destOrd="0" presId="urn:microsoft.com/office/officeart/2008/layout/LinedList"/>
    <dgm:cxn modelId="{A6EAC059-AF8B-41A3-BC7C-7409C7A8BDB5}" type="presParOf" srcId="{9A674ADA-01D0-4A9F-A121-4A3607F55DE9}" destId="{E7270078-9098-4DF9-9316-034C661E81D5}" srcOrd="4" destOrd="0" presId="urn:microsoft.com/office/officeart/2008/layout/LinedList"/>
    <dgm:cxn modelId="{720D247F-6434-4DC4-AB7F-7B58066E1B61}" type="presParOf" srcId="{9A674ADA-01D0-4A9F-A121-4A3607F55DE9}" destId="{2C675C13-686F-412D-A9F6-9AFFA23442FB}" srcOrd="5" destOrd="0" presId="urn:microsoft.com/office/officeart/2008/layout/LinedList"/>
    <dgm:cxn modelId="{A74097B7-49D5-40A1-9B52-A006E2ED2913}" type="presParOf" srcId="{2C675C13-686F-412D-A9F6-9AFFA23442FB}" destId="{AD0EA6AF-C5B4-4036-9506-698F81CE2901}" srcOrd="0" destOrd="0" presId="urn:microsoft.com/office/officeart/2008/layout/LinedList"/>
    <dgm:cxn modelId="{2D9E9B9D-FB18-4DA2-A796-DF0F901639BB}" type="presParOf" srcId="{2C675C13-686F-412D-A9F6-9AFFA23442FB}" destId="{6DCE166C-E744-4E8A-AA98-CD532A1CB9F3}" srcOrd="1" destOrd="0" presId="urn:microsoft.com/office/officeart/2008/layout/LinedList"/>
    <dgm:cxn modelId="{D199C77D-D0F0-449B-8EEE-BFA758E76302}" type="presParOf" srcId="{9A674ADA-01D0-4A9F-A121-4A3607F55DE9}" destId="{5DD01822-822A-49C3-9967-145807469B8F}" srcOrd="6" destOrd="0" presId="urn:microsoft.com/office/officeart/2008/layout/LinedList"/>
    <dgm:cxn modelId="{5EC152C0-AD39-454B-8CA7-F1765308C4E7}" type="presParOf" srcId="{9A674ADA-01D0-4A9F-A121-4A3607F55DE9}" destId="{5A1BAD55-0B35-4F0D-88CB-94B643AB83BC}" srcOrd="7" destOrd="0" presId="urn:microsoft.com/office/officeart/2008/layout/LinedList"/>
    <dgm:cxn modelId="{B796A20D-6E96-4334-973A-1B1996AD981A}" type="presParOf" srcId="{5A1BAD55-0B35-4F0D-88CB-94B643AB83BC}" destId="{2A49FC6E-206D-4A87-9E8C-92DC129204B7}" srcOrd="0" destOrd="0" presId="urn:microsoft.com/office/officeart/2008/layout/LinedList"/>
    <dgm:cxn modelId="{CA759DA4-252B-4175-96BE-8358528C3436}" type="presParOf" srcId="{5A1BAD55-0B35-4F0D-88CB-94B643AB83BC}" destId="{75ABA7D2-1AAF-434C-8A53-111ABB549344}" srcOrd="1" destOrd="0" presId="urn:microsoft.com/office/officeart/2008/layout/LinedList"/>
    <dgm:cxn modelId="{D692F9CB-AA59-40E7-829A-A8BB60882EC6}" type="presParOf" srcId="{9A674ADA-01D0-4A9F-A121-4A3607F55DE9}" destId="{E5A2556C-3DDA-46D0-BAF6-46815E4D3175}" srcOrd="8" destOrd="0" presId="urn:microsoft.com/office/officeart/2008/layout/LinedList"/>
    <dgm:cxn modelId="{7650DA4C-B073-43C0-8E83-B88CAC03AEA2}" type="presParOf" srcId="{9A674ADA-01D0-4A9F-A121-4A3607F55DE9}" destId="{01BA7E4C-C641-4BD1-AE1B-5E4C5450B128}" srcOrd="9" destOrd="0" presId="urn:microsoft.com/office/officeart/2008/layout/LinedList"/>
    <dgm:cxn modelId="{4AE95911-0BC7-44E7-9D40-2B6189E94752}" type="presParOf" srcId="{01BA7E4C-C641-4BD1-AE1B-5E4C5450B128}" destId="{68D297CF-331F-4F75-A841-76739084E865}" srcOrd="0" destOrd="0" presId="urn:microsoft.com/office/officeart/2008/layout/LinedList"/>
    <dgm:cxn modelId="{408556D3-D0E3-4007-AA20-73F0826BDB85}" type="presParOf" srcId="{01BA7E4C-C641-4BD1-AE1B-5E4C5450B128}" destId="{E58E2325-6212-4806-A4D7-B825C09E5ED2}" srcOrd="1" destOrd="0" presId="urn:microsoft.com/office/officeart/2008/layout/LinedList"/>
    <dgm:cxn modelId="{50DAC3B0-A50A-4E2A-ACAA-E2787BA21696}" type="presParOf" srcId="{9A674ADA-01D0-4A9F-A121-4A3607F55DE9}" destId="{C082F950-F5E2-4F9D-A976-ABDE557DD47D}" srcOrd="10" destOrd="0" presId="urn:microsoft.com/office/officeart/2008/layout/LinedList"/>
    <dgm:cxn modelId="{5720B870-72F8-4812-8FAF-8B9ED6FFA23C}" type="presParOf" srcId="{9A674ADA-01D0-4A9F-A121-4A3607F55DE9}" destId="{6146B39D-87EC-47CC-AD42-0730CA3B2F93}" srcOrd="11" destOrd="0" presId="urn:microsoft.com/office/officeart/2008/layout/LinedList"/>
    <dgm:cxn modelId="{E5DAE46B-3048-4E6F-B943-6A655AA0745A}" type="presParOf" srcId="{6146B39D-87EC-47CC-AD42-0730CA3B2F93}" destId="{A46CBE19-B4D0-4D9D-9214-DFBAAE60C0A1}" srcOrd="0" destOrd="0" presId="urn:microsoft.com/office/officeart/2008/layout/LinedList"/>
    <dgm:cxn modelId="{6F7F5229-1AB6-42AB-B7B5-2040592039F2}" type="presParOf" srcId="{6146B39D-87EC-47CC-AD42-0730CA3B2F93}" destId="{7399DE36-6789-49C7-BD12-4B0E559E5A70}" srcOrd="1" destOrd="0" presId="urn:microsoft.com/office/officeart/2008/layout/LinedList"/>
    <dgm:cxn modelId="{73CB0709-D87E-4144-8897-910F0151511B}" type="presParOf" srcId="{9A674ADA-01D0-4A9F-A121-4A3607F55DE9}" destId="{234DCC69-C972-4B79-8356-2C6D6C807CD2}" srcOrd="12" destOrd="0" presId="urn:microsoft.com/office/officeart/2008/layout/LinedList"/>
    <dgm:cxn modelId="{D6AA82E0-5B4A-442F-9561-8864CC6B42E8}" type="presParOf" srcId="{9A674ADA-01D0-4A9F-A121-4A3607F55DE9}" destId="{CEEEB1BD-31E8-44D8-94B6-766BEAD73D59}" srcOrd="13" destOrd="0" presId="urn:microsoft.com/office/officeart/2008/layout/LinedList"/>
    <dgm:cxn modelId="{B59C5E32-7CF3-4552-9A99-0E0E011A54F9}" type="presParOf" srcId="{CEEEB1BD-31E8-44D8-94B6-766BEAD73D59}" destId="{59FCB786-1ADE-4B5A-8AD5-B83B234CF333}" srcOrd="0" destOrd="0" presId="urn:microsoft.com/office/officeart/2008/layout/LinedList"/>
    <dgm:cxn modelId="{0F46C771-B6FE-4C8F-BB74-C72C9CF50146}" type="presParOf" srcId="{CEEEB1BD-31E8-44D8-94B6-766BEAD73D59}" destId="{208BF840-E3A6-446B-AA7A-EE29A266255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459BC0E-90F7-4361-BEE2-80E1D96CABCA}" type="doc">
      <dgm:prSet loTypeId="urn:microsoft.com/office/officeart/2005/8/layout/vList2" loCatId="list" qsTypeId="urn:microsoft.com/office/officeart/2005/8/quickstyle/simple3" qsCatId="simple" csTypeId="urn:microsoft.com/office/officeart/2005/8/colors/colorful2" csCatId="colorful"/>
      <dgm:spPr/>
      <dgm:t>
        <a:bodyPr/>
        <a:lstStyle/>
        <a:p>
          <a:endParaRPr lang="en-US"/>
        </a:p>
      </dgm:t>
    </dgm:pt>
    <dgm:pt modelId="{F4E65CF7-89D8-4DD3-A551-F8D1ADEF1719}">
      <dgm:prSet/>
      <dgm:spPr/>
      <dgm:t>
        <a:bodyPr/>
        <a:lstStyle/>
        <a:p>
          <a:pPr rtl="0"/>
          <a:r>
            <a:rPr lang="en-US" dirty="0">
              <a:latin typeface="Times New Roman" panose="02020603050405020304" pitchFamily="18" charset="0"/>
              <a:cs typeface="Times New Roman" panose="02020603050405020304" pitchFamily="18" charset="0"/>
            </a:rPr>
            <a:t>The hotel sector continues to be marred by deep-seated uncertainty fuelled by global crises such as pandemics and conflict as well as climate and economic disturbances.</a:t>
          </a:r>
        </a:p>
      </dgm:t>
    </dgm:pt>
    <dgm:pt modelId="{A15C711E-ABD2-43C3-8FEC-CFC6F427A25B}" type="parTrans" cxnId="{B5AB34A4-E128-4D70-A17E-47A50369FFA3}">
      <dgm:prSet/>
      <dgm:spPr/>
      <dgm:t>
        <a:bodyPr/>
        <a:lstStyle/>
        <a:p>
          <a:endParaRPr lang="en-US">
            <a:latin typeface="Times New Roman" panose="02020603050405020304" pitchFamily="18" charset="0"/>
            <a:cs typeface="Times New Roman" panose="02020603050405020304" pitchFamily="18" charset="0"/>
          </a:endParaRPr>
        </a:p>
      </dgm:t>
    </dgm:pt>
    <dgm:pt modelId="{D8DCA139-DB28-46C7-9409-29DCB113100B}" type="sibTrans" cxnId="{B5AB34A4-E128-4D70-A17E-47A50369FFA3}">
      <dgm:prSet/>
      <dgm:spPr/>
      <dgm:t>
        <a:bodyPr/>
        <a:lstStyle/>
        <a:p>
          <a:endParaRPr lang="en-US">
            <a:latin typeface="Times New Roman" panose="02020603050405020304" pitchFamily="18" charset="0"/>
            <a:cs typeface="Times New Roman" panose="02020603050405020304" pitchFamily="18" charset="0"/>
          </a:endParaRPr>
        </a:p>
      </dgm:t>
    </dgm:pt>
    <dgm:pt modelId="{73F92C84-D013-451D-B7EB-AFCFC5BDD280}">
      <dgm:prSet/>
      <dgm:spPr/>
      <dgm:t>
        <a:bodyPr/>
        <a:lstStyle/>
        <a:p>
          <a:pPr rtl="0"/>
          <a:r>
            <a:rPr lang="en-US">
              <a:latin typeface="Times New Roman" panose="02020603050405020304" pitchFamily="18" charset="0"/>
              <a:cs typeface="Times New Roman" panose="02020603050405020304" pitchFamily="18" charset="0"/>
            </a:rPr>
            <a:t>The use of Crisis Management Theory and the Resource-Based View identifies readiness and the deliberate application of internal resources as being at the heart of resilience.</a:t>
          </a:r>
        </a:p>
      </dgm:t>
    </dgm:pt>
    <dgm:pt modelId="{6293A78C-50BE-473A-95E4-E04116E5A418}" type="parTrans" cxnId="{70F9E41C-E56F-4053-A3B9-A9CAA18F37B5}">
      <dgm:prSet/>
      <dgm:spPr/>
      <dgm:t>
        <a:bodyPr/>
        <a:lstStyle/>
        <a:p>
          <a:endParaRPr lang="en-US">
            <a:latin typeface="Times New Roman" panose="02020603050405020304" pitchFamily="18" charset="0"/>
            <a:cs typeface="Times New Roman" panose="02020603050405020304" pitchFamily="18" charset="0"/>
          </a:endParaRPr>
        </a:p>
      </dgm:t>
    </dgm:pt>
    <dgm:pt modelId="{AC981467-1BE3-4C70-83AD-A0D15D129B8A}" type="sibTrans" cxnId="{70F9E41C-E56F-4053-A3B9-A9CAA18F37B5}">
      <dgm:prSet/>
      <dgm:spPr/>
      <dgm:t>
        <a:bodyPr/>
        <a:lstStyle/>
        <a:p>
          <a:endParaRPr lang="en-US">
            <a:latin typeface="Times New Roman" panose="02020603050405020304" pitchFamily="18" charset="0"/>
            <a:cs typeface="Times New Roman" panose="02020603050405020304" pitchFamily="18" charset="0"/>
          </a:endParaRPr>
        </a:p>
      </dgm:t>
    </dgm:pt>
    <dgm:pt modelId="{50360998-B860-47C7-9737-5A9114DD6D5D}">
      <dgm:prSet/>
      <dgm:spPr/>
      <dgm:t>
        <a:bodyPr/>
        <a:lstStyle/>
        <a:p>
          <a:pPr rtl="0"/>
          <a:r>
            <a:rPr lang="en-US">
              <a:latin typeface="Times New Roman" panose="02020603050405020304" pitchFamily="18" charset="0"/>
              <a:cs typeface="Times New Roman" panose="02020603050405020304" pitchFamily="18" charset="0"/>
            </a:rPr>
            <a:t>Hotels must move beyond crisis management and adopt creative solutions and adaptability when troughs and upturns occur for them to maintain a competitive advantage as conditions change rapidly.</a:t>
          </a:r>
        </a:p>
      </dgm:t>
    </dgm:pt>
    <dgm:pt modelId="{4D03D32E-C1BB-4AF7-ACE6-04F0796B71A1}" type="parTrans" cxnId="{43FFB3A8-E431-4A70-8DE4-6E7795A6841F}">
      <dgm:prSet/>
      <dgm:spPr/>
      <dgm:t>
        <a:bodyPr/>
        <a:lstStyle/>
        <a:p>
          <a:endParaRPr lang="en-US">
            <a:latin typeface="Times New Roman" panose="02020603050405020304" pitchFamily="18" charset="0"/>
            <a:cs typeface="Times New Roman" panose="02020603050405020304" pitchFamily="18" charset="0"/>
          </a:endParaRPr>
        </a:p>
      </dgm:t>
    </dgm:pt>
    <dgm:pt modelId="{81CB1BCC-7959-488D-A0D9-596C9817647C}" type="sibTrans" cxnId="{43FFB3A8-E431-4A70-8DE4-6E7795A6841F}">
      <dgm:prSet/>
      <dgm:spPr/>
      <dgm:t>
        <a:bodyPr/>
        <a:lstStyle/>
        <a:p>
          <a:endParaRPr lang="en-US">
            <a:latin typeface="Times New Roman" panose="02020603050405020304" pitchFamily="18" charset="0"/>
            <a:cs typeface="Times New Roman" panose="02020603050405020304" pitchFamily="18" charset="0"/>
          </a:endParaRPr>
        </a:p>
      </dgm:t>
    </dgm:pt>
    <dgm:pt modelId="{1B16C657-1D7A-41B4-9A0C-EB9CA0A10567}" type="pres">
      <dgm:prSet presAssocID="{D459BC0E-90F7-4361-BEE2-80E1D96CABCA}" presName="linear" presStyleCnt="0">
        <dgm:presLayoutVars>
          <dgm:animLvl val="lvl"/>
          <dgm:resizeHandles val="exact"/>
        </dgm:presLayoutVars>
      </dgm:prSet>
      <dgm:spPr/>
    </dgm:pt>
    <dgm:pt modelId="{DB168A78-E26E-4589-A2DF-18F620B88BF3}" type="pres">
      <dgm:prSet presAssocID="{F4E65CF7-89D8-4DD3-A551-F8D1ADEF1719}" presName="parentText" presStyleLbl="node1" presStyleIdx="0" presStyleCnt="3">
        <dgm:presLayoutVars>
          <dgm:chMax val="0"/>
          <dgm:bulletEnabled val="1"/>
        </dgm:presLayoutVars>
      </dgm:prSet>
      <dgm:spPr/>
    </dgm:pt>
    <dgm:pt modelId="{07C64C62-B614-4B20-BC03-ED422E2BAC76}" type="pres">
      <dgm:prSet presAssocID="{D8DCA139-DB28-46C7-9409-29DCB113100B}" presName="spacer" presStyleCnt="0"/>
      <dgm:spPr/>
    </dgm:pt>
    <dgm:pt modelId="{CEB9754E-AC1B-4606-9D27-557119305613}" type="pres">
      <dgm:prSet presAssocID="{73F92C84-D013-451D-B7EB-AFCFC5BDD280}" presName="parentText" presStyleLbl="node1" presStyleIdx="1" presStyleCnt="3">
        <dgm:presLayoutVars>
          <dgm:chMax val="0"/>
          <dgm:bulletEnabled val="1"/>
        </dgm:presLayoutVars>
      </dgm:prSet>
      <dgm:spPr/>
    </dgm:pt>
    <dgm:pt modelId="{6C1F9045-A169-4F6F-95EB-62DF18CCAEF5}" type="pres">
      <dgm:prSet presAssocID="{AC981467-1BE3-4C70-83AD-A0D15D129B8A}" presName="spacer" presStyleCnt="0"/>
      <dgm:spPr/>
    </dgm:pt>
    <dgm:pt modelId="{04913243-3D9F-4573-8312-9DC2C5C84275}" type="pres">
      <dgm:prSet presAssocID="{50360998-B860-47C7-9737-5A9114DD6D5D}" presName="parentText" presStyleLbl="node1" presStyleIdx="2" presStyleCnt="3">
        <dgm:presLayoutVars>
          <dgm:chMax val="0"/>
          <dgm:bulletEnabled val="1"/>
        </dgm:presLayoutVars>
      </dgm:prSet>
      <dgm:spPr/>
    </dgm:pt>
  </dgm:ptLst>
  <dgm:cxnLst>
    <dgm:cxn modelId="{70F9E41C-E56F-4053-A3B9-A9CAA18F37B5}" srcId="{D459BC0E-90F7-4361-BEE2-80E1D96CABCA}" destId="{73F92C84-D013-451D-B7EB-AFCFC5BDD280}" srcOrd="1" destOrd="0" parTransId="{6293A78C-50BE-473A-95E4-E04116E5A418}" sibTransId="{AC981467-1BE3-4C70-83AD-A0D15D129B8A}"/>
    <dgm:cxn modelId="{B5729D22-ED65-4D86-A060-B29C4B5A323C}" type="presOf" srcId="{D459BC0E-90F7-4361-BEE2-80E1D96CABCA}" destId="{1B16C657-1D7A-41B4-9A0C-EB9CA0A10567}" srcOrd="0" destOrd="0" presId="urn:microsoft.com/office/officeart/2005/8/layout/vList2"/>
    <dgm:cxn modelId="{DA136C5C-FCD2-4482-AE29-F1427520D5E6}" type="presOf" srcId="{73F92C84-D013-451D-B7EB-AFCFC5BDD280}" destId="{CEB9754E-AC1B-4606-9D27-557119305613}" srcOrd="0" destOrd="0" presId="urn:microsoft.com/office/officeart/2005/8/layout/vList2"/>
    <dgm:cxn modelId="{205CCE52-DA4E-48FD-81C6-86FFA8346E8A}" type="presOf" srcId="{50360998-B860-47C7-9737-5A9114DD6D5D}" destId="{04913243-3D9F-4573-8312-9DC2C5C84275}" srcOrd="0" destOrd="0" presId="urn:microsoft.com/office/officeart/2005/8/layout/vList2"/>
    <dgm:cxn modelId="{576F6A7B-2C4D-4FE8-AE6A-809FA98336A2}" type="presOf" srcId="{F4E65CF7-89D8-4DD3-A551-F8D1ADEF1719}" destId="{DB168A78-E26E-4589-A2DF-18F620B88BF3}" srcOrd="0" destOrd="0" presId="urn:microsoft.com/office/officeart/2005/8/layout/vList2"/>
    <dgm:cxn modelId="{B5AB34A4-E128-4D70-A17E-47A50369FFA3}" srcId="{D459BC0E-90F7-4361-BEE2-80E1D96CABCA}" destId="{F4E65CF7-89D8-4DD3-A551-F8D1ADEF1719}" srcOrd="0" destOrd="0" parTransId="{A15C711E-ABD2-43C3-8FEC-CFC6F427A25B}" sibTransId="{D8DCA139-DB28-46C7-9409-29DCB113100B}"/>
    <dgm:cxn modelId="{43FFB3A8-E431-4A70-8DE4-6E7795A6841F}" srcId="{D459BC0E-90F7-4361-BEE2-80E1D96CABCA}" destId="{50360998-B860-47C7-9737-5A9114DD6D5D}" srcOrd="2" destOrd="0" parTransId="{4D03D32E-C1BB-4AF7-ACE6-04F0796B71A1}" sibTransId="{81CB1BCC-7959-488D-A0D9-596C9817647C}"/>
    <dgm:cxn modelId="{015A9F8F-6FB0-4232-8F38-1DB0D8A26FB7}" type="presParOf" srcId="{1B16C657-1D7A-41B4-9A0C-EB9CA0A10567}" destId="{DB168A78-E26E-4589-A2DF-18F620B88BF3}" srcOrd="0" destOrd="0" presId="urn:microsoft.com/office/officeart/2005/8/layout/vList2"/>
    <dgm:cxn modelId="{65261C13-A216-4875-A143-07B36274BFFA}" type="presParOf" srcId="{1B16C657-1D7A-41B4-9A0C-EB9CA0A10567}" destId="{07C64C62-B614-4B20-BC03-ED422E2BAC76}" srcOrd="1" destOrd="0" presId="urn:microsoft.com/office/officeart/2005/8/layout/vList2"/>
    <dgm:cxn modelId="{16325521-2907-4654-A049-6846AAF910BA}" type="presParOf" srcId="{1B16C657-1D7A-41B4-9A0C-EB9CA0A10567}" destId="{CEB9754E-AC1B-4606-9D27-557119305613}" srcOrd="2" destOrd="0" presId="urn:microsoft.com/office/officeart/2005/8/layout/vList2"/>
    <dgm:cxn modelId="{296A7EB9-04E5-49FC-9DDF-5507DB2FB977}" type="presParOf" srcId="{1B16C657-1D7A-41B4-9A0C-EB9CA0A10567}" destId="{6C1F9045-A169-4F6F-95EB-62DF18CCAEF5}" srcOrd="3" destOrd="0" presId="urn:microsoft.com/office/officeart/2005/8/layout/vList2"/>
    <dgm:cxn modelId="{D5EEE73E-FAC5-4316-939E-CAD6C5B7DD75}" type="presParOf" srcId="{1B16C657-1D7A-41B4-9A0C-EB9CA0A10567}" destId="{04913243-3D9F-4573-8312-9DC2C5C8427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CB2D28-E0DC-46D0-A5AD-56AD8453DEBA}">
      <dsp:nvSpPr>
        <dsp:cNvPr id="0" name=""/>
        <dsp:cNvSpPr/>
      </dsp:nvSpPr>
      <dsp:spPr>
        <a:xfrm>
          <a:off x="0" y="164503"/>
          <a:ext cx="8246070" cy="69498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The converging crises of pandemics, political instability, natural disasters and unstable economies have caused extensive problems in hospitality.</a:t>
          </a:r>
        </a:p>
      </dsp:txBody>
      <dsp:txXfrm>
        <a:off x="33926" y="198429"/>
        <a:ext cx="8178218" cy="627128"/>
      </dsp:txXfrm>
    </dsp:sp>
    <dsp:sp modelId="{65D745E4-2B02-4966-B2AC-732F7720E310}">
      <dsp:nvSpPr>
        <dsp:cNvPr id="0" name=""/>
        <dsp:cNvSpPr/>
      </dsp:nvSpPr>
      <dsp:spPr>
        <a:xfrm>
          <a:off x="0" y="911323"/>
          <a:ext cx="8246070" cy="694980"/>
        </a:xfrm>
        <a:prstGeom prst="roundRect">
          <a:avLst/>
        </a:prstGeom>
        <a:gradFill rotWithShape="0">
          <a:gsLst>
            <a:gs pos="0">
              <a:schemeClr val="accent2">
                <a:hueOff val="1560506"/>
                <a:satOff val="-1946"/>
                <a:lumOff val="458"/>
                <a:alphaOff val="0"/>
                <a:shade val="51000"/>
                <a:satMod val="130000"/>
              </a:schemeClr>
            </a:gs>
            <a:gs pos="80000">
              <a:schemeClr val="accent2">
                <a:hueOff val="1560506"/>
                <a:satOff val="-1946"/>
                <a:lumOff val="458"/>
                <a:alphaOff val="0"/>
                <a:shade val="93000"/>
                <a:satMod val="130000"/>
              </a:schemeClr>
            </a:gs>
            <a:gs pos="100000">
              <a:schemeClr val="accent2">
                <a:hueOff val="1560506"/>
                <a:satOff val="-1946"/>
                <a:lumOff val="45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The effect of COVID-19, the Ukrainian war, and the severe natural catastrophes in Asia and in the US largely transformed the global tourism industry in recent years.</a:t>
          </a:r>
        </a:p>
      </dsp:txBody>
      <dsp:txXfrm>
        <a:off x="33926" y="945249"/>
        <a:ext cx="8178218" cy="627128"/>
      </dsp:txXfrm>
    </dsp:sp>
    <dsp:sp modelId="{F7B09B29-489D-49DA-B630-0636F02A1F08}">
      <dsp:nvSpPr>
        <dsp:cNvPr id="0" name=""/>
        <dsp:cNvSpPr/>
      </dsp:nvSpPr>
      <dsp:spPr>
        <a:xfrm>
          <a:off x="0" y="1658143"/>
          <a:ext cx="8246070" cy="694980"/>
        </a:xfrm>
        <a:prstGeom prst="roundRect">
          <a:avLst/>
        </a:prstGeom>
        <a:gradFill rotWithShape="0">
          <a:gsLst>
            <a:gs pos="0">
              <a:schemeClr val="accent2">
                <a:hueOff val="3121013"/>
                <a:satOff val="-3893"/>
                <a:lumOff val="915"/>
                <a:alphaOff val="0"/>
                <a:shade val="51000"/>
                <a:satMod val="130000"/>
              </a:schemeClr>
            </a:gs>
            <a:gs pos="80000">
              <a:schemeClr val="accent2">
                <a:hueOff val="3121013"/>
                <a:satOff val="-3893"/>
                <a:lumOff val="915"/>
                <a:alphaOff val="0"/>
                <a:shade val="93000"/>
                <a:satMod val="130000"/>
              </a:schemeClr>
            </a:gs>
            <a:gs pos="100000">
              <a:schemeClr val="accent2">
                <a:hueOff val="3121013"/>
                <a:satOff val="-3893"/>
                <a:lumOff val="91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According to researchers Papallou, Katafygiotou and Dimopoulos (2024), conventional methods of managing crises do not suffice.</a:t>
          </a:r>
        </a:p>
      </dsp:txBody>
      <dsp:txXfrm>
        <a:off x="33926" y="1692069"/>
        <a:ext cx="8178218" cy="627128"/>
      </dsp:txXfrm>
    </dsp:sp>
    <dsp:sp modelId="{6D8C3153-1A07-41C2-BDEA-205CB6B30B54}">
      <dsp:nvSpPr>
        <dsp:cNvPr id="0" name=""/>
        <dsp:cNvSpPr/>
      </dsp:nvSpPr>
      <dsp:spPr>
        <a:xfrm>
          <a:off x="0" y="2404963"/>
          <a:ext cx="8246070" cy="694980"/>
        </a:xfrm>
        <a:prstGeom prst="roundRect">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The aim of this research is to critically examine hotel strategic responses to uncertain situations and assess their success through real-world examples and conceptual models.</a:t>
          </a:r>
        </a:p>
      </dsp:txBody>
      <dsp:txXfrm>
        <a:off x="33926" y="2438889"/>
        <a:ext cx="8178218" cy="6271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60754-09FF-45B1-882D-793792DB6066}">
      <dsp:nvSpPr>
        <dsp:cNvPr id="0" name=""/>
        <dsp:cNvSpPr/>
      </dsp:nvSpPr>
      <dsp:spPr>
        <a:xfrm>
          <a:off x="0" y="3905"/>
          <a:ext cx="3568356" cy="3568356"/>
        </a:xfrm>
        <a:prstGeom prst="pie">
          <a:avLst>
            <a:gd name="adj1" fmla="val 5400000"/>
            <a:gd name="adj2" fmla="val 1620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515C15BD-0709-4D03-9657-7AAB9C06E951}">
      <dsp:nvSpPr>
        <dsp:cNvPr id="0" name=""/>
        <dsp:cNvSpPr/>
      </dsp:nvSpPr>
      <dsp:spPr>
        <a:xfrm>
          <a:off x="1784178" y="3905"/>
          <a:ext cx="4163081" cy="3568356"/>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a:latin typeface="Times New Roman" panose="02020603050405020304" pitchFamily="18" charset="0"/>
              <a:cs typeface="Times New Roman" panose="02020603050405020304" pitchFamily="18" charset="0"/>
            </a:rPr>
            <a:t>Uncertainty in the hospitality sector stems from the intersection of global shocks such as pandemics, armed clashes, climatic incidents, and economic disruptions.</a:t>
          </a:r>
        </a:p>
      </dsp:txBody>
      <dsp:txXfrm>
        <a:off x="1784178" y="3905"/>
        <a:ext cx="4163081" cy="758275"/>
      </dsp:txXfrm>
    </dsp:sp>
    <dsp:sp modelId="{BC2BB30C-CED0-4549-8561-A4872B0A1E4D}">
      <dsp:nvSpPr>
        <dsp:cNvPr id="0" name=""/>
        <dsp:cNvSpPr/>
      </dsp:nvSpPr>
      <dsp:spPr>
        <a:xfrm>
          <a:off x="468346" y="762181"/>
          <a:ext cx="2631662" cy="2631662"/>
        </a:xfrm>
        <a:prstGeom prst="pie">
          <a:avLst>
            <a:gd name="adj1" fmla="val 5400000"/>
            <a:gd name="adj2" fmla="val 16200000"/>
          </a:avLst>
        </a:prstGeom>
        <a:gradFill rotWithShape="0">
          <a:gsLst>
            <a:gs pos="0">
              <a:schemeClr val="accent5">
                <a:hueOff val="-3311292"/>
                <a:satOff val="13270"/>
                <a:lumOff val="2876"/>
                <a:alphaOff val="0"/>
                <a:shade val="51000"/>
                <a:satMod val="130000"/>
              </a:schemeClr>
            </a:gs>
            <a:gs pos="80000">
              <a:schemeClr val="accent5">
                <a:hueOff val="-3311292"/>
                <a:satOff val="13270"/>
                <a:lumOff val="2876"/>
                <a:alphaOff val="0"/>
                <a:shade val="93000"/>
                <a:satMod val="130000"/>
              </a:schemeClr>
            </a:gs>
            <a:gs pos="100000">
              <a:schemeClr val="accent5">
                <a:hueOff val="-3311292"/>
                <a:satOff val="13270"/>
                <a:lumOff val="287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F9C57FD-C2BF-4CC2-A725-22B3C9746F1D}">
      <dsp:nvSpPr>
        <dsp:cNvPr id="0" name=""/>
        <dsp:cNvSpPr/>
      </dsp:nvSpPr>
      <dsp:spPr>
        <a:xfrm>
          <a:off x="1784178" y="762181"/>
          <a:ext cx="4163081" cy="2631662"/>
        </a:xfrm>
        <a:prstGeom prst="rect">
          <a:avLst/>
        </a:prstGeom>
        <a:solidFill>
          <a:schemeClr val="lt1">
            <a:alpha val="90000"/>
            <a:hueOff val="0"/>
            <a:satOff val="0"/>
            <a:lumOff val="0"/>
            <a:alphaOff val="0"/>
          </a:schemeClr>
        </a:solidFill>
        <a:ln w="9525" cap="flat" cmpd="sng" algn="ctr">
          <a:solidFill>
            <a:schemeClr val="accent5">
              <a:hueOff val="-3311292"/>
              <a:satOff val="13270"/>
              <a:lumOff val="2876"/>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a:latin typeface="Times New Roman" panose="02020603050405020304" pitchFamily="18" charset="0"/>
              <a:cs typeface="Times New Roman" panose="02020603050405020304" pitchFamily="18" charset="0"/>
            </a:rPr>
            <a:t>According to Ford and Sturman (2020), most of the hotels, especially the independent ones, did not have proactive risk analysis, with only 22% of them having official contingency plans before 2020.</a:t>
          </a:r>
        </a:p>
      </dsp:txBody>
      <dsp:txXfrm>
        <a:off x="1784178" y="762181"/>
        <a:ext cx="4163081" cy="758275"/>
      </dsp:txXfrm>
    </dsp:sp>
    <dsp:sp modelId="{8E2579FB-C8B6-4422-AFDF-CD82CCDC49F2}">
      <dsp:nvSpPr>
        <dsp:cNvPr id="0" name=""/>
        <dsp:cNvSpPr/>
      </dsp:nvSpPr>
      <dsp:spPr>
        <a:xfrm>
          <a:off x="936693" y="1520457"/>
          <a:ext cx="1694969" cy="1694969"/>
        </a:xfrm>
        <a:prstGeom prst="pie">
          <a:avLst>
            <a:gd name="adj1" fmla="val 5400000"/>
            <a:gd name="adj2" fmla="val 16200000"/>
          </a:avLst>
        </a:prstGeom>
        <a:gradFill rotWithShape="0">
          <a:gsLst>
            <a:gs pos="0">
              <a:schemeClr val="accent5">
                <a:hueOff val="-6622584"/>
                <a:satOff val="26541"/>
                <a:lumOff val="5752"/>
                <a:alphaOff val="0"/>
                <a:shade val="51000"/>
                <a:satMod val="130000"/>
              </a:schemeClr>
            </a:gs>
            <a:gs pos="80000">
              <a:schemeClr val="accent5">
                <a:hueOff val="-6622584"/>
                <a:satOff val="26541"/>
                <a:lumOff val="5752"/>
                <a:alphaOff val="0"/>
                <a:shade val="93000"/>
                <a:satMod val="130000"/>
              </a:schemeClr>
            </a:gs>
            <a:gs pos="100000">
              <a:schemeClr val="accent5">
                <a:hueOff val="-6622584"/>
                <a:satOff val="26541"/>
                <a:lumOff val="575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495D9993-2178-43E4-A56B-47A4D9EF6946}">
      <dsp:nvSpPr>
        <dsp:cNvPr id="0" name=""/>
        <dsp:cNvSpPr/>
      </dsp:nvSpPr>
      <dsp:spPr>
        <a:xfrm>
          <a:off x="1784178" y="1520457"/>
          <a:ext cx="4163081" cy="1694969"/>
        </a:xfrm>
        <a:prstGeom prst="rect">
          <a:avLst/>
        </a:prstGeom>
        <a:solidFill>
          <a:schemeClr val="lt1">
            <a:alpha val="90000"/>
            <a:hueOff val="0"/>
            <a:satOff val="0"/>
            <a:lumOff val="0"/>
            <a:alphaOff val="0"/>
          </a:schemeClr>
        </a:solidFill>
        <a:ln w="9525" cap="flat" cmpd="sng" algn="ctr">
          <a:solidFill>
            <a:schemeClr val="accent5">
              <a:hueOff val="-6622584"/>
              <a:satOff val="26541"/>
              <a:lumOff val="5752"/>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a:latin typeface="Times New Roman" panose="02020603050405020304" pitchFamily="18" charset="0"/>
              <a:cs typeface="Times New Roman" panose="02020603050405020304" pitchFamily="18" charset="0"/>
            </a:rPr>
            <a:t>Crisis Management Theory is perhaps the most applicable theory, focusing on pre-crisis readiness, short-term response, and post-crisis reconstruction (Hussein et al., 2024).</a:t>
          </a:r>
        </a:p>
      </dsp:txBody>
      <dsp:txXfrm>
        <a:off x="1784178" y="1520457"/>
        <a:ext cx="4163081" cy="758275"/>
      </dsp:txXfrm>
    </dsp:sp>
    <dsp:sp modelId="{4E390817-09D0-41D1-BE61-581AE8D59538}">
      <dsp:nvSpPr>
        <dsp:cNvPr id="0" name=""/>
        <dsp:cNvSpPr/>
      </dsp:nvSpPr>
      <dsp:spPr>
        <a:xfrm>
          <a:off x="1405040" y="2278732"/>
          <a:ext cx="758275" cy="758275"/>
        </a:xfrm>
        <a:prstGeom prst="pie">
          <a:avLst>
            <a:gd name="adj1" fmla="val 5400000"/>
            <a:gd name="adj2" fmla="val 16200000"/>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41F12043-6B64-44FB-8411-7CBBF827B846}">
      <dsp:nvSpPr>
        <dsp:cNvPr id="0" name=""/>
        <dsp:cNvSpPr/>
      </dsp:nvSpPr>
      <dsp:spPr>
        <a:xfrm>
          <a:off x="1784178" y="2278732"/>
          <a:ext cx="4163081" cy="758275"/>
        </a:xfrm>
        <a:prstGeom prst="rect">
          <a:avLst/>
        </a:prstGeom>
        <a:solidFill>
          <a:schemeClr val="lt1">
            <a:alpha val="90000"/>
            <a:hueOff val="0"/>
            <a:satOff val="0"/>
            <a:lumOff val="0"/>
            <a:alphaOff val="0"/>
          </a:schemeClr>
        </a:solidFill>
        <a:ln w="9525" cap="flat" cmpd="sng" algn="ctr">
          <a:solidFill>
            <a:schemeClr val="accent5">
              <a:hueOff val="-9933876"/>
              <a:satOff val="39811"/>
              <a:lumOff val="8628"/>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a:latin typeface="Times New Roman" panose="02020603050405020304" pitchFamily="18" charset="0"/>
              <a:cs typeface="Times New Roman" panose="02020603050405020304" pitchFamily="18" charset="0"/>
            </a:rPr>
            <a:t>Zhang, Lv and Islam (2024) found that chain hotels who had invested in data analytics and mobility technologies before the pandemic recorded 25% higher recovery levels in occupancy compared to establishments lacking them.</a:t>
          </a:r>
        </a:p>
      </dsp:txBody>
      <dsp:txXfrm>
        <a:off x="1784178" y="2278732"/>
        <a:ext cx="4163081" cy="7582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6F427-0EEA-4BC8-91D7-8E9230840B7B}">
      <dsp:nvSpPr>
        <dsp:cNvPr id="0" name=""/>
        <dsp:cNvSpPr/>
      </dsp:nvSpPr>
      <dsp:spPr>
        <a:xfrm>
          <a:off x="5227" y="269651"/>
          <a:ext cx="1562317" cy="3036865"/>
        </a:xfrm>
        <a:prstGeom prst="roundRect">
          <a:avLst>
            <a:gd name="adj" fmla="val 10000"/>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RBV is deficient in conditions of high unpredictability where internal resources become inadequate due to the volatility of the market. </a:t>
          </a:r>
          <a:r>
            <a:rPr lang="en-US" sz="1200" kern="1200" dirty="0" err="1">
              <a:latin typeface="Times New Roman" panose="02020603050405020304" pitchFamily="18" charset="0"/>
              <a:cs typeface="Times New Roman" panose="02020603050405020304" pitchFamily="18" charset="0"/>
            </a:rPr>
            <a:t>Miedes-Ugarte</a:t>
          </a:r>
          <a:r>
            <a:rPr lang="en-US" sz="1200" kern="1200" dirty="0">
              <a:latin typeface="Times New Roman" panose="02020603050405020304" pitchFamily="18" charset="0"/>
              <a:cs typeface="Times New Roman" panose="02020603050405020304" pitchFamily="18" charset="0"/>
            </a:rPr>
            <a:t> and Flores-Ruiz (2024)  support the incorporation of Dynamic Capabilities Theory where dynamic adaptation is </a:t>
          </a:r>
          <a:r>
            <a:rPr lang="en-US" sz="1200" kern="1200" dirty="0" err="1">
              <a:latin typeface="Times New Roman" panose="02020603050405020304" pitchFamily="18" charset="0"/>
              <a:cs typeface="Times New Roman" panose="02020603050405020304" pitchFamily="18" charset="0"/>
            </a:rPr>
            <a:t>emphasised</a:t>
          </a:r>
          <a:r>
            <a:rPr lang="en-US" sz="1200" kern="1200" dirty="0">
              <a:latin typeface="Times New Roman" panose="02020603050405020304" pitchFamily="18" charset="0"/>
              <a:cs typeface="Times New Roman" panose="02020603050405020304" pitchFamily="18" charset="0"/>
            </a:rPr>
            <a:t> as real-time innovation, learning and sharing of assets from stakeholders. </a:t>
          </a:r>
        </a:p>
      </dsp:txBody>
      <dsp:txXfrm>
        <a:off x="50986" y="315410"/>
        <a:ext cx="1470799" cy="2945347"/>
      </dsp:txXfrm>
    </dsp:sp>
    <dsp:sp modelId="{F4E5C6A5-46BA-42A5-861A-65934D5A0756}">
      <dsp:nvSpPr>
        <dsp:cNvPr id="0" name=""/>
        <dsp:cNvSpPr/>
      </dsp:nvSpPr>
      <dsp:spPr>
        <a:xfrm>
          <a:off x="1723776" y="1594356"/>
          <a:ext cx="331211" cy="387454"/>
        </a:xfrm>
        <a:prstGeom prst="rightArrow">
          <a:avLst>
            <a:gd name="adj1" fmla="val 60000"/>
            <a:gd name="adj2" fmla="val 50000"/>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US" sz="1050" kern="1200">
            <a:latin typeface="Times New Roman" panose="02020603050405020304" pitchFamily="18" charset="0"/>
            <a:cs typeface="Times New Roman" panose="02020603050405020304" pitchFamily="18" charset="0"/>
          </a:endParaRPr>
        </a:p>
      </dsp:txBody>
      <dsp:txXfrm>
        <a:off x="1723776" y="1671847"/>
        <a:ext cx="231848" cy="232472"/>
      </dsp:txXfrm>
    </dsp:sp>
    <dsp:sp modelId="{923FE1B0-C409-4AD1-8AD2-B2663C54BACA}">
      <dsp:nvSpPr>
        <dsp:cNvPr id="0" name=""/>
        <dsp:cNvSpPr/>
      </dsp:nvSpPr>
      <dsp:spPr>
        <a:xfrm>
          <a:off x="2192471" y="269651"/>
          <a:ext cx="1562317" cy="3036865"/>
        </a:xfrm>
        <a:prstGeom prst="roundRect">
          <a:avLst>
            <a:gd name="adj" fmla="val 10000"/>
          </a:avLst>
        </a:prstGeom>
        <a:gradFill rotWithShape="0">
          <a:gsLst>
            <a:gs pos="0">
              <a:schemeClr val="accent2">
                <a:hueOff val="2340759"/>
                <a:satOff val="-2919"/>
                <a:lumOff val="686"/>
                <a:alphaOff val="0"/>
                <a:tint val="50000"/>
                <a:satMod val="300000"/>
              </a:schemeClr>
            </a:gs>
            <a:gs pos="35000">
              <a:schemeClr val="accent2">
                <a:hueOff val="2340759"/>
                <a:satOff val="-2919"/>
                <a:lumOff val="686"/>
                <a:alphaOff val="0"/>
                <a:tint val="37000"/>
                <a:satMod val="300000"/>
              </a:schemeClr>
            </a:gs>
            <a:gs pos="100000">
              <a:schemeClr val="accent2">
                <a:hueOff val="2340759"/>
                <a:satOff val="-2919"/>
                <a:lumOff val="68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a:latin typeface="Times New Roman" panose="02020603050405020304" pitchFamily="18" charset="0"/>
              <a:cs typeface="Times New Roman" panose="02020603050405020304" pitchFamily="18" charset="0"/>
            </a:rPr>
            <a:t>In their longitudinal case study of Indian hospitality businesses, firms where cross-sector collaboration was undertaken during times of crises experienced an increase in customer retention of 17% compared to 8% in firms using internal resource measures. </a:t>
          </a:r>
        </a:p>
      </dsp:txBody>
      <dsp:txXfrm>
        <a:off x="2238230" y="315410"/>
        <a:ext cx="1470799" cy="2945347"/>
      </dsp:txXfrm>
    </dsp:sp>
    <dsp:sp modelId="{51A80513-9C3D-49A5-B6A4-5D7D58EDF15D}">
      <dsp:nvSpPr>
        <dsp:cNvPr id="0" name=""/>
        <dsp:cNvSpPr/>
      </dsp:nvSpPr>
      <dsp:spPr>
        <a:xfrm>
          <a:off x="3911020" y="1594356"/>
          <a:ext cx="331211" cy="387454"/>
        </a:xfrm>
        <a:prstGeom prst="rightArrow">
          <a:avLst>
            <a:gd name="adj1" fmla="val 60000"/>
            <a:gd name="adj2" fmla="val 50000"/>
          </a:avLst>
        </a:prstGeom>
        <a:gradFill rotWithShape="0">
          <a:gsLst>
            <a:gs pos="0">
              <a:schemeClr val="accent2">
                <a:hueOff val="4681519"/>
                <a:satOff val="-5839"/>
                <a:lumOff val="1373"/>
                <a:alphaOff val="0"/>
                <a:tint val="50000"/>
                <a:satMod val="300000"/>
              </a:schemeClr>
            </a:gs>
            <a:gs pos="35000">
              <a:schemeClr val="accent2">
                <a:hueOff val="4681519"/>
                <a:satOff val="-5839"/>
                <a:lumOff val="1373"/>
                <a:alphaOff val="0"/>
                <a:tint val="37000"/>
                <a:satMod val="300000"/>
              </a:schemeClr>
            </a:gs>
            <a:gs pos="100000">
              <a:schemeClr val="accent2">
                <a:hueOff val="4681519"/>
                <a:satOff val="-5839"/>
                <a:lumOff val="1373"/>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US" sz="1050" kern="1200">
            <a:latin typeface="Times New Roman" panose="02020603050405020304" pitchFamily="18" charset="0"/>
            <a:cs typeface="Times New Roman" panose="02020603050405020304" pitchFamily="18" charset="0"/>
          </a:endParaRPr>
        </a:p>
      </dsp:txBody>
      <dsp:txXfrm>
        <a:off x="3911020" y="1671847"/>
        <a:ext cx="231848" cy="232472"/>
      </dsp:txXfrm>
    </dsp:sp>
    <dsp:sp modelId="{973DFD63-DABA-4BCC-967E-3E7FE5B1533C}">
      <dsp:nvSpPr>
        <dsp:cNvPr id="0" name=""/>
        <dsp:cNvSpPr/>
      </dsp:nvSpPr>
      <dsp:spPr>
        <a:xfrm>
          <a:off x="4379715" y="269651"/>
          <a:ext cx="1562317" cy="3036865"/>
        </a:xfrm>
        <a:prstGeom prst="roundRect">
          <a:avLst>
            <a:gd name="adj" fmla="val 10000"/>
          </a:avLst>
        </a:prstGeom>
        <a:gradFill rotWithShape="0">
          <a:gsLst>
            <a:gs pos="0">
              <a:schemeClr val="accent2">
                <a:hueOff val="4681519"/>
                <a:satOff val="-5839"/>
                <a:lumOff val="1373"/>
                <a:alphaOff val="0"/>
                <a:tint val="50000"/>
                <a:satMod val="300000"/>
              </a:schemeClr>
            </a:gs>
            <a:gs pos="35000">
              <a:schemeClr val="accent2">
                <a:hueOff val="4681519"/>
                <a:satOff val="-5839"/>
                <a:lumOff val="1373"/>
                <a:alphaOff val="0"/>
                <a:tint val="37000"/>
                <a:satMod val="300000"/>
              </a:schemeClr>
            </a:gs>
            <a:gs pos="100000">
              <a:schemeClr val="accent2">
                <a:hueOff val="4681519"/>
                <a:satOff val="-5839"/>
                <a:lumOff val="1373"/>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a:latin typeface="Times New Roman" panose="02020603050405020304" pitchFamily="18" charset="0"/>
              <a:cs typeface="Times New Roman" panose="02020603050405020304" pitchFamily="18" charset="0"/>
            </a:rPr>
            <a:t>While classical strategic theories do provide foundational advice, their ability to function well during crises is improved if combined with adaptive learning models.</a:t>
          </a:r>
        </a:p>
      </dsp:txBody>
      <dsp:txXfrm>
        <a:off x="4425474" y="315410"/>
        <a:ext cx="1470799" cy="29453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11A77A-239F-4945-AF61-A3C41F712375}">
      <dsp:nvSpPr>
        <dsp:cNvPr id="0" name=""/>
        <dsp:cNvSpPr/>
      </dsp:nvSpPr>
      <dsp:spPr>
        <a:xfrm>
          <a:off x="-3689735" y="-566884"/>
          <a:ext cx="4398216" cy="4398216"/>
        </a:xfrm>
        <a:prstGeom prst="blockArc">
          <a:avLst>
            <a:gd name="adj1" fmla="val 18900000"/>
            <a:gd name="adj2" fmla="val 2700000"/>
            <a:gd name="adj3" fmla="val 491"/>
          </a:avLst>
        </a:prstGeom>
        <a:noFill/>
        <a:ln w="25400" cap="flat" cmpd="sng" algn="ctr">
          <a:solidFill>
            <a:schemeClr val="accent2">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9CAD87B0-0D72-4DDA-AF63-6249AF5996D2}">
      <dsp:nvSpPr>
        <dsp:cNvPr id="0" name=""/>
        <dsp:cNvSpPr/>
      </dsp:nvSpPr>
      <dsp:spPr>
        <a:xfrm>
          <a:off x="455596" y="326444"/>
          <a:ext cx="7747915" cy="652889"/>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18231" tIns="35560" rIns="35560" bIns="35560" numCol="1" spcCol="1270" anchor="ctr" anchorCtr="0">
          <a:noAutofit/>
        </a:bodyPr>
        <a:lstStyle/>
        <a:p>
          <a:pPr marL="0" lvl="0" indent="0" algn="l" defTabSz="622300" rtl="0">
            <a:lnSpc>
              <a:spcPct val="90000"/>
            </a:lnSpc>
            <a:spcBef>
              <a:spcPct val="0"/>
            </a:spcBef>
            <a:spcAft>
              <a:spcPct val="35000"/>
            </a:spcAft>
            <a:buNone/>
          </a:pPr>
          <a:r>
            <a:rPr lang="en-US" sz="1400" kern="1200">
              <a:latin typeface="Times New Roman" panose="02020603050405020304" pitchFamily="18" charset="0"/>
              <a:cs typeface="Times New Roman" panose="02020603050405020304" pitchFamily="18" charset="0"/>
            </a:rPr>
            <a:t>In line with Jayawardena (2022), 82% of global hotel chains implemented contactless cheque-in and mobile concierge services between 2020 and 2022 in efforts to restore guest trust and guarantee business resilience.</a:t>
          </a:r>
        </a:p>
      </dsp:txBody>
      <dsp:txXfrm>
        <a:off x="455596" y="326444"/>
        <a:ext cx="7747915" cy="652889"/>
      </dsp:txXfrm>
    </dsp:sp>
    <dsp:sp modelId="{7FE2175F-2012-43B5-9D47-BC9EE6D7D212}">
      <dsp:nvSpPr>
        <dsp:cNvPr id="0" name=""/>
        <dsp:cNvSpPr/>
      </dsp:nvSpPr>
      <dsp:spPr>
        <a:xfrm>
          <a:off x="47540" y="244833"/>
          <a:ext cx="816111" cy="816111"/>
        </a:xfrm>
        <a:prstGeom prst="ellipse">
          <a:avLst/>
        </a:prstGeom>
        <a:solidFill>
          <a:schemeClr val="lt1">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116C352D-C669-43AF-B439-0B2706206A98}">
      <dsp:nvSpPr>
        <dsp:cNvPr id="0" name=""/>
        <dsp:cNvSpPr/>
      </dsp:nvSpPr>
      <dsp:spPr>
        <a:xfrm>
          <a:off x="692921" y="1305778"/>
          <a:ext cx="7510590" cy="652889"/>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18231" tIns="35560" rIns="35560" bIns="35560" numCol="1" spcCol="1270" anchor="ctr" anchorCtr="0">
          <a:noAutofit/>
        </a:bodyPr>
        <a:lstStyle/>
        <a:p>
          <a:pPr marL="0" lvl="0" indent="0" algn="l" defTabSz="622300" rtl="0">
            <a:lnSpc>
              <a:spcPct val="90000"/>
            </a:lnSpc>
            <a:spcBef>
              <a:spcPct val="0"/>
            </a:spcBef>
            <a:spcAft>
              <a:spcPct val="35000"/>
            </a:spcAft>
            <a:buNone/>
          </a:pPr>
          <a:r>
            <a:rPr lang="en-US" sz="1400" kern="1200">
              <a:latin typeface="Times New Roman" panose="02020603050405020304" pitchFamily="18" charset="0"/>
              <a:cs typeface="Times New Roman" panose="02020603050405020304" pitchFamily="18" charset="0"/>
            </a:rPr>
            <a:t>Ford and Sturman (2020) reported that hotels with such hybrid models of services recorded between 20–25% of revenue recovery in Q3 2021 relative to other hotels with standard room-only packages.</a:t>
          </a:r>
        </a:p>
      </dsp:txBody>
      <dsp:txXfrm>
        <a:off x="692921" y="1305778"/>
        <a:ext cx="7510590" cy="652889"/>
      </dsp:txXfrm>
    </dsp:sp>
    <dsp:sp modelId="{08487A05-057F-447A-9173-53C7045359FC}">
      <dsp:nvSpPr>
        <dsp:cNvPr id="0" name=""/>
        <dsp:cNvSpPr/>
      </dsp:nvSpPr>
      <dsp:spPr>
        <a:xfrm>
          <a:off x="284865" y="1224167"/>
          <a:ext cx="816111" cy="816111"/>
        </a:xfrm>
        <a:prstGeom prst="ellipse">
          <a:avLst/>
        </a:prstGeom>
        <a:solidFill>
          <a:schemeClr val="lt1">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3B5243C6-06E0-483F-8503-BB836E6B060D}">
      <dsp:nvSpPr>
        <dsp:cNvPr id="0" name=""/>
        <dsp:cNvSpPr/>
      </dsp:nvSpPr>
      <dsp:spPr>
        <a:xfrm>
          <a:off x="455596" y="2285112"/>
          <a:ext cx="7747915" cy="652889"/>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18231" tIns="35560" rIns="35560" bIns="35560" numCol="1" spcCol="1270" anchor="ctr" anchorCtr="0">
          <a:noAutofit/>
        </a:bodyPr>
        <a:lstStyle/>
        <a:p>
          <a:pPr marL="0" lvl="0" indent="0" algn="l" defTabSz="622300" rtl="0">
            <a:lnSpc>
              <a:spcPct val="90000"/>
            </a:lnSpc>
            <a:spcBef>
              <a:spcPct val="0"/>
            </a:spcBef>
            <a:spcAft>
              <a:spcPct val="35000"/>
            </a:spcAft>
            <a:buNone/>
          </a:pPr>
          <a:r>
            <a:rPr lang="en-US" sz="1400" kern="1200">
              <a:latin typeface="Times New Roman" panose="02020603050405020304" pitchFamily="18" charset="0"/>
              <a:cs typeface="Times New Roman" panose="02020603050405020304" pitchFamily="18" charset="0"/>
            </a:rPr>
            <a:t>A survey of UK boutique hotels by Zhang, Lv and Islam (2024) also found only 28% had implemented cloud-based systems of operations or dynamic pricing—critical resources for managing volatile demand.</a:t>
          </a:r>
        </a:p>
      </dsp:txBody>
      <dsp:txXfrm>
        <a:off x="455596" y="2285112"/>
        <a:ext cx="7747915" cy="652889"/>
      </dsp:txXfrm>
    </dsp:sp>
    <dsp:sp modelId="{A13B2823-A593-4B25-980F-EF6905645318}">
      <dsp:nvSpPr>
        <dsp:cNvPr id="0" name=""/>
        <dsp:cNvSpPr/>
      </dsp:nvSpPr>
      <dsp:spPr>
        <a:xfrm>
          <a:off x="47540" y="2203501"/>
          <a:ext cx="816111" cy="816111"/>
        </a:xfrm>
        <a:prstGeom prst="ellipse">
          <a:avLst/>
        </a:prstGeom>
        <a:solidFill>
          <a:schemeClr val="lt1">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655C50-FB20-47F6-958A-7C942FB402E3}">
      <dsp:nvSpPr>
        <dsp:cNvPr id="0" name=""/>
        <dsp:cNvSpPr/>
      </dsp:nvSpPr>
      <dsp:spPr>
        <a:xfrm>
          <a:off x="0" y="0"/>
          <a:ext cx="5947259" cy="1117552"/>
        </a:xfrm>
        <a:prstGeom prst="roundRect">
          <a:avLst>
            <a:gd name="adj" fmla="val 10000"/>
          </a:avLst>
        </a:prstGeom>
        <a:gradFill rotWithShape="0">
          <a:gsLst>
            <a:gs pos="0">
              <a:schemeClr val="accent1">
                <a:shade val="50000"/>
                <a:hueOff val="0"/>
                <a:satOff val="0"/>
                <a:lumOff val="0"/>
                <a:alphaOff val="0"/>
                <a:shade val="51000"/>
                <a:satMod val="130000"/>
              </a:schemeClr>
            </a:gs>
            <a:gs pos="80000">
              <a:schemeClr val="accent1">
                <a:shade val="50000"/>
                <a:hueOff val="0"/>
                <a:satOff val="0"/>
                <a:lumOff val="0"/>
                <a:alphaOff val="0"/>
                <a:shade val="93000"/>
                <a:satMod val="130000"/>
              </a:schemeClr>
            </a:gs>
            <a:gs pos="100000">
              <a:schemeClr val="accent1">
                <a:shade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The research is qualitative in nature and makes use of secondary data in exploring how hotels formulate and enact strategies in times of uncertainty.</a:t>
          </a:r>
        </a:p>
      </dsp:txBody>
      <dsp:txXfrm>
        <a:off x="1301207" y="0"/>
        <a:ext cx="4646052" cy="1117552"/>
      </dsp:txXfrm>
    </dsp:sp>
    <dsp:sp modelId="{BB185843-8C41-44A6-BD74-10161AC74E71}">
      <dsp:nvSpPr>
        <dsp:cNvPr id="0" name=""/>
        <dsp:cNvSpPr/>
      </dsp:nvSpPr>
      <dsp:spPr>
        <a:xfrm>
          <a:off x="111755" y="111755"/>
          <a:ext cx="1189451" cy="894042"/>
        </a:xfrm>
        <a:prstGeom prst="roundRect">
          <a:avLst>
            <a:gd name="adj" fmla="val 10000"/>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60B09E28-7770-42BE-87D7-77A7AD088954}">
      <dsp:nvSpPr>
        <dsp:cNvPr id="0" name=""/>
        <dsp:cNvSpPr/>
      </dsp:nvSpPr>
      <dsp:spPr>
        <a:xfrm>
          <a:off x="0" y="1229307"/>
          <a:ext cx="5947259" cy="1117552"/>
        </a:xfrm>
        <a:prstGeom prst="roundRect">
          <a:avLst>
            <a:gd name="adj" fmla="val 10000"/>
          </a:avLst>
        </a:prstGeom>
        <a:gradFill rotWithShape="0">
          <a:gsLst>
            <a:gs pos="0">
              <a:schemeClr val="accent1">
                <a:shade val="50000"/>
                <a:hueOff val="240958"/>
                <a:satOff val="-5040"/>
                <a:lumOff val="28042"/>
                <a:alphaOff val="0"/>
                <a:shade val="51000"/>
                <a:satMod val="130000"/>
              </a:schemeClr>
            </a:gs>
            <a:gs pos="80000">
              <a:schemeClr val="accent1">
                <a:shade val="50000"/>
                <a:hueOff val="240958"/>
                <a:satOff val="-5040"/>
                <a:lumOff val="28042"/>
                <a:alphaOff val="0"/>
                <a:shade val="93000"/>
                <a:satMod val="130000"/>
              </a:schemeClr>
            </a:gs>
            <a:gs pos="100000">
              <a:schemeClr val="accent1">
                <a:shade val="50000"/>
                <a:hueOff val="240958"/>
                <a:satOff val="-5040"/>
                <a:lumOff val="28042"/>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To analyse the data, the research adopts content analysis, which makes it possible to systematically code and interpret text data in order to uncover patterns, themes, and responses of strategy (Badache, Kimber and Maertens, 2023).</a:t>
          </a:r>
        </a:p>
      </dsp:txBody>
      <dsp:txXfrm>
        <a:off x="1301207" y="1229307"/>
        <a:ext cx="4646052" cy="1117552"/>
      </dsp:txXfrm>
    </dsp:sp>
    <dsp:sp modelId="{67235823-23F5-41BC-8E25-75EC816C2607}">
      <dsp:nvSpPr>
        <dsp:cNvPr id="0" name=""/>
        <dsp:cNvSpPr/>
      </dsp:nvSpPr>
      <dsp:spPr>
        <a:xfrm>
          <a:off x="111755" y="1341063"/>
          <a:ext cx="1189451" cy="894042"/>
        </a:xfrm>
        <a:prstGeom prst="roundRect">
          <a:avLst>
            <a:gd name="adj" fmla="val 10000"/>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57F8CB9F-FEE5-4960-AB84-1E93E02CF089}">
      <dsp:nvSpPr>
        <dsp:cNvPr id="0" name=""/>
        <dsp:cNvSpPr/>
      </dsp:nvSpPr>
      <dsp:spPr>
        <a:xfrm>
          <a:off x="0" y="2458615"/>
          <a:ext cx="5947259" cy="1117552"/>
        </a:xfrm>
        <a:prstGeom prst="roundRect">
          <a:avLst>
            <a:gd name="adj" fmla="val 10000"/>
          </a:avLst>
        </a:prstGeom>
        <a:gradFill rotWithShape="0">
          <a:gsLst>
            <a:gs pos="0">
              <a:schemeClr val="accent1">
                <a:shade val="50000"/>
                <a:hueOff val="240958"/>
                <a:satOff val="-5040"/>
                <a:lumOff val="28042"/>
                <a:alphaOff val="0"/>
                <a:shade val="51000"/>
                <a:satMod val="130000"/>
              </a:schemeClr>
            </a:gs>
            <a:gs pos="80000">
              <a:schemeClr val="accent1">
                <a:shade val="50000"/>
                <a:hueOff val="240958"/>
                <a:satOff val="-5040"/>
                <a:lumOff val="28042"/>
                <a:alphaOff val="0"/>
                <a:shade val="93000"/>
                <a:satMod val="130000"/>
              </a:schemeClr>
            </a:gs>
            <a:gs pos="100000">
              <a:schemeClr val="accent1">
                <a:shade val="50000"/>
                <a:hueOff val="240958"/>
                <a:satOff val="-5040"/>
                <a:lumOff val="28042"/>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Strategic frameworks like the Resource-Based View and the Crisis Management Theory are utilised to inform interpretation.</a:t>
          </a:r>
        </a:p>
      </dsp:txBody>
      <dsp:txXfrm>
        <a:off x="1301207" y="2458615"/>
        <a:ext cx="4646052" cy="1117552"/>
      </dsp:txXfrm>
    </dsp:sp>
    <dsp:sp modelId="{DEB742B9-D935-4C28-A665-B50F1B9AC8FA}">
      <dsp:nvSpPr>
        <dsp:cNvPr id="0" name=""/>
        <dsp:cNvSpPr/>
      </dsp:nvSpPr>
      <dsp:spPr>
        <a:xfrm>
          <a:off x="111755" y="2570370"/>
          <a:ext cx="1189451" cy="894042"/>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A4387-16F6-4232-A780-75F8A34EE277}">
      <dsp:nvSpPr>
        <dsp:cNvPr id="0" name=""/>
        <dsp:cNvSpPr/>
      </dsp:nvSpPr>
      <dsp:spPr>
        <a:xfrm>
          <a:off x="1386" y="0"/>
          <a:ext cx="1453419" cy="3576168"/>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Times New Roman" panose="02020603050405020304" pitchFamily="18" charset="0"/>
              <a:cs typeface="Times New Roman" panose="02020603050405020304" pitchFamily="18" charset="0"/>
            </a:rPr>
            <a:t>The tourism sector has suffered consecutive periods of uncertainty since 2020 in the guise of the COVID-19 pandemic, Russia-Ukraine war, inflationary forces, shortages of employees, and extreme weather catastrophes.</a:t>
          </a:r>
        </a:p>
      </dsp:txBody>
      <dsp:txXfrm>
        <a:off x="1386" y="1430467"/>
        <a:ext cx="1453419" cy="1430467"/>
      </dsp:txXfrm>
    </dsp:sp>
    <dsp:sp modelId="{78F5FC85-45AE-4D73-83E9-DE79C79B6D2F}">
      <dsp:nvSpPr>
        <dsp:cNvPr id="0" name=""/>
        <dsp:cNvSpPr/>
      </dsp:nvSpPr>
      <dsp:spPr>
        <a:xfrm>
          <a:off x="132664" y="214570"/>
          <a:ext cx="1190863" cy="1190863"/>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a:ln>
          <a:noFill/>
        </a:ln>
        <a:effectLst>
          <a:outerShdw blurRad="40000" dist="23000" dir="5400000" rotWithShape="0">
            <a:srgbClr val="000000">
              <a:alpha val="35000"/>
            </a:srgbClr>
          </a:outerShdw>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05F958D2-5E09-4E18-A909-2518F2D93527}">
      <dsp:nvSpPr>
        <dsp:cNvPr id="0" name=""/>
        <dsp:cNvSpPr/>
      </dsp:nvSpPr>
      <dsp:spPr>
        <a:xfrm>
          <a:off x="1498408" y="0"/>
          <a:ext cx="1453419" cy="3576168"/>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rtl="0">
            <a:lnSpc>
              <a:spcPct val="90000"/>
            </a:lnSpc>
            <a:spcBef>
              <a:spcPct val="0"/>
            </a:spcBef>
            <a:spcAft>
              <a:spcPct val="35000"/>
            </a:spcAft>
            <a:buNone/>
          </a:pPr>
          <a:r>
            <a:rPr lang="en-US" sz="1000" kern="1200">
              <a:latin typeface="Times New Roman" panose="02020603050405020304" pitchFamily="18" charset="0"/>
              <a:cs typeface="Times New Roman" panose="02020603050405020304" pitchFamily="18" charset="0"/>
            </a:rPr>
            <a:t>According to Inversini et al. (2023), international tourist arrivals dipped by 74% in 2020 with estimated losses of more than $1.3 trillion.</a:t>
          </a:r>
        </a:p>
      </dsp:txBody>
      <dsp:txXfrm>
        <a:off x="1498408" y="1430467"/>
        <a:ext cx="1453419" cy="1430467"/>
      </dsp:txXfrm>
    </dsp:sp>
    <dsp:sp modelId="{F1BC8008-554B-4EB8-AD3E-19F58972B66F}">
      <dsp:nvSpPr>
        <dsp:cNvPr id="0" name=""/>
        <dsp:cNvSpPr/>
      </dsp:nvSpPr>
      <dsp:spPr>
        <a:xfrm>
          <a:off x="1629686" y="214570"/>
          <a:ext cx="1190863" cy="1190863"/>
        </a:xfrm>
        <a:prstGeom prst="ellipse">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a:blipFill>
        <a:ln>
          <a:noFill/>
        </a:ln>
        <a:effectLst>
          <a:outerShdw blurRad="40000" dist="23000" dir="5400000" rotWithShape="0">
            <a:srgbClr val="000000">
              <a:alpha val="35000"/>
            </a:srgbClr>
          </a:outerShdw>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46F58A6-9D7A-40EF-8C25-2683797342D8}">
      <dsp:nvSpPr>
        <dsp:cNvPr id="0" name=""/>
        <dsp:cNvSpPr/>
      </dsp:nvSpPr>
      <dsp:spPr>
        <a:xfrm>
          <a:off x="2995431" y="0"/>
          <a:ext cx="1453419" cy="3576168"/>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rtl="0">
            <a:lnSpc>
              <a:spcPct val="90000"/>
            </a:lnSpc>
            <a:spcBef>
              <a:spcPct val="0"/>
            </a:spcBef>
            <a:spcAft>
              <a:spcPct val="35000"/>
            </a:spcAft>
            <a:buNone/>
          </a:pPr>
          <a:r>
            <a:rPr lang="en-US" sz="1000" kern="1200">
              <a:latin typeface="Times New Roman" panose="02020603050405020304" pitchFamily="18" charset="0"/>
              <a:cs typeface="Times New Roman" panose="02020603050405020304" pitchFamily="18" charset="0"/>
            </a:rPr>
            <a:t>The sector's susceptibility is caused by its reliance on global travel, discretionary consumption, and high fixed costs of operation.</a:t>
          </a:r>
        </a:p>
      </dsp:txBody>
      <dsp:txXfrm>
        <a:off x="2995431" y="1430467"/>
        <a:ext cx="1453419" cy="1430467"/>
      </dsp:txXfrm>
    </dsp:sp>
    <dsp:sp modelId="{55346EEB-6F59-4BE2-953B-C80FBF5184A3}">
      <dsp:nvSpPr>
        <dsp:cNvPr id="0" name=""/>
        <dsp:cNvSpPr/>
      </dsp:nvSpPr>
      <dsp:spPr>
        <a:xfrm>
          <a:off x="3126709" y="214570"/>
          <a:ext cx="1190863" cy="1190863"/>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a:ln>
          <a:noFill/>
        </a:ln>
        <a:effectLst>
          <a:outerShdw blurRad="40000" dist="23000" dir="5400000" rotWithShape="0">
            <a:srgbClr val="000000">
              <a:alpha val="35000"/>
            </a:srgbClr>
          </a:outerShdw>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0CE5D8C7-D4A8-4FD7-81AA-4DF043D73CE5}">
      <dsp:nvSpPr>
        <dsp:cNvPr id="0" name=""/>
        <dsp:cNvSpPr/>
      </dsp:nvSpPr>
      <dsp:spPr>
        <a:xfrm>
          <a:off x="4492453" y="0"/>
          <a:ext cx="1453419" cy="3576168"/>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rtl="0">
            <a:lnSpc>
              <a:spcPct val="90000"/>
            </a:lnSpc>
            <a:spcBef>
              <a:spcPct val="0"/>
            </a:spcBef>
            <a:spcAft>
              <a:spcPct val="35000"/>
            </a:spcAft>
            <a:buNone/>
          </a:pPr>
          <a:r>
            <a:rPr lang="en-US" sz="1000" kern="1200">
              <a:latin typeface="Times New Roman" panose="02020603050405020304" pitchFamily="18" charset="0"/>
              <a:cs typeface="Times New Roman" panose="02020603050405020304" pitchFamily="18" charset="0"/>
            </a:rPr>
            <a:t>The PESTLE model presents an organised framework through which to consider how macro environmental drivers influence hotel strategies in times of uncertainty.</a:t>
          </a:r>
        </a:p>
      </dsp:txBody>
      <dsp:txXfrm>
        <a:off x="4492453" y="1430467"/>
        <a:ext cx="1453419" cy="1430467"/>
      </dsp:txXfrm>
    </dsp:sp>
    <dsp:sp modelId="{B347CD0E-42EE-4BFA-826C-7AA858C8E0D5}">
      <dsp:nvSpPr>
        <dsp:cNvPr id="0" name=""/>
        <dsp:cNvSpPr/>
      </dsp:nvSpPr>
      <dsp:spPr>
        <a:xfrm>
          <a:off x="4623731" y="214570"/>
          <a:ext cx="1190863" cy="1190863"/>
        </a:xfrm>
        <a:prstGeom prst="ellipse">
          <a:avLst/>
        </a:prstGeom>
        <a:blipFill>
          <a:blip xmlns:r="http://schemas.openxmlformats.org/officeDocument/2006/relationships" r:embed="rId4" cstate="print">
            <a:extLst>
              <a:ext uri="{28A0092B-C50C-407E-A947-70E740481C1C}">
                <a14:useLocalDpi xmlns:a14="http://schemas.microsoft.com/office/drawing/2010/main" val="0"/>
              </a:ext>
            </a:extLst>
          </a:blip>
          <a:srcRect/>
          <a:stretch>
            <a:fillRect/>
          </a:stretch>
        </a:blipFill>
        <a:ln>
          <a:noFill/>
        </a:ln>
        <a:effectLst>
          <a:outerShdw blurRad="40000" dist="23000" dir="5400000" rotWithShape="0">
            <a:srgbClr val="000000">
              <a:alpha val="35000"/>
            </a:srgbClr>
          </a:outerShdw>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D9B798-35B0-4428-BB63-0F5BE6322314}">
      <dsp:nvSpPr>
        <dsp:cNvPr id="0" name=""/>
        <dsp:cNvSpPr/>
      </dsp:nvSpPr>
      <dsp:spPr>
        <a:xfrm>
          <a:off x="237890" y="2860934"/>
          <a:ext cx="5471479" cy="536425"/>
        </a:xfrm>
        <a:prstGeom prst="leftRightArrow">
          <a:avLst/>
        </a:prstGeom>
        <a:solidFill>
          <a:schemeClr val="accent1">
            <a:tint val="6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flat" dir="t"/>
        </a:scene3d>
        <a:sp3d z="190500" prstMaterial="plastic">
          <a:bevelT w="120900" h="88900"/>
          <a:bevelB w="88900" h="31750" prst="angle"/>
        </a:sp3d>
      </dsp:spPr>
      <dsp:style>
        <a:lnRef idx="0">
          <a:scrgbClr r="0" g="0" b="0"/>
        </a:lnRef>
        <a:fillRef idx="1">
          <a:scrgbClr r="0" g="0" b="0"/>
        </a:fillRef>
        <a:effectRef idx="3">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73C90C-E035-46CF-AAD1-69928669202A}">
      <dsp:nvSpPr>
        <dsp:cNvPr id="0" name=""/>
        <dsp:cNvSpPr/>
      </dsp:nvSpPr>
      <dsp:spPr>
        <a:xfrm>
          <a:off x="290909" y="0"/>
          <a:ext cx="1788084" cy="178808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22000" r="-22000"/>
          </a:stretch>
        </a:blip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373739E2-7555-4118-A529-6EB1AF282440}">
      <dsp:nvSpPr>
        <dsp:cNvPr id="0" name=""/>
        <dsp:cNvSpPr/>
      </dsp:nvSpPr>
      <dsp:spPr>
        <a:xfrm>
          <a:off x="290909" y="0"/>
          <a:ext cx="178" cy="3576168"/>
        </a:xfrm>
        <a:prstGeom prst="line">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B8C3204-0268-4D43-AFC8-E7E58695D2CA}">
      <dsp:nvSpPr>
        <dsp:cNvPr id="0" name=""/>
        <dsp:cNvSpPr/>
      </dsp:nvSpPr>
      <dsp:spPr>
        <a:xfrm>
          <a:off x="290909" y="1788084"/>
          <a:ext cx="1788084" cy="1788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Global clashes like the Ukraine conflict have resulted in travel embargoes as well as intensified visa restrictions, which directly diminish incoming tourism in Europe. </a:t>
          </a:r>
        </a:p>
      </dsp:txBody>
      <dsp:txXfrm>
        <a:off x="290909" y="1788084"/>
        <a:ext cx="1788084" cy="1788084"/>
      </dsp:txXfrm>
    </dsp:sp>
    <dsp:sp modelId="{87D0336D-D7A9-4F91-AC99-9CD04E365213}">
      <dsp:nvSpPr>
        <dsp:cNvPr id="0" name=""/>
        <dsp:cNvSpPr/>
      </dsp:nvSpPr>
      <dsp:spPr>
        <a:xfrm>
          <a:off x="2079588" y="0"/>
          <a:ext cx="1788084" cy="1788084"/>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38000" r="-38000"/>
          </a:stretch>
        </a:blipFill>
        <a:ln w="9525" cap="flat" cmpd="sng" algn="ctr">
          <a:solidFill>
            <a:schemeClr val="accent3">
              <a:hueOff val="5625132"/>
              <a:satOff val="-8440"/>
              <a:lumOff val="-1373"/>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0509295F-4F9B-4310-B933-BCFB341933A6}">
      <dsp:nvSpPr>
        <dsp:cNvPr id="0" name=""/>
        <dsp:cNvSpPr/>
      </dsp:nvSpPr>
      <dsp:spPr>
        <a:xfrm>
          <a:off x="2079588" y="0"/>
          <a:ext cx="178" cy="3576168"/>
        </a:xfrm>
        <a:prstGeom prst="line">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B2B98F6-4BCE-44AB-A121-EE55A2F23167}">
      <dsp:nvSpPr>
        <dsp:cNvPr id="0" name=""/>
        <dsp:cNvSpPr/>
      </dsp:nvSpPr>
      <dsp:spPr>
        <a:xfrm>
          <a:off x="2079588" y="1788084"/>
          <a:ext cx="1788084" cy="1788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Operational costs have been fuelled by inflation and energy crises. </a:t>
          </a:r>
        </a:p>
      </dsp:txBody>
      <dsp:txXfrm>
        <a:off x="2079588" y="1788084"/>
        <a:ext cx="1788084" cy="1788084"/>
      </dsp:txXfrm>
    </dsp:sp>
    <dsp:sp modelId="{658FD68B-AFC7-449F-8C54-6DAB298A3D75}">
      <dsp:nvSpPr>
        <dsp:cNvPr id="0" name=""/>
        <dsp:cNvSpPr/>
      </dsp:nvSpPr>
      <dsp:spPr>
        <a:xfrm>
          <a:off x="3868266" y="0"/>
          <a:ext cx="1788084" cy="1788084"/>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a:ln w="9525" cap="flat" cmpd="sng" algn="ctr">
          <a:solidFill>
            <a:schemeClr val="accent3">
              <a:hueOff val="11250264"/>
              <a:satOff val="-16880"/>
              <a:lumOff val="-2745"/>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D6245F25-2D2C-4820-8CCE-818529A4CEFA}">
      <dsp:nvSpPr>
        <dsp:cNvPr id="0" name=""/>
        <dsp:cNvSpPr/>
      </dsp:nvSpPr>
      <dsp:spPr>
        <a:xfrm>
          <a:off x="3868266" y="0"/>
          <a:ext cx="178" cy="3576168"/>
        </a:xfrm>
        <a:prstGeom prst="line">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3A12F8-58AE-4CC2-ACFC-17D4138A115E}">
      <dsp:nvSpPr>
        <dsp:cNvPr id="0" name=""/>
        <dsp:cNvSpPr/>
      </dsp:nvSpPr>
      <dsp:spPr>
        <a:xfrm>
          <a:off x="3868266" y="1788084"/>
          <a:ext cx="1788084" cy="1788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People's behaviour has changed towards healthy, touch less services, and 71% of customers in a survey gave priority to hygiene certifications while choosing accommodations (Papallou, Katafygiotou and Dimopoulos, 2024).</a:t>
          </a:r>
        </a:p>
      </dsp:txBody>
      <dsp:txXfrm>
        <a:off x="3868266" y="1788084"/>
        <a:ext cx="1788084" cy="178808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DD624A-85FA-4992-9DAB-B09EFE62E3A5}">
      <dsp:nvSpPr>
        <dsp:cNvPr id="0" name=""/>
        <dsp:cNvSpPr/>
      </dsp:nvSpPr>
      <dsp:spPr>
        <a:xfrm>
          <a:off x="2371353" y="579"/>
          <a:ext cx="2373676" cy="1073576"/>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Technological adjustment is now essential. Those hotels using digital technology—mobile cheque-ins and AI chat bots, for example—had 25% quicker recovery of guest satisfaction scores (Ford and Sturman, 2020).</a:t>
          </a:r>
        </a:p>
      </dsp:txBody>
      <dsp:txXfrm>
        <a:off x="2371353" y="579"/>
        <a:ext cx="2373676" cy="1073576"/>
      </dsp:txXfrm>
    </dsp:sp>
    <dsp:sp modelId="{00B792BC-8BDA-4DCA-BF1B-D20AA51AB39E}">
      <dsp:nvSpPr>
        <dsp:cNvPr id="0" name=""/>
        <dsp:cNvSpPr/>
      </dsp:nvSpPr>
      <dsp:spPr>
        <a:xfrm>
          <a:off x="1202229" y="579"/>
          <a:ext cx="1062840" cy="107357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30000" r="-30000"/>
          </a:stretch>
        </a:blip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ECEEB89B-5AB0-4CEC-8629-0F2E2CDE916E}">
      <dsp:nvSpPr>
        <dsp:cNvPr id="0" name=""/>
        <dsp:cNvSpPr/>
      </dsp:nvSpPr>
      <dsp:spPr>
        <a:xfrm>
          <a:off x="1202229" y="1251295"/>
          <a:ext cx="2373676" cy="1073576"/>
        </a:xfrm>
        <a:prstGeom prst="rect">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Legally, continuous regulatory shifts—like new mandatory sustainability reporting—are stressing hotel organisations to revise conformity procedures.</a:t>
          </a:r>
        </a:p>
      </dsp:txBody>
      <dsp:txXfrm>
        <a:off x="1202229" y="1251295"/>
        <a:ext cx="2373676" cy="1073576"/>
      </dsp:txXfrm>
    </dsp:sp>
    <dsp:sp modelId="{AF797903-025C-4802-BA7E-AB6526D44478}">
      <dsp:nvSpPr>
        <dsp:cNvPr id="0" name=""/>
        <dsp:cNvSpPr/>
      </dsp:nvSpPr>
      <dsp:spPr>
        <a:xfrm>
          <a:off x="3682190" y="1251295"/>
          <a:ext cx="1062840" cy="1073576"/>
        </a:xfrm>
        <a:prstGeom prst="rect">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26000" r="-26000"/>
          </a:stretch>
        </a:blip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E84D0C23-046E-4C59-A09A-FDF259327133}">
      <dsp:nvSpPr>
        <dsp:cNvPr id="0" name=""/>
        <dsp:cNvSpPr/>
      </dsp:nvSpPr>
      <dsp:spPr>
        <a:xfrm>
          <a:off x="2371353" y="2502012"/>
          <a:ext cx="2373676" cy="1073576"/>
        </a:xfrm>
        <a:prstGeom prst="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Environmentally, recurring climatic disturbances are necessitating hotel investment in eco-resilient systems.</a:t>
          </a:r>
        </a:p>
      </dsp:txBody>
      <dsp:txXfrm>
        <a:off x="2371353" y="2502012"/>
        <a:ext cx="2373676" cy="1073576"/>
      </dsp:txXfrm>
    </dsp:sp>
    <dsp:sp modelId="{514AD8AC-DBAC-422B-AB20-A732AF05D40D}">
      <dsp:nvSpPr>
        <dsp:cNvPr id="0" name=""/>
        <dsp:cNvSpPr/>
      </dsp:nvSpPr>
      <dsp:spPr>
        <a:xfrm>
          <a:off x="1202229" y="2502012"/>
          <a:ext cx="1062840" cy="1073576"/>
        </a:xfrm>
        <a:prstGeom prst="rect">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l="-39000" r="-39000"/>
          </a:stretch>
        </a:blip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28C63D-2E47-4F46-A66D-CF8C3D08469F}">
      <dsp:nvSpPr>
        <dsp:cNvPr id="0" name=""/>
        <dsp:cNvSpPr/>
      </dsp:nvSpPr>
      <dsp:spPr>
        <a:xfrm>
          <a:off x="86101" y="566"/>
          <a:ext cx="2750026" cy="1650016"/>
        </a:xfrm>
        <a:prstGeom prst="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A survey conducted by Inversini et al. (2023) indicates that as few as 34% of hotels had pre-crisis protocols in place before 2020, indicative of the general absence of forward thinking.</a:t>
          </a:r>
        </a:p>
      </dsp:txBody>
      <dsp:txXfrm>
        <a:off x="86101" y="566"/>
        <a:ext cx="2750026" cy="1650016"/>
      </dsp:txXfrm>
    </dsp:sp>
    <dsp:sp modelId="{000BDF16-1BD8-41E8-A02B-5981FD2DB90F}">
      <dsp:nvSpPr>
        <dsp:cNvPr id="0" name=""/>
        <dsp:cNvSpPr/>
      </dsp:nvSpPr>
      <dsp:spPr>
        <a:xfrm>
          <a:off x="3111131" y="566"/>
          <a:ext cx="2750026" cy="1650016"/>
        </a:xfrm>
        <a:prstGeom prst="rect">
          <a:avLst/>
        </a:prstGeom>
        <a:solidFill>
          <a:schemeClr val="accent2">
            <a:hueOff val="2340759"/>
            <a:satOff val="-2919"/>
            <a:lumOff val="68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Ha (2023) establish that hotel chains with efficient IT infrastructure and diversified offerings (such as remote work packages) experienced as much as 25% earlier revenue recuperation.</a:t>
          </a:r>
        </a:p>
      </dsp:txBody>
      <dsp:txXfrm>
        <a:off x="3111131" y="566"/>
        <a:ext cx="2750026" cy="1650016"/>
      </dsp:txXfrm>
    </dsp:sp>
    <dsp:sp modelId="{333EAA50-27D3-4066-93F5-77EA31E2B64B}">
      <dsp:nvSpPr>
        <dsp:cNvPr id="0" name=""/>
        <dsp:cNvSpPr/>
      </dsp:nvSpPr>
      <dsp:spPr>
        <a:xfrm>
          <a:off x="1598616" y="1925585"/>
          <a:ext cx="2750026" cy="1650016"/>
        </a:xfrm>
        <a:prstGeom prst="rect">
          <a:avLst/>
        </a:prstGeom>
        <a:solidFill>
          <a:schemeClr val="accent2">
            <a:hueOff val="4681519"/>
            <a:satOff val="-5839"/>
            <a:lumOff val="1373"/>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Ford and Sturman (2020) note that resorts using digital infrastructure and flexible workforce ability recovered occupancy 1.4 times quicker compared to rivals.</a:t>
          </a:r>
        </a:p>
      </dsp:txBody>
      <dsp:txXfrm>
        <a:off x="1598616" y="1925585"/>
        <a:ext cx="2750026" cy="165001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7E198D-FAA8-49AC-AF3F-BABF1B3AA821}">
      <dsp:nvSpPr>
        <dsp:cNvPr id="0" name=""/>
        <dsp:cNvSpPr/>
      </dsp:nvSpPr>
      <dsp:spPr>
        <a:xfrm>
          <a:off x="0" y="398"/>
          <a:ext cx="8246070" cy="0"/>
        </a:xfrm>
        <a:prstGeom prst="line">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w="9525" cap="flat" cmpd="sng" algn="ctr">
          <a:solidFill>
            <a:schemeClr val="accent4">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sp>
    <dsp:sp modelId="{191CE0AA-072C-41E0-987F-346669FC6D0F}">
      <dsp:nvSpPr>
        <dsp:cNvPr id="0" name=""/>
        <dsp:cNvSpPr/>
      </dsp:nvSpPr>
      <dsp:spPr>
        <a:xfrm>
          <a:off x="0" y="398"/>
          <a:ext cx="8246070" cy="466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rtl="0">
            <a:lnSpc>
              <a:spcPct val="90000"/>
            </a:lnSpc>
            <a:spcBef>
              <a:spcPct val="0"/>
            </a:spcBef>
            <a:spcAft>
              <a:spcPct val="35000"/>
            </a:spcAft>
            <a:buNone/>
          </a:pPr>
          <a:r>
            <a:rPr lang="en-US" sz="1050" kern="1200" dirty="0">
              <a:latin typeface="Times New Roman" panose="02020603050405020304" pitchFamily="18" charset="0"/>
              <a:cs typeface="Times New Roman" panose="02020603050405020304" pitchFamily="18" charset="0"/>
            </a:rPr>
            <a:t>Hotels should adopt formalized crisis management plans in line with Crisis management model to facilitate prompt, </a:t>
          </a:r>
          <a:r>
            <a:rPr lang="en-US" sz="1050" kern="1200" dirty="0" err="1">
              <a:latin typeface="Times New Roman" panose="02020603050405020304" pitchFamily="18" charset="0"/>
              <a:cs typeface="Times New Roman" panose="02020603050405020304" pitchFamily="18" charset="0"/>
            </a:rPr>
            <a:t>organised</a:t>
          </a:r>
          <a:r>
            <a:rPr lang="en-US" sz="1050" kern="1200" dirty="0">
              <a:latin typeface="Times New Roman" panose="02020603050405020304" pitchFamily="18" charset="0"/>
              <a:cs typeface="Times New Roman" panose="02020603050405020304" pitchFamily="18" charset="0"/>
            </a:rPr>
            <a:t> responses.</a:t>
          </a:r>
        </a:p>
      </dsp:txBody>
      <dsp:txXfrm>
        <a:off x="0" y="398"/>
        <a:ext cx="8246070" cy="466235"/>
      </dsp:txXfrm>
    </dsp:sp>
    <dsp:sp modelId="{34165EFE-E99F-41D7-B639-8CA5DEA66442}">
      <dsp:nvSpPr>
        <dsp:cNvPr id="0" name=""/>
        <dsp:cNvSpPr/>
      </dsp:nvSpPr>
      <dsp:spPr>
        <a:xfrm>
          <a:off x="0" y="466634"/>
          <a:ext cx="8246070" cy="0"/>
        </a:xfrm>
        <a:prstGeom prst="line">
          <a:avLst/>
        </a:prstGeom>
        <a:gradFill rotWithShape="0">
          <a:gsLst>
            <a:gs pos="0">
              <a:schemeClr val="accent4">
                <a:hueOff val="-744128"/>
                <a:satOff val="4483"/>
                <a:lumOff val="359"/>
                <a:alphaOff val="0"/>
                <a:tint val="50000"/>
                <a:satMod val="300000"/>
              </a:schemeClr>
            </a:gs>
            <a:gs pos="35000">
              <a:schemeClr val="accent4">
                <a:hueOff val="-744128"/>
                <a:satOff val="4483"/>
                <a:lumOff val="359"/>
                <a:alphaOff val="0"/>
                <a:tint val="37000"/>
                <a:satMod val="300000"/>
              </a:schemeClr>
            </a:gs>
            <a:gs pos="100000">
              <a:schemeClr val="accent4">
                <a:hueOff val="-744128"/>
                <a:satOff val="4483"/>
                <a:lumOff val="359"/>
                <a:alphaOff val="0"/>
                <a:tint val="15000"/>
                <a:satMod val="350000"/>
              </a:schemeClr>
            </a:gs>
          </a:gsLst>
          <a:lin ang="16200000" scaled="1"/>
        </a:gradFill>
        <a:ln w="9525" cap="flat" cmpd="sng" algn="ctr">
          <a:solidFill>
            <a:schemeClr val="accent4">
              <a:hueOff val="-744128"/>
              <a:satOff val="4483"/>
              <a:lumOff val="359"/>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sp>
    <dsp:sp modelId="{EB59CC92-C60C-4697-96EC-ABD83E7FA668}">
      <dsp:nvSpPr>
        <dsp:cNvPr id="0" name=""/>
        <dsp:cNvSpPr/>
      </dsp:nvSpPr>
      <dsp:spPr>
        <a:xfrm>
          <a:off x="0" y="466634"/>
          <a:ext cx="8246070" cy="466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rtl="0">
            <a:lnSpc>
              <a:spcPct val="90000"/>
            </a:lnSpc>
            <a:spcBef>
              <a:spcPct val="0"/>
            </a:spcBef>
            <a:spcAft>
              <a:spcPct val="35000"/>
            </a:spcAft>
            <a:buNone/>
          </a:pPr>
          <a:r>
            <a:rPr lang="en-US" sz="1050" kern="1200" dirty="0">
              <a:latin typeface="Times New Roman" panose="02020603050405020304" pitchFamily="18" charset="0"/>
              <a:cs typeface="Times New Roman" panose="02020603050405020304" pitchFamily="18" charset="0"/>
            </a:rPr>
            <a:t>Management must invest in multiskilling training programs for employees along with burnout prevention.</a:t>
          </a:r>
        </a:p>
      </dsp:txBody>
      <dsp:txXfrm>
        <a:off x="0" y="466634"/>
        <a:ext cx="8246070" cy="466235"/>
      </dsp:txXfrm>
    </dsp:sp>
    <dsp:sp modelId="{E7270078-9098-4DF9-9316-034C661E81D5}">
      <dsp:nvSpPr>
        <dsp:cNvPr id="0" name=""/>
        <dsp:cNvSpPr/>
      </dsp:nvSpPr>
      <dsp:spPr>
        <a:xfrm>
          <a:off x="0" y="932869"/>
          <a:ext cx="8246070" cy="0"/>
        </a:xfrm>
        <a:prstGeom prst="line">
          <a:avLst/>
        </a:prstGeom>
        <a:gradFill rotWithShape="0">
          <a:gsLst>
            <a:gs pos="0">
              <a:schemeClr val="accent4">
                <a:hueOff val="-1488257"/>
                <a:satOff val="8966"/>
                <a:lumOff val="719"/>
                <a:alphaOff val="0"/>
                <a:tint val="50000"/>
                <a:satMod val="300000"/>
              </a:schemeClr>
            </a:gs>
            <a:gs pos="35000">
              <a:schemeClr val="accent4">
                <a:hueOff val="-1488257"/>
                <a:satOff val="8966"/>
                <a:lumOff val="719"/>
                <a:alphaOff val="0"/>
                <a:tint val="37000"/>
                <a:satMod val="300000"/>
              </a:schemeClr>
            </a:gs>
            <a:gs pos="100000">
              <a:schemeClr val="accent4">
                <a:hueOff val="-1488257"/>
                <a:satOff val="8966"/>
                <a:lumOff val="719"/>
                <a:alphaOff val="0"/>
                <a:tint val="15000"/>
                <a:satMod val="350000"/>
              </a:schemeClr>
            </a:gs>
          </a:gsLst>
          <a:lin ang="16200000" scaled="1"/>
        </a:gradFill>
        <a:ln w="9525" cap="flat" cmpd="sng" algn="ctr">
          <a:solidFill>
            <a:schemeClr val="accent4">
              <a:hueOff val="-1488257"/>
              <a:satOff val="8966"/>
              <a:lumOff val="719"/>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sp>
    <dsp:sp modelId="{AD0EA6AF-C5B4-4036-9506-698F81CE2901}">
      <dsp:nvSpPr>
        <dsp:cNvPr id="0" name=""/>
        <dsp:cNvSpPr/>
      </dsp:nvSpPr>
      <dsp:spPr>
        <a:xfrm>
          <a:off x="0" y="932869"/>
          <a:ext cx="8246070" cy="466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rtl="0">
            <a:lnSpc>
              <a:spcPct val="90000"/>
            </a:lnSpc>
            <a:spcBef>
              <a:spcPct val="0"/>
            </a:spcBef>
            <a:spcAft>
              <a:spcPct val="35000"/>
            </a:spcAft>
            <a:buNone/>
          </a:pPr>
          <a:r>
            <a:rPr lang="en-US" sz="1050" kern="1200" dirty="0">
              <a:latin typeface="Times New Roman" panose="02020603050405020304" pitchFamily="18" charset="0"/>
              <a:cs typeface="Times New Roman" panose="02020603050405020304" pitchFamily="18" charset="0"/>
            </a:rPr>
            <a:t>Hotels can gain diversified revenue streams as a consequence of hybrid offerings including long-stay or remote work packages during low-demand times.</a:t>
          </a:r>
        </a:p>
      </dsp:txBody>
      <dsp:txXfrm>
        <a:off x="0" y="932869"/>
        <a:ext cx="8246070" cy="466235"/>
      </dsp:txXfrm>
    </dsp:sp>
    <dsp:sp modelId="{5DD01822-822A-49C3-9967-145807469B8F}">
      <dsp:nvSpPr>
        <dsp:cNvPr id="0" name=""/>
        <dsp:cNvSpPr/>
      </dsp:nvSpPr>
      <dsp:spPr>
        <a:xfrm>
          <a:off x="0" y="1399105"/>
          <a:ext cx="8246070" cy="0"/>
        </a:xfrm>
        <a:prstGeom prst="line">
          <a:avLst/>
        </a:prstGeom>
        <a:gradFill rotWithShape="0">
          <a:gsLst>
            <a:gs pos="0">
              <a:schemeClr val="accent4">
                <a:hueOff val="-2232385"/>
                <a:satOff val="13449"/>
                <a:lumOff val="1078"/>
                <a:alphaOff val="0"/>
                <a:tint val="50000"/>
                <a:satMod val="300000"/>
              </a:schemeClr>
            </a:gs>
            <a:gs pos="35000">
              <a:schemeClr val="accent4">
                <a:hueOff val="-2232385"/>
                <a:satOff val="13449"/>
                <a:lumOff val="1078"/>
                <a:alphaOff val="0"/>
                <a:tint val="37000"/>
                <a:satMod val="300000"/>
              </a:schemeClr>
            </a:gs>
            <a:gs pos="100000">
              <a:schemeClr val="accent4">
                <a:hueOff val="-2232385"/>
                <a:satOff val="13449"/>
                <a:lumOff val="1078"/>
                <a:alphaOff val="0"/>
                <a:tint val="15000"/>
                <a:satMod val="350000"/>
              </a:schemeClr>
            </a:gs>
          </a:gsLst>
          <a:lin ang="16200000" scaled="1"/>
        </a:gradFill>
        <a:ln w="9525" cap="flat" cmpd="sng" algn="ctr">
          <a:solidFill>
            <a:schemeClr val="accent4">
              <a:hueOff val="-2232385"/>
              <a:satOff val="13449"/>
              <a:lumOff val="1078"/>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sp>
    <dsp:sp modelId="{2A49FC6E-206D-4A87-9E8C-92DC129204B7}">
      <dsp:nvSpPr>
        <dsp:cNvPr id="0" name=""/>
        <dsp:cNvSpPr/>
      </dsp:nvSpPr>
      <dsp:spPr>
        <a:xfrm>
          <a:off x="0" y="1399105"/>
          <a:ext cx="8246070" cy="466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rtl="0">
            <a:lnSpc>
              <a:spcPct val="90000"/>
            </a:lnSpc>
            <a:spcBef>
              <a:spcPct val="0"/>
            </a:spcBef>
            <a:spcAft>
              <a:spcPct val="35000"/>
            </a:spcAft>
            <a:buNone/>
          </a:pPr>
          <a:r>
            <a:rPr lang="en-US" sz="1050" kern="1200" dirty="0">
              <a:latin typeface="Times New Roman" panose="02020603050405020304" pitchFamily="18" charset="0"/>
              <a:cs typeface="Times New Roman" panose="02020603050405020304" pitchFamily="18" charset="0"/>
            </a:rPr>
            <a:t>Properties must incorporate scalable digital solutions—such as AI-powered services and mobile platforms—to drive guest satisfaction and operating efficiency.</a:t>
          </a:r>
        </a:p>
      </dsp:txBody>
      <dsp:txXfrm>
        <a:off x="0" y="1399105"/>
        <a:ext cx="8246070" cy="466235"/>
      </dsp:txXfrm>
    </dsp:sp>
    <dsp:sp modelId="{E5A2556C-3DDA-46D0-BAF6-46815E4D3175}">
      <dsp:nvSpPr>
        <dsp:cNvPr id="0" name=""/>
        <dsp:cNvSpPr/>
      </dsp:nvSpPr>
      <dsp:spPr>
        <a:xfrm>
          <a:off x="0" y="1865341"/>
          <a:ext cx="8246070" cy="0"/>
        </a:xfrm>
        <a:prstGeom prst="line">
          <a:avLst/>
        </a:prstGeom>
        <a:gradFill rotWithShape="0">
          <a:gsLst>
            <a:gs pos="0">
              <a:schemeClr val="accent4">
                <a:hueOff val="-2976513"/>
                <a:satOff val="17933"/>
                <a:lumOff val="1437"/>
                <a:alphaOff val="0"/>
                <a:tint val="50000"/>
                <a:satMod val="300000"/>
              </a:schemeClr>
            </a:gs>
            <a:gs pos="35000">
              <a:schemeClr val="accent4">
                <a:hueOff val="-2976513"/>
                <a:satOff val="17933"/>
                <a:lumOff val="1437"/>
                <a:alphaOff val="0"/>
                <a:tint val="37000"/>
                <a:satMod val="300000"/>
              </a:schemeClr>
            </a:gs>
            <a:gs pos="100000">
              <a:schemeClr val="accent4">
                <a:hueOff val="-2976513"/>
                <a:satOff val="17933"/>
                <a:lumOff val="1437"/>
                <a:alphaOff val="0"/>
                <a:tint val="15000"/>
                <a:satMod val="350000"/>
              </a:schemeClr>
            </a:gs>
          </a:gsLst>
          <a:lin ang="16200000" scaled="1"/>
        </a:gradFill>
        <a:ln w="9525" cap="flat" cmpd="sng" algn="ctr">
          <a:solidFill>
            <a:schemeClr val="accent4">
              <a:hueOff val="-2976513"/>
              <a:satOff val="17933"/>
              <a:lumOff val="1437"/>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sp>
    <dsp:sp modelId="{68D297CF-331F-4F75-A841-76739084E865}">
      <dsp:nvSpPr>
        <dsp:cNvPr id="0" name=""/>
        <dsp:cNvSpPr/>
      </dsp:nvSpPr>
      <dsp:spPr>
        <a:xfrm>
          <a:off x="0" y="1865341"/>
          <a:ext cx="8246070" cy="466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rtl="0">
            <a:lnSpc>
              <a:spcPct val="90000"/>
            </a:lnSpc>
            <a:spcBef>
              <a:spcPct val="0"/>
            </a:spcBef>
            <a:spcAft>
              <a:spcPct val="35000"/>
            </a:spcAft>
            <a:buNone/>
          </a:pPr>
          <a:r>
            <a:rPr lang="en-US" sz="1050" kern="1200" dirty="0">
              <a:latin typeface="Times New Roman" panose="02020603050405020304" pitchFamily="18" charset="0"/>
              <a:cs typeface="Times New Roman" panose="02020603050405020304" pitchFamily="18" charset="0"/>
            </a:rPr>
            <a:t>Independent hotels may also pursue collaborations or sector coalitions to leverage innovation, capital, and mutual resources.</a:t>
          </a:r>
        </a:p>
      </dsp:txBody>
      <dsp:txXfrm>
        <a:off x="0" y="1865341"/>
        <a:ext cx="8246070" cy="466235"/>
      </dsp:txXfrm>
    </dsp:sp>
    <dsp:sp modelId="{C082F950-F5E2-4F9D-A976-ABDE557DD47D}">
      <dsp:nvSpPr>
        <dsp:cNvPr id="0" name=""/>
        <dsp:cNvSpPr/>
      </dsp:nvSpPr>
      <dsp:spPr>
        <a:xfrm>
          <a:off x="0" y="2331577"/>
          <a:ext cx="8246070" cy="0"/>
        </a:xfrm>
        <a:prstGeom prst="line">
          <a:avLst/>
        </a:prstGeom>
        <a:gradFill rotWithShape="0">
          <a:gsLst>
            <a:gs pos="0">
              <a:schemeClr val="accent4">
                <a:hueOff val="-3720641"/>
                <a:satOff val="22416"/>
                <a:lumOff val="1797"/>
                <a:alphaOff val="0"/>
                <a:tint val="50000"/>
                <a:satMod val="300000"/>
              </a:schemeClr>
            </a:gs>
            <a:gs pos="35000">
              <a:schemeClr val="accent4">
                <a:hueOff val="-3720641"/>
                <a:satOff val="22416"/>
                <a:lumOff val="1797"/>
                <a:alphaOff val="0"/>
                <a:tint val="37000"/>
                <a:satMod val="300000"/>
              </a:schemeClr>
            </a:gs>
            <a:gs pos="100000">
              <a:schemeClr val="accent4">
                <a:hueOff val="-3720641"/>
                <a:satOff val="22416"/>
                <a:lumOff val="1797"/>
                <a:alphaOff val="0"/>
                <a:tint val="15000"/>
                <a:satMod val="350000"/>
              </a:schemeClr>
            </a:gs>
          </a:gsLst>
          <a:lin ang="16200000" scaled="1"/>
        </a:gradFill>
        <a:ln w="9525" cap="flat" cmpd="sng" algn="ctr">
          <a:solidFill>
            <a:schemeClr val="accent4">
              <a:hueOff val="-3720641"/>
              <a:satOff val="22416"/>
              <a:lumOff val="1797"/>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sp>
    <dsp:sp modelId="{A46CBE19-B4D0-4D9D-9214-DFBAAE60C0A1}">
      <dsp:nvSpPr>
        <dsp:cNvPr id="0" name=""/>
        <dsp:cNvSpPr/>
      </dsp:nvSpPr>
      <dsp:spPr>
        <a:xfrm>
          <a:off x="0" y="2331577"/>
          <a:ext cx="8246070" cy="466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rtl="0">
            <a:lnSpc>
              <a:spcPct val="90000"/>
            </a:lnSpc>
            <a:spcBef>
              <a:spcPct val="0"/>
            </a:spcBef>
            <a:spcAft>
              <a:spcPct val="35000"/>
            </a:spcAft>
            <a:buNone/>
          </a:pPr>
          <a:r>
            <a:rPr lang="en-US" sz="1050" kern="1200" dirty="0">
              <a:latin typeface="Times New Roman" panose="02020603050405020304" pitchFamily="18" charset="0"/>
              <a:cs typeface="Times New Roman" panose="02020603050405020304" pitchFamily="18" charset="0"/>
            </a:rPr>
            <a:t>Companies must implement dynamic pricing systems and demand forecasting techniques to be more responsive to market dynamics.</a:t>
          </a:r>
        </a:p>
      </dsp:txBody>
      <dsp:txXfrm>
        <a:off x="0" y="2331577"/>
        <a:ext cx="8246070" cy="466235"/>
      </dsp:txXfrm>
    </dsp:sp>
    <dsp:sp modelId="{234DCC69-C972-4B79-8356-2C6D6C807CD2}">
      <dsp:nvSpPr>
        <dsp:cNvPr id="0" name=""/>
        <dsp:cNvSpPr/>
      </dsp:nvSpPr>
      <dsp:spPr>
        <a:xfrm>
          <a:off x="0" y="2797812"/>
          <a:ext cx="8246070" cy="0"/>
        </a:xfrm>
        <a:prstGeom prst="line">
          <a:avLst/>
        </a:prstGeom>
        <a:gradFill rotWithShape="0">
          <a:gsLst>
            <a:gs pos="0">
              <a:schemeClr val="accent4">
                <a:hueOff val="-4464770"/>
                <a:satOff val="26899"/>
                <a:lumOff val="2156"/>
                <a:alphaOff val="0"/>
                <a:tint val="50000"/>
                <a:satMod val="300000"/>
              </a:schemeClr>
            </a:gs>
            <a:gs pos="35000">
              <a:schemeClr val="accent4">
                <a:hueOff val="-4464770"/>
                <a:satOff val="26899"/>
                <a:lumOff val="2156"/>
                <a:alphaOff val="0"/>
                <a:tint val="37000"/>
                <a:satMod val="300000"/>
              </a:schemeClr>
            </a:gs>
            <a:gs pos="100000">
              <a:schemeClr val="accent4">
                <a:hueOff val="-4464770"/>
                <a:satOff val="26899"/>
                <a:lumOff val="2156"/>
                <a:alphaOff val="0"/>
                <a:tint val="15000"/>
                <a:satMod val="350000"/>
              </a:schemeClr>
            </a:gs>
          </a:gsLst>
          <a:lin ang="16200000" scaled="1"/>
        </a:gradFill>
        <a:ln w="9525" cap="flat" cmpd="sng" algn="ctr">
          <a:solidFill>
            <a:schemeClr val="accent4">
              <a:hueOff val="-4464770"/>
              <a:satOff val="26899"/>
              <a:lumOff val="2156"/>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sp>
    <dsp:sp modelId="{59FCB786-1ADE-4B5A-8AD5-B83B234CF333}">
      <dsp:nvSpPr>
        <dsp:cNvPr id="0" name=""/>
        <dsp:cNvSpPr/>
      </dsp:nvSpPr>
      <dsp:spPr>
        <a:xfrm>
          <a:off x="0" y="2797812"/>
          <a:ext cx="8246070" cy="466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rtl="0">
            <a:lnSpc>
              <a:spcPct val="90000"/>
            </a:lnSpc>
            <a:spcBef>
              <a:spcPct val="0"/>
            </a:spcBef>
            <a:spcAft>
              <a:spcPct val="35000"/>
            </a:spcAft>
            <a:buNone/>
          </a:pPr>
          <a:r>
            <a:rPr lang="en-US" sz="1050" kern="1200" dirty="0">
              <a:latin typeface="Times New Roman" panose="02020603050405020304" pitchFamily="18" charset="0"/>
              <a:cs typeface="Times New Roman" panose="02020603050405020304" pitchFamily="18" charset="0"/>
            </a:rPr>
            <a:t>Strategic planning must incorporate sustainability practices in order to address changing environmental laws and customer demands.</a:t>
          </a:r>
        </a:p>
      </dsp:txBody>
      <dsp:txXfrm>
        <a:off x="0" y="2797812"/>
        <a:ext cx="8246070" cy="46623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168A78-E26E-4589-A2DF-18F620B88BF3}">
      <dsp:nvSpPr>
        <dsp:cNvPr id="0" name=""/>
        <dsp:cNvSpPr/>
      </dsp:nvSpPr>
      <dsp:spPr>
        <a:xfrm>
          <a:off x="0" y="76978"/>
          <a:ext cx="8246070" cy="100035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dirty="0">
              <a:latin typeface="Times New Roman" panose="02020603050405020304" pitchFamily="18" charset="0"/>
              <a:cs typeface="Times New Roman" panose="02020603050405020304" pitchFamily="18" charset="0"/>
            </a:rPr>
            <a:t>The hotel sector continues to be marred by deep-seated uncertainty fuelled by global crises such as pandemics and conflict as well as climate and economic disturbances.</a:t>
          </a:r>
        </a:p>
      </dsp:txBody>
      <dsp:txXfrm>
        <a:off x="48833" y="125811"/>
        <a:ext cx="8148404" cy="902684"/>
      </dsp:txXfrm>
    </dsp:sp>
    <dsp:sp modelId="{CEB9754E-AC1B-4606-9D27-557119305613}">
      <dsp:nvSpPr>
        <dsp:cNvPr id="0" name=""/>
        <dsp:cNvSpPr/>
      </dsp:nvSpPr>
      <dsp:spPr>
        <a:xfrm>
          <a:off x="0" y="1132048"/>
          <a:ext cx="8246070" cy="1000350"/>
        </a:xfrm>
        <a:prstGeom prst="roundRect">
          <a:avLst/>
        </a:prstGeom>
        <a:gradFill rotWithShape="0">
          <a:gsLst>
            <a:gs pos="0">
              <a:schemeClr val="accent2">
                <a:hueOff val="2340759"/>
                <a:satOff val="-2919"/>
                <a:lumOff val="686"/>
                <a:alphaOff val="0"/>
                <a:tint val="50000"/>
                <a:satMod val="300000"/>
              </a:schemeClr>
            </a:gs>
            <a:gs pos="35000">
              <a:schemeClr val="accent2">
                <a:hueOff val="2340759"/>
                <a:satOff val="-2919"/>
                <a:lumOff val="686"/>
                <a:alphaOff val="0"/>
                <a:tint val="37000"/>
                <a:satMod val="300000"/>
              </a:schemeClr>
            </a:gs>
            <a:gs pos="100000">
              <a:schemeClr val="accent2">
                <a:hueOff val="2340759"/>
                <a:satOff val="-2919"/>
                <a:lumOff val="68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latin typeface="Times New Roman" panose="02020603050405020304" pitchFamily="18" charset="0"/>
              <a:cs typeface="Times New Roman" panose="02020603050405020304" pitchFamily="18" charset="0"/>
            </a:rPr>
            <a:t>The use of Crisis Management Theory and the Resource-Based View identifies readiness and the deliberate application of internal resources as being at the heart of resilience.</a:t>
          </a:r>
        </a:p>
      </dsp:txBody>
      <dsp:txXfrm>
        <a:off x="48833" y="1180881"/>
        <a:ext cx="8148404" cy="902684"/>
      </dsp:txXfrm>
    </dsp:sp>
    <dsp:sp modelId="{04913243-3D9F-4573-8312-9DC2C5C84275}">
      <dsp:nvSpPr>
        <dsp:cNvPr id="0" name=""/>
        <dsp:cNvSpPr/>
      </dsp:nvSpPr>
      <dsp:spPr>
        <a:xfrm>
          <a:off x="0" y="2187118"/>
          <a:ext cx="8246070" cy="1000350"/>
        </a:xfrm>
        <a:prstGeom prst="roundRect">
          <a:avLst/>
        </a:prstGeom>
        <a:gradFill rotWithShape="0">
          <a:gsLst>
            <a:gs pos="0">
              <a:schemeClr val="accent2">
                <a:hueOff val="4681519"/>
                <a:satOff val="-5839"/>
                <a:lumOff val="1373"/>
                <a:alphaOff val="0"/>
                <a:tint val="50000"/>
                <a:satMod val="300000"/>
              </a:schemeClr>
            </a:gs>
            <a:gs pos="35000">
              <a:schemeClr val="accent2">
                <a:hueOff val="4681519"/>
                <a:satOff val="-5839"/>
                <a:lumOff val="1373"/>
                <a:alphaOff val="0"/>
                <a:tint val="37000"/>
                <a:satMod val="300000"/>
              </a:schemeClr>
            </a:gs>
            <a:gs pos="100000">
              <a:schemeClr val="accent2">
                <a:hueOff val="4681519"/>
                <a:satOff val="-5839"/>
                <a:lumOff val="1373"/>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latin typeface="Times New Roman" panose="02020603050405020304" pitchFamily="18" charset="0"/>
              <a:cs typeface="Times New Roman" panose="02020603050405020304" pitchFamily="18" charset="0"/>
            </a:rPr>
            <a:t>Hotels must move beyond crisis management and adopt creative solutions and adaptability when troughs and upturns occur for them to maintain a competitive advantage as conditions change rapidly.</a:t>
          </a:r>
        </a:p>
      </dsp:txBody>
      <dsp:txXfrm>
        <a:off x="48833" y="2235951"/>
        <a:ext cx="8148404" cy="90268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8/layout/PictureLineup">
  <dgm:title val=""/>
  <dgm:desc val=""/>
  <dgm:catLst>
    <dgm:cat type="picture" pri="19000"/>
    <dgm:cat type="pictureconvert" pri="19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 modelId="70" srcId="0" destId="40" srcOrd="3" destOrd="0"/>
        <dgm:cxn modelId="42" srcId="30" destId="41" srcOrd="0" destOrd="0"/>
      </dgm:cxnLst>
      <dgm:bg/>
      <dgm:whole/>
    </dgm:dataModel>
  </dgm:clrData>
  <dgm:layoutNode name="Name0">
    <dgm:varLst>
      <dgm:chMax/>
      <dgm:chPref/>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op="equ" val="65"/>
      <dgm:constr type="primFontSz" for="des" forName="Parent" refType="primFontSz" refFor="des" refForName="Parent" op="lte"/>
      <dgm:constr type="w" for="ch" forName="composite" refType="w"/>
      <dgm:constr type="h" for="ch" forName="composite" refType="h"/>
      <dgm:constr type="sp" refType="w" refFor="ch" refForName="composite" op="equ" fact="0"/>
      <dgm:constr type="w" for="ch" forName="sibTrans" refType="w" refFor="ch" refForName="composite" op="equ" fact="0.0001"/>
      <dgm:constr type="h" for="ch" forName="sibTrans" refType="w" refFor="ch" refForName="sibTrans" op="equ"/>
    </dgm:constrLst>
    <dgm:forEach name="nodesForEach" axis="ch" ptType="node">
      <dgm:layoutNode name="composite">
        <dgm:alg type="composite">
          <dgm:param type="ar" val="0.5"/>
        </dgm:alg>
        <dgm:shape xmlns:r="http://schemas.openxmlformats.org/officeDocument/2006/relationships" r:blip="">
          <dgm:adjLst/>
        </dgm:shape>
        <dgm:choose name="Name4">
          <dgm:if name="Name5" func="var" arg="dir" op="equ" val="norm">
            <dgm:constrLst>
              <dgm:constr type="l" for="ch" forName="Image" refType="w" fact="0"/>
              <dgm:constr type="t" for="ch" forName="Image" refType="h" fact="0"/>
              <dgm:constr type="w" for="ch" forName="Image" refType="h" fact="0.5"/>
              <dgm:constr type="h" for="ch" forName="Image" refType="w"/>
              <dgm:constr type="l" for="ch" forName="Accent" refType="w" fact="0"/>
              <dgm:constr type="t" for="ch" forName="Accent" refType="h" fact="0"/>
              <dgm:constr type="w" for="ch" forName="Accent" refType="w" fact="0.0001"/>
              <dgm:constr type="h" for="ch" forName="Accent" refType="h"/>
              <dgm:constr type="l" for="ch" forName="Parent" refType="w" fact="0"/>
              <dgm:constr type="t" for="ch" forName="Parent" refType="h" fact="0.5"/>
              <dgm:constr type="w" for="ch" forName="Parent" refType="w"/>
            </dgm:constrLst>
          </dgm:if>
          <dgm:else name="Name6">
            <dgm:constrLst>
              <dgm:constr type="l" for="ch" forName="Image" refType="w" fact="0"/>
              <dgm:constr type="t" for="ch" forName="Image" refType="h" fact="0"/>
              <dgm:constr type="w" for="ch" forName="Image" refType="h" fact="0.5"/>
              <dgm:constr type="h" for="ch" forName="Image" refType="w"/>
              <dgm:constr type="r" for="ch" forName="Accent" refType="w"/>
              <dgm:constr type="t" for="ch" forName="Accent" refType="h" fact="0"/>
              <dgm:constr type="w" for="ch" forName="Accent" refType="w" fact="0.0001"/>
              <dgm:constr type="h" for="ch" forName="Accent" refType="h"/>
              <dgm:constr type="l" for="ch" forName="Parent" refType="w" fact="0"/>
              <dgm:constr type="t" for="ch" forName="Parent" refType="h" fact="0.5"/>
              <dgm:constr type="w" for="ch" forName="Parent" refType="w"/>
            </dgm:constrLst>
          </dgm:else>
        </dgm:choose>
        <dgm:layoutNode name="Image" styleLbl="alignNode1">
          <dgm:alg type="sp"/>
          <dgm:shape xmlns:r="http://schemas.openxmlformats.org/officeDocument/2006/relationships" type="rect" r:blip="" blipPhldr="1">
            <dgm:adjLst/>
          </dgm:shape>
          <dgm:presOf/>
        </dgm:layoutNode>
        <dgm:layoutNode name="Accent" styleLbl="parChTrans1D1">
          <dgm:alg type="sp"/>
          <dgm:shape xmlns:r="http://schemas.openxmlformats.org/officeDocument/2006/relationships" type="line" r:blip="">
            <dgm:adjLst/>
          </dgm:shape>
          <dgm:presOf/>
        </dgm:layoutNode>
        <dgm:layoutNode name="Paren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AlternatingPictureBlocks">
  <dgm:title val=""/>
  <dgm:desc val=""/>
  <dgm:catLst>
    <dgm:cat type="picture" pri="15000"/>
    <dgm:cat type="pictureconvert" pri="15000"/>
    <dgm:cat type="list" pri="13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primFontSz" for="des" ptType="node" op="equ" val="65"/>
      <dgm:constr type="w" for="ch" forName="comp" refType="w"/>
      <dgm:constr type="h" for="ch" forName="comp" refType="h"/>
      <dgm:constr type="h" for="ch" forName="sibTrans" refType="w" refFor="ch" refForName="comp" op="equ" fact="0.05"/>
    </dgm:constrLst>
    <dgm:ruleLst/>
    <dgm:forEach name="Name0" axis="ch" ptType="node">
      <dgm:layoutNode name="comp" styleLbl="node1">
        <dgm:alg type="composite">
          <dgm:param type="ar" val="3.30"/>
        </dgm:alg>
        <dgm:shape xmlns:r="http://schemas.openxmlformats.org/officeDocument/2006/relationships" r:blip="">
          <dgm:adjLst/>
        </dgm:shape>
        <dgm:presOf/>
        <dgm:choose name="Name1">
          <dgm:if name="Name2" func="var" arg="dir" op="equ" val="norm">
            <dgm:choose name="Name4">
              <dgm:if name="Name5" axis="desOrSelf" ptType="node" func="posOdd" op="equ" val="1">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if>
              <dgm:else name="Name6">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else>
            </dgm:choose>
          </dgm:if>
          <dgm:else name="Name3">
            <dgm:choose name="Name7">
              <dgm:if name="Name8" axis="desOrSelf" ptType="node" func="posOdd" op="equ" val="1">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if>
              <dgm:else name="Name9">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else>
            </dgm:choose>
          </dgm:else>
        </dgm:choose>
        <dgm:ruleLst/>
        <dgm:layoutNode name="rect2" styleLbl="node1">
          <dgm:varLst>
            <dgm:bulletEnabled val="1"/>
          </dgm:varLst>
          <dgm:alg type="tx"/>
          <dgm:shape xmlns:r="http://schemas.openxmlformats.org/officeDocument/2006/relationships" type="rect" r:blip="">
            <dgm:adjLst/>
          </dgm:shape>
          <dgm:presOf axis="desOrSelf" ptType="node"/>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 styleLbl="lnNod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6/9/2025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Welcome to the Presentation </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1</a:t>
            </a:fld>
            <a:endParaRPr lang="en-US"/>
          </a:p>
        </p:txBody>
      </p:sp>
    </p:spTree>
    <p:extLst>
      <p:ext uri="{BB962C8B-B14F-4D97-AF65-F5344CB8AC3E}">
        <p14:creationId xmlns:p14="http://schemas.microsoft.com/office/powerpoint/2010/main" val="2914616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Contents </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2</a:t>
            </a:fld>
            <a:endParaRPr lang="en-US"/>
          </a:p>
        </p:txBody>
      </p:sp>
    </p:spTree>
    <p:extLst>
      <p:ext uri="{BB962C8B-B14F-4D97-AF65-F5344CB8AC3E}">
        <p14:creationId xmlns:p14="http://schemas.microsoft.com/office/powerpoint/2010/main" val="1707718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hospitality industry has been disrupted by global crises such as COVID-19, the war in Ukraine, and natural catastrophes. These crises have transformed tourism and necessitated quick adaptation from the hotel sector. Conventional crisis management is not successful. </a:t>
            </a:r>
            <a:r>
              <a:rPr lang="en-GB" sz="1200" kern="1200" dirty="0" err="1">
                <a:solidFill>
                  <a:schemeClr val="tx1"/>
                </a:solidFill>
                <a:effectLst/>
                <a:latin typeface="+mn-lt"/>
                <a:ea typeface="+mn-ea"/>
                <a:cs typeface="+mn-cs"/>
              </a:rPr>
              <a:t>Papallou</a:t>
            </a:r>
            <a:r>
              <a:rPr lang="en-GB" sz="1200" kern="1200" dirty="0">
                <a:solidFill>
                  <a:schemeClr val="tx1"/>
                </a:solidFill>
                <a:effectLst/>
                <a:latin typeface="+mn-lt"/>
                <a:ea typeface="+mn-ea"/>
                <a:cs typeface="+mn-cs"/>
              </a:rPr>
              <a:t> et al. (2024) opine that flexibility, technology, and cooperation are what work. This presentation outlines the way in which hotels react strategically in the face of uncertainty and assesses how well their responses are succeeding.</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840468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hospitality industry experiences threats from global crises like pandemics, war, and economic shocks. These </a:t>
            </a:r>
            <a:r>
              <a:rPr lang="en-US" sz="1200" b="0" i="0" kern="1200" dirty="0" err="1">
                <a:solidFill>
                  <a:schemeClr val="tx1"/>
                </a:solidFill>
                <a:effectLst/>
                <a:latin typeface="+mn-lt"/>
                <a:ea typeface="+mn-ea"/>
                <a:cs typeface="+mn-cs"/>
              </a:rPr>
              <a:t>destabilise</a:t>
            </a:r>
            <a:r>
              <a:rPr lang="en-US" sz="1200" b="0" i="0" kern="1200" dirty="0">
                <a:solidFill>
                  <a:schemeClr val="tx1"/>
                </a:solidFill>
                <a:effectLst/>
                <a:latin typeface="+mn-lt"/>
                <a:ea typeface="+mn-ea"/>
                <a:cs typeface="+mn-cs"/>
              </a:rPr>
              <a:t> demand and highlight the vulnerability of dependence on international tourism. Fewer than 22% of hotels were found to have contingency plans by Ford and </a:t>
            </a:r>
            <a:r>
              <a:rPr lang="en-US" sz="1200" b="0" i="0" kern="1200" dirty="0" err="1">
                <a:solidFill>
                  <a:schemeClr val="tx1"/>
                </a:solidFill>
                <a:effectLst/>
                <a:latin typeface="+mn-lt"/>
                <a:ea typeface="+mn-ea"/>
                <a:cs typeface="+mn-cs"/>
              </a:rPr>
              <a:t>Sturman</a:t>
            </a:r>
            <a:r>
              <a:rPr lang="en-US" sz="1200" b="0" i="0" kern="1200" dirty="0">
                <a:solidFill>
                  <a:schemeClr val="tx1"/>
                </a:solidFill>
                <a:effectLst/>
                <a:latin typeface="+mn-lt"/>
                <a:ea typeface="+mn-ea"/>
                <a:cs typeface="+mn-cs"/>
              </a:rPr>
              <a:t> (2020) before 2020. Crisis Management Theory has an </a:t>
            </a:r>
            <a:r>
              <a:rPr lang="en-US" sz="1200" b="0" i="0" kern="1200" dirty="0" err="1">
                <a:solidFill>
                  <a:schemeClr val="tx1"/>
                </a:solidFill>
                <a:effectLst/>
                <a:latin typeface="+mn-lt"/>
                <a:ea typeface="+mn-ea"/>
                <a:cs typeface="+mn-cs"/>
              </a:rPr>
              <a:t>organised</a:t>
            </a:r>
            <a:r>
              <a:rPr lang="en-US" sz="1200" b="0" i="0" kern="1200" dirty="0">
                <a:solidFill>
                  <a:schemeClr val="tx1"/>
                </a:solidFill>
                <a:effectLst/>
                <a:latin typeface="+mn-lt"/>
                <a:ea typeface="+mn-ea"/>
                <a:cs typeface="+mn-cs"/>
              </a:rPr>
              <a:t> approach but few hotels have formal preparation for crises. The Resource-Based View </a:t>
            </a:r>
            <a:r>
              <a:rPr lang="en-US" sz="1200" b="0" i="0" kern="1200" dirty="0" err="1">
                <a:solidFill>
                  <a:schemeClr val="tx1"/>
                </a:solidFill>
                <a:effectLst/>
                <a:latin typeface="+mn-lt"/>
                <a:ea typeface="+mn-ea"/>
                <a:cs typeface="+mn-cs"/>
              </a:rPr>
              <a:t>emphasises</a:t>
            </a:r>
            <a:r>
              <a:rPr lang="en-US" sz="1200" b="0" i="0" kern="1200" dirty="0">
                <a:solidFill>
                  <a:schemeClr val="tx1"/>
                </a:solidFill>
                <a:effectLst/>
                <a:latin typeface="+mn-lt"/>
                <a:ea typeface="+mn-ea"/>
                <a:cs typeface="+mn-cs"/>
              </a:rPr>
              <a:t> internal assets' roles—tech-ready hotels were found to have 25% improved recovery by Zhang </a:t>
            </a:r>
            <a:r>
              <a:rPr lang="en-US" sz="1200" b="0" i="0" kern="1200" dirty="0" err="1">
                <a:solidFill>
                  <a:schemeClr val="tx1"/>
                </a:solidFill>
                <a:effectLst/>
                <a:latin typeface="+mn-lt"/>
                <a:ea typeface="+mn-ea"/>
                <a:cs typeface="+mn-cs"/>
              </a:rPr>
              <a:t>aet</a:t>
            </a:r>
            <a:r>
              <a:rPr lang="en-US" sz="1200" b="0" i="0" kern="1200" dirty="0">
                <a:solidFill>
                  <a:schemeClr val="tx1"/>
                </a:solidFill>
                <a:effectLst/>
                <a:latin typeface="+mn-lt"/>
                <a:ea typeface="+mn-ea"/>
                <a:cs typeface="+mn-cs"/>
              </a:rPr>
              <a:t> al. (2024). Combining it with Dynamic Capabilities Theory can add resilience through innovation and cooperation from stakeholders during crises.</a:t>
            </a:r>
            <a:br>
              <a:rPr lang="en-US" dirty="0"/>
            </a:b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300593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RBV is deficient in conditions of high unpredictability where internal resources become inadequate due to the volatility of the market. </a:t>
            </a:r>
            <a:r>
              <a:rPr lang="en-GB" sz="1200" kern="1200" dirty="0" err="1">
                <a:solidFill>
                  <a:schemeClr val="tx1"/>
                </a:solidFill>
                <a:effectLst/>
                <a:latin typeface="+mn-lt"/>
                <a:ea typeface="+mn-ea"/>
                <a:cs typeface="+mn-cs"/>
              </a:rPr>
              <a:t>Miedes-Ugarte</a:t>
            </a:r>
            <a:r>
              <a:rPr lang="en-GB" sz="1200" kern="1200" dirty="0">
                <a:solidFill>
                  <a:schemeClr val="tx1"/>
                </a:solidFill>
                <a:effectLst/>
                <a:latin typeface="+mn-lt"/>
                <a:ea typeface="+mn-ea"/>
                <a:cs typeface="+mn-cs"/>
              </a:rPr>
              <a:t> and Flores-Ruiz (2024)  support the incorporation of </a:t>
            </a:r>
            <a:r>
              <a:rPr lang="en-GB" sz="1200" b="1" kern="1200" dirty="0">
                <a:solidFill>
                  <a:schemeClr val="tx1"/>
                </a:solidFill>
                <a:effectLst/>
                <a:latin typeface="+mn-lt"/>
                <a:ea typeface="+mn-ea"/>
                <a:cs typeface="+mn-cs"/>
              </a:rPr>
              <a:t>Dynamic Capabilities Theory</a:t>
            </a:r>
            <a:r>
              <a:rPr lang="en-GB" sz="1200" kern="1200" dirty="0">
                <a:solidFill>
                  <a:schemeClr val="tx1"/>
                </a:solidFill>
                <a:effectLst/>
                <a:latin typeface="+mn-lt"/>
                <a:ea typeface="+mn-ea"/>
                <a:cs typeface="+mn-cs"/>
              </a:rPr>
              <a:t> where dynamic adaptation is emphasised as real-time innovation, learning and sharing of assets from stakeholders. In their longitudinal case study of Indian hospitality businesses, firms where cross-sector collaboration was undertaken during times of crises experienced an increase in customer retention of 17% compared to 8% in firms using internal resource measures. While classical strategic theories do provide foundational advice, their ability to function well during crises is improved if combined with adaptive learning models.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t>5</a:t>
            </a:fld>
            <a:endParaRPr lang="en-US"/>
          </a:p>
        </p:txBody>
      </p:sp>
    </p:spTree>
    <p:extLst>
      <p:ext uri="{BB962C8B-B14F-4D97-AF65-F5344CB8AC3E}">
        <p14:creationId xmlns:p14="http://schemas.microsoft.com/office/powerpoint/2010/main" val="9853005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Early in 2020, the hotel industry countered global instability with quick adaptations. </a:t>
            </a:r>
            <a:r>
              <a:rPr lang="en-GB" sz="1200" kern="1200" dirty="0" err="1">
                <a:solidFill>
                  <a:schemeClr val="tx1"/>
                </a:solidFill>
                <a:effectLst/>
                <a:latin typeface="+mn-lt"/>
                <a:ea typeface="+mn-ea"/>
                <a:cs typeface="+mn-cs"/>
              </a:rPr>
              <a:t>Jayawardena</a:t>
            </a:r>
            <a:r>
              <a:rPr lang="en-GB" sz="1200" kern="1200" dirty="0">
                <a:solidFill>
                  <a:schemeClr val="tx1"/>
                </a:solidFill>
                <a:effectLst/>
                <a:latin typeface="+mn-lt"/>
                <a:ea typeface="+mn-ea"/>
                <a:cs typeface="+mn-cs"/>
              </a:rPr>
              <a:t> (2022) reports 82% of hotel chains implemented contactless technology in order to restore guest confidence. Restructuring of the workforce also became frequent, albeit causing issues related to services and turnover. Ford and </a:t>
            </a:r>
            <a:r>
              <a:rPr lang="en-GB" sz="1200" kern="1200" dirty="0" err="1">
                <a:solidFill>
                  <a:schemeClr val="tx1"/>
                </a:solidFill>
                <a:effectLst/>
                <a:latin typeface="+mn-lt"/>
                <a:ea typeface="+mn-ea"/>
                <a:cs typeface="+mn-cs"/>
              </a:rPr>
              <a:t>Sturman</a:t>
            </a:r>
            <a:r>
              <a:rPr lang="en-GB" sz="1200" kern="1200" dirty="0">
                <a:solidFill>
                  <a:schemeClr val="tx1"/>
                </a:solidFill>
                <a:effectLst/>
                <a:latin typeface="+mn-lt"/>
                <a:ea typeface="+mn-ea"/>
                <a:cs typeface="+mn-cs"/>
              </a:rPr>
              <a:t> (2020) share that hotels providing hybrid services such as "work-from-hotel" recovered 25% of revenue. Most responses were however reactive in nature. Zhang et al. (2024) recorded just 28% of the UK boutique hotels adopting dynamic systems, reflecting limited long-term investment in technology and resilience in small establishments.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917907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research draws on qualitative secondary data in analysing hotel strategies in times of uncertainty. Content analysis identifies themes and patterns from reports and the literature. Interpretation is guided by the Resource-Based View and the Theory of Crisis Management, with support from PESTLE analysis for the comprehension of external factors influencing decision-making in various hotel types and geographies.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7</a:t>
            </a:fld>
            <a:endParaRPr lang="en-US"/>
          </a:p>
        </p:txBody>
      </p:sp>
    </p:spTree>
    <p:extLst>
      <p:ext uri="{BB962C8B-B14F-4D97-AF65-F5344CB8AC3E}">
        <p14:creationId xmlns:p14="http://schemas.microsoft.com/office/powerpoint/2010/main" val="6734271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Since 2020, the hospitality sector has had to contend with unprecedented uncertainty from COVID-19, the war in Ukraine, inflation, manpower shortages, and natural calamities.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Inversini</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et al. (2023) note a 74% decline in international visitation in 2020 at a loss of more than $1.3 trillion. The sector is extremely vulnerable because of its dependence on international tourists and high operating expenses. Hussein et al. (2024) note that consumer confidence is the watchword for bringing back recovery. The PESTLE framework of analysis identifies how political, economic, social, technological, legal, and environmental concerns influence hotel strategies and emphasises short-term survival in contrast with long-term flexibility.</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41764716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Political: Global clashes like the Ukraine conflict have resulted in travel embargoes as well as intensified visa restrictions, which directly diminish incoming tourism in Europe. Ha (2023) cited instances where hotels in regions bordering conflict suffered a 35% decline in foreign bookings in 2022.</a:t>
            </a:r>
          </a:p>
          <a:p>
            <a:r>
              <a:rPr lang="en-US" dirty="0"/>
              <a:t>Economic: Operational costs have been fuelled by inflation and energy crises. </a:t>
            </a:r>
            <a:r>
              <a:rPr lang="en-US" dirty="0" err="1"/>
              <a:t>Josimović</a:t>
            </a:r>
            <a:r>
              <a:rPr lang="en-US" dirty="0"/>
              <a:t> et al. (2025) argue that 57% of hotel proprietors in the UK identify increasing utility bills as key factors reducing profitability. </a:t>
            </a:r>
          </a:p>
          <a:p>
            <a:r>
              <a:rPr lang="en-US" dirty="0"/>
              <a:t>Social: People's </a:t>
            </a:r>
            <a:r>
              <a:rPr lang="en-US" dirty="0" err="1"/>
              <a:t>behaviour</a:t>
            </a:r>
            <a:r>
              <a:rPr lang="en-US" dirty="0"/>
              <a:t> has changed towards healthy, touch less services, and 71% of customers in a survey gave priority to hygiene certifications while choosing accommodations (</a:t>
            </a:r>
            <a:r>
              <a:rPr lang="en-US" dirty="0" err="1"/>
              <a:t>Papallou</a:t>
            </a:r>
            <a:r>
              <a:rPr lang="en-US" dirty="0"/>
              <a:t>, </a:t>
            </a:r>
            <a:r>
              <a:rPr lang="en-US" dirty="0" err="1"/>
              <a:t>Katafygiotou</a:t>
            </a:r>
            <a:r>
              <a:rPr lang="en-US" dirty="0"/>
              <a:t> and </a:t>
            </a:r>
            <a:r>
              <a:rPr lang="en-US" dirty="0" err="1"/>
              <a:t>Dimopoulos</a:t>
            </a:r>
            <a:r>
              <a:rPr lang="en-US" dirty="0"/>
              <a:t>, 2024).</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20436176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Technological: </a:t>
            </a:r>
            <a:r>
              <a:rPr lang="en-GB" sz="1200" b="0" kern="1200" dirty="0">
                <a:solidFill>
                  <a:schemeClr val="tx1"/>
                </a:solidFill>
                <a:effectLst/>
                <a:latin typeface="+mn-lt"/>
                <a:ea typeface="+mn-ea"/>
                <a:cs typeface="+mn-cs"/>
              </a:rPr>
              <a:t>Technological adjustment is now essential. Those hotels using digital technology—mobile cheque-ins and AI chat bots, for example—had 25% quicker recovery of guest satisfaction scores (Ford and </a:t>
            </a:r>
            <a:r>
              <a:rPr lang="en-GB" sz="1200" b="0" kern="1200" dirty="0" err="1">
                <a:solidFill>
                  <a:schemeClr val="tx1"/>
                </a:solidFill>
                <a:effectLst/>
                <a:latin typeface="+mn-lt"/>
                <a:ea typeface="+mn-ea"/>
                <a:cs typeface="+mn-cs"/>
              </a:rPr>
              <a:t>Sturman</a:t>
            </a:r>
            <a:r>
              <a:rPr lang="en-GB" sz="1200" b="0" kern="1200" dirty="0">
                <a:solidFill>
                  <a:schemeClr val="tx1"/>
                </a:solidFill>
                <a:effectLst/>
                <a:latin typeface="+mn-lt"/>
                <a:ea typeface="+mn-ea"/>
                <a:cs typeface="+mn-cs"/>
              </a:rPr>
              <a:t>, 2020).</a:t>
            </a:r>
            <a:endParaRPr lang="en-US" sz="1200" b="0" kern="1200" dirty="0">
              <a:solidFill>
                <a:schemeClr val="tx1"/>
              </a:solidFill>
              <a:effectLst/>
              <a:latin typeface="+mn-lt"/>
              <a:ea typeface="+mn-ea"/>
              <a:cs typeface="+mn-cs"/>
            </a:endParaRPr>
          </a:p>
          <a:p>
            <a:r>
              <a:rPr lang="en-GB" sz="1200" b="1" kern="1200" dirty="0" err="1">
                <a:solidFill>
                  <a:schemeClr val="tx1"/>
                </a:solidFill>
                <a:effectLst/>
                <a:latin typeface="+mn-lt"/>
                <a:ea typeface="+mn-ea"/>
                <a:cs typeface="+mn-cs"/>
              </a:rPr>
              <a:t>Legal:</a:t>
            </a:r>
            <a:r>
              <a:rPr lang="en-GB" sz="1200" kern="1200" dirty="0" err="1">
                <a:solidFill>
                  <a:schemeClr val="tx1"/>
                </a:solidFill>
                <a:effectLst/>
                <a:latin typeface="+mn-lt"/>
                <a:ea typeface="+mn-ea"/>
                <a:cs typeface="+mn-cs"/>
              </a:rPr>
              <a:t>Legally</a:t>
            </a:r>
            <a:r>
              <a:rPr lang="en-GB" sz="1200" kern="1200" dirty="0">
                <a:solidFill>
                  <a:schemeClr val="tx1"/>
                </a:solidFill>
                <a:effectLst/>
                <a:latin typeface="+mn-lt"/>
                <a:ea typeface="+mn-ea"/>
                <a:cs typeface="+mn-cs"/>
              </a:rPr>
              <a:t>, continuous regulatory shifts—like new mandatory sustainability reporting—are stressing hotel organisations to revise conformity procedures.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Environmental: </a:t>
            </a:r>
            <a:r>
              <a:rPr lang="en-GB" sz="1200" kern="1200" dirty="0">
                <a:solidFill>
                  <a:schemeClr val="tx1"/>
                </a:solidFill>
                <a:effectLst/>
                <a:latin typeface="+mn-lt"/>
                <a:ea typeface="+mn-ea"/>
                <a:cs typeface="+mn-cs"/>
              </a:rPr>
              <a:t>Environmentally, recurring climatic disturbances are necessitating hotel investment in eco-resilient systems.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10</a:t>
            </a:fld>
            <a:endParaRPr lang="en-US"/>
          </a:p>
        </p:txBody>
      </p:sp>
    </p:spTree>
    <p:extLst>
      <p:ext uri="{BB962C8B-B14F-4D97-AF65-F5344CB8AC3E}">
        <p14:creationId xmlns:p14="http://schemas.microsoft.com/office/powerpoint/2010/main" val="26991466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Hotel strategies both adhere to Crisis Management Theory and the Resource-Based View. </a:t>
            </a:r>
            <a:r>
              <a:rPr lang="en-GB" sz="1200" kern="1200" dirty="0" err="1">
                <a:solidFill>
                  <a:schemeClr val="tx1"/>
                </a:solidFill>
                <a:effectLst/>
                <a:latin typeface="+mn-lt"/>
                <a:ea typeface="+mn-ea"/>
                <a:cs typeface="+mn-cs"/>
              </a:rPr>
              <a:t>Inversini</a:t>
            </a:r>
            <a:r>
              <a:rPr lang="en-GB" sz="1200" kern="1200" dirty="0">
                <a:solidFill>
                  <a:schemeClr val="tx1"/>
                </a:solidFill>
                <a:effectLst/>
                <a:latin typeface="+mn-lt"/>
                <a:ea typeface="+mn-ea"/>
                <a:cs typeface="+mn-cs"/>
              </a:rPr>
              <a:t> et al. (2023) observed that just 34% of hotels were in possession of pre-2020 crisis plans, indicative of insufficient preparation. Nevertheless, Ha (2023) adds that hotels with sound IT infrastructure and diversified offerings recovered as much as 25% quicker. Ford and </a:t>
            </a:r>
            <a:r>
              <a:rPr lang="en-GB" sz="1200" kern="1200" dirty="0" err="1">
                <a:solidFill>
                  <a:schemeClr val="tx1"/>
                </a:solidFill>
                <a:effectLst/>
                <a:latin typeface="+mn-lt"/>
                <a:ea typeface="+mn-ea"/>
                <a:cs typeface="+mn-cs"/>
              </a:rPr>
              <a:t>Sturman</a:t>
            </a:r>
            <a:r>
              <a:rPr lang="en-GB" sz="1200" kern="1200" dirty="0">
                <a:solidFill>
                  <a:schemeClr val="tx1"/>
                </a:solidFill>
                <a:effectLst/>
                <a:latin typeface="+mn-lt"/>
                <a:ea typeface="+mn-ea"/>
                <a:cs typeface="+mn-cs"/>
              </a:rPr>
              <a:t> (2020) also observed that technology-enabled resorts recovered occupancy 1.4 times faster. Although internal strength is beneficial, long-term success also demands proactive planning and collaboration with the outside.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11</a:t>
            </a:fld>
            <a:endParaRPr lang="en-US"/>
          </a:p>
        </p:txBody>
      </p:sp>
    </p:spTree>
    <p:extLst>
      <p:ext uri="{BB962C8B-B14F-4D97-AF65-F5344CB8AC3E}">
        <p14:creationId xmlns:p14="http://schemas.microsoft.com/office/powerpoint/2010/main" val="39570412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Hotels should adopt formalised crisis management plans in line with Crisis management model to facilitate prompt, organised responses.</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Management must invest in multiskilling training programmes for employees along with burnout prevention.</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Hotels can gain diversified revenue streams as a consequence of hybrid offerings including long-stay or remote work packages during low-demand times.</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Properties must incorporate scalable digital solutions—such as AI-powered services and mobile platforms—to drive guest satisfaction and operating efficiency.</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Independent hotels may also pursue collaborations or sector coalitions to leverage innovation, capital, and mutual resources.</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Companies must implement dynamic pricing systems and demand forecasting techniques to be more responsive to market dynamics.</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Strategic planning must incorporate sustainability practises in order to address changing environmental laws and customer demands.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12</a:t>
            </a:fld>
            <a:endParaRPr lang="en-US"/>
          </a:p>
        </p:txBody>
      </p:sp>
    </p:spTree>
    <p:extLst>
      <p:ext uri="{BB962C8B-B14F-4D97-AF65-F5344CB8AC3E}">
        <p14:creationId xmlns:p14="http://schemas.microsoft.com/office/powerpoint/2010/main" val="31860385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hospitality industry is subject to continuous threats from global crises. Although short-term benefits come from flexible strategies and digitalisation, long-term success is reliant on forward thinking. Crisis management theory and the resource-based view of the firm point to previous experience and internal assets as critical preparation for crises. For competitiveness, however, hotels need to go beyond reactive responses and incorporate innovation and flexibility as central strategy imperatives.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13</a:t>
            </a:fld>
            <a:endParaRPr lang="en-US"/>
          </a:p>
        </p:txBody>
      </p:sp>
    </p:spTree>
    <p:extLst>
      <p:ext uri="{BB962C8B-B14F-4D97-AF65-F5344CB8AC3E}">
        <p14:creationId xmlns:p14="http://schemas.microsoft.com/office/powerpoint/2010/main" val="21635103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References </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14</a:t>
            </a:fld>
            <a:endParaRPr lang="en-US"/>
          </a:p>
        </p:txBody>
      </p:sp>
    </p:spTree>
    <p:extLst>
      <p:ext uri="{BB962C8B-B14F-4D97-AF65-F5344CB8AC3E}">
        <p14:creationId xmlns:p14="http://schemas.microsoft.com/office/powerpoint/2010/main" val="24299503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658317" y="2603316"/>
            <a:ext cx="7016196" cy="1400423"/>
          </a:xfrm>
          <a:noFill/>
          <a:effectLst>
            <a:outerShdw blurRad="50800" dist="38100" dir="2700000" algn="tl" rotWithShape="0">
              <a:prstClr val="black">
                <a:alpha val="40000"/>
              </a:prst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1658318" y="4003739"/>
            <a:ext cx="7016196" cy="763524"/>
          </a:xfrm>
        </p:spPr>
        <p:txBody>
          <a:bodyPr>
            <a:normAutofit/>
          </a:bodyPr>
          <a:lstStyle>
            <a:lvl1pPr marL="0" indent="0" algn="r">
              <a:buNone/>
              <a:defRPr sz="2800" b="0" i="0">
                <a:solidFill>
                  <a:schemeClr val="tx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0730" y="281175"/>
            <a:ext cx="8246070" cy="763524"/>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8965" y="1502815"/>
            <a:ext cx="8246070" cy="3264447"/>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739539" y="376237"/>
            <a:ext cx="5947260" cy="763525"/>
          </a:xfrm>
        </p:spPr>
        <p:txBody>
          <a:bodyPr>
            <a:normAutofit/>
          </a:bodyPr>
          <a:lstStyle>
            <a:lvl1pPr algn="l">
              <a:defRPr sz="3600">
                <a:solidFill>
                  <a:srgbClr val="FF015C"/>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739540" y="1197405"/>
            <a:ext cx="5947260" cy="3576168"/>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51123" y="281175"/>
            <a:ext cx="8076896" cy="763525"/>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808224"/>
            <a:ext cx="4040188" cy="479822"/>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280621"/>
            <a:ext cx="4040188" cy="2276294"/>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808224"/>
            <a:ext cx="4041775" cy="479822"/>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280621"/>
            <a:ext cx="4041775" cy="2276294"/>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6/9/2025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6/9/2025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6/9/2025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6/9/2025</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27804" y="2564068"/>
            <a:ext cx="7016196" cy="1400423"/>
          </a:xfrm>
          <a:solidFill>
            <a:schemeClr val="tx1">
              <a:alpha val="55000"/>
            </a:schemeClr>
          </a:solidFill>
          <a:effectLst>
            <a:outerShdw blurRad="50800" dist="38100" dir="2700000" algn="tl" rotWithShape="0">
              <a:prstClr val="black">
                <a:alpha val="40000"/>
              </a:prstClr>
            </a:outerShdw>
            <a:softEdge rad="0"/>
          </a:effectLst>
        </p:spPr>
        <p:txBody>
          <a:bodyPr>
            <a:normAutofit fontScale="90000"/>
          </a:bodyPr>
          <a:lstStyle/>
          <a:p>
            <a:r>
              <a:rPr lang="en-US" dirty="0">
                <a:latin typeface="Times New Roman" panose="02020603050405020304" pitchFamily="18" charset="0"/>
                <a:cs typeface="Times New Roman" panose="02020603050405020304" pitchFamily="18" charset="0"/>
              </a:rPr>
              <a:t>Module Title: Contemporary Themes in the Hotel and Hospitality Sector</a:t>
            </a:r>
            <a:br>
              <a:rPr lang="en-US" dirty="0">
                <a:latin typeface="Times New Roman" panose="02020603050405020304" pitchFamily="18" charset="0"/>
                <a:cs typeface="Times New Roman" panose="02020603050405020304" pitchFamily="18" charset="0"/>
              </a:rPr>
            </a:br>
            <a:r>
              <a:rPr lang="en-US" sz="2700" dirty="0">
                <a:latin typeface="Times New Roman" panose="02020603050405020304" pitchFamily="18" charset="0"/>
                <a:cs typeface="Times New Roman" panose="02020603050405020304" pitchFamily="18" charset="0"/>
              </a:rPr>
              <a:t>Module code: BMIH6001</a:t>
            </a:r>
          </a:p>
        </p:txBody>
      </p:sp>
      <p:sp>
        <p:nvSpPr>
          <p:cNvPr id="3" name="Subtitle 2"/>
          <p:cNvSpPr>
            <a:spLocks noGrp="1"/>
          </p:cNvSpPr>
          <p:nvPr>
            <p:ph type="subTitle" idx="1"/>
          </p:nvPr>
        </p:nvSpPr>
        <p:spPr>
          <a:xfrm>
            <a:off x="1976015" y="4039059"/>
            <a:ext cx="7016196" cy="763524"/>
          </a:xfrm>
        </p:spPr>
        <p:txBody>
          <a:bodyPr>
            <a:normAutofit/>
          </a:bodyPr>
          <a:lstStyle/>
          <a:p>
            <a:r>
              <a:rPr lang="en-US" sz="1800" dirty="0">
                <a:latin typeface="Times New Roman" panose="02020603050405020304" pitchFamily="18" charset="0"/>
                <a:cs typeface="Times New Roman" panose="02020603050405020304" pitchFamily="18" charset="0"/>
              </a:rPr>
              <a:t>Assignment Two</a:t>
            </a:r>
          </a:p>
        </p:txBody>
      </p:sp>
      <p:sp>
        <p:nvSpPr>
          <p:cNvPr id="4" name="Rectangle 3"/>
          <p:cNvSpPr/>
          <p:nvPr/>
        </p:nvSpPr>
        <p:spPr>
          <a:xfrm>
            <a:off x="2739540" y="4220170"/>
            <a:ext cx="4572000" cy="1200329"/>
          </a:xfrm>
          <a:prstGeom prst="rect">
            <a:avLst/>
          </a:prstGeom>
        </p:spPr>
        <p:txBody>
          <a:bodyPr>
            <a:spAutoFit/>
          </a:bodyPr>
          <a:lstStyle/>
          <a:p>
            <a:r>
              <a:rPr lang="en-GB" b="1" dirty="0">
                <a:solidFill>
                  <a:srgbClr val="000000"/>
                </a:solidFill>
                <a:latin typeface="Times New Roman" panose="02020603050405020304" pitchFamily="18" charset="0"/>
                <a:cs typeface="Times New Roman" panose="02020603050405020304" pitchFamily="18" charset="0"/>
              </a:rPr>
              <a:t>Hotel strategies in uncertain times</a:t>
            </a:r>
            <a:endParaRPr lang="en-GB" dirty="0">
              <a:solidFill>
                <a:srgbClr val="000000"/>
              </a:solidFill>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      Name: Ionela Beatrice Hulub</a:t>
            </a:r>
          </a:p>
          <a:p>
            <a:r>
              <a:rPr lang="en-GB" dirty="0">
                <a:latin typeface="Times New Roman" panose="02020603050405020304" pitchFamily="18" charset="0"/>
                <a:cs typeface="Times New Roman" panose="02020603050405020304" pitchFamily="18" charset="0"/>
              </a:rPr>
              <a:t>      </a:t>
            </a:r>
            <a:r>
              <a:rPr lang="en-GB">
                <a:latin typeface="Times New Roman" panose="02020603050405020304" pitchFamily="18" charset="0"/>
                <a:cs typeface="Times New Roman" panose="02020603050405020304" pitchFamily="18" charset="0"/>
              </a:rPr>
              <a:t>Student number: </a:t>
            </a:r>
            <a:r>
              <a:rPr lang="en-GB" dirty="0">
                <a:latin typeface="Times New Roman" panose="02020603050405020304" pitchFamily="18" charset="0"/>
                <a:cs typeface="Times New Roman" panose="02020603050405020304" pitchFamily="18" charset="0"/>
              </a:rPr>
              <a:t>2214483</a:t>
            </a:r>
            <a:br>
              <a:rPr lang="en-GB"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Table of Contents</a:t>
            </a:r>
          </a:p>
        </p:txBody>
      </p:sp>
      <p:sp>
        <p:nvSpPr>
          <p:cNvPr id="3" name="Content Placeholder 2"/>
          <p:cNvSpPr>
            <a:spLocks noGrp="1"/>
          </p:cNvSpPr>
          <p:nvPr>
            <p:ph idx="1"/>
          </p:nvPr>
        </p:nvSpPr>
        <p:spPr/>
        <p:txBody>
          <a:bodyPr>
            <a:normAutofit fontScale="92500" lnSpcReduction="10000"/>
          </a:bodyPr>
          <a:lstStyle/>
          <a:p>
            <a:r>
              <a:rPr lang="en-US" dirty="0">
                <a:latin typeface="Times New Roman" panose="02020603050405020304" pitchFamily="18" charset="0"/>
                <a:cs typeface="Times New Roman" panose="02020603050405020304" pitchFamily="18" charset="0"/>
              </a:rPr>
              <a:t>Introduction</a:t>
            </a:r>
          </a:p>
          <a:p>
            <a:r>
              <a:rPr lang="en-US" dirty="0">
                <a:latin typeface="Times New Roman" panose="02020603050405020304" pitchFamily="18" charset="0"/>
                <a:cs typeface="Times New Roman" panose="02020603050405020304" pitchFamily="18" charset="0"/>
              </a:rPr>
              <a:t>Literature Review</a:t>
            </a:r>
          </a:p>
          <a:p>
            <a:r>
              <a:rPr lang="en-US" dirty="0">
                <a:latin typeface="Times New Roman" panose="02020603050405020304" pitchFamily="18" charset="0"/>
                <a:cs typeface="Times New Roman" panose="02020603050405020304" pitchFamily="18" charset="0"/>
              </a:rPr>
              <a:t>Methodology</a:t>
            </a:r>
          </a:p>
          <a:p>
            <a:r>
              <a:rPr lang="en-US" dirty="0">
                <a:latin typeface="Times New Roman" panose="02020603050405020304" pitchFamily="18" charset="0"/>
                <a:cs typeface="Times New Roman" panose="02020603050405020304" pitchFamily="18" charset="0"/>
              </a:rPr>
              <a:t>Theme Impact Analysis</a:t>
            </a:r>
          </a:p>
          <a:p>
            <a:r>
              <a:rPr lang="en-US" dirty="0">
                <a:latin typeface="Times New Roman" panose="02020603050405020304" pitchFamily="18" charset="0"/>
                <a:cs typeface="Times New Roman" panose="02020603050405020304" pitchFamily="18" charset="0"/>
              </a:rPr>
              <a:t>Recommendations</a:t>
            </a:r>
          </a:p>
          <a:p>
            <a:r>
              <a:rPr lang="en-US" dirty="0">
                <a:latin typeface="Times New Roman" panose="02020603050405020304" pitchFamily="18" charset="0"/>
                <a:cs typeface="Times New Roman" panose="02020603050405020304" pitchFamily="18" charset="0"/>
              </a:rPr>
              <a:t>Conclusion</a:t>
            </a:r>
          </a:p>
          <a:p>
            <a:r>
              <a:rPr lang="en-US" dirty="0">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Introduction</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342957634"/>
              </p:ext>
            </p:extLst>
          </p:nvPr>
        </p:nvGraphicFramePr>
        <p:xfrm>
          <a:off x="448965" y="1502815"/>
          <a:ext cx="8246070" cy="32644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5025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Literature Review</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734165484"/>
              </p:ext>
            </p:extLst>
          </p:nvPr>
        </p:nvGraphicFramePr>
        <p:xfrm>
          <a:off x="2739540" y="1197405"/>
          <a:ext cx="5947260" cy="35761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1633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Literature Review</a:t>
            </a:r>
          </a:p>
        </p:txBody>
      </p:sp>
      <p:graphicFrame>
        <p:nvGraphicFramePr>
          <p:cNvPr id="4" name="Content Placeholder 3"/>
          <p:cNvGraphicFramePr>
            <a:graphicFrameLocks noGrp="1"/>
          </p:cNvGraphicFramePr>
          <p:nvPr>
            <p:ph idx="1"/>
          </p:nvPr>
        </p:nvGraphicFramePr>
        <p:xfrm>
          <a:off x="2739540" y="1197405"/>
          <a:ext cx="5947260" cy="35761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9898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Literature Review</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359546863"/>
              </p:ext>
            </p:extLst>
          </p:nvPr>
        </p:nvGraphicFramePr>
        <p:xfrm>
          <a:off x="448965" y="1502815"/>
          <a:ext cx="8246070" cy="32644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3498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Methodology</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620277519"/>
              </p:ext>
            </p:extLst>
          </p:nvPr>
        </p:nvGraphicFramePr>
        <p:xfrm>
          <a:off x="2739540" y="1197405"/>
          <a:ext cx="5947260" cy="35761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84546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Theme Impact Analysis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606166"/>
              </p:ext>
            </p:extLst>
          </p:nvPr>
        </p:nvGraphicFramePr>
        <p:xfrm>
          <a:off x="2739540" y="1197405"/>
          <a:ext cx="5947260" cy="35761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8628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Theme Impact Analysis</a:t>
            </a:r>
          </a:p>
        </p:txBody>
      </p:sp>
      <p:graphicFrame>
        <p:nvGraphicFramePr>
          <p:cNvPr id="4" name="Content Placeholder 3"/>
          <p:cNvGraphicFramePr>
            <a:graphicFrameLocks noGrp="1"/>
          </p:cNvGraphicFramePr>
          <p:nvPr>
            <p:ph idx="1"/>
          </p:nvPr>
        </p:nvGraphicFramePr>
        <p:xfrm>
          <a:off x="2739540" y="1197405"/>
          <a:ext cx="5947260" cy="35761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9241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Theme Impact Analysis</a:t>
            </a:r>
            <a:endParaRPr lang="en-US" dirty="0"/>
          </a:p>
        </p:txBody>
      </p:sp>
      <p:graphicFrame>
        <p:nvGraphicFramePr>
          <p:cNvPr id="6" name="Content Placeholder 5"/>
          <p:cNvGraphicFramePr>
            <a:graphicFrameLocks noGrp="1"/>
          </p:cNvGraphicFramePr>
          <p:nvPr>
            <p:ph idx="1"/>
          </p:nvPr>
        </p:nvGraphicFramePr>
        <p:xfrm>
          <a:off x="2739540" y="1197405"/>
          <a:ext cx="5947260" cy="35761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6813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Theme Impact Analysis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44931623"/>
              </p:ext>
            </p:extLst>
          </p:nvPr>
        </p:nvGraphicFramePr>
        <p:xfrm>
          <a:off x="2739540" y="1197405"/>
          <a:ext cx="5947260" cy="35761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17444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Recommendations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655201182"/>
              </p:ext>
            </p:extLst>
          </p:nvPr>
        </p:nvGraphicFramePr>
        <p:xfrm>
          <a:off x="448965" y="1502815"/>
          <a:ext cx="8246070" cy="32644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1111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Conclusion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255089"/>
              </p:ext>
            </p:extLst>
          </p:nvPr>
        </p:nvGraphicFramePr>
        <p:xfrm>
          <a:off x="448965" y="1502815"/>
          <a:ext cx="8246070" cy="32644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146228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p:txBody>
          <a:bodyPr>
            <a:noAutofit/>
          </a:bodyPr>
          <a:lstStyle/>
          <a:p>
            <a:r>
              <a:rPr lang="en-US" sz="800" dirty="0" err="1">
                <a:latin typeface="Times New Roman" panose="02020603050405020304" pitchFamily="18" charset="0"/>
                <a:cs typeface="Times New Roman" panose="02020603050405020304" pitchFamily="18" charset="0"/>
              </a:rPr>
              <a:t>Badache</a:t>
            </a:r>
            <a:r>
              <a:rPr lang="en-US" sz="800" dirty="0">
                <a:latin typeface="Times New Roman" panose="02020603050405020304" pitchFamily="18" charset="0"/>
                <a:cs typeface="Times New Roman" panose="02020603050405020304" pitchFamily="18" charset="0"/>
              </a:rPr>
              <a:t>, F., Kimber, L.R. and </a:t>
            </a:r>
            <a:r>
              <a:rPr lang="en-US" sz="800" dirty="0" err="1">
                <a:latin typeface="Times New Roman" panose="02020603050405020304" pitchFamily="18" charset="0"/>
                <a:cs typeface="Times New Roman" panose="02020603050405020304" pitchFamily="18" charset="0"/>
              </a:rPr>
              <a:t>Maertens</a:t>
            </a:r>
            <a:r>
              <a:rPr lang="en-US" sz="800" dirty="0">
                <a:latin typeface="Times New Roman" panose="02020603050405020304" pitchFamily="18" charset="0"/>
                <a:cs typeface="Times New Roman" panose="02020603050405020304" pitchFamily="18" charset="0"/>
              </a:rPr>
              <a:t>, L. (2023). International Organizations and Research Methods. University of Michigan Press.</a:t>
            </a:r>
          </a:p>
          <a:p>
            <a:r>
              <a:rPr lang="en-US" sz="800" dirty="0" err="1">
                <a:latin typeface="Times New Roman" panose="02020603050405020304" pitchFamily="18" charset="0"/>
                <a:cs typeface="Times New Roman" panose="02020603050405020304" pitchFamily="18" charset="0"/>
              </a:rPr>
              <a:t>Batabyal</a:t>
            </a:r>
            <a:r>
              <a:rPr lang="en-US" sz="800" dirty="0">
                <a:latin typeface="Times New Roman" panose="02020603050405020304" pitchFamily="18" charset="0"/>
                <a:cs typeface="Times New Roman" panose="02020603050405020304" pitchFamily="18" charset="0"/>
              </a:rPr>
              <a:t> , D. and Das, D.K. (2019). Global Trends, Practices, And Challenges In Contemporary Tourism And. S.L.: Business </a:t>
            </a:r>
            <a:r>
              <a:rPr lang="en-US" sz="800" dirty="0" err="1">
                <a:latin typeface="Times New Roman" panose="02020603050405020304" pitchFamily="18" charset="0"/>
                <a:cs typeface="Times New Roman" panose="02020603050405020304" pitchFamily="18" charset="0"/>
              </a:rPr>
              <a:t>Sci</a:t>
            </a:r>
            <a:r>
              <a:rPr lang="en-US" sz="800" dirty="0">
                <a:latin typeface="Times New Roman" panose="02020603050405020304" pitchFamily="18" charset="0"/>
                <a:cs typeface="Times New Roman" panose="02020603050405020304" pitchFamily="18" charset="0"/>
              </a:rPr>
              <a:t> Refer </a:t>
            </a:r>
            <a:r>
              <a:rPr lang="en-US" sz="800" dirty="0" err="1">
                <a:latin typeface="Times New Roman" panose="02020603050405020304" pitchFamily="18" charset="0"/>
                <a:cs typeface="Times New Roman" panose="02020603050405020304" pitchFamily="18" charset="0"/>
              </a:rPr>
              <a:t>Igi</a:t>
            </a:r>
            <a:r>
              <a:rPr lang="en-US" sz="800" dirty="0">
                <a:latin typeface="Times New Roman" panose="02020603050405020304" pitchFamily="18" charset="0"/>
                <a:cs typeface="Times New Roman" panose="02020603050405020304" pitchFamily="18" charset="0"/>
              </a:rPr>
              <a:t>.</a:t>
            </a:r>
          </a:p>
          <a:p>
            <a:r>
              <a:rPr lang="en-US" sz="800" dirty="0">
                <a:latin typeface="Times New Roman" panose="02020603050405020304" pitchFamily="18" charset="0"/>
                <a:cs typeface="Times New Roman" panose="02020603050405020304" pitchFamily="18" charset="0"/>
              </a:rPr>
              <a:t>Chee, W. (2022). Research Methods: A Practical Guide For Students And Researchers (Second Edition). World Scientific.</a:t>
            </a:r>
          </a:p>
          <a:p>
            <a:r>
              <a:rPr lang="en-US" sz="800" dirty="0">
                <a:latin typeface="Times New Roman" panose="02020603050405020304" pitchFamily="18" charset="0"/>
                <a:cs typeface="Times New Roman" panose="02020603050405020304" pitchFamily="18" charset="0"/>
              </a:rPr>
              <a:t>Clegg, S.R., </a:t>
            </a:r>
            <a:r>
              <a:rPr lang="en-US" sz="800" dirty="0" err="1">
                <a:latin typeface="Times New Roman" panose="02020603050405020304" pitchFamily="18" charset="0"/>
                <a:cs typeface="Times New Roman" panose="02020603050405020304" pitchFamily="18" charset="0"/>
              </a:rPr>
              <a:t>Skyttermoen</a:t>
            </a:r>
            <a:r>
              <a:rPr lang="en-US" sz="800" dirty="0">
                <a:latin typeface="Times New Roman" panose="02020603050405020304" pitchFamily="18" charset="0"/>
                <a:cs typeface="Times New Roman" panose="02020603050405020304" pitchFamily="18" charset="0"/>
              </a:rPr>
              <a:t>, T. and </a:t>
            </a:r>
            <a:r>
              <a:rPr lang="en-US" sz="800" dirty="0" err="1">
                <a:latin typeface="Times New Roman" panose="02020603050405020304" pitchFamily="18" charset="0"/>
                <a:cs typeface="Times New Roman" panose="02020603050405020304" pitchFamily="18" charset="0"/>
              </a:rPr>
              <a:t>Vaagaasar</a:t>
            </a:r>
            <a:r>
              <a:rPr lang="en-US" sz="800" dirty="0">
                <a:latin typeface="Times New Roman" panose="02020603050405020304" pitchFamily="18" charset="0"/>
                <a:cs typeface="Times New Roman" panose="02020603050405020304" pitchFamily="18" charset="0"/>
              </a:rPr>
              <a:t>, A.L. (2020). Project management : a value creation approach. Thousand Oaks: SAGE.</a:t>
            </a:r>
          </a:p>
          <a:p>
            <a:r>
              <a:rPr lang="en-US" sz="800" dirty="0">
                <a:latin typeface="Times New Roman" panose="02020603050405020304" pitchFamily="18" charset="0"/>
                <a:cs typeface="Times New Roman" panose="02020603050405020304" pitchFamily="18" charset="0"/>
              </a:rPr>
              <a:t>Costa , V. and Costa, C. (2022). Sustainability and Competitiveness in the Hospitality Industry. Advances in Hospitality, Tourism, and the Services Industry. IGI Global. </a:t>
            </a:r>
            <a:r>
              <a:rPr lang="en-US" sz="800" dirty="0" err="1">
                <a:latin typeface="Times New Roman" panose="02020603050405020304" pitchFamily="18" charset="0"/>
                <a:cs typeface="Times New Roman" panose="02020603050405020304" pitchFamily="18" charset="0"/>
              </a:rPr>
              <a:t>doi:https</a:t>
            </a:r>
            <a:r>
              <a:rPr lang="en-US" sz="800" dirty="0">
                <a:latin typeface="Times New Roman" panose="02020603050405020304" pitchFamily="18" charset="0"/>
                <a:cs typeface="Times New Roman" panose="02020603050405020304" pitchFamily="18" charset="0"/>
              </a:rPr>
              <a:t>://doi.org/10.4018/978-1-7998-9285-4.</a:t>
            </a:r>
          </a:p>
          <a:p>
            <a:r>
              <a:rPr lang="en-US" sz="800" dirty="0">
                <a:latin typeface="Times New Roman" panose="02020603050405020304" pitchFamily="18" charset="0"/>
                <a:cs typeface="Times New Roman" panose="02020603050405020304" pitchFamily="18" charset="0"/>
              </a:rPr>
              <a:t>Ford, R.C. and </a:t>
            </a:r>
            <a:r>
              <a:rPr lang="en-US" sz="800" dirty="0" err="1">
                <a:latin typeface="Times New Roman" panose="02020603050405020304" pitchFamily="18" charset="0"/>
                <a:cs typeface="Times New Roman" panose="02020603050405020304" pitchFamily="18" charset="0"/>
              </a:rPr>
              <a:t>Sturman</a:t>
            </a:r>
            <a:r>
              <a:rPr lang="en-US" sz="800" dirty="0">
                <a:latin typeface="Times New Roman" panose="02020603050405020304" pitchFamily="18" charset="0"/>
                <a:cs typeface="Times New Roman" panose="02020603050405020304" pitchFamily="18" charset="0"/>
              </a:rPr>
              <a:t>, M.C. (2020). Managing hospitality organizations : achieving excellence in the guest experience. Thousand Oaks, California: Sage Publications, Inc.</a:t>
            </a:r>
          </a:p>
          <a:p>
            <a:r>
              <a:rPr lang="en-US" sz="800" dirty="0">
                <a:latin typeface="Times New Roman" panose="02020603050405020304" pitchFamily="18" charset="0"/>
                <a:cs typeface="Times New Roman" panose="02020603050405020304" pitchFamily="18" charset="0"/>
              </a:rPr>
              <a:t>Ha, K.-M. (2023). Improving disaster management in international tourism. Management review quarterly. [online] </a:t>
            </a:r>
            <a:r>
              <a:rPr lang="en-US" sz="800" dirty="0" err="1">
                <a:latin typeface="Times New Roman" panose="02020603050405020304" pitchFamily="18" charset="0"/>
                <a:cs typeface="Times New Roman" panose="02020603050405020304" pitchFamily="18" charset="0"/>
              </a:rPr>
              <a:t>doi:https</a:t>
            </a:r>
            <a:r>
              <a:rPr lang="en-US" sz="800" dirty="0">
                <a:latin typeface="Times New Roman" panose="02020603050405020304" pitchFamily="18" charset="0"/>
                <a:cs typeface="Times New Roman" panose="02020603050405020304" pitchFamily="18" charset="0"/>
              </a:rPr>
              <a:t>://doi.org/10.1007/s11301-023-00338-4.</a:t>
            </a:r>
          </a:p>
          <a:p>
            <a:r>
              <a:rPr lang="en-US" sz="800" dirty="0">
                <a:latin typeface="Times New Roman" panose="02020603050405020304" pitchFamily="18" charset="0"/>
                <a:cs typeface="Times New Roman" panose="02020603050405020304" pitchFamily="18" charset="0"/>
              </a:rPr>
              <a:t>Hussein, H., </a:t>
            </a:r>
            <a:r>
              <a:rPr lang="en-US" sz="800" dirty="0" err="1">
                <a:latin typeface="Times New Roman" panose="02020603050405020304" pitchFamily="18" charset="0"/>
                <a:cs typeface="Times New Roman" panose="02020603050405020304" pitchFamily="18" charset="0"/>
              </a:rPr>
              <a:t>Albadry</a:t>
            </a:r>
            <a:r>
              <a:rPr lang="en-US" sz="800" dirty="0">
                <a:latin typeface="Times New Roman" panose="02020603050405020304" pitchFamily="18" charset="0"/>
                <a:cs typeface="Times New Roman" panose="02020603050405020304" pitchFamily="18" charset="0"/>
              </a:rPr>
              <a:t>, O.M., Mathew, V., Al-</a:t>
            </a:r>
            <a:r>
              <a:rPr lang="en-US" sz="800" dirty="0" err="1">
                <a:latin typeface="Times New Roman" panose="02020603050405020304" pitchFamily="18" charset="0"/>
                <a:cs typeface="Times New Roman" panose="02020603050405020304" pitchFamily="18" charset="0"/>
              </a:rPr>
              <a:t>Romeedy</a:t>
            </a:r>
            <a:r>
              <a:rPr lang="en-US" sz="800" dirty="0">
                <a:latin typeface="Times New Roman" panose="02020603050405020304" pitchFamily="18" charset="0"/>
                <a:cs typeface="Times New Roman" panose="02020603050405020304" pitchFamily="18" charset="0"/>
              </a:rPr>
              <a:t>, B.S., </a:t>
            </a:r>
            <a:r>
              <a:rPr lang="en-US" sz="800" dirty="0" err="1">
                <a:latin typeface="Times New Roman" panose="02020603050405020304" pitchFamily="18" charset="0"/>
                <a:cs typeface="Times New Roman" panose="02020603050405020304" pitchFamily="18" charset="0"/>
              </a:rPr>
              <a:t>Alsetoohy</a:t>
            </a:r>
            <a:r>
              <a:rPr lang="en-US" sz="800" dirty="0">
                <a:latin typeface="Times New Roman" panose="02020603050405020304" pitchFamily="18" charset="0"/>
                <a:cs typeface="Times New Roman" panose="02020603050405020304" pitchFamily="18" charset="0"/>
              </a:rPr>
              <a:t>, O., </a:t>
            </a:r>
            <a:r>
              <a:rPr lang="en-US" sz="800" dirty="0" err="1">
                <a:latin typeface="Times New Roman" panose="02020603050405020304" pitchFamily="18" charset="0"/>
                <a:cs typeface="Times New Roman" panose="02020603050405020304" pitchFamily="18" charset="0"/>
              </a:rPr>
              <a:t>Abou</a:t>
            </a:r>
            <a:r>
              <a:rPr lang="en-US" sz="800" dirty="0">
                <a:latin typeface="Times New Roman" panose="02020603050405020304" pitchFamily="18" charset="0"/>
                <a:cs typeface="Times New Roman" panose="02020603050405020304" pitchFamily="18" charset="0"/>
              </a:rPr>
              <a:t> </a:t>
            </a:r>
            <a:r>
              <a:rPr lang="en-US" sz="800" dirty="0" err="1">
                <a:latin typeface="Times New Roman" panose="02020603050405020304" pitchFamily="18" charset="0"/>
                <a:cs typeface="Times New Roman" panose="02020603050405020304" pitchFamily="18" charset="0"/>
              </a:rPr>
              <a:t>Kamar</a:t>
            </a:r>
            <a:r>
              <a:rPr lang="en-US" sz="800" dirty="0">
                <a:latin typeface="Times New Roman" panose="02020603050405020304" pitchFamily="18" charset="0"/>
                <a:cs typeface="Times New Roman" panose="02020603050405020304" pitchFamily="18" charset="0"/>
              </a:rPr>
              <a:t>, M. and </a:t>
            </a:r>
            <a:r>
              <a:rPr lang="en-US" sz="800" dirty="0" err="1">
                <a:latin typeface="Times New Roman" panose="02020603050405020304" pitchFamily="18" charset="0"/>
                <a:cs typeface="Times New Roman" panose="02020603050405020304" pitchFamily="18" charset="0"/>
              </a:rPr>
              <a:t>Khairy</a:t>
            </a:r>
            <a:r>
              <a:rPr lang="en-US" sz="800" dirty="0">
                <a:latin typeface="Times New Roman" panose="02020603050405020304" pitchFamily="18" charset="0"/>
                <a:cs typeface="Times New Roman" panose="02020603050405020304" pitchFamily="18" charset="0"/>
              </a:rPr>
              <a:t>, H.A. (2024). Digital Leadership and Sustainable Competitive Advantage: Leveraging Green Absorptive Capability and Eco-Innovation in Tourism and Hospitality Businesses. Sustainability, [online] 16(13), p.5371. </a:t>
            </a:r>
            <a:r>
              <a:rPr lang="en-US" sz="800" dirty="0" err="1">
                <a:latin typeface="Times New Roman" panose="02020603050405020304" pitchFamily="18" charset="0"/>
                <a:cs typeface="Times New Roman" panose="02020603050405020304" pitchFamily="18" charset="0"/>
              </a:rPr>
              <a:t>doi:https</a:t>
            </a:r>
            <a:r>
              <a:rPr lang="en-US" sz="800" dirty="0">
                <a:latin typeface="Times New Roman" panose="02020603050405020304" pitchFamily="18" charset="0"/>
                <a:cs typeface="Times New Roman" panose="02020603050405020304" pitchFamily="18" charset="0"/>
              </a:rPr>
              <a:t>://doi.org/10.3390/su16135371.</a:t>
            </a:r>
          </a:p>
          <a:p>
            <a:r>
              <a:rPr lang="en-US" sz="800" dirty="0" err="1">
                <a:latin typeface="Times New Roman" panose="02020603050405020304" pitchFamily="18" charset="0"/>
                <a:cs typeface="Times New Roman" panose="02020603050405020304" pitchFamily="18" charset="0"/>
              </a:rPr>
              <a:t>Inversini</a:t>
            </a:r>
            <a:r>
              <a:rPr lang="en-US" sz="800" dirty="0">
                <a:latin typeface="Times New Roman" panose="02020603050405020304" pitchFamily="18" charset="0"/>
                <a:cs typeface="Times New Roman" panose="02020603050405020304" pitchFamily="18" charset="0"/>
              </a:rPr>
              <a:t>, A., Saul, L., </a:t>
            </a:r>
            <a:r>
              <a:rPr lang="en-US" sz="800" dirty="0" err="1">
                <a:latin typeface="Times New Roman" panose="02020603050405020304" pitchFamily="18" charset="0"/>
                <a:cs typeface="Times New Roman" panose="02020603050405020304" pitchFamily="18" charset="0"/>
              </a:rPr>
              <a:t>Balet</a:t>
            </a:r>
            <a:r>
              <a:rPr lang="en-US" sz="800" dirty="0">
                <a:latin typeface="Times New Roman" panose="02020603050405020304" pitchFamily="18" charset="0"/>
                <a:cs typeface="Times New Roman" panose="02020603050405020304" pitchFamily="18" charset="0"/>
              </a:rPr>
              <a:t>, S. and </a:t>
            </a:r>
            <a:r>
              <a:rPr lang="en-US" sz="800" dirty="0" err="1">
                <a:latin typeface="Times New Roman" panose="02020603050405020304" pitchFamily="18" charset="0"/>
                <a:cs typeface="Times New Roman" panose="02020603050405020304" pitchFamily="18" charset="0"/>
              </a:rPr>
              <a:t>Schegg</a:t>
            </a:r>
            <a:r>
              <a:rPr lang="en-US" sz="800" dirty="0">
                <a:latin typeface="Times New Roman" panose="02020603050405020304" pitchFamily="18" charset="0"/>
                <a:cs typeface="Times New Roman" panose="02020603050405020304" pitchFamily="18" charset="0"/>
              </a:rPr>
              <a:t>, R. (2023). The rise of regenerative hospitality. Journal of tourism futures, 10(1), pp.6–20. </a:t>
            </a:r>
            <a:r>
              <a:rPr lang="en-US" sz="800" dirty="0" err="1">
                <a:latin typeface="Times New Roman" panose="02020603050405020304" pitchFamily="18" charset="0"/>
                <a:cs typeface="Times New Roman" panose="02020603050405020304" pitchFamily="18" charset="0"/>
              </a:rPr>
              <a:t>doi:https</a:t>
            </a:r>
            <a:r>
              <a:rPr lang="en-US" sz="800" dirty="0">
                <a:latin typeface="Times New Roman" panose="02020603050405020304" pitchFamily="18" charset="0"/>
                <a:cs typeface="Times New Roman" panose="02020603050405020304" pitchFamily="18" charset="0"/>
              </a:rPr>
              <a:t>://doi.org/10.1108/jtf-04-2023-0107.</a:t>
            </a:r>
          </a:p>
          <a:p>
            <a:r>
              <a:rPr lang="en-US" sz="800" dirty="0" err="1">
                <a:latin typeface="Times New Roman" panose="02020603050405020304" pitchFamily="18" charset="0"/>
                <a:cs typeface="Times New Roman" panose="02020603050405020304" pitchFamily="18" charset="0"/>
              </a:rPr>
              <a:t>Jayawardena</a:t>
            </a:r>
            <a:r>
              <a:rPr lang="en-US" sz="800" dirty="0">
                <a:latin typeface="Times New Roman" panose="02020603050405020304" pitchFamily="18" charset="0"/>
                <a:cs typeface="Times New Roman" panose="02020603050405020304" pitchFamily="18" charset="0"/>
              </a:rPr>
              <a:t>, C. (2022). Conclusion: what innovations would enable the tourism and hospitality industry to re-build? Worldwide Hospitality and Tourism Themes. </a:t>
            </a:r>
            <a:r>
              <a:rPr lang="en-US" sz="800" dirty="0" err="1">
                <a:latin typeface="Times New Roman" panose="02020603050405020304" pitchFamily="18" charset="0"/>
                <a:cs typeface="Times New Roman" panose="02020603050405020304" pitchFamily="18" charset="0"/>
              </a:rPr>
              <a:t>doi:https</a:t>
            </a:r>
            <a:r>
              <a:rPr lang="en-US" sz="800" dirty="0">
                <a:latin typeface="Times New Roman" panose="02020603050405020304" pitchFamily="18" charset="0"/>
                <a:cs typeface="Times New Roman" panose="02020603050405020304" pitchFamily="18" charset="0"/>
              </a:rPr>
              <a:t>://doi.org/10.1108/whatt-06-2022-0069.</a:t>
            </a:r>
          </a:p>
          <a:p>
            <a:r>
              <a:rPr lang="en-US" sz="800" dirty="0" err="1">
                <a:latin typeface="Times New Roman" panose="02020603050405020304" pitchFamily="18" charset="0"/>
                <a:cs typeface="Times New Roman" panose="02020603050405020304" pitchFamily="18" charset="0"/>
              </a:rPr>
              <a:t>Josimović</a:t>
            </a:r>
            <a:r>
              <a:rPr lang="en-US" sz="800" dirty="0">
                <a:latin typeface="Times New Roman" panose="02020603050405020304" pitchFamily="18" charset="0"/>
                <a:cs typeface="Times New Roman" panose="02020603050405020304" pitchFamily="18" charset="0"/>
              </a:rPr>
              <a:t>, M., </a:t>
            </a:r>
            <a:r>
              <a:rPr lang="en-US" sz="800" dirty="0" err="1">
                <a:latin typeface="Times New Roman" panose="02020603050405020304" pitchFamily="18" charset="0"/>
                <a:cs typeface="Times New Roman" panose="02020603050405020304" pitchFamily="18" charset="0"/>
              </a:rPr>
              <a:t>Ćoćkalo</a:t>
            </a:r>
            <a:r>
              <a:rPr lang="en-US" sz="800" dirty="0">
                <a:latin typeface="Times New Roman" panose="02020603050405020304" pitchFamily="18" charset="0"/>
                <a:cs typeface="Times New Roman" panose="02020603050405020304" pitchFamily="18" charset="0"/>
              </a:rPr>
              <a:t>, D., </a:t>
            </a:r>
            <a:r>
              <a:rPr lang="en-US" sz="800" dirty="0" err="1">
                <a:latin typeface="Times New Roman" panose="02020603050405020304" pitchFamily="18" charset="0"/>
                <a:cs typeface="Times New Roman" panose="02020603050405020304" pitchFamily="18" charset="0"/>
              </a:rPr>
              <a:t>Osmanović</a:t>
            </a:r>
            <a:r>
              <a:rPr lang="en-US" sz="800" dirty="0">
                <a:latin typeface="Times New Roman" panose="02020603050405020304" pitchFamily="18" charset="0"/>
                <a:cs typeface="Times New Roman" panose="02020603050405020304" pitchFamily="18" charset="0"/>
              </a:rPr>
              <a:t>, S., </a:t>
            </a:r>
            <a:r>
              <a:rPr lang="en-US" sz="800" dirty="0" err="1">
                <a:latin typeface="Times New Roman" panose="02020603050405020304" pitchFamily="18" charset="0"/>
                <a:cs typeface="Times New Roman" panose="02020603050405020304" pitchFamily="18" charset="0"/>
              </a:rPr>
              <a:t>Cvjetković</a:t>
            </a:r>
            <a:r>
              <a:rPr lang="en-US" sz="800" dirty="0">
                <a:latin typeface="Times New Roman" panose="02020603050405020304" pitchFamily="18" charset="0"/>
                <a:cs typeface="Times New Roman" panose="02020603050405020304" pitchFamily="18" charset="0"/>
              </a:rPr>
              <a:t>, M. and </a:t>
            </a:r>
            <a:r>
              <a:rPr lang="en-US" sz="800" dirty="0" err="1">
                <a:latin typeface="Times New Roman" panose="02020603050405020304" pitchFamily="18" charset="0"/>
                <a:cs typeface="Times New Roman" panose="02020603050405020304" pitchFamily="18" charset="0"/>
              </a:rPr>
              <a:t>Radivojević</a:t>
            </a:r>
            <a:r>
              <a:rPr lang="en-US" sz="800" dirty="0">
                <a:latin typeface="Times New Roman" panose="02020603050405020304" pitchFamily="18" charset="0"/>
                <a:cs typeface="Times New Roman" panose="02020603050405020304" pitchFamily="18" charset="0"/>
              </a:rPr>
              <a:t>, N. (2025). The Influence of Competitiveness Factors on Sustainable Business Performance in the Hotel Industry: From the Perspective of the Perception of Hotel Service Users. Sustainability, [online] 17(5), p.2277. </a:t>
            </a:r>
            <a:r>
              <a:rPr lang="en-US" sz="800" dirty="0" err="1">
                <a:latin typeface="Times New Roman" panose="02020603050405020304" pitchFamily="18" charset="0"/>
                <a:cs typeface="Times New Roman" panose="02020603050405020304" pitchFamily="18" charset="0"/>
              </a:rPr>
              <a:t>doi:https</a:t>
            </a:r>
            <a:r>
              <a:rPr lang="en-US" sz="800" dirty="0">
                <a:latin typeface="Times New Roman" panose="02020603050405020304" pitchFamily="18" charset="0"/>
                <a:cs typeface="Times New Roman" panose="02020603050405020304" pitchFamily="18" charset="0"/>
              </a:rPr>
              <a:t>://doi.org/10.3390/su17052277.</a:t>
            </a:r>
          </a:p>
          <a:p>
            <a:r>
              <a:rPr lang="en-US" sz="800" dirty="0" err="1">
                <a:latin typeface="Times New Roman" panose="02020603050405020304" pitchFamily="18" charset="0"/>
                <a:cs typeface="Times New Roman" panose="02020603050405020304" pitchFamily="18" charset="0"/>
              </a:rPr>
              <a:t>Miedes-Ugarte</a:t>
            </a:r>
            <a:r>
              <a:rPr lang="en-US" sz="800" dirty="0">
                <a:latin typeface="Times New Roman" panose="02020603050405020304" pitchFamily="18" charset="0"/>
                <a:cs typeface="Times New Roman" panose="02020603050405020304" pitchFamily="18" charset="0"/>
              </a:rPr>
              <a:t>, B. and Flores-Ruiz, D. (2024). Strategies for the Promotion of Regenerative Tourism: Hospitality Communities as Niches for Tourism Innovation. Administrative Sciences, 15(1), p.10. </a:t>
            </a:r>
            <a:r>
              <a:rPr lang="en-US" sz="800" dirty="0" err="1">
                <a:latin typeface="Times New Roman" panose="02020603050405020304" pitchFamily="18" charset="0"/>
                <a:cs typeface="Times New Roman" panose="02020603050405020304" pitchFamily="18" charset="0"/>
              </a:rPr>
              <a:t>doi:https</a:t>
            </a:r>
            <a:r>
              <a:rPr lang="en-US" sz="800" dirty="0">
                <a:latin typeface="Times New Roman" panose="02020603050405020304" pitchFamily="18" charset="0"/>
                <a:cs typeface="Times New Roman" panose="02020603050405020304" pitchFamily="18" charset="0"/>
              </a:rPr>
              <a:t>://doi.org/10.3390/admsci15010010.</a:t>
            </a:r>
          </a:p>
          <a:p>
            <a:r>
              <a:rPr lang="en-US" sz="800" dirty="0" err="1">
                <a:latin typeface="Times New Roman" panose="02020603050405020304" pitchFamily="18" charset="0"/>
                <a:cs typeface="Times New Roman" panose="02020603050405020304" pitchFamily="18" charset="0"/>
              </a:rPr>
              <a:t>Papallou</a:t>
            </a:r>
            <a:r>
              <a:rPr lang="en-US" sz="800" dirty="0">
                <a:latin typeface="Times New Roman" panose="02020603050405020304" pitchFamily="18" charset="0"/>
                <a:cs typeface="Times New Roman" panose="02020603050405020304" pitchFamily="18" charset="0"/>
              </a:rPr>
              <a:t>, E., </a:t>
            </a:r>
            <a:r>
              <a:rPr lang="en-US" sz="800" dirty="0" err="1">
                <a:latin typeface="Times New Roman" panose="02020603050405020304" pitchFamily="18" charset="0"/>
                <a:cs typeface="Times New Roman" panose="02020603050405020304" pitchFamily="18" charset="0"/>
              </a:rPr>
              <a:t>Katafygiotou</a:t>
            </a:r>
            <a:r>
              <a:rPr lang="en-US" sz="800" dirty="0">
                <a:latin typeface="Times New Roman" panose="02020603050405020304" pitchFamily="18" charset="0"/>
                <a:cs typeface="Times New Roman" panose="02020603050405020304" pitchFamily="18" charset="0"/>
              </a:rPr>
              <a:t>, M. and </a:t>
            </a:r>
            <a:r>
              <a:rPr lang="en-US" sz="800" dirty="0" err="1">
                <a:latin typeface="Times New Roman" panose="02020603050405020304" pitchFamily="18" charset="0"/>
                <a:cs typeface="Times New Roman" panose="02020603050405020304" pitchFamily="18" charset="0"/>
              </a:rPr>
              <a:t>Dimopoulos</a:t>
            </a:r>
            <a:r>
              <a:rPr lang="en-US" sz="800" dirty="0">
                <a:latin typeface="Times New Roman" panose="02020603050405020304" pitchFamily="18" charset="0"/>
                <a:cs typeface="Times New Roman" panose="02020603050405020304" pitchFamily="18" charset="0"/>
              </a:rPr>
              <a:t>, T. (2024). Emerging Sustainability Trends in Tourist Facilities: A Comparative Assessment of Multiple Hotels and Resorts. Sustainability, [online] 16(9), p.3536. </a:t>
            </a:r>
            <a:r>
              <a:rPr lang="en-US" sz="800" dirty="0" err="1">
                <a:latin typeface="Times New Roman" panose="02020603050405020304" pitchFamily="18" charset="0"/>
                <a:cs typeface="Times New Roman" panose="02020603050405020304" pitchFamily="18" charset="0"/>
              </a:rPr>
              <a:t>doi:https</a:t>
            </a:r>
            <a:r>
              <a:rPr lang="en-US" sz="800" dirty="0">
                <a:latin typeface="Times New Roman" panose="02020603050405020304" pitchFamily="18" charset="0"/>
                <a:cs typeface="Times New Roman" panose="02020603050405020304" pitchFamily="18" charset="0"/>
              </a:rPr>
              <a:t>://doi.org/10.3390/su16093536.</a:t>
            </a:r>
          </a:p>
          <a:p>
            <a:r>
              <a:rPr lang="en-US" sz="800" dirty="0">
                <a:latin typeface="Times New Roman" panose="02020603050405020304" pitchFamily="18" charset="0"/>
                <a:cs typeface="Times New Roman" panose="02020603050405020304" pitchFamily="18" charset="0"/>
              </a:rPr>
              <a:t>Sharma, M., Singh, A.K. and </a:t>
            </a:r>
            <a:r>
              <a:rPr lang="en-US" sz="800" dirty="0" err="1">
                <a:latin typeface="Times New Roman" panose="02020603050405020304" pitchFamily="18" charset="0"/>
                <a:cs typeface="Times New Roman" panose="02020603050405020304" pitchFamily="18" charset="0"/>
              </a:rPr>
              <a:t>Tyagi</a:t>
            </a:r>
            <a:r>
              <a:rPr lang="en-US" sz="800" dirty="0">
                <a:latin typeface="Times New Roman" panose="02020603050405020304" pitchFamily="18" charset="0"/>
                <a:cs typeface="Times New Roman" panose="02020603050405020304" pitchFamily="18" charset="0"/>
              </a:rPr>
              <a:t>, P. (2024). Proceedings of the International Conference on Innovation and Regenerative Trends in Tourism and Hospitality Industry (IRTTHI 2024). Springer Nature.</a:t>
            </a:r>
          </a:p>
          <a:p>
            <a:r>
              <a:rPr lang="en-US" sz="800" dirty="0">
                <a:latin typeface="Times New Roman" panose="02020603050405020304" pitchFamily="18" charset="0"/>
                <a:cs typeface="Times New Roman" panose="02020603050405020304" pitchFamily="18" charset="0"/>
              </a:rPr>
              <a:t>Zhang, F., </a:t>
            </a:r>
            <a:r>
              <a:rPr lang="en-US" sz="800" dirty="0" err="1">
                <a:latin typeface="Times New Roman" panose="02020603050405020304" pitchFamily="18" charset="0"/>
                <a:cs typeface="Times New Roman" panose="02020603050405020304" pitchFamily="18" charset="0"/>
              </a:rPr>
              <a:t>Lv</a:t>
            </a:r>
            <a:r>
              <a:rPr lang="en-US" sz="800" dirty="0">
                <a:latin typeface="Times New Roman" panose="02020603050405020304" pitchFamily="18" charset="0"/>
                <a:cs typeface="Times New Roman" panose="02020603050405020304" pitchFamily="18" charset="0"/>
              </a:rPr>
              <a:t>, Y. and Islam, N. (2024). Resilience and recovery: A systematic review of tourism governance strategies in disaster-affected regions. International Journal of Disaster Risk Reduction, 103, pp.104350–104350. </a:t>
            </a:r>
            <a:r>
              <a:rPr lang="en-US" sz="800" dirty="0" err="1">
                <a:latin typeface="Times New Roman" panose="02020603050405020304" pitchFamily="18" charset="0"/>
                <a:cs typeface="Times New Roman" panose="02020603050405020304" pitchFamily="18" charset="0"/>
              </a:rPr>
              <a:t>doi:https</a:t>
            </a:r>
            <a:r>
              <a:rPr lang="en-US" sz="800" dirty="0">
                <a:latin typeface="Times New Roman" panose="02020603050405020304" pitchFamily="18" charset="0"/>
                <a:cs typeface="Times New Roman" panose="02020603050405020304" pitchFamily="18" charset="0"/>
              </a:rPr>
              <a:t>://doi.org/10.1016/j.ijdrr.2024.104350.</a:t>
            </a:r>
          </a:p>
        </p:txBody>
      </p:sp>
    </p:spTree>
    <p:extLst>
      <p:ext uri="{BB962C8B-B14F-4D97-AF65-F5344CB8AC3E}">
        <p14:creationId xmlns:p14="http://schemas.microsoft.com/office/powerpoint/2010/main" val="5760467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4419</TotalTime>
  <Words>3001</Words>
  <Application>Microsoft Office PowerPoint</Application>
  <PresentationFormat>On-screen Show (16:9)</PresentationFormat>
  <Paragraphs>118</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Times New Roman</vt:lpstr>
      <vt:lpstr>Office Theme</vt:lpstr>
      <vt:lpstr>Module Title: Contemporary Themes in the Hotel and Hospitality Sector Module code: BMIH6001</vt:lpstr>
      <vt:lpstr>Table of Contents</vt:lpstr>
      <vt:lpstr>Introduction</vt:lpstr>
      <vt:lpstr>Literature Review</vt:lpstr>
      <vt:lpstr>Literature Review</vt:lpstr>
      <vt:lpstr>Literature Review</vt:lpstr>
      <vt:lpstr>Methodology</vt:lpstr>
      <vt:lpstr>Theme Impact Analysis</vt:lpstr>
      <vt:lpstr>Theme Impact Analysis</vt:lpstr>
      <vt:lpstr>Theme Impact Analysis</vt:lpstr>
      <vt:lpstr>Theme Impact Analysis</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Beatrice Hulub</dc:creator>
  <cp:lastModifiedBy>Ionela Beatrice Hulub (2214483)</cp:lastModifiedBy>
  <cp:revision>4</cp:revision>
  <dcterms:created xsi:type="dcterms:W3CDTF">2017-08-01T15:40:51Z</dcterms:created>
  <dcterms:modified xsi:type="dcterms:W3CDTF">2025-06-09T09:53:18Z</dcterms:modified>
</cp:coreProperties>
</file>