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6086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67296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2/22/2022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57085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9604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13630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32411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23144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01473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38058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9793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2/22/2022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13210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2/22/2022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42185651"/>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averyhealthcare.co.uk/care-homes/" TargetMode="External"/><Relationship Id="rId2" Type="http://schemas.openxmlformats.org/officeDocument/2006/relationships/hyperlink" Target="http://www.scirp.org/journal/PaperInformation.aspx?PaperID=85207&amp;#abstract" TargetMode="External"/><Relationship Id="rId1" Type="http://schemas.openxmlformats.org/officeDocument/2006/relationships/slideLayout" Target="../slideLayouts/slideLayout2.xml"/><Relationship Id="rId4" Type="http://schemas.openxmlformats.org/officeDocument/2006/relationships/hyperlink" Target="https://www.verywellmind.com/erik-eriksons-stages-of-psychosocial-development-27957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82A88-5771-4C40-8697-ADE158362848}"/>
              </a:ext>
            </a:extLst>
          </p:cNvPr>
          <p:cNvSpPr>
            <a:spLocks noGrp="1"/>
          </p:cNvSpPr>
          <p:nvPr>
            <p:ph type="ctrTitle"/>
          </p:nvPr>
        </p:nvSpPr>
        <p:spPr>
          <a:xfrm>
            <a:off x="7153200" y="540000"/>
            <a:ext cx="4500561" cy="4259814"/>
          </a:xfrm>
        </p:spPr>
        <p:txBody>
          <a:bodyPr>
            <a:normAutofit/>
          </a:bodyPr>
          <a:lstStyle/>
          <a:p>
            <a:pPr algn="ctr"/>
            <a:r>
              <a:rPr lang="en-GB" sz="3600" dirty="0">
                <a:latin typeface="Arial" panose="020B0604020202020204" pitchFamily="34" charset="0"/>
                <a:cs typeface="Arial" panose="020B0604020202020204" pitchFamily="34" charset="0"/>
              </a:rPr>
              <a:t>Why is Psychology Important when working as a Healthcare Assistant Working with Older Adults</a:t>
            </a:r>
          </a:p>
        </p:txBody>
      </p:sp>
      <p:sp>
        <p:nvSpPr>
          <p:cNvPr id="3" name="Subtitle 2">
            <a:extLst>
              <a:ext uri="{FF2B5EF4-FFF2-40B4-BE49-F238E27FC236}">
                <a16:creationId xmlns:a16="http://schemas.microsoft.com/office/drawing/2014/main" id="{7EDDF5EC-FD88-447F-95C4-281FA9B02B60}"/>
              </a:ext>
            </a:extLst>
          </p:cNvPr>
          <p:cNvSpPr>
            <a:spLocks noGrp="1"/>
          </p:cNvSpPr>
          <p:nvPr>
            <p:ph type="subTitle" idx="1"/>
          </p:nvPr>
        </p:nvSpPr>
        <p:spPr>
          <a:xfrm>
            <a:off x="7153200" y="4988476"/>
            <a:ext cx="4500561" cy="1320249"/>
          </a:xfrm>
        </p:spPr>
        <p:txBody>
          <a:bodyPr>
            <a:normAutofit/>
          </a:bodyPr>
          <a:lstStyle/>
          <a:p>
            <a:r>
              <a:rPr lang="en-GB" dirty="0">
                <a:latin typeface="Arial" panose="020B0604020202020204" pitchFamily="34" charset="0"/>
                <a:cs typeface="Arial" panose="020B0604020202020204" pitchFamily="34" charset="0"/>
              </a:rPr>
              <a:t>Christine parchment</a:t>
            </a:r>
          </a:p>
          <a:p>
            <a:r>
              <a:rPr lang="en-GB" dirty="0">
                <a:latin typeface="Arial" panose="020B0604020202020204" pitchFamily="34" charset="0"/>
                <a:cs typeface="Arial" panose="020B0604020202020204" pitchFamily="34" charset="0"/>
              </a:rPr>
              <a:t>Bmsw4003</a:t>
            </a:r>
          </a:p>
          <a:p>
            <a:r>
              <a:rPr lang="en-GB" dirty="0">
                <a:latin typeface="Arial" panose="020B0604020202020204" pitchFamily="34" charset="0"/>
                <a:cs typeface="Arial" panose="020B0604020202020204" pitchFamily="34" charset="0"/>
              </a:rPr>
              <a:t>Muhammad hossain</a:t>
            </a:r>
          </a:p>
          <a:p>
            <a:endParaRPr lang="en-GB" dirty="0"/>
          </a:p>
        </p:txBody>
      </p:sp>
      <p:grpSp>
        <p:nvGrpSpPr>
          <p:cNvPr id="11" name="Group 10">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2" name="Oval 11">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esthetic liquid watercolor and ink">
            <a:extLst>
              <a:ext uri="{FF2B5EF4-FFF2-40B4-BE49-F238E27FC236}">
                <a16:creationId xmlns:a16="http://schemas.microsoft.com/office/drawing/2014/main" id="{9D7FD60C-B148-4E46-A942-22076086EFC5}"/>
              </a:ext>
            </a:extLst>
          </p:cNvPr>
          <p:cNvPicPr>
            <a:picLocks noChangeAspect="1"/>
          </p:cNvPicPr>
          <p:nvPr/>
        </p:nvPicPr>
        <p:blipFill rotWithShape="1">
          <a:blip r:embed="rId2"/>
          <a:srcRect l="5554" r="32946"/>
          <a:stretch/>
        </p:blipFill>
        <p:spPr>
          <a:xfrm>
            <a:off x="-19030" y="-7620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85421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7" name="Rectangle 16">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Oval 17">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Oval 18">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6" name="Group 19">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7" name="Group 20">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8" name="Rectangle 27">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11" name="Content Placeholder 10">
            <a:extLst>
              <a:ext uri="{FF2B5EF4-FFF2-40B4-BE49-F238E27FC236}">
                <a16:creationId xmlns:a16="http://schemas.microsoft.com/office/drawing/2014/main" id="{60475282-715A-4F64-8941-7E211FE72E57}"/>
              </a:ext>
            </a:extLst>
          </p:cNvPr>
          <p:cNvPicPr>
            <a:picLocks noGrp="1" noChangeAspect="1"/>
          </p:cNvPicPr>
          <p:nvPr>
            <p:ph idx="1"/>
          </p:nvPr>
        </p:nvPicPr>
        <p:blipFill rotWithShape="1">
          <a:blip r:embed="rId2">
            <a:alphaModFix/>
            <a:extLst>
              <a:ext uri="{28A0092B-C50C-407E-A947-70E740481C1C}">
                <a14:useLocalDpi xmlns:a14="http://schemas.microsoft.com/office/drawing/2010/main" val="0"/>
              </a:ext>
            </a:extLst>
          </a:blip>
          <a:srcRect r="1" b="6"/>
          <a:stretch/>
        </p:blipFill>
        <p:spPr>
          <a:xfrm>
            <a:off x="-55473" y="-34779"/>
            <a:ext cx="12192687" cy="6858000"/>
          </a:xfrm>
          <a:prstGeom prst="rect">
            <a:avLst/>
          </a:prstGeom>
        </p:spPr>
      </p:pic>
      <p:grpSp>
        <p:nvGrpSpPr>
          <p:cNvPr id="30" name="Group 29">
            <a:extLst>
              <a:ext uri="{FF2B5EF4-FFF2-40B4-BE49-F238E27FC236}">
                <a16:creationId xmlns:a16="http://schemas.microsoft.com/office/drawing/2014/main" id="{67186895-7DAD-4EEE-BF1A-CC36B9426A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
            <a:ext cx="9785926" cy="6858005"/>
            <a:chOff x="2406074" y="-5"/>
            <a:chExt cx="9785926" cy="6858005"/>
          </a:xfrm>
        </p:grpSpPr>
        <p:grpSp>
          <p:nvGrpSpPr>
            <p:cNvPr id="31" name="Group 30">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24112" y="-4"/>
              <a:ext cx="9767888" cy="6858003"/>
              <a:chOff x="0" y="-3"/>
              <a:chExt cx="9767888" cy="6858003"/>
            </a:xfrm>
          </p:grpSpPr>
          <p:sp>
            <p:nvSpPr>
              <p:cNvPr id="39" name="Rectangle 38">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06074" y="-5"/>
              <a:ext cx="9785926" cy="6858002"/>
              <a:chOff x="0" y="-1"/>
              <a:chExt cx="9785926" cy="6858002"/>
            </a:xfrm>
          </p:grpSpPr>
          <p:sp>
            <p:nvSpPr>
              <p:cNvPr id="37" name="Rectangle 36">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40C8F77F-4220-4C2C-BE7D-0C626E45701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23330" y="-5"/>
              <a:ext cx="9768670" cy="6858002"/>
              <a:chOff x="2423330" y="-5"/>
              <a:chExt cx="9768670" cy="6858002"/>
            </a:xfrm>
          </p:grpSpPr>
          <p:sp>
            <p:nvSpPr>
              <p:cNvPr id="35" name="Rectangle 34">
                <a:extLst>
                  <a:ext uri="{FF2B5EF4-FFF2-40B4-BE49-F238E27FC236}">
                    <a16:creationId xmlns:a16="http://schemas.microsoft.com/office/drawing/2014/main" id="{B66BF283-D5A5-422F-9640-B6D1ABD98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423330" y="-5"/>
                <a:ext cx="9767888" cy="3429001"/>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5EAD1A7-3DBD-4376-BF10-AEE971C1B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2424112" y="3428998"/>
                <a:ext cx="9767888" cy="3428999"/>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Rectangle 33">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V="1">
              <a:off x="4637393" y="-696606"/>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387703E-65E3-4964-AF9A-68FFA4CEF5AC}"/>
              </a:ext>
            </a:extLst>
          </p:cNvPr>
          <p:cNvSpPr>
            <a:spLocks noGrp="1"/>
          </p:cNvSpPr>
          <p:nvPr>
            <p:ph type="title"/>
          </p:nvPr>
        </p:nvSpPr>
        <p:spPr>
          <a:xfrm>
            <a:off x="316147" y="315625"/>
            <a:ext cx="4500561" cy="1008864"/>
          </a:xfrm>
        </p:spPr>
        <p:txBody>
          <a:bodyPr vert="horz" lIns="91440" tIns="45720" rIns="91440" bIns="45720" rtlCol="0" anchor="b">
            <a:normAutofit/>
          </a:bodyPr>
          <a:lstStyle/>
          <a:p>
            <a:r>
              <a:rPr lang="en-US" sz="6200" dirty="0">
                <a:solidFill>
                  <a:srgbClr val="FFFFFF"/>
                </a:solidFill>
                <a:latin typeface="Arial" panose="020B0604020202020204" pitchFamily="34" charset="0"/>
                <a:cs typeface="Arial" panose="020B0604020202020204" pitchFamily="34" charset="0"/>
              </a:rPr>
              <a:t>Introduction</a:t>
            </a:r>
          </a:p>
        </p:txBody>
      </p:sp>
      <p:sp>
        <p:nvSpPr>
          <p:cNvPr id="14" name="TextBox 13">
            <a:extLst>
              <a:ext uri="{FF2B5EF4-FFF2-40B4-BE49-F238E27FC236}">
                <a16:creationId xmlns:a16="http://schemas.microsoft.com/office/drawing/2014/main" id="{5494E302-AF66-4307-BE37-E30152A15B49}"/>
              </a:ext>
            </a:extLst>
          </p:cNvPr>
          <p:cNvSpPr txBox="1"/>
          <p:nvPr/>
        </p:nvSpPr>
        <p:spPr>
          <a:xfrm>
            <a:off x="531980" y="1359008"/>
            <a:ext cx="3993838" cy="3970318"/>
          </a:xfrm>
          <a:prstGeom prst="rect">
            <a:avLst/>
          </a:prstGeom>
          <a:noFill/>
        </p:spPr>
        <p:txBody>
          <a:bodyPr wrap="square" rtlCol="0">
            <a:spAutoFit/>
          </a:bodyPr>
          <a:lstStyle/>
          <a:p>
            <a:r>
              <a:rPr lang="en-GB" dirty="0"/>
              <a:t>In this Presentation, I will discuss the role of a Healthcare Assistant working with older adults and how psychology helps the healthcare assistant understand the needs of the older adult within their care, using the theory of Erik Erikson.</a:t>
            </a:r>
          </a:p>
          <a:p>
            <a:endParaRPr lang="en-GB" dirty="0"/>
          </a:p>
          <a:p>
            <a:r>
              <a:rPr lang="en-GB" dirty="0"/>
              <a:t>Erik Erikson (1902-1994) was born in Germany and was a psychologist and psychoanalyst studying the development of Human Beings. He also coined the phrase “Identity Crisis”. </a:t>
            </a:r>
          </a:p>
        </p:txBody>
      </p:sp>
    </p:spTree>
    <p:extLst>
      <p:ext uri="{BB962C8B-B14F-4D97-AF65-F5344CB8AC3E}">
        <p14:creationId xmlns:p14="http://schemas.microsoft.com/office/powerpoint/2010/main" val="3401180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28">
            <a:extLst>
              <a:ext uri="{FF2B5EF4-FFF2-40B4-BE49-F238E27FC236}">
                <a16:creationId xmlns:a16="http://schemas.microsoft.com/office/drawing/2014/main" id="{DD98E61A-E482-4DCD-B615-A18B8685C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3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51" name="Rectangle 3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2" name="Group 3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0" name="Rectangle 3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4" name="Group 3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5" name="Rectangle 3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3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 name="Rectangle 3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4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AEE0C60-6EFC-4D90-8FEF-F806588A516A}"/>
              </a:ext>
            </a:extLst>
          </p:cNvPr>
          <p:cNvSpPr>
            <a:spLocks noGrp="1"/>
          </p:cNvSpPr>
          <p:nvPr>
            <p:ph type="title"/>
          </p:nvPr>
        </p:nvSpPr>
        <p:spPr>
          <a:xfrm>
            <a:off x="7086315" y="545126"/>
            <a:ext cx="4554821" cy="2186096"/>
          </a:xfrm>
        </p:spPr>
        <p:txBody>
          <a:bodyPr anchor="t">
            <a:normAutofit/>
          </a:bodyPr>
          <a:lstStyle/>
          <a:p>
            <a:r>
              <a:rPr lang="en-GB" sz="4700">
                <a:latin typeface="Arial" panose="020B0604020202020204" pitchFamily="34" charset="0"/>
                <a:cs typeface="Arial" panose="020B0604020202020204" pitchFamily="34" charset="0"/>
              </a:rPr>
              <a:t>Theory of lifespan - Erikson</a:t>
            </a:r>
          </a:p>
        </p:txBody>
      </p:sp>
      <p:pic>
        <p:nvPicPr>
          <p:cNvPr id="7" name="Picture 6" descr="Diagram&#10;&#10;Description automatically generated">
            <a:extLst>
              <a:ext uri="{FF2B5EF4-FFF2-40B4-BE49-F238E27FC236}">
                <a16:creationId xmlns:a16="http://schemas.microsoft.com/office/drawing/2014/main" id="{6C9E36BB-F7CF-4456-AE25-28A28AEB21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3305" y="549274"/>
            <a:ext cx="4183104" cy="2791525"/>
          </a:xfrm>
          <a:prstGeom prst="rect">
            <a:avLst/>
          </a:prstGeom>
        </p:spPr>
      </p:pic>
      <p:pic>
        <p:nvPicPr>
          <p:cNvPr id="5" name="Content Placeholder 4" descr="A picture containing person, outdoor&#10;&#10;Description automatically generated">
            <a:extLst>
              <a:ext uri="{FF2B5EF4-FFF2-40B4-BE49-F238E27FC236}">
                <a16:creationId xmlns:a16="http://schemas.microsoft.com/office/drawing/2014/main" id="{37E30DAC-8FD3-42B4-A8A9-09BE80517828}"/>
              </a:ext>
            </a:extLst>
          </p:cNvPr>
          <p:cNvPicPr>
            <a:picLocks noChangeAspect="1"/>
          </p:cNvPicPr>
          <p:nvPr/>
        </p:nvPicPr>
        <p:blipFill rotWithShape="1">
          <a:blip r:embed="rId3">
            <a:extLst>
              <a:ext uri="{28A0092B-C50C-407E-A947-70E740481C1C}">
                <a14:useLocalDpi xmlns:a14="http://schemas.microsoft.com/office/drawing/2010/main" val="0"/>
              </a:ext>
            </a:extLst>
          </a:blip>
          <a:srcRect l="25799" r="21342"/>
          <a:stretch/>
        </p:blipFill>
        <p:spPr>
          <a:xfrm>
            <a:off x="2254929" y="3520800"/>
            <a:ext cx="2619856" cy="2787925"/>
          </a:xfrm>
          <a:prstGeom prst="rect">
            <a:avLst/>
          </a:prstGeom>
        </p:spPr>
      </p:pic>
      <p:sp>
        <p:nvSpPr>
          <p:cNvPr id="9" name="Content Placeholder 8">
            <a:extLst>
              <a:ext uri="{FF2B5EF4-FFF2-40B4-BE49-F238E27FC236}">
                <a16:creationId xmlns:a16="http://schemas.microsoft.com/office/drawing/2014/main" id="{626E44C5-1089-4682-9F10-BFE593696BDA}"/>
              </a:ext>
            </a:extLst>
          </p:cNvPr>
          <p:cNvSpPr>
            <a:spLocks noGrp="1"/>
          </p:cNvSpPr>
          <p:nvPr>
            <p:ph idx="1"/>
          </p:nvPr>
        </p:nvSpPr>
        <p:spPr>
          <a:xfrm>
            <a:off x="7104063" y="2947121"/>
            <a:ext cx="4537073" cy="3361604"/>
          </a:xfrm>
        </p:spPr>
        <p:txBody>
          <a:bodyPr anchor="t">
            <a:normAutofit/>
          </a:bodyPr>
          <a:lstStyle/>
          <a:p>
            <a:pPr>
              <a:lnSpc>
                <a:spcPct val="115000"/>
              </a:lnSpc>
            </a:pPr>
            <a:r>
              <a:rPr lang="en-US" sz="1500"/>
              <a:t>Erikson believed that personality develops in 8 stages across an individual's lifespan and each stage is linked to the individuals' social experiences within their lifetime.</a:t>
            </a:r>
          </a:p>
          <a:p>
            <a:pPr>
              <a:lnSpc>
                <a:spcPct val="115000"/>
              </a:lnSpc>
            </a:pPr>
            <a:r>
              <a:rPr lang="en-US" sz="1500"/>
              <a:t>Stages 1-6 discusses from Birth to middle age. </a:t>
            </a:r>
          </a:p>
          <a:p>
            <a:pPr>
              <a:lnSpc>
                <a:spcPct val="115000"/>
              </a:lnSpc>
            </a:pPr>
            <a:r>
              <a:rPr lang="en-US" sz="1500"/>
              <a:t>Stages 7&amp;8 involve the older and elderly stages of the aging process and we will be focused on this in the presentation.</a:t>
            </a:r>
          </a:p>
        </p:txBody>
      </p:sp>
    </p:spTree>
    <p:extLst>
      <p:ext uri="{BB962C8B-B14F-4D97-AF65-F5344CB8AC3E}">
        <p14:creationId xmlns:p14="http://schemas.microsoft.com/office/powerpoint/2010/main" val="3812786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70AAA5-A458-40F0-B664-27D3CC7F6DC5}"/>
              </a:ext>
            </a:extLst>
          </p:cNvPr>
          <p:cNvSpPr>
            <a:spLocks noGrp="1"/>
          </p:cNvSpPr>
          <p:nvPr>
            <p:ph type="title"/>
          </p:nvPr>
        </p:nvSpPr>
        <p:spPr>
          <a:xfrm>
            <a:off x="540000" y="540001"/>
            <a:ext cx="4500561" cy="2069850"/>
          </a:xfrm>
        </p:spPr>
        <p:txBody>
          <a:bodyPr anchor="t">
            <a:normAutofit/>
          </a:bodyPr>
          <a:lstStyle/>
          <a:p>
            <a:r>
              <a:rPr lang="en-GB" dirty="0">
                <a:latin typeface="Arial" panose="020B0604020202020204" pitchFamily="34" charset="0"/>
                <a:cs typeface="Arial" panose="020B0604020202020204" pitchFamily="34" charset="0"/>
              </a:rPr>
              <a:t>A Practical Example</a:t>
            </a:r>
          </a:p>
        </p:txBody>
      </p:sp>
      <p:sp>
        <p:nvSpPr>
          <p:cNvPr id="3" name="Content Placeholder 2">
            <a:extLst>
              <a:ext uri="{FF2B5EF4-FFF2-40B4-BE49-F238E27FC236}">
                <a16:creationId xmlns:a16="http://schemas.microsoft.com/office/drawing/2014/main" id="{D0C95565-9B5F-42A2-A655-BE5811BB0063}"/>
              </a:ext>
            </a:extLst>
          </p:cNvPr>
          <p:cNvSpPr>
            <a:spLocks noGrp="1"/>
          </p:cNvSpPr>
          <p:nvPr>
            <p:ph idx="1"/>
          </p:nvPr>
        </p:nvSpPr>
        <p:spPr>
          <a:xfrm>
            <a:off x="5232400" y="545125"/>
            <a:ext cx="6408738" cy="5755222"/>
          </a:xfrm>
        </p:spPr>
        <p:txBody>
          <a:bodyPr anchor="t">
            <a:normAutofit fontScale="92500" lnSpcReduction="10000"/>
          </a:bodyPr>
          <a:lstStyle/>
          <a:p>
            <a:r>
              <a:rPr lang="en-GB" dirty="0"/>
              <a:t>A practical example of how a Healthcare Assistant would professionally use their understanding of psychology in their role would be in Communication. </a:t>
            </a:r>
          </a:p>
          <a:p>
            <a:r>
              <a:rPr lang="en-GB" dirty="0"/>
              <a:t>Being able to relate in certain aspects of their lives in this phase would be advantageous as your resident may want to talk about their own achievements and what they did to get this far in their life experiences.</a:t>
            </a:r>
          </a:p>
          <a:p>
            <a:r>
              <a:rPr lang="en-GB" dirty="0"/>
              <a:t>Through their own reflections, the elderly will discuss what they did to enhance others’ lives and what they still do to contribute towards others within their  family or group circle. If their capacity to remember is limited, reading the care plan is a helpful tool.</a:t>
            </a:r>
          </a:p>
          <a:p>
            <a:r>
              <a:rPr lang="en-GB" dirty="0"/>
              <a:t>Good examples opposite, are ways of opening dialogue between yourself and the person you care for, for those to gain confidence in their new environment.</a:t>
            </a:r>
          </a:p>
          <a:p>
            <a:r>
              <a:rPr lang="en-GB" dirty="0"/>
              <a:t> Activities may help bridge what they did then, and what they can do now to encourage their sense of wellbeing.</a:t>
            </a:r>
          </a:p>
        </p:txBody>
      </p:sp>
      <p:sp>
        <p:nvSpPr>
          <p:cNvPr id="6" name="TextBox 5">
            <a:extLst>
              <a:ext uri="{FF2B5EF4-FFF2-40B4-BE49-F238E27FC236}">
                <a16:creationId xmlns:a16="http://schemas.microsoft.com/office/drawing/2014/main" id="{D005E9FD-45B0-46C4-925B-2EF0962F9DF1}"/>
              </a:ext>
            </a:extLst>
          </p:cNvPr>
          <p:cNvSpPr txBox="1"/>
          <p:nvPr/>
        </p:nvSpPr>
        <p:spPr>
          <a:xfrm flipH="1">
            <a:off x="624160" y="3149852"/>
            <a:ext cx="2851126"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FFC000"/>
                </a:solidFill>
              </a:rPr>
              <a:t>Sharing their lives with others. Spouses and Partnerships.</a:t>
            </a:r>
          </a:p>
          <a:p>
            <a:pPr marL="285750" indent="-285750">
              <a:buFont typeface="Arial" panose="020B0604020202020204" pitchFamily="34" charset="0"/>
              <a:buChar char="•"/>
            </a:pPr>
            <a:endParaRPr lang="en-GB" b="1" dirty="0">
              <a:solidFill>
                <a:srgbClr val="FFC000"/>
              </a:solidFill>
            </a:endParaRPr>
          </a:p>
          <a:p>
            <a:pPr marL="285750" indent="-285750">
              <a:buFont typeface="Arial" panose="020B0604020202020204" pitchFamily="34" charset="0"/>
              <a:buChar char="•"/>
            </a:pPr>
            <a:r>
              <a:rPr lang="en-GB" b="1" dirty="0">
                <a:solidFill>
                  <a:srgbClr val="FFC000"/>
                </a:solidFill>
              </a:rPr>
              <a:t>Parental Duties</a:t>
            </a:r>
          </a:p>
          <a:p>
            <a:pPr marL="285750" indent="-285750">
              <a:buFont typeface="Arial" panose="020B0604020202020204" pitchFamily="34" charset="0"/>
              <a:buChar char="•"/>
            </a:pPr>
            <a:endParaRPr lang="en-GB" b="1" dirty="0">
              <a:solidFill>
                <a:srgbClr val="FFC000"/>
              </a:solidFill>
            </a:endParaRPr>
          </a:p>
          <a:p>
            <a:pPr marL="285750" indent="-285750">
              <a:buFont typeface="Arial" panose="020B0604020202020204" pitchFamily="34" charset="0"/>
              <a:buChar char="•"/>
            </a:pPr>
            <a:r>
              <a:rPr lang="en-GB" b="1" dirty="0">
                <a:solidFill>
                  <a:srgbClr val="FFC000"/>
                </a:solidFill>
              </a:rPr>
              <a:t>Career Roles</a:t>
            </a:r>
          </a:p>
          <a:p>
            <a:pPr marL="285750" indent="-285750">
              <a:buFont typeface="Arial" panose="020B0604020202020204" pitchFamily="34" charset="0"/>
              <a:buChar char="•"/>
            </a:pPr>
            <a:endParaRPr lang="en-GB" b="1" dirty="0">
              <a:solidFill>
                <a:srgbClr val="FFC000"/>
              </a:solidFill>
            </a:endParaRPr>
          </a:p>
          <a:p>
            <a:pPr marL="285750" indent="-285750">
              <a:buFont typeface="Arial" panose="020B0604020202020204" pitchFamily="34" charset="0"/>
              <a:buChar char="•"/>
            </a:pPr>
            <a:r>
              <a:rPr lang="en-GB" b="1" dirty="0">
                <a:solidFill>
                  <a:srgbClr val="FFC000"/>
                </a:solidFill>
              </a:rPr>
              <a:t>Hobbies and Activities </a:t>
            </a:r>
          </a:p>
        </p:txBody>
      </p:sp>
    </p:spTree>
    <p:extLst>
      <p:ext uri="{BB962C8B-B14F-4D97-AF65-F5344CB8AC3E}">
        <p14:creationId xmlns:p14="http://schemas.microsoft.com/office/powerpoint/2010/main" val="1719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8" name="Rectangle 7">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Oval 8">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1" name="Group 10">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6" name="Rectangle 15">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2" name="Group 11">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4" name="Rectangle 13">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1" name="Rectangle 20">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046D8F9-B18B-42F5-B320-22E156F4C0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3980DF08-8878-4A99-871A-573EBF4F3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1E0FF3E7-007F-48E0-8352-89CE4375BB2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603875" y="0"/>
              <a:ext cx="6521820" cy="3260910"/>
              <a:chOff x="0" y="0"/>
              <a:chExt cx="2880000" cy="1440000"/>
            </a:xfrm>
          </p:grpSpPr>
          <p:sp>
            <p:nvSpPr>
              <p:cNvPr id="28" name="Rectangle 27">
                <a:extLst>
                  <a:ext uri="{FF2B5EF4-FFF2-40B4-BE49-F238E27FC236}">
                    <a16:creationId xmlns:a16="http://schemas.microsoft.com/office/drawing/2014/main" id="{F02DE4FC-8B38-40C7-A2F5-CBD4C6592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C97C509-DDA4-4291-88B3-8E2B14609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96345897-50D9-424E-A94E-18A63AEE85B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66E6E08-BABA-49E9-884E-4805849158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0DADE02C-6014-4AF5-8B38-96672E4A72F7}"/>
              </a:ext>
            </a:extLst>
          </p:cNvPr>
          <p:cNvSpPr txBox="1"/>
          <p:nvPr/>
        </p:nvSpPr>
        <p:spPr>
          <a:xfrm>
            <a:off x="1140396" y="285955"/>
            <a:ext cx="9217026" cy="1068204"/>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8800" dirty="0">
                <a:latin typeface="Arial" panose="020B0604020202020204" pitchFamily="34" charset="0"/>
                <a:ea typeface="+mj-ea"/>
                <a:cs typeface="Arial" panose="020B0604020202020204" pitchFamily="34" charset="0"/>
              </a:rPr>
              <a:t>Conclusion</a:t>
            </a:r>
          </a:p>
        </p:txBody>
      </p:sp>
      <p:sp>
        <p:nvSpPr>
          <p:cNvPr id="3" name="TextBox 2">
            <a:extLst>
              <a:ext uri="{FF2B5EF4-FFF2-40B4-BE49-F238E27FC236}">
                <a16:creationId xmlns:a16="http://schemas.microsoft.com/office/drawing/2014/main" id="{92199E79-BD53-4521-A292-E7BE83505CF4}"/>
              </a:ext>
            </a:extLst>
          </p:cNvPr>
          <p:cNvSpPr txBox="1"/>
          <p:nvPr/>
        </p:nvSpPr>
        <p:spPr>
          <a:xfrm>
            <a:off x="1884218" y="2538000"/>
            <a:ext cx="184731" cy="369332"/>
          </a:xfrm>
          <a:prstGeom prst="rect">
            <a:avLst/>
          </a:prstGeom>
          <a:noFill/>
        </p:spPr>
        <p:txBody>
          <a:bodyPr wrap="none" rtlCol="0">
            <a:spAutoFit/>
          </a:bodyPr>
          <a:lstStyle/>
          <a:p>
            <a:endParaRPr lang="en-GB" dirty="0"/>
          </a:p>
        </p:txBody>
      </p:sp>
      <p:sp>
        <p:nvSpPr>
          <p:cNvPr id="5" name="TextBox 4">
            <a:extLst>
              <a:ext uri="{FF2B5EF4-FFF2-40B4-BE49-F238E27FC236}">
                <a16:creationId xmlns:a16="http://schemas.microsoft.com/office/drawing/2014/main" id="{BAF2103D-D5DA-48FC-AA92-346E2785FA61}"/>
              </a:ext>
            </a:extLst>
          </p:cNvPr>
          <p:cNvSpPr txBox="1"/>
          <p:nvPr/>
        </p:nvSpPr>
        <p:spPr>
          <a:xfrm>
            <a:off x="494887" y="1478910"/>
            <a:ext cx="11131055" cy="2585323"/>
          </a:xfrm>
          <a:prstGeom prst="rect">
            <a:avLst/>
          </a:prstGeom>
          <a:noFill/>
        </p:spPr>
        <p:txBody>
          <a:bodyPr wrap="square" rtlCol="0">
            <a:spAutoFit/>
          </a:bodyPr>
          <a:lstStyle/>
          <a:p>
            <a:r>
              <a:rPr lang="en-GB" dirty="0"/>
              <a:t>From the One practical example used in relation to Erikson's theory, communication is key on how we relate to the people in our care, whether it is their history, background, faith or culture.</a:t>
            </a:r>
          </a:p>
          <a:p>
            <a:r>
              <a:rPr lang="en-GB" dirty="0"/>
              <a:t>Erikson believes that each stage of our lives is linked to social experiences across our lifespan, and at each stage how we successfully or unsuccessfully cope going through each of these individual 8 stages throughout our lifetime.</a:t>
            </a:r>
          </a:p>
          <a:p>
            <a:r>
              <a:rPr lang="en-GB" dirty="0"/>
              <a:t>The reason I have used communication as one practical example is to show how a Healthcare Worker could enhance the professional relationship and quality of life of the Service User they care for.</a:t>
            </a:r>
          </a:p>
          <a:p>
            <a:endParaRPr lang="en-GB" dirty="0"/>
          </a:p>
          <a:p>
            <a:pPr algn="ctr"/>
            <a:r>
              <a:rPr lang="en-GB" dirty="0"/>
              <a:t>Thanks for watching</a:t>
            </a:r>
          </a:p>
        </p:txBody>
      </p:sp>
    </p:spTree>
    <p:extLst>
      <p:ext uri="{BB962C8B-B14F-4D97-AF65-F5344CB8AC3E}">
        <p14:creationId xmlns:p14="http://schemas.microsoft.com/office/powerpoint/2010/main" val="826186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CBFB-E0DF-48D7-A68D-0873FC4743C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858D365-11E3-42B8-9460-F78705D428E0}"/>
              </a:ext>
            </a:extLst>
          </p:cNvPr>
          <p:cNvSpPr>
            <a:spLocks noGrp="1"/>
          </p:cNvSpPr>
          <p:nvPr>
            <p:ph idx="1"/>
          </p:nvPr>
        </p:nvSpPr>
        <p:spPr/>
        <p:txBody>
          <a:bodyPr/>
          <a:lstStyle/>
          <a:p>
            <a:pPr algn="l">
              <a:buFont typeface="Arial" panose="020B0604020202020204" pitchFamily="34" charset="0"/>
              <a:buChar char="•"/>
            </a:pPr>
            <a:r>
              <a:rPr lang="en-GB" b="0" i="0" dirty="0" err="1">
                <a:solidFill>
                  <a:srgbClr val="FFC000"/>
                </a:solidFill>
                <a:effectLst/>
                <a:latin typeface="Proxima Nova"/>
              </a:rPr>
              <a:t>Berzoff</a:t>
            </a:r>
            <a:r>
              <a:rPr lang="en-GB" b="0" i="0" dirty="0">
                <a:solidFill>
                  <a:srgbClr val="FFC000"/>
                </a:solidFill>
                <a:effectLst/>
                <a:latin typeface="Proxima Nova"/>
              </a:rPr>
              <a:t> J, et al. (2016). Chapter 5: Psychosocial ego development: The theory of Erik Erikson. Inside out and outside in: Psychodynamic clinical theory and psychopathology in contemporary multicultural contexts. Lanham, Maryland: Roman &amp; Littlefield.</a:t>
            </a:r>
          </a:p>
          <a:p>
            <a:pPr algn="l">
              <a:buFont typeface="Arial" panose="020B0604020202020204" pitchFamily="34" charset="0"/>
              <a:buChar char="•"/>
            </a:pPr>
            <a:r>
              <a:rPr lang="en-GB" b="0" i="0" dirty="0">
                <a:solidFill>
                  <a:srgbClr val="FFC000"/>
                </a:solidFill>
                <a:effectLst/>
                <a:latin typeface="Proxima Nova"/>
              </a:rPr>
              <a:t>Chung D. (2018). The eight stages of psychosocial protective development: Developmental psychology. DOI:</a:t>
            </a:r>
            <a:br>
              <a:rPr lang="en-GB" b="0" i="0" dirty="0">
                <a:solidFill>
                  <a:srgbClr val="FFC000"/>
                </a:solidFill>
                <a:effectLst/>
                <a:latin typeface="Proxima Nova"/>
              </a:rPr>
            </a:br>
            <a:r>
              <a:rPr lang="en-GB" b="0" i="0" u="sng" dirty="0">
                <a:solidFill>
                  <a:srgbClr val="FFC000"/>
                </a:solidFill>
                <a:effectLst/>
                <a:latin typeface="Proxima Nova"/>
                <a:hlinkClick r:id="rId2">
                  <a:extLst>
                    <a:ext uri="{A12FA001-AC4F-418D-AE19-62706E023703}">
                      <ahyp:hlinkClr xmlns:ahyp="http://schemas.microsoft.com/office/drawing/2018/hyperlinkcolor" val="tx"/>
                    </a:ext>
                  </a:extLst>
                </a:hlinkClick>
              </a:rPr>
              <a:t>10.4236/jbbs.2018.86024</a:t>
            </a:r>
            <a:endParaRPr lang="en-GB" b="0" i="0" dirty="0">
              <a:solidFill>
                <a:srgbClr val="FFC000"/>
              </a:solidFill>
              <a:effectLst/>
              <a:latin typeface="Proxima Nova"/>
            </a:endParaRPr>
          </a:p>
          <a:p>
            <a:r>
              <a:rPr lang="en-GB" dirty="0">
                <a:solidFill>
                  <a:srgbClr val="FFC000"/>
                </a:solidFill>
              </a:rPr>
              <a:t>Images used, Avery Care </a:t>
            </a:r>
            <a:r>
              <a:rPr lang="en-GB" dirty="0">
                <a:solidFill>
                  <a:srgbClr val="FFC000"/>
                </a:solidFill>
                <a:hlinkClick r:id="rId3"/>
              </a:rPr>
              <a:t>https://www.averyhealthcare.co.uk/care-homes/</a:t>
            </a:r>
            <a:r>
              <a:rPr lang="en-GB" dirty="0">
                <a:solidFill>
                  <a:srgbClr val="FFC000"/>
                </a:solidFill>
              </a:rPr>
              <a:t> </a:t>
            </a:r>
          </a:p>
          <a:p>
            <a:r>
              <a:rPr lang="en-GB" dirty="0">
                <a:solidFill>
                  <a:srgbClr val="FFC000"/>
                </a:solidFill>
              </a:rPr>
              <a:t>Erikson’s cycle </a:t>
            </a:r>
            <a:r>
              <a:rPr lang="en-GB" dirty="0">
                <a:solidFill>
                  <a:srgbClr val="FFC000"/>
                </a:solidFill>
                <a:hlinkClick r:id="rId4"/>
              </a:rPr>
              <a:t>https://www.verywellmind.com/erik-eriksons-stages-of-psychosocial-development-2795740</a:t>
            </a:r>
            <a:r>
              <a:rPr lang="en-GB" dirty="0">
                <a:solidFill>
                  <a:srgbClr val="FFC000"/>
                </a:solidFill>
              </a:rPr>
              <a:t> </a:t>
            </a:r>
          </a:p>
        </p:txBody>
      </p:sp>
    </p:spTree>
    <p:extLst>
      <p:ext uri="{BB962C8B-B14F-4D97-AF65-F5344CB8AC3E}">
        <p14:creationId xmlns:p14="http://schemas.microsoft.com/office/powerpoint/2010/main" val="1267967607"/>
      </p:ext>
    </p:extLst>
  </p:cSld>
  <p:clrMapOvr>
    <a:masterClrMapping/>
  </p:clrMapOvr>
</p:sld>
</file>

<file path=ppt/theme/theme1.xml><?xml version="1.0" encoding="utf-8"?>
<a:theme xmlns:a="http://schemas.openxmlformats.org/drawingml/2006/main" name="Glow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406</TotalTime>
  <Words>556</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Avenir Next LT Pro</vt:lpstr>
      <vt:lpstr>Bell MT</vt:lpstr>
      <vt:lpstr>Proxima Nova</vt:lpstr>
      <vt:lpstr>GlowVTI</vt:lpstr>
      <vt:lpstr>Why is Psychology Important when working as a Healthcare Assistant Working with Older Adults</vt:lpstr>
      <vt:lpstr>Introduction</vt:lpstr>
      <vt:lpstr>Theory of lifespan - Erikson</vt:lpstr>
      <vt:lpstr>A Practical Example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Healthcare assistant working with older adults</dc:title>
  <dc:creator>christine lewis</dc:creator>
  <cp:lastModifiedBy>christine lewis</cp:lastModifiedBy>
  <cp:revision>2</cp:revision>
  <dcterms:created xsi:type="dcterms:W3CDTF">2022-02-22T10:15:21Z</dcterms:created>
  <dcterms:modified xsi:type="dcterms:W3CDTF">2022-02-22T17:02:10Z</dcterms:modified>
</cp:coreProperties>
</file>