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96" r:id="rId3"/>
    <p:sldId id="297" r:id="rId4"/>
    <p:sldId id="299" r:id="rId5"/>
    <p:sldId id="298" r:id="rId6"/>
    <p:sldId id="300" r:id="rId7"/>
    <p:sldId id="266" r:id="rId8"/>
    <p:sldId id="306" r:id="rId9"/>
    <p:sldId id="284" r:id="rId10"/>
    <p:sldId id="278" r:id="rId11"/>
    <p:sldId id="277" r:id="rId12"/>
    <p:sldId id="301" r:id="rId13"/>
    <p:sldId id="307" r:id="rId14"/>
    <p:sldId id="285" r:id="rId15"/>
    <p:sldId id="304" r:id="rId16"/>
    <p:sldId id="305" r:id="rId17"/>
    <p:sldId id="308" r:id="rId18"/>
    <p:sldId id="309" r:id="rId19"/>
    <p:sldId id="310" r:id="rId20"/>
    <p:sldId id="311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15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3" d="100"/>
        <a:sy n="83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6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75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896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458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419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803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931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418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262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452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6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646AB-E6D0-494E-A4E6-008C37B317EE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428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Negotiations </a:t>
            </a:r>
            <a:r>
              <a:rPr lang="en-GB"/>
              <a:t>and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International Business Communication SBUS6111</a:t>
            </a:r>
          </a:p>
          <a:p>
            <a:r>
              <a:rPr lang="en-GB" dirty="0"/>
              <a:t> Week 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2159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Major Themes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are Negotiations?</a:t>
            </a:r>
          </a:p>
          <a:p>
            <a:r>
              <a:rPr lang="en-GB" dirty="0"/>
              <a:t> Dealing with difficult  people</a:t>
            </a:r>
          </a:p>
          <a:p>
            <a:r>
              <a:rPr lang="en-GB" dirty="0"/>
              <a:t>Dealing with Conflict</a:t>
            </a:r>
          </a:p>
          <a:p>
            <a:r>
              <a:rPr lang="en-GB" dirty="0"/>
              <a:t>Managing first Contacts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244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163" y="1166813"/>
            <a:ext cx="6035675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7822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Negotiation Process</a:t>
            </a:r>
          </a:p>
          <a:p>
            <a:endParaRPr lang="en-GB" dirty="0"/>
          </a:p>
          <a:p>
            <a:r>
              <a:rPr lang="en-GB" dirty="0"/>
              <a:t>1.	Preparation</a:t>
            </a:r>
          </a:p>
          <a:p>
            <a:r>
              <a:rPr lang="en-GB" dirty="0"/>
              <a:t>2.	Relationship Building</a:t>
            </a:r>
          </a:p>
          <a:p>
            <a:r>
              <a:rPr lang="en-GB" dirty="0"/>
              <a:t>3.	Exchanging task related information</a:t>
            </a:r>
          </a:p>
          <a:p>
            <a:r>
              <a:rPr lang="en-GB" dirty="0"/>
              <a:t>4.	Persuasion</a:t>
            </a:r>
          </a:p>
          <a:p>
            <a:r>
              <a:rPr lang="en-GB" dirty="0"/>
              <a:t>5.	Concessions and Agreement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656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43528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rgbClr val="C00000"/>
                </a:solidFill>
              </a:rPr>
              <a:t>    Understanding Negotiation Styles</a:t>
            </a:r>
          </a:p>
          <a:p>
            <a:r>
              <a:rPr lang="en-GB" dirty="0"/>
              <a:t>Japanese style</a:t>
            </a:r>
          </a:p>
          <a:p>
            <a:r>
              <a:rPr lang="en-GB" dirty="0"/>
              <a:t>North American Style</a:t>
            </a:r>
          </a:p>
          <a:p>
            <a:r>
              <a:rPr lang="en-GB" dirty="0"/>
              <a:t>Latin Style</a:t>
            </a:r>
          </a:p>
          <a:p>
            <a:r>
              <a:rPr lang="en-GB" dirty="0"/>
              <a:t> Arab Style</a:t>
            </a:r>
          </a:p>
          <a:p>
            <a:r>
              <a:rPr lang="en-GB" dirty="0"/>
              <a:t>Swedish Style</a:t>
            </a:r>
          </a:p>
          <a:p>
            <a:r>
              <a:rPr lang="en-GB" dirty="0"/>
              <a:t>Italian Style</a:t>
            </a:r>
          </a:p>
          <a:p>
            <a:r>
              <a:rPr lang="en-GB" dirty="0"/>
              <a:t>Successful Negotiators around the 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133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Successful Negotiators around the world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Context in negotiations</a:t>
            </a:r>
          </a:p>
          <a:p>
            <a:r>
              <a:rPr lang="en-GB" dirty="0"/>
              <a:t>Decision Making – The influence of culture on decision making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763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         The Negotiation Process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Stakeholder analysis</a:t>
            </a:r>
          </a:p>
          <a:p>
            <a:r>
              <a:rPr lang="en-GB" dirty="0"/>
              <a:t> Home Country HQ -   FIRM NEGOTIATORS –(investors </a:t>
            </a:r>
            <a:r>
              <a:rPr lang="en-GB" dirty="0" err="1"/>
              <a:t>etc</a:t>
            </a:r>
            <a:r>
              <a:rPr lang="en-GB" dirty="0"/>
              <a:t>) – Host Country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14963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         </a:t>
            </a:r>
            <a:r>
              <a:rPr lang="en-GB" sz="4600" b="1" dirty="0">
                <a:solidFill>
                  <a:srgbClr val="C00000"/>
                </a:solidFill>
              </a:rPr>
              <a:t>Variables in the Negotiation Process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1.	</a:t>
            </a:r>
            <a:r>
              <a:rPr lang="en-GB" sz="3400" b="1" dirty="0"/>
              <a:t>The approach</a:t>
            </a:r>
          </a:p>
          <a:p>
            <a:pPr marL="0" indent="0">
              <a:buNone/>
            </a:pPr>
            <a:r>
              <a:rPr lang="en-GB" sz="3400" b="1" dirty="0"/>
              <a:t>2.	The negotiation team</a:t>
            </a:r>
          </a:p>
          <a:p>
            <a:pPr marL="0" indent="0">
              <a:buNone/>
            </a:pPr>
            <a:r>
              <a:rPr lang="en-GB" sz="3400" b="1" dirty="0"/>
              <a:t>3.	The method of reaching decisions</a:t>
            </a:r>
          </a:p>
          <a:p>
            <a:pPr marL="0" indent="0">
              <a:buNone/>
            </a:pPr>
            <a:r>
              <a:rPr lang="en-GB" sz="3400" b="1" dirty="0"/>
              <a:t>4.	The purpose of the negotiations</a:t>
            </a:r>
          </a:p>
          <a:p>
            <a:pPr marL="0" indent="0">
              <a:buNone/>
            </a:pPr>
            <a:r>
              <a:rPr lang="en-GB" sz="3400" b="1" dirty="0"/>
              <a:t>5.	The process of negotiating</a:t>
            </a:r>
          </a:p>
          <a:p>
            <a:pPr marL="0" indent="0">
              <a:buNone/>
            </a:pPr>
            <a:r>
              <a:rPr lang="en-GB" sz="3400" b="1" dirty="0"/>
              <a:t>6.	Communication context used by teams</a:t>
            </a:r>
          </a:p>
          <a:p>
            <a:pPr marL="0" indent="0">
              <a:buNone/>
            </a:pPr>
            <a:r>
              <a:rPr lang="en-GB" sz="3400" b="1" dirty="0"/>
              <a:t>7.	Nature of persuasive arguments</a:t>
            </a:r>
          </a:p>
          <a:p>
            <a:pPr marL="0" indent="0">
              <a:buNone/>
            </a:pPr>
            <a:r>
              <a:rPr lang="en-GB" sz="3400" b="1" dirty="0"/>
              <a:t>8.	Bases of trust</a:t>
            </a:r>
          </a:p>
          <a:p>
            <a:pPr marL="0" indent="0">
              <a:buNone/>
            </a:pPr>
            <a:r>
              <a:rPr lang="en-GB" sz="3400" b="1" dirty="0"/>
              <a:t>9.	Risk – taking propensity</a:t>
            </a:r>
          </a:p>
          <a:p>
            <a:pPr marL="0" indent="0">
              <a:buNone/>
            </a:pPr>
            <a:r>
              <a:rPr lang="en-GB" sz="3400" b="1" dirty="0"/>
              <a:t>10.	Value and uses of time</a:t>
            </a:r>
          </a:p>
          <a:p>
            <a:pPr marL="0" indent="0">
              <a:buNone/>
            </a:pPr>
            <a:r>
              <a:rPr lang="en-GB" sz="3400" b="1" dirty="0"/>
              <a:t>11.	Forms of satisfactory agreement</a:t>
            </a:r>
          </a:p>
          <a:p>
            <a:pPr marL="0" indent="0">
              <a:buNone/>
            </a:pPr>
            <a:endParaRPr lang="en-GB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65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Management in Action- Page 170</a:t>
            </a:r>
          </a:p>
          <a:p>
            <a:r>
              <a:rPr lang="en-GB" dirty="0"/>
              <a:t>Cultural Misunderstanding – the Danone – </a:t>
            </a:r>
            <a:r>
              <a:rPr lang="en-GB" dirty="0" err="1"/>
              <a:t>Wahaha</a:t>
            </a:r>
            <a:r>
              <a:rPr lang="en-GB" dirty="0"/>
              <a:t> Joint Venture in China Splits after Years of Legal dispute</a:t>
            </a:r>
          </a:p>
          <a:p>
            <a:r>
              <a:rPr lang="en-GB" dirty="0" err="1"/>
              <a:t>Deresky</a:t>
            </a:r>
            <a:r>
              <a:rPr lang="en-GB" dirty="0"/>
              <a:t>, H. (2013) International Management: Managing Across Boarders and Cultures, London, Pearson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6131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Dealing with difficult people</a:t>
            </a:r>
          </a:p>
          <a:p>
            <a:r>
              <a:rPr lang="en-GB" dirty="0"/>
              <a:t>Why do we see others as difficult?</a:t>
            </a:r>
          </a:p>
          <a:p>
            <a:r>
              <a:rPr lang="en-GB" dirty="0"/>
              <a:t>How can we communicate with others more openly?</a:t>
            </a:r>
          </a:p>
          <a:p>
            <a:r>
              <a:rPr lang="en-GB" dirty="0"/>
              <a:t>How can we manage our impatience?</a:t>
            </a:r>
          </a:p>
          <a:p>
            <a:r>
              <a:rPr lang="en-GB" dirty="0"/>
              <a:t>What are the advantages of working more closely with people we find as difficult?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67741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429200"/>
          </a:xfrm>
        </p:spPr>
        <p:txBody>
          <a:bodyPr>
            <a:normAutofit fontScale="92500"/>
          </a:bodyPr>
          <a:lstStyle/>
          <a:p>
            <a:r>
              <a:rPr lang="en-GB" dirty="0"/>
              <a:t>TOWARDS MORE OPEN COMMINICATION</a:t>
            </a:r>
          </a:p>
          <a:p>
            <a:r>
              <a:rPr lang="en-GB" dirty="0"/>
              <a:t>Why do we see others as difficult and what can we do about it?</a:t>
            </a:r>
          </a:p>
          <a:p>
            <a:r>
              <a:rPr lang="en-GB" dirty="0"/>
              <a:t>Three steps to more open communication</a:t>
            </a:r>
          </a:p>
          <a:p>
            <a:r>
              <a:rPr lang="en-GB" dirty="0"/>
              <a:t>Managing impatience</a:t>
            </a:r>
          </a:p>
          <a:p>
            <a:r>
              <a:rPr lang="en-GB" dirty="0"/>
              <a:t>-	Know the causes</a:t>
            </a:r>
          </a:p>
          <a:p>
            <a:r>
              <a:rPr lang="en-GB" dirty="0"/>
              <a:t>-	Learn self-control</a:t>
            </a:r>
          </a:p>
          <a:p>
            <a:r>
              <a:rPr lang="en-GB" dirty="0"/>
              <a:t>-	Use the Timeout Understanding Framework (TUF) with people who you find difficult    </a:t>
            </a:r>
          </a:p>
          <a:p>
            <a:r>
              <a:rPr lang="en-GB" dirty="0"/>
              <a:t>Check your understanding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72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4100" dirty="0"/>
              <a:t>Check your understanding</a:t>
            </a:r>
          </a:p>
          <a:p>
            <a:endParaRPr lang="en-GB" dirty="0"/>
          </a:p>
          <a:p>
            <a:r>
              <a:rPr lang="en-GB" dirty="0"/>
              <a:t>     -	Set a Framework for dominators </a:t>
            </a:r>
          </a:p>
          <a:p>
            <a:pPr marL="0" indent="0">
              <a:buNone/>
            </a:pPr>
            <a:r>
              <a:rPr lang="en-GB" dirty="0"/>
              <a:t>     -	Check their opinions</a:t>
            </a:r>
          </a:p>
          <a:p>
            <a:pPr marL="0" indent="0">
              <a:buNone/>
            </a:pPr>
            <a:r>
              <a:rPr lang="en-GB" dirty="0"/>
              <a:t>     -	Follow an agreed rule </a:t>
            </a:r>
          </a:p>
          <a:p>
            <a:pPr marL="0" indent="0">
              <a:buNone/>
            </a:pPr>
            <a:r>
              <a:rPr lang="en-GB" dirty="0"/>
              <a:t>      -	Express feelings</a:t>
            </a:r>
          </a:p>
          <a:p>
            <a:endParaRPr lang="en-GB" dirty="0"/>
          </a:p>
          <a:p>
            <a:r>
              <a:rPr lang="en-GB" dirty="0"/>
              <a:t>Set a Framework for Arguers</a:t>
            </a:r>
          </a:p>
          <a:p>
            <a:pPr marL="0" indent="0">
              <a:buNone/>
            </a:pPr>
            <a:r>
              <a:rPr lang="en-GB" dirty="0"/>
              <a:t>      -	Challenge </a:t>
            </a:r>
          </a:p>
          <a:p>
            <a:pPr marL="0" indent="0">
              <a:buNone/>
            </a:pPr>
            <a:r>
              <a:rPr lang="en-GB" dirty="0"/>
              <a:t>      -	Appeal to the arguer’s team spirit</a:t>
            </a:r>
          </a:p>
          <a:p>
            <a:pPr marL="0" indent="0">
              <a:buNone/>
            </a:pPr>
            <a:r>
              <a:rPr lang="en-GB" dirty="0"/>
              <a:t>       -	Stop negativity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6861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4500" dirty="0"/>
              <a:t>Check your understanding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Setting a Framework for Shy People</a:t>
            </a:r>
          </a:p>
          <a:p>
            <a:pPr marL="0" indent="0">
              <a:buNone/>
            </a:pPr>
            <a:r>
              <a:rPr lang="en-GB" dirty="0"/>
              <a:t>-	Involve the person personally</a:t>
            </a:r>
          </a:p>
          <a:p>
            <a:pPr marL="0" indent="0">
              <a:buNone/>
            </a:pPr>
            <a:r>
              <a:rPr lang="en-GB" dirty="0"/>
              <a:t>-	Go to as breakout</a:t>
            </a:r>
          </a:p>
          <a:p>
            <a:pPr marL="0" indent="0">
              <a:buNone/>
            </a:pPr>
            <a:r>
              <a:rPr lang="en-GB" dirty="0"/>
              <a:t>-	Prepare in advance</a:t>
            </a:r>
          </a:p>
          <a:p>
            <a:r>
              <a:rPr lang="en-GB" dirty="0"/>
              <a:t>Setting a Framework for complainers</a:t>
            </a:r>
          </a:p>
          <a:p>
            <a:pPr marL="0" indent="0">
              <a:buNone/>
            </a:pPr>
            <a:r>
              <a:rPr lang="en-GB" dirty="0"/>
              <a:t>-	Accept and move on</a:t>
            </a:r>
          </a:p>
          <a:p>
            <a:pPr marL="0" indent="0">
              <a:buNone/>
            </a:pPr>
            <a:r>
              <a:rPr lang="en-GB" dirty="0"/>
              <a:t>-	Reject blaming</a:t>
            </a:r>
          </a:p>
          <a:p>
            <a:pPr marL="0" indent="0">
              <a:buNone/>
            </a:pPr>
            <a:r>
              <a:rPr lang="en-GB" dirty="0"/>
              <a:t>-	Focus on responsibility</a:t>
            </a:r>
          </a:p>
          <a:p>
            <a:endParaRPr lang="en-GB" dirty="0"/>
          </a:p>
          <a:p>
            <a:r>
              <a:rPr lang="en-GB" dirty="0"/>
              <a:t>Setting a Framework for talkers</a:t>
            </a:r>
          </a:p>
          <a:p>
            <a:pPr marL="0" indent="0">
              <a:buNone/>
            </a:pPr>
            <a:r>
              <a:rPr lang="en-GB" dirty="0"/>
              <a:t>Be clear about deadlines</a:t>
            </a:r>
          </a:p>
          <a:p>
            <a:pPr marL="0" indent="0">
              <a:buNone/>
            </a:pPr>
            <a:r>
              <a:rPr lang="en-GB" dirty="0"/>
              <a:t>Postpone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650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conflict mean to you?</a:t>
            </a:r>
          </a:p>
          <a:p>
            <a:r>
              <a:rPr lang="en-GB" dirty="0"/>
              <a:t>What are the main causes of conflict?</a:t>
            </a:r>
          </a:p>
          <a:p>
            <a:r>
              <a:rPr lang="en-GB" dirty="0"/>
              <a:t>Why does conflict arise in teams?</a:t>
            </a:r>
          </a:p>
          <a:p>
            <a:r>
              <a:rPr lang="en-GB" dirty="0"/>
              <a:t>How can you deal with conflict?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8764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200" dirty="0"/>
              <a:t>What is </a:t>
            </a:r>
            <a:r>
              <a:rPr lang="en-GB" sz="4200" dirty="0">
                <a:solidFill>
                  <a:srgbClr val="C00000"/>
                </a:solidFill>
              </a:rPr>
              <a:t>Conflict?</a:t>
            </a:r>
          </a:p>
          <a:p>
            <a:r>
              <a:rPr lang="en-GB" dirty="0"/>
              <a:t>Generally it refers to disagreements. The context may vary. It may be personal, business, political or international.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8174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Causes of Conflict</a:t>
            </a:r>
          </a:p>
          <a:p>
            <a:r>
              <a:rPr lang="en-GB" dirty="0"/>
              <a:t> Two key causes of conflict at work are </a:t>
            </a:r>
          </a:p>
          <a:p>
            <a:r>
              <a:rPr lang="en-GB" dirty="0" err="1"/>
              <a:t>Orgranisational</a:t>
            </a:r>
            <a:r>
              <a:rPr lang="en-GB" dirty="0"/>
              <a:t> change and </a:t>
            </a:r>
          </a:p>
          <a:p>
            <a:r>
              <a:rPr lang="en-GB" dirty="0"/>
              <a:t>A lack of understanding of team dynamics</a:t>
            </a:r>
          </a:p>
          <a:p>
            <a:r>
              <a:rPr lang="en-GB" dirty="0"/>
              <a:t> 1 </a:t>
            </a:r>
            <a:r>
              <a:rPr lang="en-GB" dirty="0" err="1"/>
              <a:t>Orgranisational</a:t>
            </a:r>
            <a:r>
              <a:rPr lang="en-GB" dirty="0"/>
              <a:t> change</a:t>
            </a:r>
          </a:p>
          <a:p>
            <a:r>
              <a:rPr lang="en-GB" dirty="0"/>
              <a:t>-	Insufficient communication</a:t>
            </a:r>
          </a:p>
          <a:p>
            <a:r>
              <a:rPr lang="en-GB" dirty="0"/>
              <a:t>-	Insensitive communication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6275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Conflict and misunderstanding </a:t>
            </a:r>
          </a:p>
          <a:p>
            <a:r>
              <a:rPr lang="en-GB" dirty="0"/>
              <a:t>This occurs when people have opposing interests and when one person stops another from reaching  a goal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144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C00000"/>
                </a:solidFill>
              </a:rPr>
              <a:t>Conflicts and disagreements</a:t>
            </a:r>
          </a:p>
          <a:p>
            <a:r>
              <a:rPr lang="en-GB" dirty="0"/>
              <a:t>They usually involve emotions. They make people feel irritated, frustrated and angry. Disagreements can also be cool and rational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20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12769-657F-4235-B648-C59033382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25F8D-B7AC-4357-B194-7B1DE3561E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importance of negotiations and managing conflict can not be overemphasised.</a:t>
            </a:r>
          </a:p>
          <a:p>
            <a:r>
              <a:rPr lang="en-GB" dirty="0"/>
              <a:t>Strategies should be put in place to negotiate effectively and  manage conflict that may arise in International Business Communications.</a:t>
            </a:r>
          </a:p>
        </p:txBody>
      </p:sp>
    </p:spTree>
    <p:extLst>
      <p:ext uri="{BB962C8B-B14F-4D97-AF65-F5344CB8AC3E}">
        <p14:creationId xmlns:p14="http://schemas.microsoft.com/office/powerpoint/2010/main" val="35361828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25E3-940D-4E5F-B961-5F5A55D34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EB32C-106C-4E06-87C3-E324C1DE10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4529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3391</TotalTime>
  <Words>436</Words>
  <Application>Microsoft Office PowerPoint</Application>
  <PresentationFormat>On-screen Show (4:3)</PresentationFormat>
  <Paragraphs>122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Negotiations and Management</vt:lpstr>
      <vt:lpstr>Major Themes</vt:lpstr>
      <vt:lpstr>International Business Communication </vt:lpstr>
      <vt:lpstr>International Business Communication </vt:lpstr>
      <vt:lpstr>International Business Communication </vt:lpstr>
      <vt:lpstr>International Business Communication</vt:lpstr>
      <vt:lpstr>International Business Communication</vt:lpstr>
      <vt:lpstr>International Business Communication</vt:lpstr>
      <vt:lpstr>Activity 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Conclusion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Charles Oham</cp:lastModifiedBy>
  <cp:revision>25</cp:revision>
  <dcterms:created xsi:type="dcterms:W3CDTF">2016-11-05T08:54:11Z</dcterms:created>
  <dcterms:modified xsi:type="dcterms:W3CDTF">2019-11-26T15:50:17Z</dcterms:modified>
</cp:coreProperties>
</file>