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handoutMasterIdLst>
    <p:handoutMasterId r:id="rId12"/>
  </p:handoutMasterIdLst>
  <p:sldIdLst>
    <p:sldId id="258" r:id="rId5"/>
    <p:sldId id="290" r:id="rId6"/>
    <p:sldId id="291" r:id="rId7"/>
    <p:sldId id="288" r:id="rId8"/>
    <p:sldId id="287" r:id="rId9"/>
    <p:sldId id="28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22" autoAdjust="0"/>
    <p:restoredTop sz="79050" autoAdjust="0"/>
  </p:normalViewPr>
  <p:slideViewPr>
    <p:cSldViewPr>
      <p:cViewPr varScale="1">
        <p:scale>
          <a:sx n="86" d="100"/>
          <a:sy n="86" d="100"/>
        </p:scale>
        <p:origin x="2432"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11/08/2026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11/08/2026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11/08/2026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11/08/2026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11/08/2026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11/08/2026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11/08/2026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br>
              <a:rPr lang="en-GB" sz="3200" b="1" i="1" dirty="0">
                <a:solidFill>
                  <a:schemeClr val="bg1"/>
                </a:solidFill>
                <a:cs typeface="Arial" panose="020B0604020202020204" pitchFamily="34" charset="0"/>
              </a:rPr>
            </a:br>
            <a:r>
              <a:rPr lang="en-GB" sz="3200" b="1" i="1" dirty="0">
                <a:solidFill>
                  <a:schemeClr val="bg1"/>
                </a:solidFill>
                <a:cs typeface="Arial" panose="020B0604020202020204" pitchFamily="34" charset="0"/>
              </a:rPr>
              <a:t>MENINGITIS</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0" y="4077072"/>
            <a:ext cx="5608662" cy="2780928"/>
          </a:xfrm>
        </p:spPr>
        <p:txBody>
          <a:bodyPr>
            <a:normAutofit/>
          </a:bodyPr>
          <a:lstStyle/>
          <a:p>
            <a:r>
              <a:rPr lang="en-GB" sz="2800" b="1" dirty="0">
                <a:solidFill>
                  <a:schemeClr val="bg1"/>
                </a:solidFill>
                <a:cs typeface="Arial" panose="020B0604020202020204" pitchFamily="34" charset="0"/>
              </a:rPr>
              <a:t>Module Leader: </a:t>
            </a:r>
            <a:r>
              <a:rPr lang="en-GB" sz="2800" b="1" dirty="0" err="1">
                <a:solidFill>
                  <a:schemeClr val="bg1"/>
                </a:solidFill>
                <a:cs typeface="Arial" panose="020B0604020202020204" pitchFamily="34" charset="0"/>
              </a:rPr>
              <a:t>Patronella</a:t>
            </a:r>
            <a:r>
              <a:rPr lang="en-GB" sz="2800" b="1" dirty="0">
                <a:solidFill>
                  <a:schemeClr val="bg1"/>
                </a:solidFill>
                <a:cs typeface="Arial" panose="020B0604020202020204" pitchFamily="34" charset="0"/>
              </a:rPr>
              <a:t> </a:t>
            </a:r>
            <a:r>
              <a:rPr lang="en-GB" sz="2800" b="1" dirty="0" err="1">
                <a:solidFill>
                  <a:schemeClr val="bg1"/>
                </a:solidFill>
                <a:cs typeface="Arial" panose="020B0604020202020204" pitchFamily="34" charset="0"/>
              </a:rPr>
              <a:t>Ganza</a:t>
            </a:r>
            <a:r>
              <a:rPr lang="en-GB" sz="2800" b="1" dirty="0">
                <a:solidFill>
                  <a:schemeClr val="bg1"/>
                </a:solidFill>
                <a:cs typeface="Arial" panose="020B0604020202020204" pitchFamily="34" charset="0"/>
              </a:rPr>
              <a:t> </a:t>
            </a:r>
          </a:p>
          <a:p>
            <a:r>
              <a:rPr lang="en-GB" sz="2800" b="1" dirty="0">
                <a:solidFill>
                  <a:schemeClr val="bg1"/>
                </a:solidFill>
                <a:cs typeface="Arial" panose="020B0604020202020204" pitchFamily="34" charset="0"/>
              </a:rPr>
              <a:t>Student </a:t>
            </a:r>
            <a:r>
              <a:rPr lang="en-GB" sz="2800" b="1" dirty="0" err="1">
                <a:solidFill>
                  <a:schemeClr val="bg1"/>
                </a:solidFill>
                <a:cs typeface="Arial" panose="020B0604020202020204" pitchFamily="34" charset="0"/>
              </a:rPr>
              <a:t>Name:Zahra</a:t>
            </a:r>
            <a:r>
              <a:rPr lang="en-GB" sz="2800" b="1" dirty="0">
                <a:solidFill>
                  <a:schemeClr val="bg1"/>
                </a:solidFill>
                <a:cs typeface="Arial" panose="020B0604020202020204" pitchFamily="34" charset="0"/>
              </a:rPr>
              <a:t> AL-</a:t>
            </a:r>
            <a:r>
              <a:rPr lang="en-GB" sz="2800" b="1" dirty="0" err="1">
                <a:solidFill>
                  <a:schemeClr val="bg1"/>
                </a:solidFill>
                <a:cs typeface="Arial" panose="020B0604020202020204" pitchFamily="34" charset="0"/>
              </a:rPr>
              <a:t>saabri</a:t>
            </a:r>
            <a:r>
              <a:rPr lang="en-GB" sz="2800" b="1" dirty="0">
                <a:solidFill>
                  <a:schemeClr val="bg1"/>
                </a:solidFill>
                <a:cs typeface="Arial" panose="020B0604020202020204" pitchFamily="34" charset="0"/>
              </a:rPr>
              <a:t> </a:t>
            </a:r>
          </a:p>
          <a:p>
            <a:r>
              <a:rPr lang="en-GB" sz="2800" b="1" dirty="0">
                <a:solidFill>
                  <a:schemeClr val="bg1"/>
                </a:solidFill>
                <a:cs typeface="Arial" panose="020B0604020202020204" pitchFamily="34" charset="0"/>
              </a:rPr>
              <a:t>Student id :2441066</a:t>
            </a:r>
          </a:p>
          <a:p>
            <a:r>
              <a:rPr lang="en-GB" sz="2800" b="1" dirty="0">
                <a:solidFill>
                  <a:schemeClr val="bg1"/>
                </a:solidFill>
                <a:cs typeface="Arial" panose="020B0604020202020204" pitchFamily="34" charset="0"/>
              </a:rPr>
              <a:t>Model number:LCHS4008</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F036C-E005-1E8C-637D-AC9FF43D93B7}"/>
              </a:ext>
            </a:extLst>
          </p:cNvPr>
          <p:cNvSpPr>
            <a:spLocks noGrp="1"/>
          </p:cNvSpPr>
          <p:nvPr>
            <p:ph type="title"/>
          </p:nvPr>
        </p:nvSpPr>
        <p:spPr/>
        <p:txBody>
          <a:bodyPr>
            <a:normAutofit fontScale="90000"/>
          </a:bodyPr>
          <a:lstStyle/>
          <a:p>
            <a:r>
              <a:rPr lang="en-US" dirty="0"/>
              <a:t>Outbreak Response and Infection Control</a:t>
            </a:r>
          </a:p>
        </p:txBody>
      </p:sp>
      <p:sp>
        <p:nvSpPr>
          <p:cNvPr id="3" name="Content Placeholder 2">
            <a:extLst>
              <a:ext uri="{FF2B5EF4-FFF2-40B4-BE49-F238E27FC236}">
                <a16:creationId xmlns:a16="http://schemas.microsoft.com/office/drawing/2014/main" id="{6CA08E39-6CEF-59DC-A9B3-DB1E4F2BC401}"/>
              </a:ext>
            </a:extLst>
          </p:cNvPr>
          <p:cNvSpPr>
            <a:spLocks noGrp="1"/>
          </p:cNvSpPr>
          <p:nvPr>
            <p:ph idx="1"/>
          </p:nvPr>
        </p:nvSpPr>
        <p:spPr/>
        <p:txBody>
          <a:bodyPr>
            <a:normAutofit fontScale="85000" lnSpcReduction="20000"/>
          </a:bodyPr>
          <a:lstStyle/>
          <a:p>
            <a:r>
              <a:rPr lang="en-US" dirty="0"/>
              <a:t>Early Identification: </a:t>
            </a:r>
            <a:r>
              <a:rPr lang="en-US" dirty="0" err="1"/>
              <a:t>Recognise</a:t>
            </a:r>
            <a:r>
              <a:rPr lang="en-US" dirty="0"/>
              <a:t> suspected meningitis cases quickly and report them to the appropriate public health authorities.</a:t>
            </a:r>
          </a:p>
          <a:p>
            <a:r>
              <a:rPr lang="en-US" dirty="0"/>
              <a:t>Isolation and Infection Control: Ensure suspected cases receive appropriate medical assessment and are separated from communal settings </a:t>
            </a:r>
            <a:r>
              <a:rPr lang="en-US"/>
              <a:t>where necessary (Whisnant et al., 2022).</a:t>
            </a:r>
            <a:endParaRPr lang="en-US" dirty="0"/>
          </a:p>
          <a:p>
            <a:r>
              <a:rPr lang="en-US" dirty="0"/>
              <a:t>Preventive Treatment: Where recommended by public health professionals, provide prophylactic antibiotics to eligible close contacts.</a:t>
            </a:r>
          </a:p>
        </p:txBody>
      </p:sp>
    </p:spTree>
    <p:extLst>
      <p:ext uri="{BB962C8B-B14F-4D97-AF65-F5344CB8AC3E}">
        <p14:creationId xmlns:p14="http://schemas.microsoft.com/office/powerpoint/2010/main" val="1972589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BC2DC-8DCF-485F-B3ED-C258E948798E}"/>
              </a:ext>
            </a:extLst>
          </p:cNvPr>
          <p:cNvSpPr>
            <a:spLocks noGrp="1"/>
          </p:cNvSpPr>
          <p:nvPr>
            <p:ph type="title"/>
          </p:nvPr>
        </p:nvSpPr>
        <p:spPr/>
        <p:txBody>
          <a:bodyPr>
            <a:normAutofit/>
          </a:bodyPr>
          <a:lstStyle/>
          <a:p>
            <a:r>
              <a:rPr lang="en-US" dirty="0"/>
              <a:t>Roles of College Staff and Students</a:t>
            </a:r>
          </a:p>
        </p:txBody>
      </p:sp>
      <p:sp>
        <p:nvSpPr>
          <p:cNvPr id="3" name="Content Placeholder 2">
            <a:extLst>
              <a:ext uri="{FF2B5EF4-FFF2-40B4-BE49-F238E27FC236}">
                <a16:creationId xmlns:a16="http://schemas.microsoft.com/office/drawing/2014/main" id="{17A418EC-CD99-2E49-FDA4-FDDF213F28BB}"/>
              </a:ext>
            </a:extLst>
          </p:cNvPr>
          <p:cNvSpPr>
            <a:spLocks noGrp="1"/>
          </p:cNvSpPr>
          <p:nvPr>
            <p:ph idx="1"/>
          </p:nvPr>
        </p:nvSpPr>
        <p:spPr/>
        <p:txBody>
          <a:bodyPr>
            <a:normAutofit fontScale="85000" lnSpcReduction="20000"/>
          </a:bodyPr>
          <a:lstStyle/>
          <a:p>
            <a:r>
              <a:rPr lang="en-US" dirty="0"/>
              <a:t>College Management: Implement infection-control policies and coordinate with local public health services.</a:t>
            </a:r>
          </a:p>
          <a:p>
            <a:r>
              <a:rPr lang="en-US" dirty="0"/>
              <a:t>Students: Follow hygiene guidance, avoid attending college when seriously unwell and seek medical advice promptly.</a:t>
            </a:r>
          </a:p>
          <a:p>
            <a:r>
              <a:rPr lang="en-US" dirty="0"/>
              <a:t>Whole-College Approach: Effective collaboration between management, healthcare professionals, staff and students can reduce transmission and support rapid outbreak control.</a:t>
            </a:r>
          </a:p>
        </p:txBody>
      </p:sp>
    </p:spTree>
    <p:extLst>
      <p:ext uri="{BB962C8B-B14F-4D97-AF65-F5344CB8AC3E}">
        <p14:creationId xmlns:p14="http://schemas.microsoft.com/office/powerpoint/2010/main" val="3549798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829B9-1981-9F18-ACDF-293175431E57}"/>
              </a:ext>
            </a:extLst>
          </p:cNvPr>
          <p:cNvSpPr>
            <a:spLocks noGrp="1"/>
          </p:cNvSpPr>
          <p:nvPr>
            <p:ph type="title"/>
          </p:nvPr>
        </p:nvSpPr>
        <p:spPr/>
        <p:txBody>
          <a:bodyPr>
            <a:noAutofit/>
          </a:bodyPr>
          <a:lstStyle/>
          <a:p>
            <a:r>
              <a:rPr lang="en-GB" sz="2700" b="1" kern="100" dirty="0">
                <a:latin typeface="Arial" panose="020B0604020202020204" pitchFamily="34" charset="0"/>
                <a:ea typeface="Calibri" panose="020F0502020204030204" pitchFamily="34" charset="0"/>
                <a:cs typeface="Times New Roman" panose="02020603050405020304" pitchFamily="18" charset="0"/>
              </a:rPr>
              <a:t> What  health education  will you give  to the college management to prevent the outbreak</a:t>
            </a:r>
            <a:endParaRPr lang="en-US" sz="2700" dirty="0"/>
          </a:p>
        </p:txBody>
      </p:sp>
      <p:sp>
        <p:nvSpPr>
          <p:cNvPr id="3" name="Content Placeholder 2">
            <a:extLst>
              <a:ext uri="{FF2B5EF4-FFF2-40B4-BE49-F238E27FC236}">
                <a16:creationId xmlns:a16="http://schemas.microsoft.com/office/drawing/2014/main" id="{957D822B-0AFF-3F0E-8B32-F84FDE5C63AD}"/>
              </a:ext>
            </a:extLst>
          </p:cNvPr>
          <p:cNvSpPr>
            <a:spLocks noGrp="1"/>
          </p:cNvSpPr>
          <p:nvPr>
            <p:ph idx="1"/>
          </p:nvPr>
        </p:nvSpPr>
        <p:spPr>
          <a:xfrm>
            <a:off x="323528" y="1448547"/>
            <a:ext cx="6131024" cy="3628999"/>
          </a:xfrm>
        </p:spPr>
        <p:txBody>
          <a:bodyPr>
            <a:noAutofit/>
          </a:bodyPr>
          <a:lstStyle/>
          <a:p>
            <a:r>
              <a:rPr lang="en-US" sz="1700" dirty="0"/>
              <a:t>Health Education and Awareness Campaign: Distribute flyers and awareness materials highlighting meningitis symptoms (e.g., light sensitivity and neck stiffness) to encourage students to seek immediate medical attention.</a:t>
            </a:r>
          </a:p>
          <a:p>
            <a:r>
              <a:rPr lang="en-US" sz="1700" dirty="0"/>
              <a:t>Hand Hygiene and Sanitation Measures: Install alcohol-based hand rub stations at building entrances and maintain strict cleaning schedules for high-touch communal areas (Whisnant et al., 2022).</a:t>
            </a:r>
          </a:p>
          <a:p>
            <a:r>
              <a:rPr lang="en-US" sz="1700" dirty="0"/>
              <a:t>Health Monitoring and Symptom Screening: Educate staff and students about meningitis warning signs and encourage early illness reporting without academic penalties.</a:t>
            </a:r>
          </a:p>
          <a:p>
            <a:r>
              <a:rPr lang="en-US" sz="1700" dirty="0"/>
              <a:t>Vaccination Promotion: Encourage and monitor student vaccination status, particularly for </a:t>
            </a:r>
            <a:r>
              <a:rPr lang="en-US" sz="1700" dirty="0" err="1"/>
              <a:t>MenC</a:t>
            </a:r>
            <a:r>
              <a:rPr lang="en-US" sz="1700" dirty="0"/>
              <a:t> and Hib, to reduce the risk of meningitis outbreaks (Sutaria et al., 2025) .</a:t>
            </a:r>
          </a:p>
        </p:txBody>
      </p:sp>
      <p:pic>
        <p:nvPicPr>
          <p:cNvPr id="1028" name="Picture 4" descr="Private Meningitis C &amp; HIB Paediatric Vaccination Solihull">
            <a:extLst>
              <a:ext uri="{FF2B5EF4-FFF2-40B4-BE49-F238E27FC236}">
                <a16:creationId xmlns:a16="http://schemas.microsoft.com/office/drawing/2014/main" id="{6A545916-C4E8-BB05-3C26-D1336FDB694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5567" y="2682976"/>
            <a:ext cx="2376712" cy="14920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04042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a:xfrm>
            <a:off x="457200" y="1600201"/>
            <a:ext cx="6347048" cy="3484983"/>
          </a:xfrm>
        </p:spPr>
        <p:txBody>
          <a:bodyPr>
            <a:normAutofit fontScale="55000" lnSpcReduction="20000"/>
          </a:bodyPr>
          <a:lstStyle/>
          <a:p>
            <a:r>
              <a:rPr lang="en-US" dirty="0"/>
              <a:t>In conclusion our presentation on the outbreak of meningitis, we have assessed the imperative strategies that should be in place to measure, monitor and control this severe condition in the community.</a:t>
            </a:r>
          </a:p>
          <a:p>
            <a:r>
              <a:rPr lang="en-US" dirty="0"/>
              <a:t>We have discussed the fact that effective monitoring on the national systems of the UK on the health of the population, including not only diagnostic but also vaccination status, is necessary to identify an incident as soon as it occurs.</a:t>
            </a:r>
          </a:p>
          <a:p>
            <a:r>
              <a:rPr lang="en-US" dirty="0"/>
              <a:t>We focused on the life-saving nature of </a:t>
            </a:r>
            <a:r>
              <a:rPr lang="en-US" dirty="0" err="1"/>
              <a:t>immunisation</a:t>
            </a:r>
            <a:r>
              <a:rPr lang="en-US" dirty="0"/>
              <a:t> programs, including </a:t>
            </a:r>
            <a:r>
              <a:rPr lang="en-US" dirty="0" err="1"/>
              <a:t>MenC</a:t>
            </a:r>
            <a:r>
              <a:rPr lang="en-US" dirty="0"/>
              <a:t> and Hib vaccines, and clinical interventions, and environmental changes</a:t>
            </a:r>
          </a:p>
          <a:p>
            <a:r>
              <a:rPr lang="en-US" dirty="0"/>
              <a:t>To sum up, the multi-agency strategy based on clinical suspicions and communal education is the most effective method to avoid such devastating effects of meningitis. </a:t>
            </a:r>
          </a:p>
        </p:txBody>
      </p:sp>
      <p:pic>
        <p:nvPicPr>
          <p:cNvPr id="1026" name="Picture 2" descr="Research Papers: How to Write a Conclusion">
            <a:extLst>
              <a:ext uri="{FF2B5EF4-FFF2-40B4-BE49-F238E27FC236}">
                <a16:creationId xmlns:a16="http://schemas.microsoft.com/office/drawing/2014/main" id="{38652FD2-F189-7CEC-B8FC-B56C913374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1988840"/>
            <a:ext cx="1966722" cy="1699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62096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AF2A-24C7-A13B-3097-A06A47707FA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E4FFD5C-F697-9F5D-6B68-0CC086E3CAA5}"/>
              </a:ext>
            </a:extLst>
          </p:cNvPr>
          <p:cNvSpPr>
            <a:spLocks noGrp="1"/>
          </p:cNvSpPr>
          <p:nvPr>
            <p:ph idx="1"/>
          </p:nvPr>
        </p:nvSpPr>
        <p:spPr/>
        <p:txBody>
          <a:bodyPr>
            <a:normAutofit fontScale="92500" lnSpcReduction="20000"/>
          </a:bodyPr>
          <a:lstStyle/>
          <a:p>
            <a:r>
              <a:rPr lang="en-US" dirty="0"/>
              <a:t>Sutaria, S., Devakumar, D., Mallinson, P., Kinra, S., Malak, T.T. and Meczner, A., 2025. Evaluating the use of red flags by online symptom checkers. </a:t>
            </a:r>
            <a:r>
              <a:rPr lang="en-US" i="1" dirty="0"/>
              <a:t>BMC health services research</a:t>
            </a:r>
            <a:r>
              <a:rPr lang="en-US" dirty="0"/>
              <a:t>, </a:t>
            </a:r>
            <a:r>
              <a:rPr lang="en-US" i="1" dirty="0"/>
              <a:t>25</a:t>
            </a:r>
            <a:r>
              <a:rPr lang="en-US" dirty="0"/>
              <a:t>(1), p.1263.</a:t>
            </a:r>
          </a:p>
          <a:p>
            <a:r>
              <a:rPr lang="en-US" dirty="0"/>
              <a:t>Whisnant, J., Martin-Kerry, J., Flett, L. and Knapp, P., 2022. Predictors of meningococcal vaccine uptake in university and college students: a systematic review and meta-analysis. </a:t>
            </a:r>
            <a:r>
              <a:rPr lang="en-US" i="1"/>
              <a:t>Journal of American College Health</a:t>
            </a:r>
            <a:r>
              <a:rPr lang="en-US"/>
              <a:t>, </a:t>
            </a:r>
            <a:r>
              <a:rPr lang="en-US" i="1"/>
              <a:t>70</a:t>
            </a:r>
            <a:r>
              <a:rPr lang="en-US"/>
              <a:t>(6), pp.1738-1753.</a:t>
            </a:r>
          </a:p>
          <a:p>
            <a:endParaRPr lang="en-US"/>
          </a:p>
        </p:txBody>
      </p:sp>
    </p:spTree>
    <p:extLst>
      <p:ext uri="{BB962C8B-B14F-4D97-AF65-F5344CB8AC3E}">
        <p14:creationId xmlns:p14="http://schemas.microsoft.com/office/powerpoint/2010/main" val="7105705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0/xmlns/"/>
    <ds:schemaRef ds:uri="http://www.w3.org/2001/XMLSchema"/>
    <ds:schemaRef ds:uri="f856874f-9946-48cd-ac29-4cb76853c4c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641</TotalTime>
  <Words>453</Words>
  <Application>Microsoft Macintosh PowerPoint</Application>
  <PresentationFormat>On-screen Show (4:3)</PresentationFormat>
  <Paragraphs>26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20140311PresentationUWTSDTemplate</vt:lpstr>
      <vt:lpstr>INTRODUCTION TO PUBLIC HEALTH MENINGITIS</vt:lpstr>
      <vt:lpstr>Outbreak Response and Infection Control</vt:lpstr>
      <vt:lpstr>Roles of College Staff and Students</vt:lpstr>
      <vt:lpstr> What  health education  will you give  to the college management to prevent the outbreak</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PUBLIC HEALTH</dc:title>
  <cp:lastModifiedBy>Zahra Al-Saabri (2441066)</cp:lastModifiedBy>
  <cp:revision>2</cp:revision>
  <dcterms:created xsi:type="dcterms:W3CDTF">2015-04-14T15:21:28Z</dcterms:created>
  <dcterms:modified xsi:type="dcterms:W3CDTF">2026-08-11T07:42:56Z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