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8" r:id="rId3"/>
    <p:sldId id="259" r:id="rId4"/>
    <p:sldId id="260" r:id="rId5"/>
    <p:sldId id="261" r:id="rId6"/>
    <p:sldId id="262" r:id="rId7"/>
    <p:sldId id="265" r:id="rId8"/>
    <p:sldId id="266" r:id="rId9"/>
    <p:sldId id="271" r:id="rId10"/>
    <p:sldId id="263" r:id="rId11"/>
    <p:sldId id="264" r:id="rId12"/>
    <p:sldId id="268" r:id="rId13"/>
    <p:sldId id="269" r:id="rId14"/>
    <p:sldId id="270" r:id="rId15"/>
    <p:sldId id="272"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61" autoAdjust="0"/>
    <p:restoredTop sz="94660"/>
  </p:normalViewPr>
  <p:slideViewPr>
    <p:cSldViewPr snapToGrid="0">
      <p:cViewPr varScale="1">
        <p:scale>
          <a:sx n="47" d="100"/>
          <a:sy n="47" d="100"/>
        </p:scale>
        <p:origin x="74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DB4C41-E6BE-47F8-8E11-0C97ABB3CA19}" type="datetimeFigureOut">
              <a:rPr lang="en-GB" smtClean="0"/>
              <a:t>13/03/2017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BE7BAD-26F7-457B-977F-260C01BD69D5}" type="slidenum">
              <a:rPr lang="en-GB" smtClean="0"/>
              <a:t>‹#›</a:t>
            </a:fld>
            <a:endParaRPr lang="en-GB"/>
          </a:p>
        </p:txBody>
      </p:sp>
    </p:spTree>
    <p:extLst>
      <p:ext uri="{BB962C8B-B14F-4D97-AF65-F5344CB8AC3E}">
        <p14:creationId xmlns:p14="http://schemas.microsoft.com/office/powerpoint/2010/main" val="3694982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956BA3F-FB33-4941-8349-218F48582C9F}" type="slidenum">
              <a:rPr lang="en-GB" smtClean="0"/>
              <a:t>1</a:t>
            </a:fld>
            <a:endParaRPr lang="en-GB" dirty="0"/>
          </a:p>
        </p:txBody>
      </p:sp>
    </p:spTree>
    <p:extLst>
      <p:ext uri="{BB962C8B-B14F-4D97-AF65-F5344CB8AC3E}">
        <p14:creationId xmlns:p14="http://schemas.microsoft.com/office/powerpoint/2010/main" val="2352950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3CABFA-A9CF-48AE-9D71-4763D8DB9284}" type="slidenum">
              <a:rPr lang="en-GB" smtClean="0"/>
              <a:t>2</a:t>
            </a:fld>
            <a:endParaRPr lang="en-GB"/>
          </a:p>
        </p:txBody>
      </p:sp>
    </p:spTree>
    <p:extLst>
      <p:ext uri="{BB962C8B-B14F-4D97-AF65-F5344CB8AC3E}">
        <p14:creationId xmlns:p14="http://schemas.microsoft.com/office/powerpoint/2010/main" val="3194548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956BA3F-FB33-4941-8349-218F48582C9F}" type="slidenum">
              <a:rPr lang="en-GB" smtClean="0"/>
              <a:t>3</a:t>
            </a:fld>
            <a:endParaRPr lang="en-GB" dirty="0"/>
          </a:p>
        </p:txBody>
      </p:sp>
    </p:spTree>
    <p:extLst>
      <p:ext uri="{BB962C8B-B14F-4D97-AF65-F5344CB8AC3E}">
        <p14:creationId xmlns:p14="http://schemas.microsoft.com/office/powerpoint/2010/main" val="3766842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Felly, </a:t>
            </a:r>
            <a:r>
              <a:rPr lang="en-GB" dirty="0" err="1" smtClean="0"/>
              <a:t>beth</a:t>
            </a:r>
            <a:r>
              <a:rPr lang="en-GB" dirty="0" smtClean="0"/>
              <a:t> </a:t>
            </a:r>
            <a:r>
              <a:rPr lang="en-GB" dirty="0" err="1" smtClean="0"/>
              <a:t>yn</a:t>
            </a:r>
            <a:r>
              <a:rPr lang="en-GB" dirty="0" smtClean="0"/>
              <a:t> </a:t>
            </a:r>
            <a:r>
              <a:rPr lang="en-GB" dirty="0" err="1" smtClean="0"/>
              <a:t>gwmws</a:t>
            </a:r>
            <a:r>
              <a:rPr lang="en-GB" dirty="0" smtClean="0"/>
              <a:t> </a:t>
            </a:r>
            <a:r>
              <a:rPr lang="en-GB" dirty="0" err="1" smtClean="0"/>
              <a:t>yw</a:t>
            </a:r>
            <a:r>
              <a:rPr lang="en-GB" dirty="0" smtClean="0"/>
              <a:t> </a:t>
            </a:r>
            <a:r>
              <a:rPr lang="en-GB" dirty="0" err="1" smtClean="0"/>
              <a:t>Bwlio</a:t>
            </a:r>
            <a:r>
              <a:rPr lang="en-GB" dirty="0" smtClean="0"/>
              <a:t>. </a:t>
            </a:r>
            <a:r>
              <a:rPr lang="en-GB" dirty="0" err="1" smtClean="0"/>
              <a:t>Wel</a:t>
            </a:r>
            <a:r>
              <a:rPr lang="en-GB" dirty="0" smtClean="0"/>
              <a:t>, </a:t>
            </a:r>
            <a:r>
              <a:rPr lang="en-GB" dirty="0" err="1" smtClean="0"/>
              <a:t>nid</a:t>
            </a:r>
            <a:r>
              <a:rPr lang="en-GB" dirty="0" smtClean="0"/>
              <a:t> </a:t>
            </a:r>
            <a:r>
              <a:rPr lang="en-GB" dirty="0" err="1" smtClean="0"/>
              <a:t>oes</a:t>
            </a:r>
            <a:r>
              <a:rPr lang="en-GB" dirty="0" smtClean="0"/>
              <a:t> </a:t>
            </a:r>
            <a:r>
              <a:rPr lang="en-GB" dirty="0" err="1" smtClean="0"/>
              <a:t>diffiniad</a:t>
            </a:r>
            <a:r>
              <a:rPr lang="en-GB" dirty="0" smtClean="0"/>
              <a:t> </a:t>
            </a:r>
            <a:r>
              <a:rPr lang="en-GB" dirty="0" err="1" smtClean="0"/>
              <a:t>cyfreithiol</a:t>
            </a:r>
            <a:r>
              <a:rPr lang="en-GB" dirty="0" smtClean="0"/>
              <a:t> </a:t>
            </a:r>
            <a:r>
              <a:rPr lang="en-GB" dirty="0" err="1" smtClean="0"/>
              <a:t>wedi</a:t>
            </a:r>
            <a:r>
              <a:rPr lang="en-GB" dirty="0" smtClean="0"/>
              <a:t> </a:t>
            </a:r>
            <a:r>
              <a:rPr lang="en-GB" dirty="0" err="1" smtClean="0"/>
              <a:t>cael</a:t>
            </a:r>
            <a:r>
              <a:rPr lang="en-GB" dirty="0" smtClean="0"/>
              <a:t> </a:t>
            </a:r>
            <a:r>
              <a:rPr lang="en-GB" dirty="0" err="1" smtClean="0"/>
              <a:t>ei</a:t>
            </a:r>
            <a:r>
              <a:rPr lang="en-GB" dirty="0" smtClean="0"/>
              <a:t> </a:t>
            </a:r>
            <a:r>
              <a:rPr lang="en-GB" dirty="0" err="1" smtClean="0"/>
              <a:t>ysgrifennu</a:t>
            </a:r>
            <a:r>
              <a:rPr lang="en-GB" dirty="0" smtClean="0"/>
              <a:t>, felly </a:t>
            </a:r>
            <a:r>
              <a:rPr lang="en-GB" dirty="0" err="1" smtClean="0"/>
              <a:t>mae</a:t>
            </a:r>
            <a:r>
              <a:rPr lang="en-GB" dirty="0" smtClean="0"/>
              <a:t> </a:t>
            </a:r>
            <a:r>
              <a:rPr lang="en-GB" dirty="0" err="1" smtClean="0"/>
              <a:t>sawl</a:t>
            </a:r>
            <a:r>
              <a:rPr lang="en-GB" dirty="0" smtClean="0"/>
              <a:t> </a:t>
            </a:r>
            <a:r>
              <a:rPr lang="en-GB" dirty="0" err="1" smtClean="0"/>
              <a:t>diffiniad</a:t>
            </a:r>
            <a:r>
              <a:rPr lang="en-GB" dirty="0" smtClean="0"/>
              <a:t> </a:t>
            </a:r>
            <a:r>
              <a:rPr lang="en-GB" dirty="0" err="1" smtClean="0"/>
              <a:t>ar</a:t>
            </a:r>
            <a:r>
              <a:rPr lang="en-GB" dirty="0" smtClean="0"/>
              <a:t> </a:t>
            </a:r>
            <a:r>
              <a:rPr lang="en-GB" dirty="0" err="1" smtClean="0"/>
              <a:t>gael</a:t>
            </a:r>
            <a:r>
              <a:rPr lang="en-GB" dirty="0" smtClean="0"/>
              <a:t> – </a:t>
            </a:r>
            <a:r>
              <a:rPr lang="en-GB" dirty="0" err="1" smtClean="0"/>
              <a:t>maen’t</a:t>
            </a:r>
            <a:r>
              <a:rPr lang="en-GB" dirty="0" smtClean="0"/>
              <a:t> </a:t>
            </a:r>
            <a:r>
              <a:rPr lang="en-GB" dirty="0" err="1" smtClean="0"/>
              <a:t>yn</a:t>
            </a:r>
            <a:r>
              <a:rPr lang="en-GB" dirty="0" smtClean="0"/>
              <a:t> </a:t>
            </a:r>
            <a:r>
              <a:rPr lang="en-GB" dirty="0" err="1" smtClean="0"/>
              <a:t>eithaf</a:t>
            </a:r>
            <a:r>
              <a:rPr lang="en-GB" dirty="0" smtClean="0"/>
              <a:t> </a:t>
            </a:r>
            <a:r>
              <a:rPr lang="en-GB" dirty="0" err="1" smtClean="0"/>
              <a:t>tebyg</a:t>
            </a:r>
            <a:r>
              <a:rPr lang="en-GB" dirty="0" smtClean="0"/>
              <a:t> </a:t>
            </a:r>
            <a:r>
              <a:rPr lang="en-GB" dirty="0" err="1"/>
              <a:t>i</a:t>
            </a:r>
            <a:r>
              <a:rPr lang="en-GB" dirty="0" err="1" smtClean="0"/>
              <a:t>’w</a:t>
            </a:r>
            <a:r>
              <a:rPr lang="en-GB" dirty="0" smtClean="0"/>
              <a:t> </a:t>
            </a:r>
            <a:r>
              <a:rPr lang="en-GB" dirty="0" err="1" smtClean="0"/>
              <a:t>gilydd</a:t>
            </a:r>
            <a:r>
              <a:rPr lang="en-GB" dirty="0" smtClean="0"/>
              <a:t> – </a:t>
            </a:r>
            <a:r>
              <a:rPr lang="en-GB" dirty="0" err="1" smtClean="0"/>
              <a:t>gyda</a:t>
            </a:r>
            <a:r>
              <a:rPr lang="en-GB" dirty="0" smtClean="0"/>
              <a:t> </a:t>
            </a:r>
            <a:r>
              <a:rPr lang="en-GB" dirty="0" err="1" smtClean="0"/>
              <a:t>rhai</a:t>
            </a:r>
            <a:r>
              <a:rPr lang="en-GB" dirty="0" smtClean="0"/>
              <a:t> </a:t>
            </a:r>
            <a:r>
              <a:rPr lang="en-GB" dirty="0" err="1" smtClean="0"/>
              <a:t>sefydliadau</a:t>
            </a:r>
            <a:r>
              <a:rPr lang="en-GB" dirty="0" smtClean="0"/>
              <a:t> ac </a:t>
            </a:r>
            <a:r>
              <a:rPr lang="en-GB" dirty="0" err="1" smtClean="0"/>
              <a:t>ymgyrchoedd</a:t>
            </a:r>
            <a:r>
              <a:rPr lang="en-GB" dirty="0" smtClean="0"/>
              <a:t> </a:t>
            </a:r>
            <a:r>
              <a:rPr lang="en-GB" dirty="0" err="1" smtClean="0"/>
              <a:t>yn</a:t>
            </a:r>
            <a:r>
              <a:rPr lang="en-GB" dirty="0" smtClean="0"/>
              <a:t> </a:t>
            </a:r>
            <a:r>
              <a:rPr lang="en-GB" dirty="0" err="1" smtClean="0"/>
              <a:t>ychwanegu</a:t>
            </a:r>
            <a:r>
              <a:rPr lang="en-GB" dirty="0" smtClean="0"/>
              <a:t> </a:t>
            </a:r>
            <a:r>
              <a:rPr lang="en-GB" dirty="0" err="1" smtClean="0"/>
              <a:t>gwahanol</a:t>
            </a:r>
            <a:r>
              <a:rPr lang="en-GB" dirty="0" smtClean="0"/>
              <a:t> </a:t>
            </a:r>
            <a:r>
              <a:rPr lang="en-GB" dirty="0" err="1" smtClean="0"/>
              <a:t>bethau</a:t>
            </a:r>
            <a:r>
              <a:rPr lang="en-GB" dirty="0" smtClean="0"/>
              <a:t>. </a:t>
            </a:r>
            <a:r>
              <a:rPr lang="en-GB" dirty="0" err="1" smtClean="0"/>
              <a:t>Dwi</a:t>
            </a:r>
            <a:r>
              <a:rPr lang="en-GB" dirty="0" smtClean="0"/>
              <a:t> </a:t>
            </a:r>
            <a:r>
              <a:rPr lang="en-GB" dirty="0" err="1" smtClean="0"/>
              <a:t>wedi</a:t>
            </a:r>
            <a:r>
              <a:rPr lang="en-GB" dirty="0" smtClean="0"/>
              <a:t> </a:t>
            </a:r>
            <a:r>
              <a:rPr lang="en-GB" dirty="0" err="1" smtClean="0"/>
              <a:t>creu</a:t>
            </a:r>
            <a:r>
              <a:rPr lang="en-GB" dirty="0" smtClean="0"/>
              <a:t> </a:t>
            </a:r>
            <a:r>
              <a:rPr lang="en-GB" dirty="0" err="1" smtClean="0"/>
              <a:t>diffiniad</a:t>
            </a:r>
            <a:r>
              <a:rPr lang="en-GB" dirty="0" smtClean="0"/>
              <a:t> </a:t>
            </a:r>
            <a:r>
              <a:rPr lang="en-GB" dirty="0" err="1" smtClean="0"/>
              <a:t>fy</a:t>
            </a:r>
            <a:r>
              <a:rPr lang="en-GB" dirty="0" smtClean="0"/>
              <a:t> </a:t>
            </a:r>
            <a:r>
              <a:rPr lang="en-GB" dirty="0" err="1" smtClean="0"/>
              <a:t>hun</a:t>
            </a:r>
            <a:r>
              <a:rPr lang="en-GB" dirty="0" smtClean="0"/>
              <a:t> </a:t>
            </a:r>
            <a:r>
              <a:rPr lang="en-GB" dirty="0" err="1" smtClean="0"/>
              <a:t>gan</a:t>
            </a:r>
            <a:r>
              <a:rPr lang="en-GB" dirty="0" smtClean="0"/>
              <a:t> </a:t>
            </a:r>
            <a:r>
              <a:rPr lang="en-GB" dirty="0" err="1" smtClean="0"/>
              <a:t>gynnwys</a:t>
            </a:r>
            <a:r>
              <a:rPr lang="en-GB" dirty="0" smtClean="0"/>
              <a:t> </a:t>
            </a:r>
            <a:r>
              <a:rPr lang="en-GB" dirty="0" err="1" smtClean="0"/>
              <a:t>gwahanol</a:t>
            </a:r>
            <a:r>
              <a:rPr lang="en-GB" dirty="0" smtClean="0"/>
              <a:t> </a:t>
            </a:r>
            <a:r>
              <a:rPr lang="en-GB" dirty="0" err="1" smtClean="0"/>
              <a:t>darnau</a:t>
            </a:r>
            <a:r>
              <a:rPr lang="en-GB" dirty="0" smtClean="0"/>
              <a:t> o </a:t>
            </a:r>
            <a:r>
              <a:rPr lang="en-GB" dirty="0" err="1" smtClean="0"/>
              <a:t>ddiffiniadau</a:t>
            </a:r>
            <a:r>
              <a:rPr lang="en-GB" dirty="0" smtClean="0"/>
              <a:t> </a:t>
            </a:r>
            <a:r>
              <a:rPr lang="en-GB" dirty="0" err="1" smtClean="0"/>
              <a:t>gwahanol</a:t>
            </a:r>
            <a:r>
              <a:rPr lang="en-GB" dirty="0" smtClean="0"/>
              <a:t> </a:t>
            </a:r>
            <a:r>
              <a:rPr lang="en-GB" dirty="0" err="1" smtClean="0"/>
              <a:t>sefydliadau</a:t>
            </a:r>
            <a:r>
              <a:rPr lang="en-GB" dirty="0" smtClean="0"/>
              <a:t> </a:t>
            </a:r>
            <a:r>
              <a:rPr lang="en-GB" dirty="0" err="1" smtClean="0"/>
              <a:t>ayyb</a:t>
            </a:r>
            <a:r>
              <a:rPr lang="en-GB" dirty="0" smtClean="0"/>
              <a:t>.</a:t>
            </a:r>
          </a:p>
          <a:p>
            <a:endParaRPr lang="en-GB" dirty="0"/>
          </a:p>
          <a:p>
            <a:r>
              <a:rPr lang="en-GB" dirty="0" smtClean="0"/>
              <a:t>DARLLEN Y DIFFINIAD</a:t>
            </a:r>
          </a:p>
          <a:p>
            <a:r>
              <a:rPr lang="en-GB" dirty="0" smtClean="0"/>
              <a:t>DARLLEN Y GEIRIAU ALLWEDDOL – GRYM A RHEOLAETH, BRIFO RHYWUN, AILADRODDUS, PWRPASOL</a:t>
            </a:r>
          </a:p>
          <a:p>
            <a:endParaRPr lang="en-GB" dirty="0"/>
          </a:p>
          <a:p>
            <a:r>
              <a:rPr lang="en-GB" dirty="0" err="1" smtClean="0"/>
              <a:t>Dwi’n</a:t>
            </a:r>
            <a:r>
              <a:rPr lang="en-GB" dirty="0" smtClean="0"/>
              <a:t> </a:t>
            </a:r>
            <a:r>
              <a:rPr lang="en-GB" dirty="0" err="1" smtClean="0"/>
              <a:t>siwr</a:t>
            </a:r>
            <a:r>
              <a:rPr lang="en-GB" dirty="0" smtClean="0"/>
              <a:t> gall Ysgol Gwenllian </a:t>
            </a:r>
            <a:r>
              <a:rPr lang="en-GB" dirty="0" err="1" smtClean="0"/>
              <a:t>greu</a:t>
            </a:r>
            <a:r>
              <a:rPr lang="en-GB" dirty="0" smtClean="0"/>
              <a:t> </a:t>
            </a:r>
            <a:r>
              <a:rPr lang="en-GB" dirty="0" err="1" smtClean="0"/>
              <a:t>diffiniad</a:t>
            </a:r>
            <a:r>
              <a:rPr lang="en-GB" dirty="0" smtClean="0"/>
              <a:t> </a:t>
            </a:r>
            <a:r>
              <a:rPr lang="en-GB" dirty="0" err="1" smtClean="0"/>
              <a:t>ei</a:t>
            </a:r>
            <a:r>
              <a:rPr lang="en-GB" dirty="0" smtClean="0"/>
              <a:t> </a:t>
            </a:r>
            <a:r>
              <a:rPr lang="en-GB" dirty="0" err="1" smtClean="0"/>
              <a:t>hun</a:t>
            </a:r>
            <a:r>
              <a:rPr lang="en-GB" dirty="0" smtClean="0"/>
              <a:t> </a:t>
            </a:r>
            <a:r>
              <a:rPr lang="en-GB" dirty="0" err="1" smtClean="0"/>
              <a:t>trwy</a:t>
            </a:r>
            <a:r>
              <a:rPr lang="en-GB" dirty="0" smtClean="0"/>
              <a:t> </a:t>
            </a:r>
            <a:r>
              <a:rPr lang="en-GB" dirty="0" err="1" smtClean="0"/>
              <a:t>Ymgyngori</a:t>
            </a:r>
            <a:r>
              <a:rPr lang="en-GB" dirty="0" smtClean="0"/>
              <a:t> </a:t>
            </a:r>
            <a:r>
              <a:rPr lang="en-GB" dirty="0" err="1" smtClean="0"/>
              <a:t>gyda</a:t>
            </a:r>
            <a:r>
              <a:rPr lang="en-GB" dirty="0" smtClean="0"/>
              <a:t> </a:t>
            </a:r>
            <a:r>
              <a:rPr lang="en-GB" dirty="0" err="1" smtClean="0"/>
              <a:t>teulu’r</a:t>
            </a:r>
            <a:r>
              <a:rPr lang="en-GB" dirty="0" smtClean="0"/>
              <a:t> / </a:t>
            </a:r>
            <a:r>
              <a:rPr lang="en-GB" dirty="0" err="1" smtClean="0"/>
              <a:t>gymuend</a:t>
            </a:r>
            <a:r>
              <a:rPr lang="en-GB" dirty="0" smtClean="0"/>
              <a:t> </a:t>
            </a:r>
            <a:r>
              <a:rPr lang="en-GB" dirty="0" err="1" smtClean="0"/>
              <a:t>yr</a:t>
            </a:r>
            <a:r>
              <a:rPr lang="en-GB" dirty="0" smtClean="0"/>
              <a:t> Ysgol </a:t>
            </a:r>
            <a:r>
              <a:rPr lang="en-GB" dirty="0" err="1" smtClean="0"/>
              <a:t>e.e</a:t>
            </a:r>
            <a:r>
              <a:rPr lang="en-GB" dirty="0" smtClean="0"/>
              <a:t> y </a:t>
            </a:r>
            <a:r>
              <a:rPr lang="en-GB" dirty="0" err="1" smtClean="0"/>
              <a:t>Disgyblion</a:t>
            </a:r>
            <a:r>
              <a:rPr lang="en-GB" dirty="0" smtClean="0"/>
              <a:t> / </a:t>
            </a:r>
            <a:r>
              <a:rPr lang="en-GB" dirty="0" err="1" smtClean="0"/>
              <a:t>Llywodraethwyr</a:t>
            </a:r>
            <a:r>
              <a:rPr lang="en-GB" dirty="0" smtClean="0"/>
              <a:t> / </a:t>
            </a:r>
            <a:r>
              <a:rPr lang="en-GB" dirty="0" err="1" smtClean="0"/>
              <a:t>Nyrs</a:t>
            </a:r>
            <a:r>
              <a:rPr lang="en-GB" dirty="0" smtClean="0"/>
              <a:t> </a:t>
            </a:r>
            <a:r>
              <a:rPr lang="en-GB" dirty="0" err="1" smtClean="0"/>
              <a:t>yr</a:t>
            </a:r>
            <a:r>
              <a:rPr lang="en-GB" dirty="0" smtClean="0"/>
              <a:t> Ysgol / </a:t>
            </a:r>
            <a:r>
              <a:rPr lang="en-GB" dirty="0" err="1" smtClean="0"/>
              <a:t>Rhieni</a:t>
            </a:r>
            <a:r>
              <a:rPr lang="en-GB" dirty="0" smtClean="0"/>
              <a:t> </a:t>
            </a:r>
            <a:r>
              <a:rPr lang="en-GB" dirty="0" err="1" smtClean="0"/>
              <a:t>ayyb</a:t>
            </a:r>
            <a:endParaRPr lang="en-GB" dirty="0" smtClean="0"/>
          </a:p>
          <a:p>
            <a:endParaRPr lang="en-GB" dirty="0"/>
          </a:p>
          <a:p>
            <a:r>
              <a:rPr lang="en-GB" dirty="0" smtClean="0"/>
              <a:t>Fe </a:t>
            </a:r>
            <a:r>
              <a:rPr lang="en-GB" dirty="0" err="1" smtClean="0"/>
              <a:t>rydych</a:t>
            </a:r>
            <a:r>
              <a:rPr lang="en-GB" dirty="0" smtClean="0"/>
              <a:t> </a:t>
            </a:r>
            <a:r>
              <a:rPr lang="en-GB" dirty="0" err="1" smtClean="0"/>
              <a:t>yn</a:t>
            </a:r>
            <a:r>
              <a:rPr lang="en-GB" dirty="0" smtClean="0"/>
              <a:t> </a:t>
            </a:r>
            <a:r>
              <a:rPr lang="en-GB" dirty="0" err="1" smtClean="0"/>
              <a:t>ymwybodol</a:t>
            </a:r>
            <a:r>
              <a:rPr lang="en-GB" dirty="0" smtClean="0"/>
              <a:t> </a:t>
            </a:r>
            <a:r>
              <a:rPr lang="en-GB" dirty="0" err="1" smtClean="0"/>
              <a:t>mae</a:t>
            </a:r>
            <a:r>
              <a:rPr lang="en-GB" dirty="0" smtClean="0"/>
              <a:t> </a:t>
            </a:r>
            <a:r>
              <a:rPr lang="en-GB" dirty="0" err="1" smtClean="0"/>
              <a:t>yna</a:t>
            </a:r>
            <a:r>
              <a:rPr lang="en-GB" dirty="0" smtClean="0"/>
              <a:t> </a:t>
            </a:r>
            <a:r>
              <a:rPr lang="en-GB" dirty="0" err="1" smtClean="0"/>
              <a:t>sawl</a:t>
            </a:r>
            <a:r>
              <a:rPr lang="en-GB" dirty="0" smtClean="0"/>
              <a:t> </a:t>
            </a:r>
            <a:r>
              <a:rPr lang="en-GB" dirty="0" err="1" smtClean="0"/>
              <a:t>amth</a:t>
            </a:r>
            <a:r>
              <a:rPr lang="en-GB" dirty="0" smtClean="0"/>
              <a:t> o </a:t>
            </a:r>
            <a:r>
              <a:rPr lang="en-GB" dirty="0" err="1" smtClean="0"/>
              <a:t>bwlio</a:t>
            </a:r>
            <a:r>
              <a:rPr lang="en-GB" dirty="0" smtClean="0"/>
              <a:t> </a:t>
            </a:r>
            <a:r>
              <a:rPr lang="en-GB" dirty="0" err="1" smtClean="0"/>
              <a:t>ar</a:t>
            </a:r>
            <a:r>
              <a:rPr lang="en-GB" dirty="0" smtClean="0"/>
              <a:t> </a:t>
            </a:r>
            <a:r>
              <a:rPr lang="en-GB" dirty="0" err="1" smtClean="0"/>
              <a:t>gael</a:t>
            </a:r>
            <a:r>
              <a:rPr lang="en-GB" dirty="0" smtClean="0"/>
              <a:t>, </a:t>
            </a:r>
            <a:r>
              <a:rPr lang="en-GB" dirty="0" err="1" smtClean="0"/>
              <a:t>byddaf</a:t>
            </a:r>
            <a:r>
              <a:rPr lang="en-GB" dirty="0" smtClean="0"/>
              <a:t> </a:t>
            </a:r>
            <a:r>
              <a:rPr lang="en-GB" dirty="0" err="1" smtClean="0"/>
              <a:t>yn</a:t>
            </a:r>
            <a:r>
              <a:rPr lang="en-GB" dirty="0" smtClean="0"/>
              <a:t> </a:t>
            </a:r>
            <a:r>
              <a:rPr lang="en-GB" dirty="0" err="1" smtClean="0"/>
              <a:t>cyfeirio</a:t>
            </a:r>
            <a:r>
              <a:rPr lang="en-GB" dirty="0" smtClean="0"/>
              <a:t> </a:t>
            </a:r>
            <a:r>
              <a:rPr lang="en-GB" dirty="0" err="1" smtClean="0"/>
              <a:t>ar</a:t>
            </a:r>
            <a:r>
              <a:rPr lang="en-GB" dirty="0" smtClean="0"/>
              <a:t> </a:t>
            </a:r>
            <a:r>
              <a:rPr lang="en-GB" dirty="0" err="1" smtClean="0"/>
              <a:t>rhai</a:t>
            </a:r>
            <a:r>
              <a:rPr lang="en-GB" dirty="0" smtClean="0"/>
              <a:t> </a:t>
            </a:r>
            <a:r>
              <a:rPr lang="en-GB" dirty="0" err="1" smtClean="0"/>
              <a:t>ohonynt</a:t>
            </a:r>
            <a:r>
              <a:rPr lang="en-GB" dirty="0" smtClean="0"/>
              <a:t> </a:t>
            </a:r>
            <a:r>
              <a:rPr lang="en-GB" dirty="0" err="1" smtClean="0"/>
              <a:t>mewn</a:t>
            </a:r>
            <a:r>
              <a:rPr lang="en-GB" dirty="0" smtClean="0"/>
              <a:t> </a:t>
            </a:r>
            <a:r>
              <a:rPr lang="en-GB" dirty="0" err="1" smtClean="0"/>
              <a:t>eiliad</a:t>
            </a:r>
            <a:r>
              <a:rPr lang="en-GB" dirty="0" smtClean="0"/>
              <a:t>, </a:t>
            </a:r>
            <a:r>
              <a:rPr lang="en-GB" dirty="0" err="1" smtClean="0"/>
              <a:t>ond</a:t>
            </a:r>
            <a:r>
              <a:rPr lang="en-GB" dirty="0" smtClean="0"/>
              <a:t> </a:t>
            </a:r>
            <a:r>
              <a:rPr lang="en-GB" dirty="0" err="1" smtClean="0"/>
              <a:t>sylwch</a:t>
            </a:r>
            <a:r>
              <a:rPr lang="en-GB" dirty="0" smtClean="0"/>
              <a:t> </a:t>
            </a:r>
            <a:r>
              <a:rPr lang="en-GB" dirty="0" err="1" smtClean="0"/>
              <a:t>fy</a:t>
            </a:r>
            <a:r>
              <a:rPr lang="en-GB" dirty="0" smtClean="0"/>
              <a:t> mod </a:t>
            </a:r>
            <a:r>
              <a:rPr lang="en-GB" dirty="0" err="1" smtClean="0"/>
              <a:t>wedi</a:t>
            </a:r>
            <a:r>
              <a:rPr lang="en-GB" dirty="0" smtClean="0"/>
              <a:t> </a:t>
            </a:r>
            <a:r>
              <a:rPr lang="en-GB" dirty="0" err="1" smtClean="0"/>
              <a:t>cynnwys</a:t>
            </a:r>
            <a:r>
              <a:rPr lang="en-GB" dirty="0" smtClean="0"/>
              <a:t> ‘</a:t>
            </a:r>
            <a:r>
              <a:rPr lang="en-GB" dirty="0" err="1" smtClean="0"/>
              <a:t>Gwylwyr</a:t>
            </a:r>
            <a:r>
              <a:rPr lang="en-GB" dirty="0" smtClean="0"/>
              <a:t>’ ac </a:t>
            </a:r>
            <a:r>
              <a:rPr lang="en-GB" dirty="0" err="1" smtClean="0"/>
              <a:t>Ymddygiadau</a:t>
            </a:r>
            <a:r>
              <a:rPr lang="en-GB" dirty="0" smtClean="0"/>
              <a:t> </a:t>
            </a:r>
            <a:r>
              <a:rPr lang="en-GB" dirty="0" err="1" smtClean="0"/>
              <a:t>Bwlio</a:t>
            </a:r>
            <a:r>
              <a:rPr lang="en-GB" dirty="0" smtClean="0"/>
              <a:t>’ </a:t>
            </a:r>
            <a:r>
              <a:rPr lang="en-GB" dirty="0" err="1" smtClean="0"/>
              <a:t>ar</a:t>
            </a:r>
            <a:r>
              <a:rPr lang="en-GB" dirty="0" smtClean="0"/>
              <a:t> </a:t>
            </a:r>
            <a:r>
              <a:rPr lang="en-GB" dirty="0" err="1" smtClean="0"/>
              <a:t>waelod</a:t>
            </a:r>
            <a:r>
              <a:rPr lang="en-GB" dirty="0" smtClean="0"/>
              <a:t> y slide fan </a:t>
            </a:r>
            <a:r>
              <a:rPr lang="en-GB" dirty="0" err="1" smtClean="0"/>
              <a:t>hyn</a:t>
            </a:r>
            <a:r>
              <a:rPr lang="en-GB" dirty="0" smtClean="0"/>
              <a:t> – </a:t>
            </a:r>
            <a:r>
              <a:rPr lang="en-GB" dirty="0" err="1" smtClean="0"/>
              <a:t>mae’n</a:t>
            </a:r>
            <a:r>
              <a:rPr lang="en-GB" dirty="0" smtClean="0"/>
              <a:t> </a:t>
            </a:r>
            <a:r>
              <a:rPr lang="en-GB" dirty="0" err="1" smtClean="0"/>
              <a:t>bwysig</a:t>
            </a:r>
            <a:r>
              <a:rPr lang="en-GB" dirty="0" smtClean="0"/>
              <a:t> </a:t>
            </a:r>
            <a:r>
              <a:rPr lang="en-GB" dirty="0" err="1" smtClean="0"/>
              <a:t>fy</a:t>
            </a:r>
            <a:r>
              <a:rPr lang="en-GB" dirty="0" smtClean="0"/>
              <a:t> mod </a:t>
            </a:r>
            <a:r>
              <a:rPr lang="en-GB" dirty="0" err="1" smtClean="0"/>
              <a:t>yn</a:t>
            </a:r>
            <a:r>
              <a:rPr lang="en-GB" dirty="0" smtClean="0"/>
              <a:t> </a:t>
            </a:r>
            <a:r>
              <a:rPr lang="en-GB" dirty="0" err="1" smtClean="0"/>
              <a:t>cyfeirio</a:t>
            </a:r>
            <a:r>
              <a:rPr lang="en-GB" dirty="0" smtClean="0"/>
              <a:t> at </a:t>
            </a:r>
            <a:r>
              <a:rPr lang="en-GB" dirty="0" err="1" smtClean="0"/>
              <a:t>rhain</a:t>
            </a:r>
            <a:r>
              <a:rPr lang="en-GB" dirty="0" smtClean="0"/>
              <a:t> </a:t>
            </a:r>
            <a:r>
              <a:rPr lang="en-GB" dirty="0" err="1" smtClean="0"/>
              <a:t>nes</a:t>
            </a:r>
            <a:r>
              <a:rPr lang="en-GB" dirty="0" smtClean="0"/>
              <a:t> </a:t>
            </a:r>
            <a:r>
              <a:rPr lang="en-GB" dirty="0" err="1" smtClean="0"/>
              <a:t>ymalen</a:t>
            </a:r>
            <a:r>
              <a:rPr lang="en-GB" dirty="0" smtClean="0"/>
              <a:t>.</a:t>
            </a:r>
            <a:endParaRPr lang="en-GB" dirty="0"/>
          </a:p>
        </p:txBody>
      </p:sp>
      <p:sp>
        <p:nvSpPr>
          <p:cNvPr id="4" name="Slide Number Placeholder 3"/>
          <p:cNvSpPr>
            <a:spLocks noGrp="1"/>
          </p:cNvSpPr>
          <p:nvPr>
            <p:ph type="sldNum" sz="quarter" idx="10"/>
          </p:nvPr>
        </p:nvSpPr>
        <p:spPr/>
        <p:txBody>
          <a:bodyPr/>
          <a:lstStyle/>
          <a:p>
            <a:fld id="{9956BA3F-FB33-4941-8349-218F48582C9F}" type="slidenum">
              <a:rPr lang="en-GB" smtClean="0"/>
              <a:t>4</a:t>
            </a:fld>
            <a:endParaRPr lang="en-GB" dirty="0"/>
          </a:p>
        </p:txBody>
      </p:sp>
    </p:spTree>
    <p:extLst>
      <p:ext uri="{BB962C8B-B14F-4D97-AF65-F5344CB8AC3E}">
        <p14:creationId xmlns:p14="http://schemas.microsoft.com/office/powerpoint/2010/main" val="2149719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smtClean="0"/>
              <a:t>Mae’ </a:t>
            </a:r>
            <a:r>
              <a:rPr lang="en-GB" sz="1600" b="1" dirty="0" err="1" smtClean="0"/>
              <a:t>pob</a:t>
            </a:r>
            <a:r>
              <a:rPr lang="en-GB" sz="1600" b="1" dirty="0" smtClean="0"/>
              <a:t>  math o </a:t>
            </a:r>
            <a:r>
              <a:rPr lang="en-GB" sz="1600" b="1" dirty="0" err="1" smtClean="0"/>
              <a:t>fwlio</a:t>
            </a:r>
            <a:r>
              <a:rPr lang="en-GB" sz="1600" b="1" dirty="0" smtClean="0"/>
              <a:t> </a:t>
            </a:r>
            <a:r>
              <a:rPr lang="en-GB" sz="1600" b="1" dirty="0" err="1" smtClean="0"/>
              <a:t>yn</a:t>
            </a:r>
            <a:r>
              <a:rPr lang="en-GB" sz="1600" b="1" dirty="0" smtClean="0"/>
              <a:t>  </a:t>
            </a:r>
            <a:r>
              <a:rPr lang="en-GB" sz="1600" b="1" dirty="0" err="1" smtClean="0"/>
              <a:t>gallu</a:t>
            </a:r>
            <a:r>
              <a:rPr lang="en-GB" sz="1600" b="1" dirty="0" smtClean="0"/>
              <a:t> </a:t>
            </a:r>
            <a:r>
              <a:rPr lang="en-GB" sz="1600" b="1" dirty="0" err="1" smtClean="0"/>
              <a:t>achosi</a:t>
            </a:r>
            <a:r>
              <a:rPr lang="en-GB" sz="1600" b="1" dirty="0" smtClean="0"/>
              <a:t> </a:t>
            </a:r>
            <a:r>
              <a:rPr lang="en-GB" sz="1600" b="1" dirty="0" err="1" smtClean="0"/>
              <a:t>poen</a:t>
            </a:r>
            <a:r>
              <a:rPr lang="en-GB" sz="1600" b="1" dirty="0" smtClean="0"/>
              <a:t> </a:t>
            </a:r>
            <a:r>
              <a:rPr lang="en-GB" sz="1600" b="1" dirty="0" err="1" smtClean="0"/>
              <a:t>difiriol</a:t>
            </a:r>
            <a:r>
              <a:rPr lang="en-GB" sz="1600" b="1" dirty="0" smtClean="0"/>
              <a:t> </a:t>
            </a:r>
            <a:r>
              <a:rPr lang="en-GB" sz="1600" b="1" dirty="0" err="1" smtClean="0"/>
              <a:t>i’r</a:t>
            </a:r>
            <a:r>
              <a:rPr lang="en-GB" sz="1600" b="1" dirty="0" smtClean="0"/>
              <a:t> </a:t>
            </a:r>
            <a:r>
              <a:rPr lang="en-GB" sz="1600" b="1" dirty="0" err="1" smtClean="0"/>
              <a:t>dioddefwr</a:t>
            </a:r>
            <a:r>
              <a:rPr lang="en-GB" sz="1600" b="1" dirty="0" smtClean="0"/>
              <a:t> - </a:t>
            </a:r>
            <a:r>
              <a:rPr lang="en-GB" sz="1600" b="1" baseline="0" dirty="0" smtClean="0"/>
              <a:t> </a:t>
            </a:r>
            <a:r>
              <a:rPr lang="en-GB" sz="1600" b="1" baseline="0" dirty="0" err="1" smtClean="0"/>
              <a:t>lle</a:t>
            </a:r>
            <a:r>
              <a:rPr lang="en-GB" sz="1600" b="1" baseline="0" dirty="0" smtClean="0"/>
              <a:t> </a:t>
            </a:r>
            <a:r>
              <a:rPr lang="en-GB" sz="1600" b="1" baseline="0" dirty="0" err="1" smtClean="0"/>
              <a:t>byddan</a:t>
            </a:r>
            <a:r>
              <a:rPr lang="en-GB" sz="1600" b="1" dirty="0" smtClean="0"/>
              <a:t> </a:t>
            </a:r>
            <a:r>
              <a:rPr lang="en-GB" sz="1600" b="1" dirty="0" err="1" smtClean="0"/>
              <a:t>nhw</a:t>
            </a:r>
            <a:r>
              <a:rPr lang="en-GB" sz="1600" b="1" baseline="0" dirty="0" smtClean="0"/>
              <a:t> </a:t>
            </a:r>
            <a:r>
              <a:rPr lang="en-GB" sz="1600" b="1" baseline="0" dirty="0" err="1" smtClean="0"/>
              <a:t>yn</a:t>
            </a:r>
            <a:r>
              <a:rPr lang="en-GB" sz="1600" b="1" baseline="0" dirty="0" smtClean="0"/>
              <a:t> </a:t>
            </a:r>
            <a:r>
              <a:rPr lang="en-GB" sz="1600" b="1" baseline="0" dirty="0" err="1" smtClean="0"/>
              <a:t>dioddef</a:t>
            </a:r>
            <a:r>
              <a:rPr lang="en-GB" sz="1600" b="1" baseline="0" dirty="0" smtClean="0"/>
              <a:t> o </a:t>
            </a:r>
            <a:r>
              <a:rPr lang="en-GB" sz="1600" b="1" dirty="0" err="1"/>
              <a:t>G</a:t>
            </a:r>
            <a:r>
              <a:rPr lang="en-GB" sz="1600" b="1" baseline="0" dirty="0" err="1" smtClean="0"/>
              <a:t>amdrin</a:t>
            </a:r>
            <a:r>
              <a:rPr lang="en-GB" sz="1600" b="1" baseline="0" dirty="0" smtClean="0"/>
              <a:t> </a:t>
            </a:r>
            <a:r>
              <a:rPr lang="en-GB" sz="1600" b="1" baseline="0" dirty="0" err="1" smtClean="0"/>
              <a:t>Corfforol</a:t>
            </a:r>
            <a:r>
              <a:rPr lang="en-GB" sz="1600" b="1" baseline="0" dirty="0" smtClean="0"/>
              <a:t> / </a:t>
            </a:r>
            <a:r>
              <a:rPr lang="en-GB" sz="1600" b="1" baseline="0" dirty="0" err="1" smtClean="0"/>
              <a:t>Meddyliol</a:t>
            </a:r>
            <a:r>
              <a:rPr lang="en-GB" sz="1600" b="1" baseline="0" dirty="0" smtClean="0"/>
              <a:t> / </a:t>
            </a:r>
            <a:r>
              <a:rPr lang="en-GB" sz="1600" b="1" baseline="0" dirty="0" err="1" smtClean="0"/>
              <a:t>Emosiynol</a:t>
            </a:r>
            <a:r>
              <a:rPr lang="en-GB" sz="1600" b="1" baseline="0" dirty="0" smtClean="0"/>
              <a:t> a </a:t>
            </a:r>
            <a:r>
              <a:rPr lang="en-GB" sz="1600" b="1" baseline="0" dirty="0" err="1" smtClean="0"/>
              <a:t>Chymdeithasol</a:t>
            </a:r>
            <a:r>
              <a:rPr lang="en-GB" sz="1600" b="1" baseline="0" dirty="0" smtClean="0"/>
              <a:t> – </a:t>
            </a:r>
            <a:r>
              <a:rPr lang="en-GB" sz="1600" b="1" baseline="0" dirty="0" err="1" smtClean="0"/>
              <a:t>sydd</a:t>
            </a:r>
            <a:r>
              <a:rPr lang="en-GB" sz="1600" b="1" baseline="0" dirty="0" smtClean="0"/>
              <a:t> </a:t>
            </a:r>
            <a:r>
              <a:rPr lang="en-GB" sz="1600" b="1" baseline="0" dirty="0" err="1" smtClean="0"/>
              <a:t>yn</a:t>
            </a:r>
            <a:r>
              <a:rPr lang="en-GB" sz="1600" b="1" baseline="0" dirty="0" smtClean="0"/>
              <a:t> </a:t>
            </a:r>
            <a:r>
              <a:rPr lang="en-GB" sz="1600" b="1" baseline="0" dirty="0" err="1" smtClean="0"/>
              <a:t>gallu</a:t>
            </a:r>
            <a:r>
              <a:rPr lang="en-GB" sz="1600" b="1" baseline="0" dirty="0" smtClean="0"/>
              <a:t> </a:t>
            </a:r>
            <a:r>
              <a:rPr lang="en-GB" sz="1600" b="1" baseline="0" dirty="0" err="1" smtClean="0"/>
              <a:t>arwain</a:t>
            </a:r>
            <a:r>
              <a:rPr lang="en-GB" sz="1600" b="1" baseline="0" dirty="0" smtClean="0"/>
              <a:t> at  y </a:t>
            </a:r>
            <a:r>
              <a:rPr lang="en-GB" sz="1600" b="1" baseline="0" dirty="0" err="1" smtClean="0"/>
              <a:t>dioddefwr</a:t>
            </a:r>
            <a:r>
              <a:rPr lang="en-GB" sz="1600" b="1" baseline="0" dirty="0" smtClean="0"/>
              <a:t> </a:t>
            </a:r>
            <a:r>
              <a:rPr lang="en-GB" sz="1600" b="1" baseline="0" dirty="0" err="1" smtClean="0"/>
              <a:t>yn</a:t>
            </a:r>
            <a:r>
              <a:rPr lang="en-GB" sz="1600" b="1" baseline="0" dirty="0" smtClean="0"/>
              <a:t> </a:t>
            </a:r>
            <a:r>
              <a:rPr lang="en-GB" sz="1600" b="1" baseline="0" dirty="0" err="1" smtClean="0"/>
              <a:t>cymryd</a:t>
            </a:r>
            <a:r>
              <a:rPr lang="en-GB" sz="1600" b="1" baseline="0" dirty="0" smtClean="0"/>
              <a:t> </a:t>
            </a:r>
            <a:r>
              <a:rPr lang="en-GB" sz="1600" b="1" baseline="0" dirty="0" err="1" smtClean="0"/>
              <a:t>ei</a:t>
            </a:r>
            <a:r>
              <a:rPr lang="en-GB" sz="1600" b="1" baseline="0" dirty="0" smtClean="0"/>
              <a:t> </a:t>
            </a:r>
            <a:r>
              <a:rPr lang="en-GB" sz="1600" b="1" baseline="0" dirty="0" err="1" smtClean="0"/>
              <a:t>fywyd</a:t>
            </a:r>
            <a:r>
              <a:rPr lang="en-GB" sz="1600" b="1" baseline="0" dirty="0" smtClean="0"/>
              <a:t> </a:t>
            </a:r>
            <a:r>
              <a:rPr lang="en-GB" sz="1600" b="1" baseline="0" dirty="0" err="1" smtClean="0"/>
              <a:t>ei</a:t>
            </a:r>
            <a:r>
              <a:rPr lang="en-GB" sz="1600" b="1" baseline="0" dirty="0" smtClean="0"/>
              <a:t> </a:t>
            </a:r>
            <a:r>
              <a:rPr lang="en-GB" sz="1600" b="1" baseline="0" dirty="0" err="1" smtClean="0"/>
              <a:t>hun</a:t>
            </a:r>
            <a:r>
              <a:rPr lang="en-GB" sz="1600" b="1" baseline="0" dirty="0" smtClean="0"/>
              <a:t>.</a:t>
            </a:r>
          </a:p>
          <a:p>
            <a:endParaRPr lang="en-GB" sz="1600" b="1" dirty="0"/>
          </a:p>
          <a:p>
            <a:r>
              <a:rPr lang="en-GB" sz="1600" b="1" dirty="0" smtClean="0"/>
              <a:t>Mae </a:t>
            </a:r>
            <a:r>
              <a:rPr lang="en-GB" sz="1600" b="1" dirty="0" err="1" smtClean="0"/>
              <a:t>rhai</a:t>
            </a:r>
            <a:r>
              <a:rPr lang="en-GB" sz="1600" b="1" dirty="0" smtClean="0"/>
              <a:t> </a:t>
            </a:r>
            <a:r>
              <a:rPr lang="en-GB" sz="1600" b="1" dirty="0" err="1" smtClean="0"/>
              <a:t>digwyddiadau</a:t>
            </a:r>
            <a:r>
              <a:rPr lang="en-GB" sz="1600" b="1" dirty="0" smtClean="0"/>
              <a:t> </a:t>
            </a:r>
            <a:r>
              <a:rPr lang="en-GB" sz="1600" b="1" dirty="0" err="1" smtClean="0"/>
              <a:t>bwlio</a:t>
            </a:r>
            <a:r>
              <a:rPr lang="en-GB" sz="1600" b="1" dirty="0" smtClean="0"/>
              <a:t> </a:t>
            </a:r>
            <a:r>
              <a:rPr lang="en-GB" sz="1600" b="1" dirty="0" err="1" smtClean="0"/>
              <a:t>neu</a:t>
            </a:r>
            <a:r>
              <a:rPr lang="en-GB" sz="1600" b="1" dirty="0" smtClean="0"/>
              <a:t> </a:t>
            </a:r>
            <a:r>
              <a:rPr lang="en-GB" sz="1600" b="1" dirty="0" err="1" smtClean="0"/>
              <a:t>profiadau</a:t>
            </a:r>
            <a:r>
              <a:rPr lang="en-GB" sz="1600" b="1" dirty="0" smtClean="0"/>
              <a:t> </a:t>
            </a:r>
            <a:r>
              <a:rPr lang="en-GB" sz="1600" b="1" dirty="0" err="1" smtClean="0"/>
              <a:t>bwlio</a:t>
            </a:r>
            <a:r>
              <a:rPr lang="en-GB" sz="1600" b="1" dirty="0" smtClean="0"/>
              <a:t> </a:t>
            </a:r>
            <a:r>
              <a:rPr lang="en-GB" sz="1600" b="1" dirty="0" err="1" smtClean="0"/>
              <a:t>yn</a:t>
            </a:r>
            <a:r>
              <a:rPr lang="en-GB" sz="1600" b="1" dirty="0" smtClean="0"/>
              <a:t> </a:t>
            </a:r>
            <a:r>
              <a:rPr lang="en-GB" sz="1600" b="1" dirty="0" err="1" smtClean="0"/>
              <a:t>fwy</a:t>
            </a:r>
            <a:r>
              <a:rPr lang="en-GB" sz="1600" b="1" dirty="0" smtClean="0"/>
              <a:t> </a:t>
            </a:r>
            <a:r>
              <a:rPr lang="en-GB" sz="1600" b="1" dirty="0" err="1" smtClean="0"/>
              <a:t>difrifol</a:t>
            </a:r>
            <a:r>
              <a:rPr lang="en-GB" sz="1600" b="1" dirty="0" smtClean="0"/>
              <a:t> nag </a:t>
            </a:r>
            <a:r>
              <a:rPr lang="en-GB" sz="1600" b="1" dirty="0" err="1" smtClean="0"/>
              <a:t>eraill</a:t>
            </a:r>
            <a:endParaRPr lang="en-GB" sz="1600" b="1" dirty="0" smtClean="0"/>
          </a:p>
          <a:p>
            <a:endParaRPr lang="en-GB" sz="1600" b="1" dirty="0"/>
          </a:p>
          <a:p>
            <a:r>
              <a:rPr lang="en-GB" sz="1600" b="1" dirty="0" smtClean="0"/>
              <a:t>A </a:t>
            </a:r>
            <a:r>
              <a:rPr lang="en-GB" sz="1600" b="1" dirty="0" err="1" smtClean="0"/>
              <a:t>mae</a:t>
            </a:r>
            <a:r>
              <a:rPr lang="en-GB" sz="1600" b="1" dirty="0" smtClean="0"/>
              <a:t> </a:t>
            </a:r>
            <a:r>
              <a:rPr lang="en-GB" sz="1600" b="1" dirty="0" err="1" smtClean="0"/>
              <a:t>rhai</a:t>
            </a:r>
            <a:r>
              <a:rPr lang="en-GB" sz="1600" b="1" dirty="0" smtClean="0"/>
              <a:t> plant a </a:t>
            </a:r>
            <a:r>
              <a:rPr lang="en-GB" sz="1600" b="1" dirty="0" err="1" smtClean="0"/>
              <a:t>phobl</a:t>
            </a:r>
            <a:r>
              <a:rPr lang="en-GB" sz="1600" b="1" dirty="0" smtClean="0"/>
              <a:t> </a:t>
            </a:r>
            <a:r>
              <a:rPr lang="en-GB" sz="1600" b="1" dirty="0" err="1" smtClean="0"/>
              <a:t>ifanc</a:t>
            </a:r>
            <a:r>
              <a:rPr lang="en-GB" sz="1600" b="1" dirty="0" smtClean="0"/>
              <a:t> </a:t>
            </a:r>
            <a:r>
              <a:rPr lang="en-GB" sz="1600" b="1" dirty="0" err="1" smtClean="0"/>
              <a:t>yn</a:t>
            </a:r>
            <a:r>
              <a:rPr lang="en-GB" sz="1600" b="1" dirty="0" smtClean="0"/>
              <a:t> </a:t>
            </a:r>
            <a:r>
              <a:rPr lang="en-GB" sz="1600" b="1" dirty="0" err="1" smtClean="0"/>
              <a:t>gallu</a:t>
            </a:r>
            <a:r>
              <a:rPr lang="en-GB" sz="1600" b="1" dirty="0" smtClean="0"/>
              <a:t> </a:t>
            </a:r>
            <a:r>
              <a:rPr lang="en-GB" sz="1600" b="1" dirty="0" err="1" smtClean="0"/>
              <a:t>delio</a:t>
            </a:r>
            <a:r>
              <a:rPr lang="en-GB" sz="1600" b="1" dirty="0" smtClean="0"/>
              <a:t> </a:t>
            </a:r>
            <a:r>
              <a:rPr lang="en-GB" sz="1600" b="1" dirty="0" err="1" smtClean="0"/>
              <a:t>gyda</a:t>
            </a:r>
            <a:r>
              <a:rPr lang="en-GB" sz="1600" b="1" dirty="0" smtClean="0"/>
              <a:t> </a:t>
            </a:r>
            <a:r>
              <a:rPr lang="en-GB" sz="1600" b="1" dirty="0" err="1" smtClean="0"/>
              <a:t>bwlio</a:t>
            </a:r>
            <a:r>
              <a:rPr lang="en-GB" sz="1600" b="1" dirty="0" smtClean="0"/>
              <a:t> </a:t>
            </a:r>
            <a:r>
              <a:rPr lang="en-GB" sz="1600" b="1" dirty="0" err="1" smtClean="0"/>
              <a:t>yn</a:t>
            </a:r>
            <a:r>
              <a:rPr lang="en-GB" sz="1600" b="1" dirty="0" smtClean="0"/>
              <a:t> well nag </a:t>
            </a:r>
            <a:r>
              <a:rPr lang="en-GB" sz="1600" b="1" dirty="0" err="1" smtClean="0"/>
              <a:t>eraill</a:t>
            </a:r>
            <a:r>
              <a:rPr lang="en-GB" sz="1600" b="1" dirty="0" smtClean="0"/>
              <a:t> </a:t>
            </a:r>
            <a:r>
              <a:rPr lang="en-GB" sz="1600" b="1" dirty="0" err="1" smtClean="0"/>
              <a:t>gan</a:t>
            </a:r>
            <a:r>
              <a:rPr lang="en-GB" sz="1600" b="1" dirty="0" smtClean="0"/>
              <a:t> bod </a:t>
            </a:r>
            <a:r>
              <a:rPr lang="en-GB" sz="1600" b="1" dirty="0" err="1" smtClean="0"/>
              <a:t>lefelau</a:t>
            </a:r>
            <a:r>
              <a:rPr lang="en-GB" sz="1600" b="1" dirty="0" smtClean="0"/>
              <a:t> </a:t>
            </a:r>
            <a:r>
              <a:rPr lang="en-GB" sz="1600" b="1" dirty="0" err="1" smtClean="0"/>
              <a:t>uwch</a:t>
            </a:r>
            <a:r>
              <a:rPr lang="en-GB" sz="1600" b="1" dirty="0" smtClean="0"/>
              <a:t> o </a:t>
            </a:r>
            <a:r>
              <a:rPr lang="en-GB" sz="1600" b="1" dirty="0" err="1" smtClean="0"/>
              <a:t>Gwydnwch</a:t>
            </a:r>
            <a:r>
              <a:rPr lang="en-GB" sz="1600" b="1" dirty="0" smtClean="0"/>
              <a:t> </a:t>
            </a:r>
            <a:r>
              <a:rPr lang="en-GB" sz="1600" b="1" dirty="0" err="1" smtClean="0"/>
              <a:t>Emosiynol</a:t>
            </a:r>
            <a:r>
              <a:rPr lang="en-GB" sz="1600" b="1" dirty="0" smtClean="0"/>
              <a:t> </a:t>
            </a:r>
            <a:r>
              <a:rPr lang="en-GB" sz="1600" b="1" dirty="0" err="1" smtClean="0"/>
              <a:t>gyda</a:t>
            </a:r>
            <a:r>
              <a:rPr lang="en-GB" sz="1600" b="1" dirty="0" smtClean="0"/>
              <a:t> </a:t>
            </a:r>
            <a:r>
              <a:rPr lang="en-GB" sz="1600" b="1" dirty="0" err="1" smtClean="0"/>
              <a:t>nhw</a:t>
            </a:r>
            <a:r>
              <a:rPr lang="en-GB" sz="1600" b="1" dirty="0" smtClean="0"/>
              <a:t> – Higher levels of emotional resilience.</a:t>
            </a:r>
          </a:p>
          <a:p>
            <a:endParaRPr lang="en-GB" sz="1600" b="1" dirty="0"/>
          </a:p>
          <a:p>
            <a:r>
              <a:rPr lang="en-GB" sz="1600" b="1" dirty="0" smtClean="0"/>
              <a:t>Felly </a:t>
            </a:r>
            <a:r>
              <a:rPr lang="en-GB" sz="1600" b="1" dirty="0" err="1" smtClean="0"/>
              <a:t>ma’en</a:t>
            </a:r>
            <a:r>
              <a:rPr lang="en-GB" sz="1600" b="1" dirty="0" smtClean="0"/>
              <a:t> </a:t>
            </a:r>
            <a:r>
              <a:rPr lang="en-GB" sz="1600" b="1" dirty="0" err="1" smtClean="0"/>
              <a:t>bwysig</a:t>
            </a:r>
            <a:r>
              <a:rPr lang="en-GB" sz="1600" b="1" dirty="0" smtClean="0"/>
              <a:t> </a:t>
            </a:r>
            <a:r>
              <a:rPr lang="en-GB" sz="1600" b="1" dirty="0" err="1" smtClean="0"/>
              <a:t>I’r</a:t>
            </a:r>
            <a:r>
              <a:rPr lang="en-GB" sz="1600" b="1" dirty="0" smtClean="0"/>
              <a:t> </a:t>
            </a:r>
            <a:r>
              <a:rPr lang="en-GB" sz="1600" b="1" dirty="0" err="1" smtClean="0"/>
              <a:t>ysgolion</a:t>
            </a:r>
            <a:r>
              <a:rPr lang="en-GB" sz="1600" b="1" dirty="0" smtClean="0"/>
              <a:t> a </a:t>
            </a:r>
            <a:r>
              <a:rPr lang="en-GB" sz="1600" b="1" dirty="0" err="1" smtClean="0"/>
              <a:t>rhieni</a:t>
            </a:r>
            <a:r>
              <a:rPr lang="en-GB" sz="1600" b="1" dirty="0" smtClean="0"/>
              <a:t> </a:t>
            </a:r>
            <a:r>
              <a:rPr lang="en-GB" sz="1600" b="1" dirty="0" err="1" smtClean="0"/>
              <a:t>geisio</a:t>
            </a:r>
            <a:r>
              <a:rPr lang="en-GB" sz="1600" b="1" dirty="0" smtClean="0"/>
              <a:t> </a:t>
            </a:r>
            <a:r>
              <a:rPr lang="en-GB" sz="1600" b="1" dirty="0" err="1" smtClean="0"/>
              <a:t>dysgu</a:t>
            </a:r>
            <a:r>
              <a:rPr lang="en-GB" sz="1600" b="1" dirty="0" smtClean="0"/>
              <a:t> </a:t>
            </a:r>
            <a:r>
              <a:rPr lang="en-GB" sz="1600" b="1" dirty="0" err="1" smtClean="0"/>
              <a:t>eu</a:t>
            </a:r>
            <a:r>
              <a:rPr lang="en-GB" sz="1600" b="1" dirty="0" smtClean="0"/>
              <a:t> plant </a:t>
            </a:r>
            <a:r>
              <a:rPr lang="en-GB" sz="1600" b="1" dirty="0" err="1" smtClean="0"/>
              <a:t>sut</a:t>
            </a:r>
            <a:r>
              <a:rPr lang="en-GB" sz="1600" b="1" dirty="0" smtClean="0"/>
              <a:t> </a:t>
            </a:r>
            <a:r>
              <a:rPr lang="en-GB" sz="1600" b="1" dirty="0" err="1" smtClean="0"/>
              <a:t>wrthsefyll</a:t>
            </a:r>
            <a:r>
              <a:rPr lang="en-GB" sz="1600" b="1" dirty="0" smtClean="0"/>
              <a:t> </a:t>
            </a:r>
            <a:r>
              <a:rPr lang="en-GB" sz="1600" b="1" dirty="0" err="1" smtClean="0"/>
              <a:t>yn</a:t>
            </a:r>
            <a:r>
              <a:rPr lang="en-GB" sz="1600" b="1" dirty="0" smtClean="0"/>
              <a:t> </a:t>
            </a:r>
            <a:r>
              <a:rPr lang="en-GB" sz="1600" b="1" dirty="0" err="1" smtClean="0"/>
              <a:t>erbyn</a:t>
            </a:r>
            <a:r>
              <a:rPr lang="en-GB" sz="1600" b="1" dirty="0" smtClean="0"/>
              <a:t> y </a:t>
            </a:r>
            <a:r>
              <a:rPr lang="en-GB" sz="1600" b="1" dirty="0" err="1" smtClean="0"/>
              <a:t>bwli’s</a:t>
            </a:r>
            <a:r>
              <a:rPr lang="en-GB" sz="1600" b="1" dirty="0" smtClean="0"/>
              <a:t> a </a:t>
            </a:r>
            <a:r>
              <a:rPr lang="en-GB" sz="1600" b="1" dirty="0" err="1" smtClean="0"/>
              <a:t>sut</a:t>
            </a:r>
            <a:r>
              <a:rPr lang="en-GB" sz="1600" b="1" dirty="0" smtClean="0"/>
              <a:t> I </a:t>
            </a:r>
            <a:r>
              <a:rPr lang="en-GB" sz="1600" b="1" dirty="0" err="1" smtClean="0"/>
              <a:t>ddelio</a:t>
            </a:r>
            <a:r>
              <a:rPr lang="en-GB" sz="1600" b="1" dirty="0" smtClean="0"/>
              <a:t> </a:t>
            </a:r>
            <a:r>
              <a:rPr lang="en-GB" sz="1600" b="1" dirty="0" err="1" smtClean="0"/>
              <a:t>gyda’r</a:t>
            </a:r>
            <a:r>
              <a:rPr lang="en-GB" sz="1600" b="1" dirty="0" smtClean="0"/>
              <a:t> </a:t>
            </a:r>
            <a:r>
              <a:rPr lang="en-GB" sz="1600" b="1" dirty="0" err="1" smtClean="0"/>
              <a:t>digwyddiadau</a:t>
            </a:r>
            <a:r>
              <a:rPr lang="en-GB" sz="1600" b="1" dirty="0" smtClean="0"/>
              <a:t> </a:t>
            </a:r>
            <a:r>
              <a:rPr lang="en-GB" sz="1600" b="1" dirty="0" err="1" smtClean="0"/>
              <a:t>yma</a:t>
            </a:r>
            <a:r>
              <a:rPr lang="en-GB" sz="1600" b="1" dirty="0" smtClean="0"/>
              <a:t> </a:t>
            </a:r>
            <a:r>
              <a:rPr lang="en-GB" sz="1600" b="1" dirty="0" err="1" smtClean="0"/>
              <a:t>ermwyn</a:t>
            </a:r>
            <a:r>
              <a:rPr lang="en-GB" sz="1600" b="1" dirty="0" smtClean="0"/>
              <a:t> </a:t>
            </a:r>
            <a:r>
              <a:rPr lang="en-GB" sz="1600" b="1" dirty="0" err="1" smtClean="0"/>
              <a:t>lleiau’r</a:t>
            </a:r>
            <a:r>
              <a:rPr lang="en-GB" sz="1600" b="1" dirty="0" smtClean="0"/>
              <a:t> </a:t>
            </a:r>
            <a:r>
              <a:rPr lang="en-GB" sz="1600" b="1" dirty="0" err="1" smtClean="0"/>
              <a:t>effaith</a:t>
            </a:r>
            <a:r>
              <a:rPr lang="en-GB" sz="1600" b="1" dirty="0" smtClean="0"/>
              <a:t> </a:t>
            </a:r>
            <a:r>
              <a:rPr lang="en-GB" sz="1600" b="1" dirty="0" err="1" smtClean="0"/>
              <a:t>mae’n</a:t>
            </a:r>
            <a:r>
              <a:rPr lang="en-GB" sz="1600" b="1" dirty="0" smtClean="0"/>
              <a:t> </a:t>
            </a:r>
            <a:r>
              <a:rPr lang="en-GB" sz="1600" b="1" dirty="0" err="1" smtClean="0"/>
              <a:t>cael</a:t>
            </a:r>
            <a:r>
              <a:rPr lang="en-GB" sz="1600" b="1" dirty="0" smtClean="0"/>
              <a:t> </a:t>
            </a:r>
            <a:r>
              <a:rPr lang="en-GB" sz="1600" b="1" dirty="0" err="1" smtClean="0"/>
              <a:t>ar</a:t>
            </a:r>
            <a:r>
              <a:rPr lang="en-GB" sz="1600" b="1" dirty="0" smtClean="0"/>
              <a:t> </a:t>
            </a:r>
            <a:r>
              <a:rPr lang="en-GB" sz="1600" b="1" dirty="0" err="1" smtClean="0"/>
              <a:t>eu</a:t>
            </a:r>
            <a:r>
              <a:rPr lang="en-GB" sz="1600" b="1" dirty="0" smtClean="0"/>
              <a:t> </a:t>
            </a:r>
            <a:r>
              <a:rPr lang="en-GB" sz="1600" b="1" dirty="0" err="1" smtClean="0"/>
              <a:t>hiechyd</a:t>
            </a:r>
            <a:r>
              <a:rPr lang="en-GB" sz="1600" b="1" dirty="0" smtClean="0"/>
              <a:t> </a:t>
            </a:r>
            <a:r>
              <a:rPr lang="en-GB" sz="1600" b="1" dirty="0" err="1" smtClean="0"/>
              <a:t>nhw</a:t>
            </a:r>
            <a:r>
              <a:rPr lang="en-GB" sz="1600" b="1" dirty="0" smtClean="0"/>
              <a:t>.</a:t>
            </a:r>
            <a:endParaRPr lang="en-GB" sz="1600" b="1" dirty="0"/>
          </a:p>
        </p:txBody>
      </p:sp>
      <p:sp>
        <p:nvSpPr>
          <p:cNvPr id="4" name="Slide Number Placeholder 3"/>
          <p:cNvSpPr>
            <a:spLocks noGrp="1"/>
          </p:cNvSpPr>
          <p:nvPr>
            <p:ph type="sldNum" sz="quarter" idx="10"/>
          </p:nvPr>
        </p:nvSpPr>
        <p:spPr/>
        <p:txBody>
          <a:bodyPr/>
          <a:lstStyle/>
          <a:p>
            <a:fld id="{9956BA3F-FB33-4941-8349-218F48582C9F}" type="slidenum">
              <a:rPr lang="en-GB" smtClean="0"/>
              <a:t>5</a:t>
            </a:fld>
            <a:endParaRPr lang="en-GB" dirty="0"/>
          </a:p>
        </p:txBody>
      </p:sp>
    </p:spTree>
    <p:extLst>
      <p:ext uri="{BB962C8B-B14F-4D97-AF65-F5344CB8AC3E}">
        <p14:creationId xmlns:p14="http://schemas.microsoft.com/office/powerpoint/2010/main" val="1036521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typical groups of people who tend to be targeted by ‘Bullies’ – </a:t>
            </a:r>
            <a:r>
              <a:rPr lang="en-GB" dirty="0" err="1" smtClean="0"/>
              <a:t>mae</a:t>
            </a:r>
            <a:r>
              <a:rPr lang="en-GB" dirty="0" smtClean="0"/>
              <a:t> </a:t>
            </a:r>
            <a:r>
              <a:rPr lang="en-GB" dirty="0" err="1" smtClean="0"/>
              <a:t>yna</a:t>
            </a:r>
            <a:r>
              <a:rPr lang="en-GB" dirty="0" smtClean="0"/>
              <a:t> group </a:t>
            </a:r>
            <a:r>
              <a:rPr lang="en-GB" dirty="0" err="1" smtClean="0"/>
              <a:t>penodol</a:t>
            </a:r>
            <a:r>
              <a:rPr lang="en-GB" baseline="0" dirty="0" smtClean="0"/>
              <a:t> o </a:t>
            </a:r>
            <a:r>
              <a:rPr lang="en-GB" baseline="0" dirty="0" err="1" smtClean="0"/>
              <a:t>bobl</a:t>
            </a:r>
            <a:r>
              <a:rPr lang="en-GB" baseline="0" dirty="0" smtClean="0"/>
              <a:t> – plant a </a:t>
            </a:r>
            <a:r>
              <a:rPr lang="en-GB" baseline="0" dirty="0" err="1" smtClean="0"/>
              <a:t>phobl</a:t>
            </a:r>
            <a:r>
              <a:rPr lang="en-GB" baseline="0" dirty="0" smtClean="0"/>
              <a:t> </a:t>
            </a:r>
            <a:r>
              <a:rPr lang="en-GB" baseline="0" dirty="0" err="1" smtClean="0"/>
              <a:t>ifanc</a:t>
            </a:r>
            <a:r>
              <a:rPr lang="en-GB" baseline="0" dirty="0" smtClean="0"/>
              <a:t> </a:t>
            </a:r>
            <a:r>
              <a:rPr lang="en-GB" baseline="0" dirty="0" err="1" smtClean="0"/>
              <a:t>sydd</a:t>
            </a:r>
            <a:r>
              <a:rPr lang="en-GB" baseline="0" dirty="0" smtClean="0"/>
              <a:t> </a:t>
            </a:r>
            <a:r>
              <a:rPr lang="en-GB" baseline="0" dirty="0" err="1" smtClean="0"/>
              <a:t>yn</a:t>
            </a:r>
            <a:r>
              <a:rPr lang="en-GB" baseline="0" dirty="0" smtClean="0"/>
              <a:t> </a:t>
            </a:r>
            <a:r>
              <a:rPr lang="en-GB" baseline="0" dirty="0" err="1" smtClean="0"/>
              <a:t>tieddol</a:t>
            </a:r>
            <a:r>
              <a:rPr lang="en-GB" baseline="0" dirty="0" smtClean="0"/>
              <a:t> o </a:t>
            </a:r>
            <a:r>
              <a:rPr lang="en-GB" baseline="0" dirty="0" err="1" smtClean="0"/>
              <a:t>gael</a:t>
            </a:r>
            <a:r>
              <a:rPr lang="en-GB" baseline="0" dirty="0" smtClean="0"/>
              <a:t> </a:t>
            </a:r>
            <a:r>
              <a:rPr lang="en-GB" baseline="0" dirty="0" err="1" smtClean="0"/>
              <a:t>eu</a:t>
            </a:r>
            <a:r>
              <a:rPr lang="en-GB" baseline="0" dirty="0" smtClean="0"/>
              <a:t> </a:t>
            </a:r>
            <a:r>
              <a:rPr lang="en-GB" baseline="0" dirty="0" err="1" smtClean="0"/>
              <a:t>bwlio</a:t>
            </a:r>
            <a:r>
              <a:rPr lang="en-GB" baseline="0" dirty="0" smtClean="0"/>
              <a:t> </a:t>
            </a:r>
            <a:r>
              <a:rPr lang="en-GB" baseline="0" dirty="0" err="1" smtClean="0"/>
              <a:t>yn</a:t>
            </a:r>
            <a:r>
              <a:rPr lang="en-GB" baseline="0" dirty="0" smtClean="0"/>
              <a:t> </a:t>
            </a:r>
            <a:r>
              <a:rPr lang="en-GB" baseline="0" dirty="0" err="1" smtClean="0"/>
              <a:t>anffodus</a:t>
            </a:r>
            <a:r>
              <a:rPr lang="en-GB" baseline="0" dirty="0" smtClean="0"/>
              <a:t> </a:t>
            </a:r>
            <a:r>
              <a:rPr lang="en-GB" baseline="0" dirty="0" err="1" smtClean="0"/>
              <a:t>a’I</a:t>
            </a:r>
            <a:r>
              <a:rPr lang="en-GB" baseline="0" dirty="0" smtClean="0"/>
              <a:t> </a:t>
            </a:r>
            <a:r>
              <a:rPr lang="en-GB" baseline="0" dirty="0" err="1" smtClean="0"/>
              <a:t>targedu</a:t>
            </a:r>
            <a:r>
              <a:rPr lang="en-GB" baseline="0" dirty="0" smtClean="0"/>
              <a:t> </a:t>
            </a:r>
            <a:r>
              <a:rPr lang="en-GB" baseline="0" dirty="0" err="1" smtClean="0"/>
              <a:t>gan</a:t>
            </a:r>
            <a:r>
              <a:rPr lang="en-GB" baseline="0" dirty="0" smtClean="0"/>
              <a:t> </a:t>
            </a:r>
            <a:r>
              <a:rPr lang="en-GB" baseline="0" dirty="0" err="1" smtClean="0"/>
              <a:t>fwli’s</a:t>
            </a:r>
            <a:r>
              <a:rPr lang="en-GB" baseline="0" dirty="0" smtClean="0"/>
              <a:t>  - o </a:t>
            </a:r>
            <a:r>
              <a:rPr lang="en-GB" baseline="0" dirty="0" err="1" smtClean="0"/>
              <a:t>rhan</a:t>
            </a:r>
            <a:r>
              <a:rPr lang="en-GB" baseline="0" dirty="0" smtClean="0"/>
              <a:t> </a:t>
            </a:r>
            <a:r>
              <a:rPr lang="en-GB" baseline="0" dirty="0" err="1" smtClean="0"/>
              <a:t>gwaith</a:t>
            </a:r>
            <a:r>
              <a:rPr lang="en-GB" baseline="0" dirty="0" smtClean="0"/>
              <a:t> </a:t>
            </a:r>
            <a:r>
              <a:rPr lang="en-GB" baseline="0" dirty="0" err="1" smtClean="0"/>
              <a:t>ymchwil</a:t>
            </a:r>
            <a:r>
              <a:rPr lang="en-GB" baseline="0" dirty="0" smtClean="0"/>
              <a:t> – </a:t>
            </a:r>
            <a:r>
              <a:rPr lang="en-GB" baseline="0" dirty="0" err="1" smtClean="0"/>
              <a:t>dyma’r</a:t>
            </a:r>
            <a:r>
              <a:rPr lang="en-GB" baseline="0" dirty="0" smtClean="0"/>
              <a:t> </a:t>
            </a:r>
            <a:r>
              <a:rPr lang="en-GB" baseline="0" dirty="0" err="1" smtClean="0"/>
              <a:t>grwpiau</a:t>
            </a:r>
            <a:r>
              <a:rPr lang="en-GB" baseline="0" dirty="0" smtClean="0"/>
              <a:t> o </a:t>
            </a:r>
            <a:r>
              <a:rPr lang="en-GB" baseline="0" dirty="0" err="1" smtClean="0"/>
              <a:t>bobls</a:t>
            </a:r>
            <a:r>
              <a:rPr lang="en-GB" baseline="0" dirty="0" smtClean="0"/>
              <a:t> </a:t>
            </a:r>
            <a:r>
              <a:rPr lang="en-GB" baseline="0" dirty="0" err="1" smtClean="0"/>
              <a:t>sydd</a:t>
            </a:r>
            <a:r>
              <a:rPr lang="en-GB" baseline="0" dirty="0" smtClean="0"/>
              <a:t> </a:t>
            </a:r>
            <a:r>
              <a:rPr lang="en-GB" baseline="0" dirty="0" err="1" smtClean="0"/>
              <a:t>yn</a:t>
            </a:r>
            <a:r>
              <a:rPr lang="en-GB" baseline="0" dirty="0" smtClean="0"/>
              <a:t> </a:t>
            </a:r>
            <a:r>
              <a:rPr lang="en-GB" baseline="0" dirty="0" err="1" smtClean="0"/>
              <a:t>cael</a:t>
            </a:r>
            <a:r>
              <a:rPr lang="en-GB" baseline="0" dirty="0" smtClean="0"/>
              <a:t> </a:t>
            </a:r>
            <a:r>
              <a:rPr lang="en-GB" baseline="0" dirty="0" err="1" smtClean="0"/>
              <a:t>eu</a:t>
            </a:r>
            <a:r>
              <a:rPr lang="en-GB" baseline="0" dirty="0" smtClean="0"/>
              <a:t> </a:t>
            </a:r>
            <a:r>
              <a:rPr lang="en-GB" baseline="0" dirty="0" err="1" smtClean="0"/>
              <a:t>bwlio</a:t>
            </a:r>
            <a:r>
              <a:rPr lang="en-GB" baseline="0" dirty="0" smtClean="0"/>
              <a:t>:</a:t>
            </a:r>
          </a:p>
          <a:p>
            <a:endParaRPr lang="en-GB" baseline="0" dirty="0" smtClean="0"/>
          </a:p>
          <a:p>
            <a:r>
              <a:rPr lang="en-GB" baseline="0" dirty="0" err="1" smtClean="0"/>
              <a:t>Eto</a:t>
            </a:r>
            <a:r>
              <a:rPr lang="en-GB" baseline="0" dirty="0" smtClean="0"/>
              <a:t>, </a:t>
            </a:r>
            <a:r>
              <a:rPr lang="en-GB" baseline="0" dirty="0" err="1" smtClean="0"/>
              <a:t>fel</a:t>
            </a:r>
            <a:r>
              <a:rPr lang="en-GB" baseline="0" dirty="0" smtClean="0"/>
              <a:t> </a:t>
            </a:r>
            <a:r>
              <a:rPr lang="en-GB" baseline="0" dirty="0" err="1" smtClean="0"/>
              <a:t>rhieni</a:t>
            </a:r>
            <a:r>
              <a:rPr lang="en-GB" baseline="0" dirty="0" smtClean="0"/>
              <a:t>, </a:t>
            </a:r>
            <a:r>
              <a:rPr lang="en-GB" baseline="0" dirty="0" err="1" smtClean="0"/>
              <a:t>mae’n</a:t>
            </a:r>
            <a:r>
              <a:rPr lang="en-GB" baseline="0" dirty="0" smtClean="0"/>
              <a:t> </a:t>
            </a:r>
            <a:r>
              <a:rPr lang="en-GB" baseline="0" dirty="0" err="1" smtClean="0"/>
              <a:t>bwysig</a:t>
            </a:r>
            <a:r>
              <a:rPr lang="en-GB" baseline="0" dirty="0" smtClean="0"/>
              <a:t> </a:t>
            </a:r>
            <a:r>
              <a:rPr lang="en-GB" baseline="0" dirty="0" err="1" smtClean="0"/>
              <a:t>wich</a:t>
            </a:r>
            <a:r>
              <a:rPr lang="en-GB" baseline="0" dirty="0" smtClean="0"/>
              <a:t> bod </a:t>
            </a:r>
            <a:r>
              <a:rPr lang="en-GB" baseline="0" dirty="0" err="1" smtClean="0"/>
              <a:t>yn</a:t>
            </a:r>
            <a:r>
              <a:rPr lang="en-GB" baseline="0" dirty="0" smtClean="0"/>
              <a:t> </a:t>
            </a:r>
            <a:r>
              <a:rPr lang="en-GB" baseline="0" dirty="0" err="1" smtClean="0"/>
              <a:t>hysbysu</a:t>
            </a:r>
            <a:r>
              <a:rPr lang="en-GB" baseline="0" dirty="0" smtClean="0"/>
              <a:t> y </a:t>
            </a:r>
            <a:r>
              <a:rPr lang="en-GB" baseline="0" dirty="0" err="1" smtClean="0"/>
              <a:t>pwysgrwydd</a:t>
            </a:r>
            <a:r>
              <a:rPr lang="en-GB" baseline="0" dirty="0" smtClean="0"/>
              <a:t> o </a:t>
            </a:r>
            <a:r>
              <a:rPr lang="en-GB" baseline="0" dirty="0" err="1" smtClean="0"/>
              <a:t>barch</a:t>
            </a:r>
            <a:r>
              <a:rPr lang="en-GB" baseline="0" dirty="0" smtClean="0"/>
              <a:t> </a:t>
            </a:r>
            <a:r>
              <a:rPr lang="en-GB" baseline="0" dirty="0" err="1" smtClean="0"/>
              <a:t>pobl</a:t>
            </a:r>
            <a:r>
              <a:rPr lang="en-GB" baseline="0" dirty="0" smtClean="0"/>
              <a:t> </a:t>
            </a:r>
            <a:r>
              <a:rPr lang="en-GB" baseline="0" dirty="0" err="1" smtClean="0"/>
              <a:t>sydd</a:t>
            </a:r>
            <a:r>
              <a:rPr lang="en-GB" baseline="0" dirty="0" smtClean="0"/>
              <a:t> </a:t>
            </a:r>
            <a:r>
              <a:rPr lang="en-GB" baseline="0" dirty="0" err="1" smtClean="0"/>
              <a:t>yn</a:t>
            </a:r>
            <a:r>
              <a:rPr lang="en-GB" baseline="0" dirty="0" smtClean="0"/>
              <a:t> </a:t>
            </a:r>
            <a:r>
              <a:rPr lang="en-GB" baseline="0" dirty="0" err="1" smtClean="0"/>
              <a:t>edrych</a:t>
            </a:r>
            <a:r>
              <a:rPr lang="en-GB" baseline="0" dirty="0" smtClean="0"/>
              <a:t> </a:t>
            </a:r>
            <a:r>
              <a:rPr lang="en-GB" baseline="0" dirty="0" err="1" smtClean="0"/>
              <a:t>yn</a:t>
            </a:r>
            <a:r>
              <a:rPr lang="en-GB" baseline="0" dirty="0" smtClean="0"/>
              <a:t> </a:t>
            </a:r>
            <a:r>
              <a:rPr lang="en-GB" baseline="0" dirty="0" err="1" smtClean="0"/>
              <a:t>wahnol</a:t>
            </a:r>
            <a:r>
              <a:rPr lang="en-GB" baseline="0" dirty="0" smtClean="0"/>
              <a:t> , </a:t>
            </a:r>
            <a:r>
              <a:rPr lang="en-GB" baseline="0" dirty="0" err="1" smtClean="0"/>
              <a:t>neu</a:t>
            </a:r>
            <a:r>
              <a:rPr lang="en-GB" baseline="0" dirty="0" smtClean="0"/>
              <a:t> </a:t>
            </a:r>
            <a:r>
              <a:rPr lang="en-GB" baseline="0" dirty="0" err="1" smtClean="0"/>
              <a:t>sydd</a:t>
            </a:r>
            <a:r>
              <a:rPr lang="en-GB" baseline="0" dirty="0" smtClean="0"/>
              <a:t> </a:t>
            </a:r>
            <a:r>
              <a:rPr lang="en-GB" baseline="0" dirty="0" err="1" smtClean="0"/>
              <a:t>yn</a:t>
            </a:r>
            <a:r>
              <a:rPr lang="en-GB" baseline="0" dirty="0" smtClean="0"/>
              <a:t> </a:t>
            </a:r>
            <a:r>
              <a:rPr lang="en-GB" baseline="0" dirty="0" err="1" smtClean="0"/>
              <a:t>hoffi</a:t>
            </a:r>
            <a:r>
              <a:rPr lang="en-GB" baseline="0" dirty="0" smtClean="0"/>
              <a:t> </a:t>
            </a:r>
            <a:r>
              <a:rPr lang="en-GB" baseline="0" dirty="0" err="1" smtClean="0"/>
              <a:t>gwenud</a:t>
            </a:r>
            <a:r>
              <a:rPr lang="en-GB" baseline="0" dirty="0" smtClean="0"/>
              <a:t> </a:t>
            </a:r>
            <a:r>
              <a:rPr lang="en-GB" baseline="0" dirty="0" err="1" smtClean="0"/>
              <a:t>neu</a:t>
            </a:r>
            <a:r>
              <a:rPr lang="en-GB" baseline="0" dirty="0" smtClean="0"/>
              <a:t> </a:t>
            </a:r>
            <a:r>
              <a:rPr lang="en-GB" baseline="0" dirty="0" err="1" smtClean="0"/>
              <a:t>gwisgo</a:t>
            </a:r>
            <a:r>
              <a:rPr lang="en-GB" baseline="0" dirty="0" smtClean="0"/>
              <a:t> </a:t>
            </a:r>
            <a:r>
              <a:rPr lang="en-GB" baseline="0" dirty="0" err="1" smtClean="0"/>
              <a:t>yn</a:t>
            </a:r>
            <a:r>
              <a:rPr lang="en-GB" baseline="0" dirty="0" smtClean="0"/>
              <a:t> </a:t>
            </a:r>
            <a:r>
              <a:rPr lang="en-GB" baseline="0" dirty="0" err="1" smtClean="0"/>
              <a:t>wahanol</a:t>
            </a:r>
            <a:r>
              <a:rPr lang="en-GB" baseline="0" dirty="0" smtClean="0"/>
              <a:t> </a:t>
            </a:r>
            <a:r>
              <a:rPr lang="en-GB" baseline="0" dirty="0" err="1" smtClean="0"/>
              <a:t>aayb</a:t>
            </a:r>
            <a:r>
              <a:rPr lang="en-GB" baseline="0" dirty="0" smtClean="0"/>
              <a:t>, </a:t>
            </a:r>
            <a:r>
              <a:rPr lang="en-GB" baseline="0" dirty="0" err="1" smtClean="0"/>
              <a:t>Angen</a:t>
            </a:r>
            <a:r>
              <a:rPr lang="en-GB" baseline="0" dirty="0" smtClean="0"/>
              <a:t> </a:t>
            </a:r>
            <a:r>
              <a:rPr lang="en-GB" baseline="0" dirty="0" err="1" smtClean="0"/>
              <a:t>dathlu</a:t>
            </a:r>
            <a:r>
              <a:rPr lang="en-GB" baseline="0" dirty="0" smtClean="0"/>
              <a:t> </a:t>
            </a:r>
            <a:r>
              <a:rPr lang="en-GB" baseline="0" dirty="0" err="1" smtClean="0"/>
              <a:t>gwahaniaeth</a:t>
            </a:r>
            <a:r>
              <a:rPr lang="en-GB" baseline="0" dirty="0" smtClean="0"/>
              <a:t> </a:t>
            </a:r>
            <a:r>
              <a:rPr lang="en-GB" baseline="0" dirty="0" err="1" smtClean="0"/>
              <a:t>sydd</a:t>
            </a:r>
            <a:r>
              <a:rPr lang="en-GB" baseline="0" dirty="0" smtClean="0"/>
              <a:t> </a:t>
            </a:r>
            <a:r>
              <a:rPr lang="en-GB" baseline="0" dirty="0" err="1" smtClean="0"/>
              <a:t>yn</a:t>
            </a:r>
            <a:r>
              <a:rPr lang="en-GB" baseline="0" dirty="0" smtClean="0"/>
              <a:t> y </a:t>
            </a:r>
            <a:r>
              <a:rPr lang="en-GB" baseline="0" dirty="0" err="1" smtClean="0"/>
              <a:t>byd</a:t>
            </a:r>
            <a:r>
              <a:rPr lang="en-GB" baseline="0" dirty="0" smtClean="0"/>
              <a:t> </a:t>
            </a:r>
            <a:r>
              <a:rPr lang="en-GB" baseline="0" dirty="0" err="1" smtClean="0"/>
              <a:t>nid</a:t>
            </a:r>
            <a:r>
              <a:rPr lang="en-GB" baseline="0" dirty="0" smtClean="0"/>
              <a:t> </a:t>
            </a:r>
            <a:r>
              <a:rPr lang="en-GB" baseline="0" dirty="0" err="1" smtClean="0"/>
              <a:t>discrimineiddio</a:t>
            </a:r>
            <a:r>
              <a:rPr lang="en-GB" baseline="0" dirty="0" smtClean="0"/>
              <a:t> </a:t>
            </a:r>
            <a:r>
              <a:rPr lang="en-GB" baseline="0" dirty="0" err="1" smtClean="0"/>
              <a:t>yn</a:t>
            </a:r>
            <a:r>
              <a:rPr lang="en-GB" baseline="0" dirty="0" smtClean="0"/>
              <a:t> </a:t>
            </a:r>
            <a:r>
              <a:rPr lang="en-GB" baseline="0" dirty="0" err="1" smtClean="0"/>
              <a:t>erbyn</a:t>
            </a:r>
            <a:r>
              <a:rPr lang="en-GB" baseline="0" dirty="0" smtClean="0"/>
              <a:t> </a:t>
            </a:r>
            <a:r>
              <a:rPr lang="en-GB" baseline="0" dirty="0" err="1" smtClean="0"/>
              <a:t>gwahaniaeth</a:t>
            </a:r>
            <a:r>
              <a:rPr lang="en-GB" baseline="0" dirty="0" smtClean="0"/>
              <a:t>.</a:t>
            </a:r>
          </a:p>
          <a:p>
            <a:r>
              <a:rPr lang="en-GB" baseline="0" dirty="0" err="1" smtClean="0"/>
              <a:t>Angen</a:t>
            </a:r>
            <a:r>
              <a:rPr lang="en-GB" baseline="0" dirty="0" smtClean="0"/>
              <a:t> </a:t>
            </a:r>
            <a:r>
              <a:rPr lang="en-GB" baseline="0" dirty="0" err="1" smtClean="0"/>
              <a:t>derbyn</a:t>
            </a:r>
            <a:r>
              <a:rPr lang="en-GB" baseline="0" dirty="0" smtClean="0"/>
              <a:t> </a:t>
            </a:r>
            <a:r>
              <a:rPr lang="en-GB" baseline="0" dirty="0" err="1" smtClean="0"/>
              <a:t>pawb</a:t>
            </a:r>
            <a:r>
              <a:rPr lang="en-GB" baseline="0" dirty="0" smtClean="0"/>
              <a:t> am </a:t>
            </a:r>
            <a:r>
              <a:rPr lang="en-GB" baseline="0" dirty="0" err="1" smtClean="0"/>
              <a:t>pwy</a:t>
            </a:r>
            <a:r>
              <a:rPr lang="en-GB" baseline="0" dirty="0" smtClean="0"/>
              <a:t> </a:t>
            </a:r>
            <a:r>
              <a:rPr lang="en-GB" baseline="0" dirty="0" err="1" smtClean="0"/>
              <a:t>ydynt</a:t>
            </a:r>
            <a:r>
              <a:rPr lang="en-GB" baseline="0" dirty="0" smtClean="0"/>
              <a:t> ac y am y </a:t>
            </a:r>
            <a:r>
              <a:rPr lang="en-GB" baseline="0" dirty="0" err="1" smtClean="0"/>
              <a:t>pethau</a:t>
            </a:r>
            <a:r>
              <a:rPr lang="en-GB" baseline="0" dirty="0" smtClean="0"/>
              <a:t> </a:t>
            </a:r>
            <a:r>
              <a:rPr lang="en-GB" baseline="0" dirty="0" err="1" smtClean="0"/>
              <a:t>maen’t</a:t>
            </a:r>
            <a:r>
              <a:rPr lang="en-GB" baseline="0" dirty="0" smtClean="0"/>
              <a:t> </a:t>
            </a:r>
            <a:r>
              <a:rPr lang="en-GB" baseline="0" dirty="0" err="1" smtClean="0"/>
              <a:t>yn</a:t>
            </a:r>
            <a:r>
              <a:rPr lang="en-GB" baseline="0" dirty="0" smtClean="0"/>
              <a:t> </a:t>
            </a:r>
            <a:r>
              <a:rPr lang="en-GB" baseline="0" dirty="0" err="1" smtClean="0"/>
              <a:t>hoffi</a:t>
            </a:r>
            <a:r>
              <a:rPr lang="en-GB" baseline="0" dirty="0" smtClean="0"/>
              <a:t>. – </a:t>
            </a:r>
            <a:r>
              <a:rPr lang="en-GB" baseline="0" dirty="0" err="1" smtClean="0"/>
              <a:t>Paratoi</a:t>
            </a:r>
            <a:r>
              <a:rPr lang="en-GB" baseline="0" dirty="0" smtClean="0"/>
              <a:t> </a:t>
            </a:r>
            <a:r>
              <a:rPr lang="en-GB" baseline="0" dirty="0" err="1" smtClean="0"/>
              <a:t>ein</a:t>
            </a:r>
            <a:r>
              <a:rPr lang="en-GB" baseline="0" dirty="0" smtClean="0"/>
              <a:t> plant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bywyd</a:t>
            </a:r>
            <a:r>
              <a:rPr lang="en-GB" baseline="0" dirty="0" smtClean="0"/>
              <a:t> y  21</a:t>
            </a:r>
            <a:r>
              <a:rPr lang="en-GB" baseline="30000" dirty="0" smtClean="0"/>
              <a:t>st</a:t>
            </a:r>
            <a:r>
              <a:rPr lang="en-GB" baseline="0" dirty="0" smtClean="0"/>
              <a:t> Century</a:t>
            </a:r>
            <a:endParaRPr lang="en-GB" dirty="0"/>
          </a:p>
        </p:txBody>
      </p:sp>
      <p:sp>
        <p:nvSpPr>
          <p:cNvPr id="4" name="Slide Number Placeholder 3"/>
          <p:cNvSpPr>
            <a:spLocks noGrp="1"/>
          </p:cNvSpPr>
          <p:nvPr>
            <p:ph type="sldNum" sz="quarter" idx="10"/>
          </p:nvPr>
        </p:nvSpPr>
        <p:spPr/>
        <p:txBody>
          <a:bodyPr/>
          <a:lstStyle/>
          <a:p>
            <a:fld id="{9956BA3F-FB33-4941-8349-218F48582C9F}" type="slidenum">
              <a:rPr lang="en-GB" smtClean="0"/>
              <a:t>6</a:t>
            </a:fld>
            <a:endParaRPr lang="en-GB" dirty="0"/>
          </a:p>
        </p:txBody>
      </p:sp>
    </p:spTree>
    <p:extLst>
      <p:ext uri="{BB962C8B-B14F-4D97-AF65-F5344CB8AC3E}">
        <p14:creationId xmlns:p14="http://schemas.microsoft.com/office/powerpoint/2010/main" val="326560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Profiad</a:t>
            </a:r>
            <a:r>
              <a:rPr lang="en-GB" dirty="0" smtClean="0"/>
              <a:t> </a:t>
            </a:r>
            <a:r>
              <a:rPr lang="en-GB" dirty="0" err="1" smtClean="0"/>
              <a:t>dysgu</a:t>
            </a:r>
            <a:r>
              <a:rPr lang="en-GB" dirty="0" smtClean="0"/>
              <a:t> </a:t>
            </a:r>
            <a:r>
              <a:rPr lang="en-GB" dirty="0" err="1" smtClean="0"/>
              <a:t>yn</a:t>
            </a:r>
            <a:r>
              <a:rPr lang="en-GB" dirty="0" smtClean="0"/>
              <a:t> </a:t>
            </a:r>
            <a:r>
              <a:rPr lang="en-GB" dirty="0" err="1" smtClean="0"/>
              <a:t>yr</a:t>
            </a:r>
            <a:r>
              <a:rPr lang="en-GB" dirty="0" smtClean="0"/>
              <a:t> </a:t>
            </a:r>
            <a:r>
              <a:rPr lang="en-GB" dirty="0" err="1" smtClean="0"/>
              <a:t>Ysgo</a:t>
            </a:r>
            <a:r>
              <a:rPr lang="en-GB" dirty="0" smtClean="0"/>
              <a:t> </a:t>
            </a:r>
            <a:r>
              <a:rPr lang="en-GB" dirty="0" err="1" smtClean="0"/>
              <a:t>Uwchradd</a:t>
            </a:r>
            <a:r>
              <a:rPr lang="en-GB" dirty="0" smtClean="0"/>
              <a:t> - </a:t>
            </a:r>
            <a:r>
              <a:rPr lang="en-GB" smtClean="0"/>
              <a:t>gweld</a:t>
            </a:r>
            <a:endParaRPr lang="en-GB"/>
          </a:p>
        </p:txBody>
      </p:sp>
      <p:sp>
        <p:nvSpPr>
          <p:cNvPr id="4" name="Slide Number Placeholder 3"/>
          <p:cNvSpPr>
            <a:spLocks noGrp="1"/>
          </p:cNvSpPr>
          <p:nvPr>
            <p:ph type="sldNum" sz="quarter" idx="10"/>
          </p:nvPr>
        </p:nvSpPr>
        <p:spPr/>
        <p:txBody>
          <a:bodyPr/>
          <a:lstStyle/>
          <a:p>
            <a:fld id="{9956BA3F-FB33-4941-8349-218F48582C9F}" type="slidenum">
              <a:rPr lang="en-GB" smtClean="0"/>
              <a:t>7</a:t>
            </a:fld>
            <a:endParaRPr lang="en-GB" dirty="0"/>
          </a:p>
        </p:txBody>
      </p:sp>
    </p:spTree>
    <p:extLst>
      <p:ext uri="{BB962C8B-B14F-4D97-AF65-F5344CB8AC3E}">
        <p14:creationId xmlns:p14="http://schemas.microsoft.com/office/powerpoint/2010/main" val="801151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2306CC-52EC-468F-BCA4-695DAF174338}" type="slidenum">
              <a:rPr lang="en-GB" smtClean="0"/>
              <a:t>8</a:t>
            </a:fld>
            <a:endParaRPr lang="en-GB"/>
          </a:p>
        </p:txBody>
      </p:sp>
    </p:spTree>
    <p:extLst>
      <p:ext uri="{BB962C8B-B14F-4D97-AF65-F5344CB8AC3E}">
        <p14:creationId xmlns:p14="http://schemas.microsoft.com/office/powerpoint/2010/main" val="6442898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956BA3F-FB33-4941-8349-218F48582C9F}" type="slidenum">
              <a:rPr lang="en-GB" smtClean="0"/>
              <a:t>9</a:t>
            </a:fld>
            <a:endParaRPr lang="en-GB" dirty="0"/>
          </a:p>
        </p:txBody>
      </p:sp>
    </p:spTree>
    <p:extLst>
      <p:ext uri="{BB962C8B-B14F-4D97-AF65-F5344CB8AC3E}">
        <p14:creationId xmlns:p14="http://schemas.microsoft.com/office/powerpoint/2010/main" val="1498534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3CABFA-A9CF-48AE-9D71-4763D8DB9284}" type="slidenum">
              <a:rPr lang="en-GB" smtClean="0"/>
              <a:t>10</a:t>
            </a:fld>
            <a:endParaRPr lang="en-GB"/>
          </a:p>
        </p:txBody>
      </p:sp>
    </p:spTree>
    <p:extLst>
      <p:ext uri="{BB962C8B-B14F-4D97-AF65-F5344CB8AC3E}">
        <p14:creationId xmlns:p14="http://schemas.microsoft.com/office/powerpoint/2010/main" val="35746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3CABFA-A9CF-48AE-9D71-4763D8DB9284}" type="slidenum">
              <a:rPr lang="en-GB" smtClean="0"/>
              <a:t>11</a:t>
            </a:fld>
            <a:endParaRPr lang="en-GB"/>
          </a:p>
        </p:txBody>
      </p:sp>
    </p:spTree>
    <p:extLst>
      <p:ext uri="{BB962C8B-B14F-4D97-AF65-F5344CB8AC3E}">
        <p14:creationId xmlns:p14="http://schemas.microsoft.com/office/powerpoint/2010/main" val="6968121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956BA3F-FB33-4941-8349-218F48582C9F}" type="slidenum">
              <a:rPr lang="en-GB" smtClean="0"/>
              <a:t>12</a:t>
            </a:fld>
            <a:endParaRPr lang="en-GB" dirty="0"/>
          </a:p>
        </p:txBody>
      </p:sp>
    </p:spTree>
    <p:extLst>
      <p:ext uri="{BB962C8B-B14F-4D97-AF65-F5344CB8AC3E}">
        <p14:creationId xmlns:p14="http://schemas.microsoft.com/office/powerpoint/2010/main" val="2672192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err="1" smtClean="0"/>
              <a:t>Pebai</a:t>
            </a:r>
            <a:r>
              <a:rPr lang="en-GB" sz="1400" b="1" dirty="0" smtClean="0"/>
              <a:t> </a:t>
            </a:r>
            <a:r>
              <a:rPr lang="en-GB" sz="1400" b="1" dirty="0" err="1" smtClean="0"/>
              <a:t>disgyblion</a:t>
            </a:r>
            <a:r>
              <a:rPr lang="en-GB" sz="1400" b="1" dirty="0" smtClean="0"/>
              <a:t> </a:t>
            </a:r>
            <a:r>
              <a:rPr lang="en-GB" sz="1400" b="1" dirty="0" err="1" smtClean="0"/>
              <a:t>yn</a:t>
            </a:r>
            <a:r>
              <a:rPr lang="en-GB" sz="1400" b="1" dirty="0" smtClean="0"/>
              <a:t> </a:t>
            </a:r>
            <a:r>
              <a:rPr lang="en-GB" sz="1400" b="1" dirty="0" err="1" smtClean="0"/>
              <a:t>cysylltu</a:t>
            </a:r>
            <a:r>
              <a:rPr lang="en-GB" sz="1400" b="1" dirty="0" smtClean="0"/>
              <a:t> </a:t>
            </a:r>
            <a:r>
              <a:rPr lang="en-GB" sz="1400" b="1" dirty="0" err="1" smtClean="0"/>
              <a:t>gyda</a:t>
            </a:r>
            <a:r>
              <a:rPr lang="en-GB" sz="1400" b="1" dirty="0" smtClean="0"/>
              <a:t> </a:t>
            </a:r>
            <a:r>
              <a:rPr lang="en-GB" sz="1400" b="1" dirty="0" err="1" smtClean="0"/>
              <a:t>sefydliadu</a:t>
            </a:r>
            <a:r>
              <a:rPr lang="en-GB" sz="1400" b="1" dirty="0" smtClean="0"/>
              <a:t> </a:t>
            </a:r>
            <a:r>
              <a:rPr lang="en-GB" sz="1400" b="1" dirty="0" err="1" smtClean="0"/>
              <a:t>fel</a:t>
            </a:r>
            <a:r>
              <a:rPr lang="en-GB" sz="1400" b="1" dirty="0" smtClean="0"/>
              <a:t> </a:t>
            </a:r>
            <a:r>
              <a:rPr lang="en-GB" sz="1400" b="1" dirty="0" err="1" smtClean="0"/>
              <a:t>childline</a:t>
            </a:r>
            <a:r>
              <a:rPr lang="en-GB" sz="1400" b="1" dirty="0" smtClean="0"/>
              <a:t> </a:t>
            </a:r>
            <a:r>
              <a:rPr lang="en-GB" sz="1400" b="1" dirty="0" err="1" smtClean="0"/>
              <a:t>yn</a:t>
            </a:r>
            <a:r>
              <a:rPr lang="en-GB" sz="1400" b="1" dirty="0" smtClean="0"/>
              <a:t> </a:t>
            </a:r>
            <a:r>
              <a:rPr lang="en-GB" sz="1400" b="1" dirty="0" err="1" smtClean="0"/>
              <a:t>syth</a:t>
            </a:r>
            <a:r>
              <a:rPr lang="en-GB" sz="1400" b="1" dirty="0" smtClean="0"/>
              <a:t> – </a:t>
            </a:r>
            <a:r>
              <a:rPr lang="en-GB" sz="1400" b="1" dirty="0" err="1" smtClean="0"/>
              <a:t>cyn</a:t>
            </a:r>
            <a:r>
              <a:rPr lang="en-GB" sz="1400" b="1" dirty="0" smtClean="0"/>
              <a:t> </a:t>
            </a:r>
            <a:r>
              <a:rPr lang="en-GB" sz="1400" b="1" dirty="0" err="1"/>
              <a:t>i</a:t>
            </a:r>
            <a:r>
              <a:rPr lang="en-GB" sz="1400" b="1" dirty="0" err="1" smtClean="0"/>
              <a:t>’r</a:t>
            </a:r>
            <a:r>
              <a:rPr lang="en-GB" sz="1400" b="1" dirty="0" smtClean="0"/>
              <a:t> </a:t>
            </a:r>
            <a:r>
              <a:rPr lang="en-GB" sz="1400" b="1" dirty="0" err="1" smtClean="0"/>
              <a:t>sefyllfa</a:t>
            </a:r>
            <a:r>
              <a:rPr lang="en-GB" sz="1400" b="1" dirty="0" smtClean="0"/>
              <a:t> </a:t>
            </a:r>
            <a:r>
              <a:rPr lang="en-GB" sz="1400" b="1" dirty="0" err="1" smtClean="0"/>
              <a:t>bwlio</a:t>
            </a:r>
            <a:r>
              <a:rPr lang="en-GB" sz="1400" b="1" dirty="0" smtClean="0"/>
              <a:t> </a:t>
            </a:r>
            <a:r>
              <a:rPr lang="en-GB" sz="1400" b="1" dirty="0" err="1" smtClean="0"/>
              <a:t>gwaethygu</a:t>
            </a:r>
            <a:r>
              <a:rPr lang="en-GB" sz="1400" b="1" dirty="0" smtClean="0"/>
              <a:t> – </a:t>
            </a:r>
            <a:r>
              <a:rPr lang="en-GB" sz="1400" b="1" dirty="0" err="1" smtClean="0"/>
              <a:t>efallai</a:t>
            </a:r>
            <a:r>
              <a:rPr lang="en-GB" sz="1400" b="1" dirty="0" smtClean="0"/>
              <a:t> </a:t>
            </a:r>
            <a:r>
              <a:rPr lang="en-GB" sz="1400" b="1" dirty="0" err="1" smtClean="0"/>
              <a:t>byddent</a:t>
            </a:r>
            <a:r>
              <a:rPr lang="en-GB" sz="1400" b="1" dirty="0" smtClean="0"/>
              <a:t> </a:t>
            </a:r>
            <a:r>
              <a:rPr lang="en-GB" sz="1400" b="1" dirty="0" err="1" smtClean="0"/>
              <a:t>yn</a:t>
            </a:r>
            <a:r>
              <a:rPr lang="en-GB" sz="1400" b="1" dirty="0" smtClean="0"/>
              <a:t> </a:t>
            </a:r>
            <a:r>
              <a:rPr lang="en-GB" sz="1400" b="1" dirty="0" err="1" smtClean="0"/>
              <a:t>gallu</a:t>
            </a:r>
            <a:r>
              <a:rPr lang="en-GB" sz="1400" b="1" dirty="0" smtClean="0"/>
              <a:t> </a:t>
            </a:r>
            <a:r>
              <a:rPr lang="en-GB" sz="1400" b="1" dirty="0" err="1" smtClean="0"/>
              <a:t>mabwysiadau</a:t>
            </a:r>
            <a:r>
              <a:rPr lang="en-GB" sz="1400" b="1" dirty="0" smtClean="0"/>
              <a:t> </a:t>
            </a:r>
            <a:r>
              <a:rPr lang="en-GB" sz="1400" b="1" dirty="0" err="1" smtClean="0"/>
              <a:t>ymddygiad</a:t>
            </a:r>
            <a:r>
              <a:rPr lang="en-GB" sz="1400" b="1" dirty="0" smtClean="0"/>
              <a:t> a </a:t>
            </a:r>
            <a:r>
              <a:rPr lang="en-GB" sz="1400" b="1" dirty="0" err="1" smtClean="0"/>
              <a:t>byddai’n</a:t>
            </a:r>
            <a:r>
              <a:rPr lang="en-GB" sz="1400" b="1" dirty="0" smtClean="0"/>
              <a:t> </a:t>
            </a:r>
            <a:r>
              <a:rPr lang="en-GB" sz="1400" b="1" dirty="0" err="1" smtClean="0"/>
              <a:t>atal</a:t>
            </a:r>
            <a:r>
              <a:rPr lang="en-GB" sz="1400" b="1" dirty="0" smtClean="0"/>
              <a:t> y </a:t>
            </a:r>
            <a:r>
              <a:rPr lang="en-GB" sz="1400" b="1" dirty="0" err="1" smtClean="0"/>
              <a:t>bwli</a:t>
            </a:r>
            <a:r>
              <a:rPr lang="en-GB" sz="1400" b="1" dirty="0" smtClean="0"/>
              <a:t> </a:t>
            </a:r>
            <a:r>
              <a:rPr lang="en-GB" sz="1400" b="1" dirty="0" err="1" smtClean="0"/>
              <a:t>i</a:t>
            </a:r>
            <a:r>
              <a:rPr lang="en-GB" sz="1400" b="1" dirty="0" smtClean="0"/>
              <a:t> </a:t>
            </a:r>
            <a:r>
              <a:rPr lang="en-GB" sz="1400" b="1" dirty="0" err="1" smtClean="0"/>
              <a:t>barhau</a:t>
            </a:r>
            <a:r>
              <a:rPr lang="en-GB" sz="1400" b="1" dirty="0" smtClean="0"/>
              <a:t>.</a:t>
            </a:r>
            <a:endParaRPr lang="en-GB" sz="1400" b="1" dirty="0"/>
          </a:p>
        </p:txBody>
      </p:sp>
      <p:sp>
        <p:nvSpPr>
          <p:cNvPr id="4" name="Slide Number Placeholder 3"/>
          <p:cNvSpPr>
            <a:spLocks noGrp="1"/>
          </p:cNvSpPr>
          <p:nvPr>
            <p:ph type="sldNum" sz="quarter" idx="10"/>
          </p:nvPr>
        </p:nvSpPr>
        <p:spPr/>
        <p:txBody>
          <a:bodyPr/>
          <a:lstStyle/>
          <a:p>
            <a:fld id="{9956BA3F-FB33-4941-8349-218F48582C9F}" type="slidenum">
              <a:rPr lang="en-GB" smtClean="0"/>
              <a:t>13</a:t>
            </a:fld>
            <a:endParaRPr lang="en-GB" dirty="0"/>
          </a:p>
        </p:txBody>
      </p:sp>
    </p:spTree>
    <p:extLst>
      <p:ext uri="{BB962C8B-B14F-4D97-AF65-F5344CB8AC3E}">
        <p14:creationId xmlns:p14="http://schemas.microsoft.com/office/powerpoint/2010/main" val="4192857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Bocsys</a:t>
            </a:r>
            <a:r>
              <a:rPr lang="en-GB" baseline="0" dirty="0" smtClean="0"/>
              <a:t> </a:t>
            </a:r>
            <a:r>
              <a:rPr lang="en-GB" baseline="0" dirty="0" err="1" smtClean="0"/>
              <a:t>bwlio</a:t>
            </a:r>
            <a:r>
              <a:rPr lang="en-GB" baseline="0" dirty="0" smtClean="0"/>
              <a:t> – </a:t>
            </a:r>
            <a:r>
              <a:rPr lang="en-GB" baseline="0" dirty="0" err="1" smtClean="0"/>
              <a:t>cyfle</a:t>
            </a:r>
            <a:r>
              <a:rPr lang="en-GB" baseline="0" dirty="0" smtClean="0"/>
              <a:t> </a:t>
            </a:r>
            <a:r>
              <a:rPr lang="en-GB" baseline="0" dirty="0" err="1" smtClean="0"/>
              <a:t>i</a:t>
            </a:r>
            <a:r>
              <a:rPr lang="en-GB" baseline="0" dirty="0" smtClean="0"/>
              <a:t> </a:t>
            </a:r>
            <a:r>
              <a:rPr lang="en-GB" baseline="0" dirty="0" err="1" smtClean="0"/>
              <a:t>ddisgyblion</a:t>
            </a:r>
            <a:r>
              <a:rPr lang="en-GB" baseline="0" dirty="0" smtClean="0"/>
              <a:t> </a:t>
            </a:r>
            <a:r>
              <a:rPr lang="en-GB" baseline="0" dirty="0" err="1" smtClean="0"/>
              <a:t>rhoi</a:t>
            </a:r>
            <a:r>
              <a:rPr lang="en-GB" baseline="0" dirty="0" smtClean="0"/>
              <a:t> </a:t>
            </a:r>
            <a:r>
              <a:rPr lang="en-GB" baseline="0" dirty="0" err="1" smtClean="0"/>
              <a:t>gwybod</a:t>
            </a:r>
            <a:r>
              <a:rPr lang="en-GB" baseline="0" dirty="0" smtClean="0"/>
              <a:t> </a:t>
            </a:r>
            <a:r>
              <a:rPr lang="en-GB" baseline="0" dirty="0" err="1" smtClean="0"/>
              <a:t>I’r</a:t>
            </a:r>
            <a:r>
              <a:rPr lang="en-GB" baseline="0" dirty="0" smtClean="0"/>
              <a:t> Ysgol / </a:t>
            </a:r>
            <a:r>
              <a:rPr lang="en-GB" baseline="0" dirty="0" err="1" smtClean="0"/>
              <a:t>athrawon</a:t>
            </a:r>
            <a:r>
              <a:rPr lang="en-GB" baseline="0" dirty="0" smtClean="0"/>
              <a:t> </a:t>
            </a:r>
            <a:r>
              <a:rPr lang="en-GB" baseline="0" dirty="0" err="1" smtClean="0"/>
              <a:t>ei</a:t>
            </a:r>
            <a:r>
              <a:rPr lang="en-GB" baseline="0" dirty="0" smtClean="0"/>
              <a:t> bod </a:t>
            </a:r>
            <a:r>
              <a:rPr lang="en-GB" baseline="0" dirty="0" err="1" smtClean="0"/>
              <a:t>nhw</a:t>
            </a:r>
            <a:r>
              <a:rPr lang="en-GB" baseline="0" dirty="0" smtClean="0"/>
              <a:t> </a:t>
            </a:r>
            <a:r>
              <a:rPr lang="en-GB" baseline="0" dirty="0" err="1" smtClean="0"/>
              <a:t>yn</a:t>
            </a:r>
            <a:r>
              <a:rPr lang="en-GB" baseline="0" dirty="0" smtClean="0"/>
              <a:t> </a:t>
            </a:r>
            <a:r>
              <a:rPr lang="en-GB" baseline="0" dirty="0" err="1" smtClean="0"/>
              <a:t>dioddef</a:t>
            </a:r>
            <a:r>
              <a:rPr lang="en-GB" baseline="0" dirty="0" smtClean="0"/>
              <a:t> o </a:t>
            </a:r>
            <a:r>
              <a:rPr lang="en-GB" baseline="0" dirty="0" err="1" smtClean="0"/>
              <a:t>fwlio</a:t>
            </a:r>
            <a:r>
              <a:rPr lang="en-GB" baseline="0" dirty="0" smtClean="0"/>
              <a:t> </a:t>
            </a:r>
            <a:r>
              <a:rPr lang="en-GB" baseline="0" dirty="0" err="1" smtClean="0"/>
              <a:t>neu</a:t>
            </a:r>
            <a:r>
              <a:rPr lang="en-GB" baseline="0" dirty="0" smtClean="0"/>
              <a:t> bod un </a:t>
            </a:r>
            <a:r>
              <a:rPr lang="en-GB" baseline="0" dirty="0" err="1" smtClean="0"/>
              <a:t>o’r</a:t>
            </a:r>
            <a:r>
              <a:rPr lang="en-GB" baseline="0" dirty="0" smtClean="0"/>
              <a:t> </a:t>
            </a:r>
            <a:r>
              <a:rPr lang="en-GB" baseline="0" dirty="0" err="1" smtClean="0"/>
              <a:t>cyfoedion</a:t>
            </a:r>
            <a:r>
              <a:rPr lang="en-GB" baseline="0" dirty="0" smtClean="0"/>
              <a:t> </a:t>
            </a:r>
            <a:r>
              <a:rPr lang="en-GB" baseline="0" dirty="0" err="1" smtClean="0"/>
              <a:t>yn</a:t>
            </a:r>
            <a:r>
              <a:rPr lang="en-GB" baseline="0" dirty="0" smtClean="0"/>
              <a:t> </a:t>
            </a:r>
            <a:r>
              <a:rPr lang="en-GB" baseline="0" dirty="0" err="1" smtClean="0"/>
              <a:t>dioddef</a:t>
            </a:r>
            <a:r>
              <a:rPr lang="en-GB" baseline="0" dirty="0" smtClean="0"/>
              <a:t>. </a:t>
            </a:r>
            <a:r>
              <a:rPr lang="en-GB" baseline="0" dirty="0" err="1" smtClean="0"/>
              <a:t>Dyla’r</a:t>
            </a:r>
            <a:r>
              <a:rPr lang="en-GB" baseline="0" dirty="0" smtClean="0"/>
              <a:t> math </a:t>
            </a:r>
            <a:r>
              <a:rPr lang="en-GB" baseline="0" dirty="0" err="1" smtClean="0"/>
              <a:t>yma</a:t>
            </a:r>
            <a:r>
              <a:rPr lang="en-GB" baseline="0" dirty="0" smtClean="0"/>
              <a:t> o </a:t>
            </a:r>
            <a:r>
              <a:rPr lang="en-GB" baseline="0" dirty="0" err="1" smtClean="0"/>
              <a:t>bocs</a:t>
            </a:r>
            <a:r>
              <a:rPr lang="en-GB" baseline="0" dirty="0" smtClean="0"/>
              <a:t> </a:t>
            </a:r>
            <a:r>
              <a:rPr lang="en-GB" baseline="0" dirty="0" err="1" smtClean="0"/>
              <a:t>gael</a:t>
            </a:r>
            <a:r>
              <a:rPr lang="en-GB" baseline="0" dirty="0" smtClean="0"/>
              <a:t> </a:t>
            </a:r>
            <a:r>
              <a:rPr lang="en-GB" baseline="0" dirty="0" err="1" smtClean="0"/>
              <a:t>ei</a:t>
            </a:r>
            <a:r>
              <a:rPr lang="en-GB" baseline="0" dirty="0" smtClean="0"/>
              <a:t> </a:t>
            </a:r>
            <a:r>
              <a:rPr lang="en-GB" baseline="0" dirty="0" err="1" smtClean="0"/>
              <a:t>gadw</a:t>
            </a:r>
            <a:r>
              <a:rPr lang="en-GB" baseline="0" dirty="0" smtClean="0"/>
              <a:t> </a:t>
            </a:r>
            <a:r>
              <a:rPr lang="en-GB" baseline="0" dirty="0" err="1" smtClean="0"/>
              <a:t>mewn</a:t>
            </a:r>
            <a:r>
              <a:rPr lang="en-GB" baseline="0" dirty="0" smtClean="0"/>
              <a:t> </a:t>
            </a:r>
            <a:r>
              <a:rPr lang="en-GB" baseline="0" dirty="0" err="1" smtClean="0"/>
              <a:t>lle</a:t>
            </a:r>
            <a:r>
              <a:rPr lang="en-GB" baseline="0" dirty="0" smtClean="0"/>
              <a:t> </a:t>
            </a:r>
            <a:r>
              <a:rPr lang="en-GB" baseline="0" dirty="0" err="1" smtClean="0"/>
              <a:t>eithaf</a:t>
            </a:r>
            <a:r>
              <a:rPr lang="en-GB" baseline="0" dirty="0" smtClean="0"/>
              <a:t> </a:t>
            </a:r>
            <a:r>
              <a:rPr lang="en-GB" baseline="0" dirty="0" err="1" smtClean="0"/>
              <a:t>preifat</a:t>
            </a:r>
            <a:r>
              <a:rPr lang="en-GB" baseline="0" dirty="0" smtClean="0"/>
              <a:t> / </a:t>
            </a:r>
            <a:r>
              <a:rPr lang="en-GB" baseline="0" dirty="0" err="1" smtClean="0"/>
              <a:t>cyfrinachol</a:t>
            </a:r>
            <a:r>
              <a:rPr lang="en-GB" baseline="0" dirty="0" smtClean="0"/>
              <a:t>.</a:t>
            </a:r>
          </a:p>
          <a:p>
            <a:r>
              <a:rPr lang="en-GB" baseline="0" dirty="0" err="1" smtClean="0"/>
              <a:t>Speakr</a:t>
            </a:r>
            <a:r>
              <a:rPr lang="en-GB" baseline="0" dirty="0" smtClean="0"/>
              <a:t>  - </a:t>
            </a:r>
            <a:r>
              <a:rPr lang="en-GB" baseline="0" dirty="0" err="1" smtClean="0"/>
              <a:t>teclyn</a:t>
            </a:r>
            <a:r>
              <a:rPr lang="en-GB" baseline="0" dirty="0" smtClean="0"/>
              <a:t> </a:t>
            </a:r>
            <a:r>
              <a:rPr lang="en-GB" baseline="0" dirty="0" err="1" smtClean="0"/>
              <a:t>ar-lein</a:t>
            </a:r>
            <a:r>
              <a:rPr lang="en-GB" baseline="0" dirty="0" smtClean="0"/>
              <a:t> / on-lone tool </a:t>
            </a:r>
            <a:r>
              <a:rPr lang="en-GB" baseline="0" dirty="0" err="1" smtClean="0"/>
              <a:t>sydd</a:t>
            </a:r>
            <a:r>
              <a:rPr lang="en-GB" baseline="0" dirty="0" smtClean="0"/>
              <a:t> </a:t>
            </a:r>
            <a:r>
              <a:rPr lang="en-GB" baseline="0" dirty="0" err="1" smtClean="0"/>
              <a:t>yn</a:t>
            </a:r>
            <a:r>
              <a:rPr lang="en-GB" baseline="0" dirty="0" smtClean="0"/>
              <a:t> </a:t>
            </a:r>
            <a:r>
              <a:rPr lang="en-GB" baseline="0" dirty="0" err="1" smtClean="0"/>
              <a:t>gyfrinachol</a:t>
            </a:r>
            <a:r>
              <a:rPr lang="en-GB" baseline="0" dirty="0" smtClean="0"/>
              <a:t> </a:t>
            </a:r>
            <a:r>
              <a:rPr lang="en-GB" baseline="0" dirty="0" err="1" smtClean="0"/>
              <a:t>lle</a:t>
            </a:r>
            <a:r>
              <a:rPr lang="en-GB" baseline="0" dirty="0" smtClean="0"/>
              <a:t> gall </a:t>
            </a:r>
            <a:r>
              <a:rPr lang="en-GB" baseline="0" dirty="0" err="1" smtClean="0"/>
              <a:t>disgbyl</a:t>
            </a:r>
            <a:r>
              <a:rPr lang="en-GB" baseline="0" dirty="0" smtClean="0"/>
              <a:t> </a:t>
            </a:r>
            <a:r>
              <a:rPr lang="en-GB" baseline="0" dirty="0" err="1" smtClean="0"/>
              <a:t>anfon</a:t>
            </a:r>
            <a:r>
              <a:rPr lang="en-GB" baseline="0" dirty="0" smtClean="0"/>
              <a:t> </a:t>
            </a:r>
            <a:r>
              <a:rPr lang="en-GB" baseline="0" dirty="0" err="1" smtClean="0"/>
              <a:t>neges</a:t>
            </a:r>
            <a:r>
              <a:rPr lang="en-GB" baseline="0" dirty="0" smtClean="0"/>
              <a:t> at </a:t>
            </a:r>
            <a:r>
              <a:rPr lang="en-GB" baseline="0" dirty="0" err="1" smtClean="0"/>
              <a:t>athro</a:t>
            </a:r>
            <a:r>
              <a:rPr lang="en-GB" baseline="0" dirty="0" smtClean="0"/>
              <a:t> / </a:t>
            </a:r>
            <a:r>
              <a:rPr lang="en-GB" baseline="0" dirty="0" err="1" smtClean="0"/>
              <a:t>athrawes</a:t>
            </a:r>
            <a:r>
              <a:rPr lang="en-GB" baseline="0" dirty="0" smtClean="0"/>
              <a:t> I </a:t>
            </a:r>
            <a:r>
              <a:rPr lang="en-GB" baseline="0" dirty="0" err="1" smtClean="0"/>
              <a:t>ddweud</a:t>
            </a:r>
            <a:r>
              <a:rPr lang="en-GB" baseline="0" dirty="0" smtClean="0"/>
              <a:t> am </a:t>
            </a:r>
            <a:r>
              <a:rPr lang="en-GB" baseline="0" dirty="0" err="1" smtClean="0"/>
              <a:t>ei</a:t>
            </a:r>
            <a:r>
              <a:rPr lang="en-GB" baseline="0" dirty="0" smtClean="0"/>
              <a:t> </a:t>
            </a:r>
            <a:r>
              <a:rPr lang="en-GB" baseline="0" dirty="0" err="1" smtClean="0"/>
              <a:t>pryderon</a:t>
            </a:r>
            <a:r>
              <a:rPr lang="en-GB" baseline="0" dirty="0" smtClean="0"/>
              <a:t> ac </a:t>
            </a:r>
            <a:r>
              <a:rPr lang="en-GB" baseline="0" dirty="0" err="1" smtClean="0"/>
              <a:t>sut</a:t>
            </a:r>
            <a:r>
              <a:rPr lang="en-GB" baseline="0" dirty="0" smtClean="0"/>
              <a:t> ma </a:t>
            </a:r>
            <a:r>
              <a:rPr lang="en-GB" baseline="0" dirty="0" err="1" smtClean="0"/>
              <a:t>nhw’n</a:t>
            </a:r>
            <a:r>
              <a:rPr lang="en-GB" baseline="0" dirty="0" smtClean="0"/>
              <a:t> </a:t>
            </a:r>
            <a:r>
              <a:rPr lang="en-GB" baseline="0" dirty="0" err="1" smtClean="0"/>
              <a:t>teimlo</a:t>
            </a:r>
            <a:r>
              <a:rPr lang="en-GB" baseline="0" dirty="0" smtClean="0"/>
              <a:t> – </a:t>
            </a:r>
            <a:r>
              <a:rPr lang="en-GB" baseline="0" dirty="0" err="1" smtClean="0"/>
              <a:t>cyfle</a:t>
            </a:r>
            <a:r>
              <a:rPr lang="en-GB" baseline="0" dirty="0" smtClean="0"/>
              <a:t> </a:t>
            </a:r>
            <a:r>
              <a:rPr lang="en-GB" baseline="0" dirty="0" err="1" smtClean="0"/>
              <a:t>iddyn</a:t>
            </a:r>
            <a:r>
              <a:rPr lang="en-GB" baseline="0" dirty="0" smtClean="0"/>
              <a:t> t </a:t>
            </a:r>
            <a:r>
              <a:rPr lang="en-GB" baseline="0" dirty="0" err="1" smtClean="0"/>
              <a:t>hefyd</a:t>
            </a:r>
            <a:r>
              <a:rPr lang="en-GB" baseline="0" dirty="0" smtClean="0"/>
              <a:t> </a:t>
            </a:r>
            <a:r>
              <a:rPr lang="en-GB" baseline="0" dirty="0" err="1" smtClean="0"/>
              <a:t>anofn</a:t>
            </a:r>
            <a:r>
              <a:rPr lang="en-GB" baseline="0" dirty="0" smtClean="0"/>
              <a:t> </a:t>
            </a:r>
            <a:r>
              <a:rPr lang="en-GB" baseline="0" dirty="0" err="1" smtClean="0"/>
              <a:t>neges</a:t>
            </a:r>
            <a:r>
              <a:rPr lang="en-GB" baseline="0" dirty="0" smtClean="0"/>
              <a:t> I </a:t>
            </a:r>
            <a:r>
              <a:rPr lang="en-GB" baseline="0" dirty="0" err="1" smtClean="0"/>
              <a:t>ddweud</a:t>
            </a:r>
            <a:r>
              <a:rPr lang="en-GB" baseline="0" dirty="0" smtClean="0"/>
              <a:t> </a:t>
            </a:r>
            <a:r>
              <a:rPr lang="en-GB" baseline="0" dirty="0" err="1" smtClean="0"/>
              <a:t>ei</a:t>
            </a:r>
            <a:r>
              <a:rPr lang="en-GB" baseline="0" dirty="0" smtClean="0"/>
              <a:t> bod </a:t>
            </a:r>
            <a:r>
              <a:rPr lang="en-GB" baseline="0" dirty="0" err="1" smtClean="0"/>
              <a:t>nhw</a:t>
            </a:r>
            <a:r>
              <a:rPr lang="en-GB" baseline="0" dirty="0" smtClean="0"/>
              <a:t> </a:t>
            </a:r>
            <a:r>
              <a:rPr lang="en-GB" baseline="0" dirty="0" err="1" smtClean="0"/>
              <a:t>neu</a:t>
            </a:r>
            <a:r>
              <a:rPr lang="en-GB" baseline="0" dirty="0" smtClean="0"/>
              <a:t> </a:t>
            </a:r>
            <a:r>
              <a:rPr lang="en-GB" baseline="0" dirty="0" err="1" smtClean="0"/>
              <a:t>rhywun</a:t>
            </a:r>
            <a:r>
              <a:rPr lang="en-GB" baseline="0" dirty="0" smtClean="0"/>
              <a:t> </a:t>
            </a:r>
            <a:r>
              <a:rPr lang="en-GB" baseline="0" dirty="0" err="1" smtClean="0"/>
              <a:t>arall</a:t>
            </a:r>
            <a:r>
              <a:rPr lang="en-GB" baseline="0" dirty="0" smtClean="0"/>
              <a:t> </a:t>
            </a:r>
            <a:r>
              <a:rPr lang="en-GB" baseline="0" dirty="0" err="1" smtClean="0"/>
              <a:t>yn</a:t>
            </a:r>
            <a:r>
              <a:rPr lang="en-GB" baseline="0" dirty="0" smtClean="0"/>
              <a:t> </a:t>
            </a:r>
            <a:r>
              <a:rPr lang="en-GB" baseline="0" dirty="0" err="1" smtClean="0"/>
              <a:t>cael</a:t>
            </a:r>
            <a:r>
              <a:rPr lang="en-GB" baseline="0" dirty="0" smtClean="0"/>
              <a:t> </a:t>
            </a:r>
            <a:r>
              <a:rPr lang="en-GB" baseline="0" dirty="0" err="1" smtClean="0"/>
              <a:t>ei</a:t>
            </a:r>
            <a:r>
              <a:rPr lang="en-GB" baseline="0" dirty="0" smtClean="0"/>
              <a:t> </a:t>
            </a:r>
            <a:r>
              <a:rPr lang="en-GB" baseline="0" dirty="0" err="1" smtClean="0"/>
              <a:t>blwio</a:t>
            </a:r>
            <a:r>
              <a:rPr lang="en-GB" baseline="0" dirty="0" smtClean="0"/>
              <a:t>.</a:t>
            </a:r>
          </a:p>
          <a:p>
            <a:endParaRPr lang="en-GB" baseline="0" dirty="0" smtClean="0"/>
          </a:p>
          <a:p>
            <a:r>
              <a:rPr lang="en-GB" baseline="0" dirty="0" err="1" smtClean="0"/>
              <a:t>Mae’r</a:t>
            </a:r>
            <a:r>
              <a:rPr lang="en-GB" baseline="0" dirty="0" smtClean="0"/>
              <a:t> </a:t>
            </a:r>
            <a:r>
              <a:rPr lang="en-GB" baseline="0" dirty="0" err="1" smtClean="0"/>
              <a:t>athro</a:t>
            </a:r>
            <a:r>
              <a:rPr lang="en-GB" baseline="0" dirty="0" smtClean="0"/>
              <a:t>  / </a:t>
            </a:r>
            <a:r>
              <a:rPr lang="en-GB" baseline="0" dirty="0" err="1" smtClean="0"/>
              <a:t>athrawes</a:t>
            </a:r>
            <a:r>
              <a:rPr lang="en-GB" baseline="0" dirty="0" smtClean="0"/>
              <a:t> </a:t>
            </a:r>
            <a:r>
              <a:rPr lang="en-GB" baseline="0" dirty="0" err="1" smtClean="0"/>
              <a:t>yn</a:t>
            </a:r>
            <a:r>
              <a:rPr lang="en-GB" baseline="0" dirty="0" smtClean="0"/>
              <a:t> </a:t>
            </a:r>
            <a:r>
              <a:rPr lang="en-GB" baseline="0" dirty="0" err="1" smtClean="0"/>
              <a:t>gallu</a:t>
            </a:r>
            <a:r>
              <a:rPr lang="en-GB" baseline="0" dirty="0" smtClean="0"/>
              <a:t> </a:t>
            </a:r>
            <a:r>
              <a:rPr lang="en-GB" baseline="0" dirty="0" err="1" smtClean="0"/>
              <a:t>defnyddio’r</a:t>
            </a:r>
            <a:r>
              <a:rPr lang="en-GB" baseline="0" dirty="0" smtClean="0"/>
              <a:t> </a:t>
            </a:r>
            <a:r>
              <a:rPr lang="en-GB" baseline="0" dirty="0" err="1" smtClean="0"/>
              <a:t>teclyn</a:t>
            </a:r>
            <a:r>
              <a:rPr lang="en-GB" baseline="0" dirty="0" smtClean="0"/>
              <a:t> </a:t>
            </a:r>
            <a:r>
              <a:rPr lang="en-GB" baseline="0" dirty="0" err="1" smtClean="0"/>
              <a:t>yma</a:t>
            </a:r>
            <a:r>
              <a:rPr lang="en-GB" baseline="0" dirty="0" smtClean="0"/>
              <a:t> I </a:t>
            </a:r>
            <a:r>
              <a:rPr lang="en-GB" baseline="0" dirty="0" err="1" smtClean="0"/>
              <a:t>checio</a:t>
            </a:r>
            <a:r>
              <a:rPr lang="en-GB" baseline="0" dirty="0" smtClean="0"/>
              <a:t> </a:t>
            </a:r>
            <a:r>
              <a:rPr lang="en-GB" baseline="0" dirty="0" err="1" smtClean="0"/>
              <a:t>sut</a:t>
            </a:r>
            <a:r>
              <a:rPr lang="en-GB" baseline="0" dirty="0" smtClean="0"/>
              <a:t> </a:t>
            </a:r>
            <a:r>
              <a:rPr lang="en-GB" baseline="0" dirty="0" err="1" smtClean="0"/>
              <a:t>mae’r</a:t>
            </a:r>
            <a:r>
              <a:rPr lang="en-GB" baseline="0" dirty="0" smtClean="0"/>
              <a:t> </a:t>
            </a:r>
            <a:r>
              <a:rPr lang="en-GB" baseline="0" dirty="0" err="1" smtClean="0"/>
              <a:t>dioddefwr</a:t>
            </a:r>
            <a:r>
              <a:rPr lang="en-GB" baseline="0" dirty="0" smtClean="0"/>
              <a:t> </a:t>
            </a:r>
            <a:r>
              <a:rPr lang="en-GB" baseline="0" dirty="0" err="1" smtClean="0"/>
              <a:t>yn</a:t>
            </a:r>
            <a:r>
              <a:rPr lang="en-GB" baseline="0" dirty="0" smtClean="0"/>
              <a:t> </a:t>
            </a:r>
            <a:r>
              <a:rPr lang="en-GB" baseline="0" dirty="0" err="1" smtClean="0"/>
              <a:t>ei</a:t>
            </a:r>
            <a:r>
              <a:rPr lang="en-GB" baseline="0" dirty="0" smtClean="0"/>
              <a:t> </a:t>
            </a:r>
            <a:r>
              <a:rPr lang="en-GB" baseline="0" dirty="0" err="1" smtClean="0"/>
              <a:t>wneud</a:t>
            </a:r>
            <a:r>
              <a:rPr lang="en-GB" baseline="0" dirty="0" smtClean="0"/>
              <a:t> – </a:t>
            </a:r>
            <a:r>
              <a:rPr lang="en-GB" baseline="0" dirty="0" err="1" smtClean="0"/>
              <a:t>Ydy’r</a:t>
            </a:r>
            <a:r>
              <a:rPr lang="en-GB" baseline="0" dirty="0" smtClean="0"/>
              <a:t> </a:t>
            </a:r>
            <a:r>
              <a:rPr lang="en-GB" baseline="0" dirty="0" err="1" smtClean="0"/>
              <a:t>bwlio</a:t>
            </a:r>
            <a:r>
              <a:rPr lang="en-GB" baseline="0" dirty="0" smtClean="0"/>
              <a:t> </a:t>
            </a:r>
            <a:r>
              <a:rPr lang="en-GB" baseline="0" dirty="0" err="1" smtClean="0"/>
              <a:t>yn</a:t>
            </a:r>
            <a:r>
              <a:rPr lang="en-GB" baseline="0" dirty="0" smtClean="0"/>
              <a:t> </a:t>
            </a:r>
            <a:r>
              <a:rPr lang="en-GB" baseline="0" dirty="0" err="1" smtClean="0"/>
              <a:t>parhau</a:t>
            </a:r>
            <a:r>
              <a:rPr lang="en-GB" baseline="0" dirty="0" smtClean="0"/>
              <a:t> – </a:t>
            </a:r>
            <a:r>
              <a:rPr lang="en-GB" baseline="0" dirty="0" err="1" smtClean="0"/>
              <a:t>sut</a:t>
            </a:r>
            <a:r>
              <a:rPr lang="en-GB" baseline="0" dirty="0" smtClean="0"/>
              <a:t> </a:t>
            </a:r>
            <a:r>
              <a:rPr lang="en-GB" baseline="0" dirty="0" err="1" smtClean="0"/>
              <a:t>mae’nt</a:t>
            </a:r>
            <a:r>
              <a:rPr lang="en-GB" baseline="0" dirty="0" smtClean="0"/>
              <a:t> </a:t>
            </a:r>
            <a:r>
              <a:rPr lang="en-GB" baseline="0" dirty="0" err="1" smtClean="0"/>
              <a:t>yn</a:t>
            </a:r>
            <a:r>
              <a:rPr lang="en-GB" baseline="0" dirty="0" smtClean="0"/>
              <a:t> </a:t>
            </a:r>
            <a:r>
              <a:rPr lang="en-GB" baseline="0" dirty="0" err="1" smtClean="0"/>
              <a:t>teimlo</a:t>
            </a:r>
            <a:r>
              <a:rPr lang="en-GB" baseline="0" dirty="0" smtClean="0"/>
              <a:t> </a:t>
            </a:r>
            <a:r>
              <a:rPr lang="en-GB" baseline="0" dirty="0" err="1" smtClean="0"/>
              <a:t>heddiw</a:t>
            </a:r>
            <a:r>
              <a:rPr lang="en-GB" baseline="0" dirty="0" smtClean="0"/>
              <a:t> – a </a:t>
            </a:r>
            <a:r>
              <a:rPr lang="en-GB" baseline="0" dirty="0" err="1" smtClean="0"/>
              <a:t>oes</a:t>
            </a:r>
            <a:r>
              <a:rPr lang="en-GB" baseline="0" dirty="0" smtClean="0"/>
              <a:t> </a:t>
            </a:r>
            <a:r>
              <a:rPr lang="en-GB" baseline="0" dirty="0" err="1" smtClean="0"/>
              <a:t>unrhyw</a:t>
            </a:r>
            <a:r>
              <a:rPr lang="en-GB" baseline="0" dirty="0" smtClean="0"/>
              <a:t> </a:t>
            </a:r>
            <a:r>
              <a:rPr lang="en-GB" baseline="0" dirty="0" err="1" smtClean="0"/>
              <a:t>ddigwyddiad</a:t>
            </a:r>
            <a:r>
              <a:rPr lang="en-GB" baseline="0" dirty="0" smtClean="0"/>
              <a:t> </a:t>
            </a:r>
            <a:r>
              <a:rPr lang="en-GB" baseline="0" dirty="0" err="1" smtClean="0"/>
              <a:t>bwlio</a:t>
            </a:r>
            <a:r>
              <a:rPr lang="en-GB" baseline="0" dirty="0" smtClean="0"/>
              <a:t> </a:t>
            </a:r>
            <a:r>
              <a:rPr lang="en-GB" baseline="0" dirty="0" err="1" smtClean="0"/>
              <a:t>wedi</a:t>
            </a:r>
            <a:r>
              <a:rPr lang="en-GB" baseline="0" dirty="0" smtClean="0"/>
              <a:t> </a:t>
            </a:r>
            <a:r>
              <a:rPr lang="en-GB" baseline="0" dirty="0" err="1" smtClean="0"/>
              <a:t>digwydd</a:t>
            </a:r>
            <a:r>
              <a:rPr lang="en-GB" baseline="0" dirty="0" smtClean="0"/>
              <a:t> </a:t>
            </a:r>
            <a:r>
              <a:rPr lang="en-GB" baseline="0" dirty="0" err="1" smtClean="0"/>
              <a:t>heddiw</a:t>
            </a:r>
            <a:r>
              <a:rPr lang="en-GB" baseline="0" dirty="0" smtClean="0"/>
              <a:t> </a:t>
            </a:r>
            <a:r>
              <a:rPr lang="en-GB" baseline="0" dirty="0" err="1" smtClean="0"/>
              <a:t>ayyb</a:t>
            </a:r>
            <a:r>
              <a:rPr lang="en-GB" baseline="0" dirty="0" smtClean="0"/>
              <a:t>.</a:t>
            </a:r>
          </a:p>
          <a:p>
            <a:endParaRPr lang="en-GB" baseline="0" dirty="0" smtClean="0"/>
          </a:p>
          <a:p>
            <a:r>
              <a:rPr lang="en-GB" baseline="0" dirty="0" smtClean="0"/>
              <a:t>Are 43 – School based Counselling Service </a:t>
            </a:r>
            <a:r>
              <a:rPr lang="en-GB" baseline="0" dirty="0" err="1" smtClean="0"/>
              <a:t>ydy</a:t>
            </a:r>
            <a:r>
              <a:rPr lang="en-GB" baseline="0" dirty="0" smtClean="0"/>
              <a:t> Area 43 – </a:t>
            </a:r>
            <a:r>
              <a:rPr lang="en-GB" baseline="0" dirty="0" err="1" smtClean="0"/>
              <a:t>sydd</a:t>
            </a:r>
            <a:r>
              <a:rPr lang="en-GB" baseline="0" dirty="0" smtClean="0"/>
              <a:t> </a:t>
            </a:r>
            <a:r>
              <a:rPr lang="en-GB" baseline="0" dirty="0" err="1" smtClean="0"/>
              <a:t>yn</a:t>
            </a:r>
            <a:r>
              <a:rPr lang="en-GB" baseline="0" dirty="0" smtClean="0"/>
              <a:t> </a:t>
            </a:r>
            <a:r>
              <a:rPr lang="en-GB" baseline="0" dirty="0" err="1" smtClean="0"/>
              <a:t>gweithio</a:t>
            </a:r>
            <a:r>
              <a:rPr lang="en-GB" baseline="0" dirty="0" smtClean="0"/>
              <a:t> </a:t>
            </a:r>
            <a:r>
              <a:rPr lang="en-GB" baseline="0" dirty="0" err="1" smtClean="0"/>
              <a:t>mewn</a:t>
            </a:r>
            <a:r>
              <a:rPr lang="en-GB" baseline="0" dirty="0" smtClean="0"/>
              <a:t> </a:t>
            </a:r>
            <a:r>
              <a:rPr lang="en-GB" baseline="0" dirty="0" err="1" smtClean="0"/>
              <a:t>ysgolion</a:t>
            </a:r>
            <a:r>
              <a:rPr lang="en-GB" baseline="0" dirty="0" smtClean="0"/>
              <a:t> </a:t>
            </a:r>
            <a:r>
              <a:rPr lang="en-GB" baseline="0" dirty="0" err="1" smtClean="0"/>
              <a:t>uwchradd</a:t>
            </a:r>
            <a:r>
              <a:rPr lang="en-GB" baseline="0" dirty="0" smtClean="0"/>
              <a:t> Sir gar </a:t>
            </a:r>
            <a:r>
              <a:rPr lang="en-GB" baseline="0" dirty="0" err="1" smtClean="0"/>
              <a:t>yn</a:t>
            </a:r>
            <a:r>
              <a:rPr lang="en-GB" baseline="0" dirty="0" smtClean="0"/>
              <a:t> </a:t>
            </a:r>
            <a:r>
              <a:rPr lang="en-GB" baseline="0" dirty="0" err="1" smtClean="0"/>
              <a:t>bennaf</a:t>
            </a:r>
            <a:r>
              <a:rPr lang="en-GB" baseline="0" dirty="0" smtClean="0"/>
              <a:t> </a:t>
            </a:r>
            <a:r>
              <a:rPr lang="en-GB" baseline="0" dirty="0" err="1" smtClean="0"/>
              <a:t>ond</a:t>
            </a:r>
            <a:r>
              <a:rPr lang="en-GB" baseline="0" dirty="0" smtClean="0"/>
              <a:t> </a:t>
            </a:r>
            <a:r>
              <a:rPr lang="en-GB" baseline="0" dirty="0" err="1" smtClean="0"/>
              <a:t>mae’n</a:t>
            </a:r>
            <a:r>
              <a:rPr lang="en-GB" baseline="0" dirty="0" smtClean="0"/>
              <a:t> </a:t>
            </a:r>
            <a:r>
              <a:rPr lang="en-GB" baseline="0" dirty="0" err="1" smtClean="0"/>
              <a:t>yn</a:t>
            </a:r>
            <a:r>
              <a:rPr lang="en-GB" baseline="0" dirty="0" smtClean="0"/>
              <a:t> </a:t>
            </a:r>
            <a:r>
              <a:rPr lang="en-GB" baseline="0" dirty="0" err="1" smtClean="0"/>
              <a:t>gallu</a:t>
            </a:r>
            <a:r>
              <a:rPr lang="en-GB" baseline="0" dirty="0" smtClean="0"/>
              <a:t> </a:t>
            </a:r>
            <a:r>
              <a:rPr lang="en-GB" baseline="0" dirty="0" err="1" smtClean="0"/>
              <a:t>gweld</a:t>
            </a:r>
            <a:r>
              <a:rPr lang="en-GB" baseline="0" dirty="0" smtClean="0"/>
              <a:t> </a:t>
            </a:r>
            <a:r>
              <a:rPr lang="en-GB" baseline="0" dirty="0" err="1" smtClean="0"/>
              <a:t>disgyblion</a:t>
            </a:r>
            <a:r>
              <a:rPr lang="en-GB" baseline="0" dirty="0" smtClean="0"/>
              <a:t> bl5 a 6 </a:t>
            </a:r>
            <a:r>
              <a:rPr lang="en-GB" baseline="0" dirty="0" err="1" smtClean="0"/>
              <a:t>mewn</a:t>
            </a:r>
            <a:r>
              <a:rPr lang="en-GB" baseline="0" dirty="0" smtClean="0"/>
              <a:t> </a:t>
            </a:r>
            <a:r>
              <a:rPr lang="en-GB" baseline="0" dirty="0" err="1" smtClean="0"/>
              <a:t>ysgolion</a:t>
            </a:r>
            <a:r>
              <a:rPr lang="en-GB" baseline="0" dirty="0" smtClean="0"/>
              <a:t> </a:t>
            </a:r>
            <a:r>
              <a:rPr lang="en-GB" baseline="0" dirty="0" err="1" smtClean="0"/>
              <a:t>cynradd</a:t>
            </a:r>
            <a:r>
              <a:rPr lang="en-GB" baseline="0" dirty="0" smtClean="0"/>
              <a:t>.</a:t>
            </a:r>
          </a:p>
          <a:p>
            <a:endParaRPr lang="en-GB" baseline="0" dirty="0" smtClean="0"/>
          </a:p>
          <a:p>
            <a:r>
              <a:rPr lang="en-GB" baseline="0" dirty="0" smtClean="0"/>
              <a:t>System </a:t>
            </a:r>
            <a:r>
              <a:rPr lang="en-GB" baseline="0" dirty="0" err="1" smtClean="0"/>
              <a:t>Bydi</a:t>
            </a:r>
            <a:r>
              <a:rPr lang="en-GB" baseline="0" dirty="0" smtClean="0"/>
              <a:t> – Friendship groups </a:t>
            </a:r>
            <a:r>
              <a:rPr lang="en-GB" baseline="0" dirty="0" err="1" smtClean="0"/>
              <a:t>yn</a:t>
            </a:r>
            <a:r>
              <a:rPr lang="en-GB" baseline="0" dirty="0" smtClean="0"/>
              <a:t> </a:t>
            </a:r>
            <a:r>
              <a:rPr lang="en-GB" baseline="0" dirty="0" err="1" smtClean="0"/>
              <a:t>gallu</a:t>
            </a:r>
            <a:r>
              <a:rPr lang="en-GB" baseline="0" dirty="0" smtClean="0"/>
              <a:t> </a:t>
            </a:r>
            <a:r>
              <a:rPr lang="en-GB" baseline="0" dirty="0" err="1" smtClean="0"/>
              <a:t>gweithio</a:t>
            </a:r>
            <a:r>
              <a:rPr lang="en-GB" baseline="0" dirty="0" smtClean="0"/>
              <a:t> </a:t>
            </a:r>
            <a:r>
              <a:rPr lang="en-GB" baseline="0" dirty="0" err="1" smtClean="0"/>
              <a:t>hefyd</a:t>
            </a:r>
            <a:r>
              <a:rPr lang="en-GB" baseline="0" dirty="0" smtClean="0"/>
              <a:t> – </a:t>
            </a:r>
            <a:r>
              <a:rPr lang="en-GB" baseline="0" dirty="0" err="1" smtClean="0"/>
              <a:t>helpu’r</a:t>
            </a:r>
            <a:r>
              <a:rPr lang="en-GB" baseline="0" dirty="0" smtClean="0"/>
              <a:t> </a:t>
            </a:r>
            <a:r>
              <a:rPr lang="en-GB" baseline="0" dirty="0" err="1" smtClean="0"/>
              <a:t>dioddefwr</a:t>
            </a:r>
            <a:r>
              <a:rPr lang="en-GB" baseline="0" dirty="0" smtClean="0"/>
              <a:t> </a:t>
            </a:r>
            <a:r>
              <a:rPr lang="en-GB" baseline="0" dirty="0" err="1" smtClean="0"/>
              <a:t>i</a:t>
            </a:r>
            <a:r>
              <a:rPr lang="en-GB" baseline="0" dirty="0" smtClean="0"/>
              <a:t> </a:t>
            </a:r>
            <a:r>
              <a:rPr lang="en-GB" baseline="0" dirty="0" err="1" smtClean="0"/>
              <a:t>deimlo’n</a:t>
            </a:r>
            <a:r>
              <a:rPr lang="en-GB" baseline="0" dirty="0" smtClean="0"/>
              <a:t> </a:t>
            </a:r>
            <a:r>
              <a:rPr lang="en-GB" baseline="0" dirty="0" err="1" smtClean="0"/>
              <a:t>llai</a:t>
            </a:r>
            <a:r>
              <a:rPr lang="en-GB" baseline="0" dirty="0" smtClean="0"/>
              <a:t> </a:t>
            </a:r>
            <a:r>
              <a:rPr lang="en-GB" baseline="0" dirty="0" err="1" smtClean="0"/>
              <a:t>unig</a:t>
            </a:r>
            <a:r>
              <a:rPr lang="en-GB" baseline="0" dirty="0" smtClean="0"/>
              <a:t> – </a:t>
            </a:r>
            <a:r>
              <a:rPr lang="en-GB" baseline="0" dirty="0" err="1" smtClean="0"/>
              <a:t>pebai</a:t>
            </a:r>
            <a:r>
              <a:rPr lang="en-GB" baseline="0" dirty="0" smtClean="0"/>
              <a:t> </a:t>
            </a:r>
            <a:r>
              <a:rPr lang="en-GB" baseline="0" dirty="0" err="1" smtClean="0"/>
              <a:t>gyda</a:t>
            </a:r>
            <a:r>
              <a:rPr lang="en-GB" baseline="0" dirty="0" smtClean="0"/>
              <a:t> </a:t>
            </a:r>
            <a:r>
              <a:rPr lang="en-GB" baseline="0" dirty="0" err="1" smtClean="0"/>
              <a:t>rhywun</a:t>
            </a:r>
            <a:r>
              <a:rPr lang="en-GB" baseline="0" dirty="0" smtClean="0"/>
              <a:t> </a:t>
            </a:r>
            <a:r>
              <a:rPr lang="en-GB" baseline="0" dirty="0" err="1" smtClean="0"/>
              <a:t>arall</a:t>
            </a:r>
            <a:r>
              <a:rPr lang="en-GB" baseline="0" dirty="0" smtClean="0"/>
              <a:t> – </a:t>
            </a:r>
            <a:r>
              <a:rPr lang="en-GB" baseline="0" dirty="0" err="1" smtClean="0"/>
              <a:t>llai</a:t>
            </a:r>
            <a:r>
              <a:rPr lang="en-GB" baseline="0" dirty="0" smtClean="0"/>
              <a:t> o </a:t>
            </a:r>
            <a:r>
              <a:rPr lang="en-GB" baseline="0" dirty="0" err="1" smtClean="0"/>
              <a:t>siawns</a:t>
            </a:r>
            <a:r>
              <a:rPr lang="en-GB" baseline="0" dirty="0" smtClean="0"/>
              <a:t> </a:t>
            </a:r>
            <a:r>
              <a:rPr lang="en-GB" baseline="0" dirty="0" err="1" smtClean="0"/>
              <a:t>I’r</a:t>
            </a:r>
            <a:r>
              <a:rPr lang="en-GB" baseline="0" dirty="0" smtClean="0"/>
              <a:t> </a:t>
            </a:r>
            <a:r>
              <a:rPr lang="en-GB" baseline="0" dirty="0" err="1" smtClean="0"/>
              <a:t>bwli</a:t>
            </a:r>
            <a:r>
              <a:rPr lang="en-GB" baseline="0" dirty="0" smtClean="0"/>
              <a:t> </a:t>
            </a:r>
            <a:r>
              <a:rPr lang="en-GB" baseline="0" dirty="0" err="1" smtClean="0"/>
              <a:t>ymosod</a:t>
            </a:r>
            <a:r>
              <a:rPr lang="en-GB" baseline="0" dirty="0" smtClean="0"/>
              <a:t> </a:t>
            </a:r>
            <a:r>
              <a:rPr lang="en-GB" baseline="0" dirty="0" err="1" smtClean="0"/>
              <a:t>ayyb</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9956BA3F-FB33-4941-8349-218F48582C9F}" type="slidenum">
              <a:rPr lang="en-GB" smtClean="0"/>
              <a:t>14</a:t>
            </a:fld>
            <a:endParaRPr lang="en-GB" dirty="0"/>
          </a:p>
        </p:txBody>
      </p:sp>
    </p:spTree>
    <p:extLst>
      <p:ext uri="{BB962C8B-B14F-4D97-AF65-F5344CB8AC3E}">
        <p14:creationId xmlns:p14="http://schemas.microsoft.com/office/powerpoint/2010/main" val="1880738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Mae’r</a:t>
            </a:r>
            <a:r>
              <a:rPr lang="en-GB" dirty="0" smtClean="0"/>
              <a:t> </a:t>
            </a:r>
            <a:r>
              <a:rPr lang="en-GB" dirty="0" err="1" smtClean="0"/>
              <a:t>gwefan</a:t>
            </a:r>
            <a:r>
              <a:rPr lang="en-GB" dirty="0" smtClean="0"/>
              <a:t> </a:t>
            </a:r>
            <a:r>
              <a:rPr lang="en-GB" dirty="0" err="1" smtClean="0"/>
              <a:t>schoolbeat</a:t>
            </a:r>
            <a:r>
              <a:rPr lang="en-GB" dirty="0" smtClean="0"/>
              <a:t> .org </a:t>
            </a:r>
            <a:r>
              <a:rPr lang="en-GB" dirty="0" err="1" smtClean="0"/>
              <a:t>yn</a:t>
            </a:r>
            <a:r>
              <a:rPr lang="en-GB" dirty="0" smtClean="0"/>
              <a:t> </a:t>
            </a:r>
            <a:r>
              <a:rPr lang="en-GB" dirty="0" err="1" smtClean="0"/>
              <a:t>adnodd</a:t>
            </a:r>
            <a:r>
              <a:rPr lang="en-GB" baseline="0" dirty="0" smtClean="0"/>
              <a:t> </a:t>
            </a:r>
            <a:r>
              <a:rPr lang="en-GB" baseline="0" dirty="0" err="1" smtClean="0"/>
              <a:t>dda</a:t>
            </a:r>
            <a:r>
              <a:rPr lang="en-GB" baseline="0" dirty="0" smtClean="0"/>
              <a:t> </a:t>
            </a:r>
            <a:r>
              <a:rPr lang="en-GB" baseline="0" dirty="0" err="1" smtClean="0"/>
              <a:t>I’w</a:t>
            </a:r>
            <a:r>
              <a:rPr lang="en-GB" baseline="0" dirty="0" smtClean="0"/>
              <a:t> </a:t>
            </a:r>
            <a:r>
              <a:rPr lang="en-GB" baseline="0" dirty="0" err="1" smtClean="0"/>
              <a:t>defnyddio</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codi</a:t>
            </a:r>
            <a:r>
              <a:rPr lang="en-GB" baseline="0" dirty="0" smtClean="0"/>
              <a:t> </a:t>
            </a:r>
            <a:r>
              <a:rPr lang="en-GB" baseline="0" dirty="0" err="1" smtClean="0"/>
              <a:t>ymwybyddaieth</a:t>
            </a:r>
            <a:r>
              <a:rPr lang="en-GB" baseline="0" dirty="0" smtClean="0"/>
              <a:t> </a:t>
            </a:r>
            <a:r>
              <a:rPr lang="en-GB" baseline="0" dirty="0" err="1" smtClean="0"/>
              <a:t>ar</a:t>
            </a:r>
            <a:r>
              <a:rPr lang="en-GB" baseline="0" dirty="0" smtClean="0"/>
              <a:t> y mater o </a:t>
            </a:r>
            <a:r>
              <a:rPr lang="en-GB" baseline="0" dirty="0" err="1" smtClean="0"/>
              <a:t>fwlio</a:t>
            </a:r>
            <a:r>
              <a:rPr lang="en-GB" baseline="0" dirty="0" smtClean="0"/>
              <a:t> a </a:t>
            </a:r>
            <a:r>
              <a:rPr lang="en-GB" baseline="0" dirty="0" err="1" smtClean="0"/>
              <a:t>hefyd</a:t>
            </a:r>
            <a:r>
              <a:rPr lang="en-GB" baseline="0" dirty="0" smtClean="0"/>
              <a:t> </a:t>
            </a:r>
            <a:r>
              <a:rPr lang="en-GB" baseline="0" dirty="0" err="1" smtClean="0"/>
              <a:t>i</a:t>
            </a:r>
            <a:r>
              <a:rPr lang="en-GB" baseline="0" dirty="0" smtClean="0"/>
              <a:t> </a:t>
            </a:r>
            <a:r>
              <a:rPr lang="en-GB" baseline="0" dirty="0" err="1" smtClean="0"/>
              <a:t>hyrwyddo’r</a:t>
            </a:r>
            <a:r>
              <a:rPr lang="en-GB" baseline="0" dirty="0" smtClean="0"/>
              <a:t> </a:t>
            </a:r>
            <a:r>
              <a:rPr lang="en-GB" baseline="0" dirty="0" err="1" smtClean="0"/>
              <a:t>ffaith</a:t>
            </a:r>
            <a:r>
              <a:rPr lang="en-GB" baseline="0" dirty="0" smtClean="0"/>
              <a:t> bod </a:t>
            </a:r>
            <a:r>
              <a:rPr lang="en-GB" baseline="0" dirty="0" err="1" smtClean="0"/>
              <a:t>ymyddygiadau</a:t>
            </a:r>
            <a:r>
              <a:rPr lang="en-GB" baseline="0" dirty="0" smtClean="0"/>
              <a:t> </a:t>
            </a:r>
            <a:r>
              <a:rPr lang="en-GB" baseline="0" dirty="0" err="1" smtClean="0"/>
              <a:t>bwlio</a:t>
            </a:r>
            <a:r>
              <a:rPr lang="en-GB" baseline="0" dirty="0" smtClean="0"/>
              <a:t> </a:t>
            </a:r>
            <a:r>
              <a:rPr lang="en-GB" baseline="0" dirty="0" err="1" smtClean="0"/>
              <a:t>yn</a:t>
            </a:r>
            <a:r>
              <a:rPr lang="en-GB" baseline="0" dirty="0" smtClean="0"/>
              <a:t> </a:t>
            </a:r>
            <a:r>
              <a:rPr lang="en-GB" baseline="0" dirty="0" err="1" smtClean="0"/>
              <a:t>gallu</a:t>
            </a:r>
            <a:r>
              <a:rPr lang="en-GB" baseline="0" dirty="0" smtClean="0"/>
              <a:t> </a:t>
            </a:r>
            <a:r>
              <a:rPr lang="en-GB" baseline="0" dirty="0" err="1" smtClean="0"/>
              <a:t>torri’r</a:t>
            </a:r>
            <a:r>
              <a:rPr lang="en-GB" baseline="0" dirty="0" smtClean="0"/>
              <a:t> </a:t>
            </a:r>
            <a:r>
              <a:rPr lang="en-GB" baseline="0" dirty="0" err="1" smtClean="0"/>
              <a:t>gyfraith</a:t>
            </a:r>
            <a:r>
              <a:rPr lang="en-GB" baseline="0" dirty="0" smtClean="0"/>
              <a:t> ac </a:t>
            </a:r>
            <a:r>
              <a:rPr lang="en-GB" baseline="0" dirty="0" err="1" smtClean="0"/>
              <a:t>arawain</a:t>
            </a:r>
            <a:r>
              <a:rPr lang="en-GB" baseline="0" dirty="0" smtClean="0"/>
              <a:t> at </a:t>
            </a:r>
            <a:r>
              <a:rPr lang="en-GB" baseline="0" dirty="0" err="1" smtClean="0"/>
              <a:t>gyfnod</a:t>
            </a:r>
            <a:r>
              <a:rPr lang="en-GB" baseline="0" dirty="0" smtClean="0"/>
              <a:t> </a:t>
            </a:r>
            <a:r>
              <a:rPr lang="en-GB" baseline="0" dirty="0" err="1" smtClean="0"/>
              <a:t>yn</a:t>
            </a:r>
            <a:r>
              <a:rPr lang="en-GB" baseline="0" dirty="0" smtClean="0"/>
              <a:t> y </a:t>
            </a:r>
            <a:r>
              <a:rPr lang="en-GB" baseline="0" dirty="0" err="1" smtClean="0"/>
              <a:t>carchar</a:t>
            </a:r>
            <a:r>
              <a:rPr lang="en-GB" baseline="0" dirty="0" smtClean="0"/>
              <a:t>.  Mae </a:t>
            </a:r>
            <a:r>
              <a:rPr lang="en-GB" baseline="0" dirty="0" err="1" smtClean="0"/>
              <a:t>adran</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disgyblion</a:t>
            </a:r>
            <a:r>
              <a:rPr lang="en-GB" baseline="0" dirty="0" smtClean="0"/>
              <a:t>, </a:t>
            </a:r>
            <a:r>
              <a:rPr lang="en-GB" baseline="0" dirty="0" err="1" smtClean="0"/>
              <a:t>rieni</a:t>
            </a:r>
            <a:r>
              <a:rPr lang="en-GB" baseline="0" dirty="0" smtClean="0"/>
              <a:t> ac </a:t>
            </a:r>
            <a:r>
              <a:rPr lang="en-GB" baseline="0" dirty="0" err="1" smtClean="0"/>
              <a:t>athrawon</a:t>
            </a:r>
            <a:r>
              <a:rPr lang="en-GB" baseline="0" dirty="0" smtClean="0"/>
              <a:t>. </a:t>
            </a:r>
            <a:r>
              <a:rPr lang="en-GB" baseline="0" dirty="0" err="1" smtClean="0"/>
              <a:t>Gallwch</a:t>
            </a:r>
            <a:r>
              <a:rPr lang="en-GB" baseline="0" dirty="0" smtClean="0"/>
              <a:t> </a:t>
            </a:r>
            <a:r>
              <a:rPr lang="en-GB" baseline="0" dirty="0" err="1" smtClean="0"/>
              <a:t>ddefnyddio’r</a:t>
            </a:r>
            <a:r>
              <a:rPr lang="en-GB" baseline="0" dirty="0" smtClean="0"/>
              <a:t> </a:t>
            </a:r>
            <a:r>
              <a:rPr lang="en-GB" baseline="0" dirty="0" err="1" smtClean="0"/>
              <a:t>wefan</a:t>
            </a:r>
            <a:r>
              <a:rPr lang="en-GB" baseline="0" dirty="0" smtClean="0"/>
              <a:t> </a:t>
            </a:r>
            <a:r>
              <a:rPr lang="en-GB" baseline="0" dirty="0" err="1" smtClean="0"/>
              <a:t>yma</a:t>
            </a:r>
            <a:r>
              <a:rPr lang="en-GB" baseline="0" dirty="0" smtClean="0"/>
              <a:t> </a:t>
            </a:r>
            <a:r>
              <a:rPr lang="en-GB" baseline="0" dirty="0" err="1" smtClean="0"/>
              <a:t>yn</a:t>
            </a:r>
            <a:r>
              <a:rPr lang="en-GB" baseline="0" dirty="0" smtClean="0"/>
              <a:t> </a:t>
            </a:r>
            <a:r>
              <a:rPr lang="en-GB" baseline="0" dirty="0" err="1" smtClean="0"/>
              <a:t>ystod</a:t>
            </a:r>
            <a:r>
              <a:rPr lang="en-GB" baseline="0" dirty="0" smtClean="0"/>
              <a:t> </a:t>
            </a:r>
            <a:r>
              <a:rPr lang="en-GB" baseline="0" dirty="0" err="1" smtClean="0"/>
              <a:t>gwers</a:t>
            </a:r>
            <a:r>
              <a:rPr lang="en-GB" baseline="0" dirty="0" smtClean="0"/>
              <a:t> </a:t>
            </a:r>
            <a:r>
              <a:rPr lang="en-GB" baseline="0" dirty="0" err="1" smtClean="0"/>
              <a:t>ABCh</a:t>
            </a:r>
            <a:r>
              <a:rPr lang="en-GB" baseline="0" dirty="0" smtClean="0"/>
              <a:t> </a:t>
            </a:r>
            <a:r>
              <a:rPr lang="en-GB" baseline="0" dirty="0" err="1" smtClean="0"/>
              <a:t>neu</a:t>
            </a:r>
            <a:r>
              <a:rPr lang="en-GB" baseline="0" dirty="0" smtClean="0"/>
              <a:t> </a:t>
            </a:r>
            <a:r>
              <a:rPr lang="en-GB" baseline="0" dirty="0" err="1" smtClean="0"/>
              <a:t>Amser</a:t>
            </a:r>
            <a:r>
              <a:rPr lang="en-GB" baseline="0" dirty="0" smtClean="0"/>
              <a:t> </a:t>
            </a:r>
            <a:r>
              <a:rPr lang="en-GB" baseline="0" dirty="0" err="1" smtClean="0"/>
              <a:t>Aur</a:t>
            </a:r>
            <a:r>
              <a:rPr lang="en-GB" baseline="0" dirty="0" smtClean="0"/>
              <a:t> – </a:t>
            </a:r>
            <a:r>
              <a:rPr lang="en-GB" baseline="0" dirty="0" err="1" smtClean="0"/>
              <a:t>lle</a:t>
            </a:r>
            <a:r>
              <a:rPr lang="en-GB" baseline="0" dirty="0" smtClean="0"/>
              <a:t> gall y plant </a:t>
            </a:r>
            <a:r>
              <a:rPr lang="en-GB" baseline="0" dirty="0" err="1" smtClean="0"/>
              <a:t>chwarae’r</a:t>
            </a:r>
            <a:r>
              <a:rPr lang="en-GB" baseline="0" dirty="0" smtClean="0"/>
              <a:t> </a:t>
            </a:r>
            <a:r>
              <a:rPr lang="en-GB" baseline="0" dirty="0" err="1" smtClean="0"/>
              <a:t>gemau</a:t>
            </a:r>
            <a:r>
              <a:rPr lang="en-GB" baseline="0" dirty="0" smtClean="0"/>
              <a:t> </a:t>
            </a:r>
            <a:r>
              <a:rPr lang="en-GB" baseline="0" dirty="0" err="1" smtClean="0"/>
              <a:t>neu</a:t>
            </a:r>
            <a:r>
              <a:rPr lang="en-GB" baseline="0" dirty="0" smtClean="0"/>
              <a:t> </a:t>
            </a:r>
            <a:r>
              <a:rPr lang="en-GB" baseline="0" dirty="0" err="1" smtClean="0"/>
              <a:t>cwblhau’r</a:t>
            </a:r>
            <a:r>
              <a:rPr lang="en-GB" baseline="0" dirty="0" smtClean="0"/>
              <a:t> </a:t>
            </a:r>
            <a:r>
              <a:rPr lang="en-GB" baseline="0" dirty="0" err="1" smtClean="0"/>
              <a:t>cwisiau</a:t>
            </a:r>
            <a:r>
              <a:rPr lang="en-GB" baseline="0" dirty="0" smtClean="0"/>
              <a:t> </a:t>
            </a:r>
            <a:r>
              <a:rPr lang="en-GB" baseline="0" dirty="0" err="1" smtClean="0"/>
              <a:t>sydd</a:t>
            </a:r>
            <a:r>
              <a:rPr lang="en-GB" baseline="0" dirty="0" smtClean="0"/>
              <a:t> </a:t>
            </a:r>
            <a:r>
              <a:rPr lang="en-GB" baseline="0" dirty="0" err="1" smtClean="0"/>
              <a:t>ar</a:t>
            </a:r>
            <a:r>
              <a:rPr lang="en-GB" baseline="0" dirty="0" smtClean="0"/>
              <a:t> y </a:t>
            </a:r>
            <a:r>
              <a:rPr lang="en-GB" baseline="0" dirty="0" err="1" smtClean="0"/>
              <a:t>gewfan</a:t>
            </a:r>
            <a:r>
              <a:rPr lang="en-GB" baseline="0" dirty="0" smtClean="0"/>
              <a:t> </a:t>
            </a:r>
            <a:r>
              <a:rPr lang="en-GB" baseline="0" dirty="0" err="1" smtClean="0"/>
              <a:t>ynglyn</a:t>
            </a:r>
            <a:r>
              <a:rPr lang="en-GB" baseline="0" dirty="0" smtClean="0"/>
              <a:t> a </a:t>
            </a:r>
            <a:r>
              <a:rPr lang="en-GB" baseline="0" dirty="0" err="1" smtClean="0"/>
              <a:t>bwlio</a:t>
            </a:r>
            <a:r>
              <a:rPr lang="en-GB" baseline="0" dirty="0" smtClean="0"/>
              <a:t>. </a:t>
            </a:r>
            <a:r>
              <a:rPr lang="en-GB" baseline="0" dirty="0" err="1" smtClean="0"/>
              <a:t>Fford</a:t>
            </a:r>
            <a:r>
              <a:rPr lang="en-GB" baseline="0" dirty="0" smtClean="0"/>
              <a:t> </a:t>
            </a:r>
            <a:r>
              <a:rPr lang="en-GB" baseline="0" dirty="0" err="1" smtClean="0"/>
              <a:t>arall</a:t>
            </a:r>
            <a:r>
              <a:rPr lang="en-GB" baseline="0" dirty="0" smtClean="0"/>
              <a:t> o </a:t>
            </a:r>
            <a:r>
              <a:rPr lang="en-GB" baseline="0" dirty="0" err="1" smtClean="0"/>
              <a:t>addysgu’r</a:t>
            </a:r>
            <a:r>
              <a:rPr lang="en-GB" baseline="0" dirty="0" smtClean="0"/>
              <a:t> </a:t>
            </a:r>
            <a:r>
              <a:rPr lang="en-GB" baseline="0" dirty="0" err="1" smtClean="0"/>
              <a:t>disgyblion</a:t>
            </a:r>
            <a:r>
              <a:rPr lang="en-GB" baseline="0" dirty="0" smtClean="0"/>
              <a:t> </a:t>
            </a:r>
            <a:r>
              <a:rPr lang="en-GB" baseline="0" dirty="0" err="1" smtClean="0"/>
              <a:t>ar</a:t>
            </a:r>
            <a:r>
              <a:rPr lang="en-GB" baseline="0" dirty="0" smtClean="0"/>
              <a:t> </a:t>
            </a:r>
            <a:r>
              <a:rPr lang="en-GB" baseline="0" dirty="0" err="1" smtClean="0"/>
              <a:t>bwilio</a:t>
            </a:r>
            <a:r>
              <a:rPr lang="en-GB" baseline="0" dirty="0" smtClean="0"/>
              <a:t> ac  </a:t>
            </a:r>
            <a:r>
              <a:rPr lang="en-GB" baseline="0" dirty="0" err="1" smtClean="0"/>
              <a:t>atal</a:t>
            </a:r>
            <a:r>
              <a:rPr lang="en-GB" baseline="0" dirty="0" smtClean="0"/>
              <a:t> </a:t>
            </a:r>
            <a:r>
              <a:rPr lang="en-GB" baseline="0" dirty="0" err="1" smtClean="0"/>
              <a:t>rhai</a:t>
            </a:r>
            <a:r>
              <a:rPr lang="en-GB" baseline="0" dirty="0" smtClean="0"/>
              <a:t> </a:t>
            </a:r>
            <a:r>
              <a:rPr lang="en-GB" baseline="0" dirty="0" err="1" smtClean="0"/>
              <a:t>disgbylion</a:t>
            </a:r>
            <a:r>
              <a:rPr lang="en-GB" baseline="0" dirty="0" smtClean="0"/>
              <a:t> </a:t>
            </a:r>
            <a:r>
              <a:rPr lang="en-GB" baseline="0" dirty="0" err="1" smtClean="0"/>
              <a:t>rhag</a:t>
            </a:r>
            <a:r>
              <a:rPr lang="en-GB" baseline="0" dirty="0" smtClean="0"/>
              <a:t> </a:t>
            </a:r>
            <a:r>
              <a:rPr lang="en-GB" baseline="0" dirty="0" err="1" smtClean="0"/>
              <a:t>ymddwyn</a:t>
            </a:r>
            <a:r>
              <a:rPr lang="en-GB" baseline="0" dirty="0" smtClean="0"/>
              <a:t> </a:t>
            </a:r>
            <a:r>
              <a:rPr lang="en-GB" baseline="0" dirty="0" err="1" smtClean="0"/>
              <a:t>fel</a:t>
            </a:r>
            <a:r>
              <a:rPr lang="en-GB" baseline="0" dirty="0" smtClean="0"/>
              <a:t> </a:t>
            </a:r>
            <a:r>
              <a:rPr lang="en-GB" baseline="0" dirty="0" err="1" smtClean="0"/>
              <a:t>bwli</a:t>
            </a:r>
            <a:r>
              <a:rPr lang="en-GB" baseline="0" dirty="0" smtClean="0"/>
              <a:t> </a:t>
            </a:r>
            <a:r>
              <a:rPr lang="en-GB" baseline="0" dirty="0" err="1" smtClean="0"/>
              <a:t>ayyb</a:t>
            </a:r>
            <a:r>
              <a:rPr lang="en-GB" baseline="0" dirty="0" smtClean="0"/>
              <a:t>.</a:t>
            </a:r>
          </a:p>
          <a:p>
            <a:endParaRPr lang="en-GB" baseline="0" dirty="0" smtClean="0"/>
          </a:p>
          <a:p>
            <a:r>
              <a:rPr lang="en-GB" baseline="0" dirty="0" err="1" smtClean="0"/>
              <a:t>Gwahanol</a:t>
            </a:r>
            <a:r>
              <a:rPr lang="en-GB" baseline="0" dirty="0" smtClean="0"/>
              <a:t> </a:t>
            </a:r>
            <a:r>
              <a:rPr lang="en-GB" baseline="0" dirty="0" err="1" smtClean="0"/>
              <a:t>adrannau</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gwahanol</a:t>
            </a:r>
            <a:r>
              <a:rPr lang="en-GB" baseline="0" dirty="0" smtClean="0"/>
              <a:t> </a:t>
            </a:r>
            <a:r>
              <a:rPr lang="en-GB" baseline="0" dirty="0" err="1" smtClean="0"/>
              <a:t>oedran</a:t>
            </a:r>
            <a:r>
              <a:rPr lang="en-GB" baseline="0" dirty="0" smtClean="0"/>
              <a:t>. </a:t>
            </a:r>
            <a:r>
              <a:rPr lang="en-GB" baseline="0" dirty="0" err="1" smtClean="0"/>
              <a:t>Dyma</a:t>
            </a:r>
            <a:r>
              <a:rPr lang="en-GB" baseline="0" dirty="0" smtClean="0"/>
              <a:t> </a:t>
            </a:r>
            <a:r>
              <a:rPr lang="en-GB" baseline="0" dirty="0" err="1" smtClean="0"/>
              <a:t>rhai</a:t>
            </a:r>
            <a:r>
              <a:rPr lang="en-GB" baseline="0" dirty="0" smtClean="0"/>
              <a:t> </a:t>
            </a:r>
            <a:r>
              <a:rPr lang="en-GB" baseline="0" dirty="0" err="1" smtClean="0"/>
              <a:t>esiamplau</a:t>
            </a:r>
            <a:r>
              <a:rPr lang="en-GB" baseline="0" dirty="0" smtClean="0"/>
              <a:t> ‘r </a:t>
            </a:r>
            <a:r>
              <a:rPr lang="en-GB" baseline="0" dirty="0" err="1" smtClean="0"/>
              <a:t>gweit</a:t>
            </a:r>
            <a:r>
              <a:rPr lang="en-GB" baseline="0" dirty="0" smtClean="0"/>
              <a:t> </a:t>
            </a:r>
            <a:r>
              <a:rPr lang="en-GB" baseline="0" dirty="0" err="1" smtClean="0"/>
              <a:t>gareddau</a:t>
            </a:r>
            <a:r>
              <a:rPr lang="en-GB" baseline="0" dirty="0" smtClean="0"/>
              <a:t> </a:t>
            </a:r>
            <a:r>
              <a:rPr lang="en-GB" baseline="0" dirty="0" err="1" smtClean="0"/>
              <a:t>ar</a:t>
            </a:r>
            <a:r>
              <a:rPr lang="en-GB" baseline="0" dirty="0" smtClean="0"/>
              <a:t> </a:t>
            </a:r>
            <a:r>
              <a:rPr lang="en-GB" baseline="0" dirty="0" err="1" smtClean="0"/>
              <a:t>bwlio</a:t>
            </a:r>
            <a:r>
              <a:rPr lang="en-GB" baseline="0" dirty="0" smtClean="0"/>
              <a:t> ac e-</a:t>
            </a:r>
            <a:r>
              <a:rPr lang="en-GB" baseline="0" dirty="0" err="1" smtClean="0"/>
              <a:t>diogelwch</a:t>
            </a:r>
            <a:r>
              <a:rPr lang="en-GB" baseline="0" dirty="0" smtClean="0"/>
              <a:t> </a:t>
            </a:r>
            <a:r>
              <a:rPr lang="en-GB" baseline="0" dirty="0" err="1" smtClean="0"/>
              <a:t>sydd</a:t>
            </a:r>
            <a:r>
              <a:rPr lang="en-GB" baseline="0" dirty="0" smtClean="0"/>
              <a:t> </a:t>
            </a:r>
            <a:r>
              <a:rPr lang="en-GB" baseline="0" dirty="0" err="1" smtClean="0"/>
              <a:t>ar</a:t>
            </a:r>
            <a:r>
              <a:rPr lang="en-GB" baseline="0" dirty="0" smtClean="0"/>
              <a:t> </a:t>
            </a:r>
            <a:r>
              <a:rPr lang="en-GB" baseline="0" dirty="0" err="1" smtClean="0"/>
              <a:t>gael</a:t>
            </a:r>
            <a:r>
              <a:rPr lang="en-GB" baseline="0" dirty="0" smtClean="0"/>
              <a:t>. SHOW SCREEN SHOTS OF WEBISTE</a:t>
            </a:r>
            <a:endParaRPr lang="en-GB" dirty="0"/>
          </a:p>
        </p:txBody>
      </p:sp>
      <p:sp>
        <p:nvSpPr>
          <p:cNvPr id="4" name="Slide Number Placeholder 3"/>
          <p:cNvSpPr>
            <a:spLocks noGrp="1"/>
          </p:cNvSpPr>
          <p:nvPr>
            <p:ph type="sldNum" sz="quarter" idx="10"/>
          </p:nvPr>
        </p:nvSpPr>
        <p:spPr/>
        <p:txBody>
          <a:bodyPr/>
          <a:lstStyle/>
          <a:p>
            <a:fld id="{9956BA3F-FB33-4941-8349-218F48582C9F}" type="slidenum">
              <a:rPr lang="en-GB" smtClean="0"/>
              <a:t>15</a:t>
            </a:fld>
            <a:endParaRPr lang="en-GB"/>
          </a:p>
        </p:txBody>
      </p:sp>
    </p:spTree>
    <p:extLst>
      <p:ext uri="{BB962C8B-B14F-4D97-AF65-F5344CB8AC3E}">
        <p14:creationId xmlns:p14="http://schemas.microsoft.com/office/powerpoint/2010/main" val="30595100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2306CC-52EC-468F-BCA4-695DAF174338}" type="slidenum">
              <a:rPr lang="en-GB" smtClean="0"/>
              <a:t>16</a:t>
            </a:fld>
            <a:endParaRPr lang="en-GB"/>
          </a:p>
        </p:txBody>
      </p:sp>
    </p:spTree>
    <p:extLst>
      <p:ext uri="{BB962C8B-B14F-4D97-AF65-F5344CB8AC3E}">
        <p14:creationId xmlns:p14="http://schemas.microsoft.com/office/powerpoint/2010/main" val="4281728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E61E39B-F7AD-4090-AE34-99A1D62ADB77}" type="datetimeFigureOut">
              <a:rPr lang="en-GB" smtClean="0"/>
              <a:t>13/03/2017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3481354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E61E39B-F7AD-4090-AE34-99A1D62ADB77}" type="datetimeFigureOut">
              <a:rPr lang="en-GB" smtClean="0"/>
              <a:t>13/03/2017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550514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61E39B-F7AD-4090-AE34-99A1D62ADB77}" type="datetimeFigureOut">
              <a:rPr lang="en-GB" smtClean="0"/>
              <a:t>13/03/2017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606222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E61E39B-F7AD-4090-AE34-99A1D62ADB77}" type="datetimeFigureOut">
              <a:rPr lang="en-GB" smtClean="0"/>
              <a:t>13/03/2017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1640012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E61E39B-F7AD-4090-AE34-99A1D62ADB77}" type="datetimeFigureOut">
              <a:rPr lang="en-GB" smtClean="0"/>
              <a:t>13/03/2017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1751336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E61E39B-F7AD-4090-AE34-99A1D62ADB77}" type="datetimeFigureOut">
              <a:rPr lang="en-GB" smtClean="0"/>
              <a:t>13/03/2017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3203306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61E39B-F7AD-4090-AE34-99A1D62ADB77}" type="datetimeFigureOut">
              <a:rPr lang="en-GB" smtClean="0"/>
              <a:t>13/03/2017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2232139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E61E39B-F7AD-4090-AE34-99A1D62ADB77}" type="datetimeFigureOut">
              <a:rPr lang="en-GB" smtClean="0"/>
              <a:t>13/03/2017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2600832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E61E39B-F7AD-4090-AE34-99A1D62ADB77}" type="datetimeFigureOut">
              <a:rPr lang="en-GB" smtClean="0"/>
              <a:t>13/03/2017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383416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E61E39B-F7AD-4090-AE34-99A1D62ADB77}" type="datetimeFigureOut">
              <a:rPr lang="en-GB" smtClean="0"/>
              <a:t>13/03/2017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3098954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E61E39B-F7AD-4090-AE34-99A1D62ADB77}" type="datetimeFigureOut">
              <a:rPr lang="en-GB" smtClean="0"/>
              <a:t>13/03/2017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921EE-ACF8-4C16-9810-5B7BFDEFDB5F}" type="slidenum">
              <a:rPr lang="en-GB" smtClean="0"/>
              <a:t>‹#›</a:t>
            </a:fld>
            <a:endParaRPr lang="en-GB"/>
          </a:p>
        </p:txBody>
      </p:sp>
    </p:spTree>
    <p:extLst>
      <p:ext uri="{BB962C8B-B14F-4D97-AF65-F5344CB8AC3E}">
        <p14:creationId xmlns:p14="http://schemas.microsoft.com/office/powerpoint/2010/main" val="811122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61E39B-F7AD-4090-AE34-99A1D62ADB77}" type="datetimeFigureOut">
              <a:rPr lang="en-GB" smtClean="0"/>
              <a:t>13/03/2017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B921EE-ACF8-4C16-9810-5B7BFDEFDB5F}" type="slidenum">
              <a:rPr lang="en-GB" smtClean="0"/>
              <a:t>‹#›</a:t>
            </a:fld>
            <a:endParaRPr lang="en-GB"/>
          </a:p>
        </p:txBody>
      </p:sp>
    </p:spTree>
    <p:extLst>
      <p:ext uri="{BB962C8B-B14F-4D97-AF65-F5344CB8AC3E}">
        <p14:creationId xmlns:p14="http://schemas.microsoft.com/office/powerpoint/2010/main" val="2479641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hyperlink" Target="mailto:clrees@Carmarthenshire.gov.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www.youtube.com/watch?v=S03Br1dwJR8" TargetMode="External"/><Relationship Id="rId4" Type="http://schemas.openxmlformats.org/officeDocument/2006/relationships/hyperlink" Target="https://www.youtube.com/watch?v=mBwf-VPZqD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1tKvKgcDQAhXMAcAKHQ1XARUQjRwIBw&amp;url=https://laughingsquid.com/no-bystanders-a-powerful-anti-bullying-campaign-narrated-by-sir-ian-mckellen/&amp;bvm=bv.139782543,d.ZGg&amp;psig=AFQjCNEjhOq1gebMotZcRqb7GECn4OVPiA&amp;ust=1480029472723816"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2kfyOgsDQAhVQF8AKHZpsB48QjRwIBw&amp;url=http://www.stonewallcymru.org.uk/&amp;bvm=bv.139782543,d.ZGg&amp;psig=AFQjCNGxqxPgyFdwJ37p2XF2BNg9flBKJw&amp;ust=1480029616490865"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gif"/></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7.jpg"/><Relationship Id="rId4" Type="http://schemas.openxmlformats.org/officeDocument/2006/relationships/image" Target="../media/image16.jp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jpg"/></Relationships>
</file>

<file path=ppt/slides/_rels/slide14.xml.rels><?xml version="1.0" encoding="UTF-8" standalone="yes"?>
<Relationships xmlns="http://schemas.openxmlformats.org/package/2006/relationships"><Relationship Id="rId8" Type="http://schemas.openxmlformats.org/officeDocument/2006/relationships/image" Target="../media/image25.jpg"/><Relationship Id="rId13" Type="http://schemas.openxmlformats.org/officeDocument/2006/relationships/image" Target="../media/image29.jpg"/><Relationship Id="rId3" Type="http://schemas.openxmlformats.org/officeDocument/2006/relationships/image" Target="../media/image21.png"/><Relationship Id="rId7" Type="http://schemas.openxmlformats.org/officeDocument/2006/relationships/hyperlink" Target="http://www.google.co.uk/url?sa=i&amp;rct=j&amp;q=&amp;esrc=s&amp;source=images&amp;cd=&amp;cad=rja&amp;uact=8&amp;ved=0ahUKEwiH0qrSurfPAhVEbxQKHXTiA4AQjRwIBw&amp;url=http://www.camhsnottinghamshirehealthcare.co.uk/&amp;bvm=bv.134495766,d.ZGg&amp;psig=AFQjCNHLE7pIg0GGhiFMw9D-Ik1dmHbqEQ&amp;ust=1475337486106830" TargetMode="External"/><Relationship Id="rId12"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4.jpg"/><Relationship Id="rId11" Type="http://schemas.openxmlformats.org/officeDocument/2006/relationships/image" Target="../media/image27.jpeg"/><Relationship Id="rId5" Type="http://schemas.openxmlformats.org/officeDocument/2006/relationships/image" Target="../media/image23.jpg"/><Relationship Id="rId10" Type="http://schemas.openxmlformats.org/officeDocument/2006/relationships/image" Target="../media/image26.emf"/><Relationship Id="rId4" Type="http://schemas.openxmlformats.org/officeDocument/2006/relationships/image" Target="../media/image22.jpg"/><Relationship Id="rId9" Type="http://schemas.openxmlformats.org/officeDocument/2006/relationships/hyperlink" Target="http://www.google.co.uk/url?sa=i&amp;rct=j&amp;q=&amp;esrc=s&amp;source=images&amp;cd=&amp;cad=rja&amp;uact=8&amp;ved=0ahUKEwiVtdqVu7fPAhXIchQKHVTWBCEQjRwIBQ&amp;url=http://www.ceredigion.gov.uk/SiteCollectionDocuments/CeredigionForAll/ChildrenYoungPeople/ExecutiveGroupChildrenYoungPeople2012-2013/english/School%20Based%20Counselling%20Report%202011%202012.pdf&amp;bvm=bv.134495766,d.ZGg&amp;psig=AFQjCNGmihNzHoYJ7YanpbIxqFtKTUdjFw&amp;ust=1475337647073696"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hyperlink" Target="https://www.google.co.uk/url?sa=i&amp;rct=j&amp;q=&amp;esrc=s&amp;source=images&amp;cd=&amp;cad=rja&amp;uact=8&amp;ved=0ahUKEwjs84OBs5PNAhUBVhQKHfjPCusQjRwIBw&amp;url=https://twitter.com/ysgolyrhendy/status/535814546192359424&amp;bvm=bv.123664746,d.d24&amp;psig=AFQjCNFDq0AaAPWyJ43e3U_Foovlt8gBJw&amp;ust=1465302407885783" TargetMode="External"/><Relationship Id="rId7"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hyperlink" Target="http://www.google.com/url?sa=i&amp;rct=j&amp;q=&amp;esrc=s&amp;source=images&amp;cd=&amp;cad=rja&amp;uact=8&amp;ved=0ahUKEwieoq-qmPDMAhWpKsAKHfIsAa0QjRwIBw&amp;url=http://www.ysgolrhiwabon.co.uk/schoolbeat-org/&amp;bvm=bv.122448493,bs.1,d.ZGg&amp;psig=AFQjCNGC-qWHLe6HkZY859qSwhr2kt7faQ&amp;ust=1464092653361008" TargetMode="External"/><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8" Type="http://schemas.openxmlformats.org/officeDocument/2006/relationships/hyperlink" Target="http://www.actionwork.com/" TargetMode="External"/><Relationship Id="rId3" Type="http://schemas.openxmlformats.org/officeDocument/2006/relationships/hyperlink" Target="http://www.bullybusters.org.uk/" TargetMode="External"/><Relationship Id="rId7" Type="http://schemas.openxmlformats.org/officeDocument/2006/relationships/hyperlink" Target="https://childline.org.uk/" TargetMode="External"/><Relationship Id="rId12" Type="http://schemas.openxmlformats.org/officeDocument/2006/relationships/hyperlink" Target="http://www.stompoutbullying.org/index.php/campaigns/national-bullying-prevention-awareness-month/"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www.stopbullying.gov/" TargetMode="External"/><Relationship Id="rId11" Type="http://schemas.openxmlformats.org/officeDocument/2006/relationships/hyperlink" Target="http://www.antibullying.net/circletime.htm" TargetMode="External"/><Relationship Id="rId5" Type="http://schemas.openxmlformats.org/officeDocument/2006/relationships/hyperlink" Target="http://www.pacerkidsagainstbullying.org/kab/" TargetMode="External"/><Relationship Id="rId10" Type="http://schemas.openxmlformats.org/officeDocument/2006/relationships/hyperlink" Target="http://anti-bullyingalliance.org.uk/anti-bullying-week/" TargetMode="External"/><Relationship Id="rId4" Type="http://schemas.openxmlformats.org/officeDocument/2006/relationships/hyperlink" Target="http://www.bullying.co.uk/" TargetMode="External"/><Relationship Id="rId9" Type="http://schemas.openxmlformats.org/officeDocument/2006/relationships/hyperlink" Target="http://www.antibullyingworks.co.uk/about-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2" name="Title 1"/>
          <p:cNvSpPr>
            <a:spLocks noGrp="1"/>
          </p:cNvSpPr>
          <p:nvPr>
            <p:ph type="ctrTitle"/>
          </p:nvPr>
        </p:nvSpPr>
        <p:spPr>
          <a:xfrm>
            <a:off x="1524000" y="929958"/>
            <a:ext cx="9144000" cy="2387600"/>
          </a:xfrm>
        </p:spPr>
        <p:txBody>
          <a:bodyPr/>
          <a:lstStyle/>
          <a:p>
            <a:r>
              <a:rPr lang="en-GB" b="1" dirty="0" err="1" smtClean="0"/>
              <a:t>Bwlio</a:t>
            </a:r>
            <a:r>
              <a:rPr lang="en-GB" b="1" dirty="0" smtClean="0"/>
              <a:t> / Bullying</a:t>
            </a:r>
            <a:endParaRPr lang="en-GB" b="1" dirty="0"/>
          </a:p>
        </p:txBody>
      </p:sp>
      <p:sp>
        <p:nvSpPr>
          <p:cNvPr id="3" name="Subtitle 2"/>
          <p:cNvSpPr>
            <a:spLocks noGrp="1"/>
          </p:cNvSpPr>
          <p:nvPr>
            <p:ph type="subTitle" idx="1"/>
          </p:nvPr>
        </p:nvSpPr>
        <p:spPr>
          <a:xfrm>
            <a:off x="1436710" y="4616692"/>
            <a:ext cx="9144000" cy="2798762"/>
          </a:xfrm>
        </p:spPr>
        <p:txBody>
          <a:bodyPr>
            <a:normAutofit/>
          </a:bodyPr>
          <a:lstStyle/>
          <a:p>
            <a:endParaRPr lang="en-GB" b="1" dirty="0"/>
          </a:p>
          <a:p>
            <a:r>
              <a:rPr lang="en-GB" b="1" dirty="0" smtClean="0"/>
              <a:t>Catrin Rees – </a:t>
            </a:r>
            <a:r>
              <a:rPr lang="en-GB" b="1" dirty="0" err="1" smtClean="0"/>
              <a:t>Swyddog</a:t>
            </a:r>
            <a:r>
              <a:rPr lang="en-GB" b="1" dirty="0" smtClean="0"/>
              <a:t> </a:t>
            </a:r>
            <a:r>
              <a:rPr lang="en-GB" b="1" dirty="0" err="1" smtClean="0"/>
              <a:t>Ysgolion</a:t>
            </a:r>
            <a:r>
              <a:rPr lang="en-GB" b="1" dirty="0" smtClean="0"/>
              <a:t> </a:t>
            </a:r>
            <a:r>
              <a:rPr lang="en-GB" b="1" dirty="0" err="1" smtClean="0"/>
              <a:t>Iach</a:t>
            </a:r>
            <a:r>
              <a:rPr lang="en-GB" b="1" dirty="0" smtClean="0"/>
              <a:t>, Sir </a:t>
            </a:r>
            <a:r>
              <a:rPr lang="en-GB" b="1" dirty="0" err="1" smtClean="0"/>
              <a:t>Gaerfyrddin</a:t>
            </a:r>
            <a:endParaRPr lang="en-GB" b="1" dirty="0" smtClean="0"/>
          </a:p>
          <a:p>
            <a:r>
              <a:rPr lang="en-GB" b="1" dirty="0" smtClean="0"/>
              <a:t>E-</a:t>
            </a:r>
            <a:r>
              <a:rPr lang="en-GB" b="1" dirty="0" err="1" smtClean="0"/>
              <a:t>bost</a:t>
            </a:r>
            <a:r>
              <a:rPr lang="en-GB" b="1" dirty="0" smtClean="0"/>
              <a:t>: </a:t>
            </a:r>
            <a:r>
              <a:rPr lang="en-GB" b="1" dirty="0" smtClean="0">
                <a:hlinkClick r:id="rId4"/>
              </a:rPr>
              <a:t>clrees@Carmarthenshire.gov.uk</a:t>
            </a:r>
            <a:endParaRPr lang="en-GB" b="1" dirty="0" smtClean="0"/>
          </a:p>
          <a:p>
            <a:r>
              <a:rPr lang="en-GB" b="1" dirty="0" err="1" smtClean="0"/>
              <a:t>Rhif</a:t>
            </a:r>
            <a:r>
              <a:rPr lang="en-GB" b="1" dirty="0" smtClean="0"/>
              <a:t> </a:t>
            </a:r>
            <a:r>
              <a:rPr lang="en-GB" b="1" dirty="0" err="1" smtClean="0"/>
              <a:t>ffon</a:t>
            </a:r>
            <a:r>
              <a:rPr lang="en-GB" b="1" dirty="0" smtClean="0"/>
              <a:t>: 01267 246622</a:t>
            </a:r>
            <a:endParaRPr lang="en-GB" b="1" dirty="0"/>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064239" y="5411587"/>
            <a:ext cx="868680" cy="1098012"/>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68549" y="5510663"/>
            <a:ext cx="1382617" cy="1010821"/>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99128" y="5763582"/>
            <a:ext cx="2049743" cy="827394"/>
          </a:xfrm>
          <a:prstGeom prst="rect">
            <a:avLst/>
          </a:prstGeom>
        </p:spPr>
      </p:pic>
      <p:sp>
        <p:nvSpPr>
          <p:cNvPr id="7" name="TextBox 6"/>
          <p:cNvSpPr txBox="1"/>
          <p:nvPr/>
        </p:nvSpPr>
        <p:spPr>
          <a:xfrm>
            <a:off x="-1" y="0"/>
            <a:ext cx="12191999" cy="6858000"/>
          </a:xfrm>
          <a:prstGeom prst="rect">
            <a:avLst/>
          </a:prstGeom>
          <a:noFill/>
          <a:ln w="7620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4887267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99358" y="91440"/>
            <a:ext cx="11567521" cy="6492239"/>
          </a:xfrm>
          <a:prstGeom prst="rect">
            <a:avLst/>
          </a:prstGeom>
          <a:effectLst>
            <a:softEdge rad="63500"/>
          </a:effec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499" y="1654582"/>
            <a:ext cx="5241783" cy="3310127"/>
          </a:xfrm>
          <a:prstGeom prst="rect">
            <a:avLst/>
          </a:prstGeom>
          <a:effectLst>
            <a:softEdge rad="317500"/>
          </a:effectLst>
        </p:spPr>
      </p:pic>
      <p:sp>
        <p:nvSpPr>
          <p:cNvPr id="4" name="TextBox 3"/>
          <p:cNvSpPr txBox="1"/>
          <p:nvPr/>
        </p:nvSpPr>
        <p:spPr>
          <a:xfrm>
            <a:off x="6083118" y="1654582"/>
            <a:ext cx="5065776" cy="2554545"/>
          </a:xfrm>
          <a:prstGeom prst="rect">
            <a:avLst/>
          </a:prstGeom>
          <a:noFill/>
        </p:spPr>
        <p:txBody>
          <a:bodyPr wrap="square" rtlCol="0">
            <a:spAutoFit/>
          </a:bodyPr>
          <a:lstStyle/>
          <a:p>
            <a:r>
              <a:rPr lang="en-GB" sz="3200" b="1" dirty="0" smtClean="0"/>
              <a:t>There were over 25,700 calls made to </a:t>
            </a:r>
            <a:r>
              <a:rPr lang="en-GB" sz="3200" b="1" dirty="0" err="1" smtClean="0"/>
              <a:t>Childline</a:t>
            </a:r>
            <a:r>
              <a:rPr lang="en-GB" sz="3200" b="1" dirty="0" smtClean="0"/>
              <a:t> last year, by children who required counselling sessions about bullying</a:t>
            </a:r>
            <a:endParaRPr lang="en-GB" sz="3200" b="1" dirty="0"/>
          </a:p>
        </p:txBody>
      </p:sp>
      <p:sp>
        <p:nvSpPr>
          <p:cNvPr id="5" name="TextBox 4"/>
          <p:cNvSpPr txBox="1"/>
          <p:nvPr/>
        </p:nvSpPr>
        <p:spPr>
          <a:xfrm>
            <a:off x="6229422" y="4575585"/>
            <a:ext cx="5065776" cy="1077218"/>
          </a:xfrm>
          <a:prstGeom prst="rect">
            <a:avLst/>
          </a:prstGeom>
          <a:noFill/>
        </p:spPr>
        <p:txBody>
          <a:bodyPr wrap="square" rtlCol="0">
            <a:spAutoFit/>
          </a:bodyPr>
          <a:lstStyle/>
          <a:p>
            <a:r>
              <a:rPr lang="en-GB" sz="3200" b="1" dirty="0" smtClean="0"/>
              <a:t>Appearance was the main cause for being bullied.</a:t>
            </a:r>
            <a:endParaRPr lang="en-GB" sz="3200" b="1" dirty="0"/>
          </a:p>
        </p:txBody>
      </p:sp>
    </p:spTree>
    <p:extLst>
      <p:ext uri="{BB962C8B-B14F-4D97-AF65-F5344CB8AC3E}">
        <p14:creationId xmlns:p14="http://schemas.microsoft.com/office/powerpoint/2010/main" val="16556004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07818" y="249382"/>
            <a:ext cx="11755582" cy="6442363"/>
          </a:xfrm>
          <a:prstGeom prst="rect">
            <a:avLst/>
          </a:prstGeom>
        </p:spPr>
      </p:pic>
      <p:sp>
        <p:nvSpPr>
          <p:cNvPr id="2" name="Title 1"/>
          <p:cNvSpPr>
            <a:spLocks noGrp="1"/>
          </p:cNvSpPr>
          <p:nvPr>
            <p:ph type="ctrTitle"/>
          </p:nvPr>
        </p:nvSpPr>
        <p:spPr/>
        <p:txBody>
          <a:bodyPr/>
          <a:lstStyle/>
          <a:p>
            <a:r>
              <a:rPr lang="en-GB" b="1" dirty="0" smtClean="0"/>
              <a:t>Beth </a:t>
            </a:r>
            <a:r>
              <a:rPr lang="en-GB" b="1" dirty="0" err="1" smtClean="0"/>
              <a:t>yw</a:t>
            </a:r>
            <a:r>
              <a:rPr lang="en-GB" b="1" dirty="0" smtClean="0"/>
              <a:t> </a:t>
            </a:r>
            <a:r>
              <a:rPr lang="en-GB" b="1" dirty="0" err="1" smtClean="0"/>
              <a:t>bwlio</a:t>
            </a:r>
            <a:r>
              <a:rPr lang="en-GB" b="1" dirty="0" smtClean="0"/>
              <a:t>?</a:t>
            </a:r>
            <a:br>
              <a:rPr lang="en-GB" b="1" dirty="0" smtClean="0"/>
            </a:br>
            <a:r>
              <a:rPr lang="en-GB" b="1" dirty="0" smtClean="0"/>
              <a:t>What is bullying?</a:t>
            </a:r>
            <a:endParaRPr lang="en-GB" b="1" dirty="0"/>
          </a:p>
        </p:txBody>
      </p:sp>
      <p:sp>
        <p:nvSpPr>
          <p:cNvPr id="3" name="Rectangle 2"/>
          <p:cNvSpPr/>
          <p:nvPr/>
        </p:nvSpPr>
        <p:spPr>
          <a:xfrm>
            <a:off x="2871216" y="4870021"/>
            <a:ext cx="7334053" cy="830997"/>
          </a:xfrm>
          <a:prstGeom prst="rect">
            <a:avLst/>
          </a:prstGeom>
        </p:spPr>
        <p:txBody>
          <a:bodyPr wrap="square">
            <a:spAutoFit/>
          </a:bodyPr>
          <a:lstStyle/>
          <a:p>
            <a:r>
              <a:rPr lang="en-GB" sz="2400" dirty="0">
                <a:hlinkClick r:id="rId4"/>
              </a:rPr>
              <a:t>https://</a:t>
            </a:r>
            <a:r>
              <a:rPr lang="en-GB" sz="2400" dirty="0" smtClean="0">
                <a:hlinkClick r:id="rId4"/>
              </a:rPr>
              <a:t>www.youtube.com/watch?v=mBwf-VPZqDs</a:t>
            </a:r>
            <a:endParaRPr lang="en-GB" sz="2400" dirty="0" smtClean="0"/>
          </a:p>
          <a:p>
            <a:endParaRPr lang="en-GB" sz="2400" dirty="0"/>
          </a:p>
        </p:txBody>
      </p:sp>
      <p:sp>
        <p:nvSpPr>
          <p:cNvPr id="8" name="Rectangle 7"/>
          <p:cNvSpPr/>
          <p:nvPr/>
        </p:nvSpPr>
        <p:spPr>
          <a:xfrm>
            <a:off x="1800957" y="4090556"/>
            <a:ext cx="8867043" cy="584775"/>
          </a:xfrm>
          <a:prstGeom prst="rect">
            <a:avLst/>
          </a:prstGeom>
        </p:spPr>
        <p:txBody>
          <a:bodyPr wrap="none">
            <a:spAutoFit/>
          </a:bodyPr>
          <a:lstStyle/>
          <a:p>
            <a:r>
              <a:rPr lang="en-GB" sz="3200" b="1" dirty="0" smtClean="0">
                <a:hlinkClick r:id="rId5"/>
              </a:rPr>
              <a:t>https://www.youtube.com/watch?v=S03Br1dwJR8</a:t>
            </a:r>
            <a:endParaRPr lang="en-GB" sz="3200" b="1" dirty="0"/>
          </a:p>
        </p:txBody>
      </p:sp>
    </p:spTree>
    <p:extLst>
      <p:ext uri="{BB962C8B-B14F-4D97-AF65-F5344CB8AC3E}">
        <p14:creationId xmlns:p14="http://schemas.microsoft.com/office/powerpoint/2010/main" val="16320621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07818" y="249382"/>
            <a:ext cx="11755582" cy="6442363"/>
          </a:xfrm>
          <a:prstGeom prst="rect">
            <a:avLst/>
          </a:prstGeom>
        </p:spPr>
      </p:pic>
      <p:sp>
        <p:nvSpPr>
          <p:cNvPr id="2" name="Title 1"/>
          <p:cNvSpPr>
            <a:spLocks noGrp="1"/>
          </p:cNvSpPr>
          <p:nvPr>
            <p:ph type="title"/>
          </p:nvPr>
        </p:nvSpPr>
        <p:spPr>
          <a:xfrm>
            <a:off x="2402840" y="0"/>
            <a:ext cx="10515600" cy="1325563"/>
          </a:xfrm>
        </p:spPr>
        <p:txBody>
          <a:bodyPr/>
          <a:lstStyle/>
          <a:p>
            <a:r>
              <a:rPr lang="en-GB" b="1" u="sng" dirty="0" smtClean="0"/>
              <a:t>Beth </a:t>
            </a:r>
            <a:r>
              <a:rPr lang="en-GB" b="1" u="sng" dirty="0" err="1" smtClean="0"/>
              <a:t>yw</a:t>
            </a:r>
            <a:r>
              <a:rPr lang="en-GB" b="1" u="sng" dirty="0" smtClean="0"/>
              <a:t> </a:t>
            </a:r>
            <a:r>
              <a:rPr lang="en-GB" b="1" u="sng" dirty="0" err="1" smtClean="0"/>
              <a:t>bwlio</a:t>
            </a:r>
            <a:r>
              <a:rPr lang="en-GB" b="1" u="sng" dirty="0" smtClean="0"/>
              <a:t> ?/ What is bullying?</a:t>
            </a:r>
            <a:endParaRPr lang="en-GB" b="1" u="sng" dirty="0"/>
          </a:p>
        </p:txBody>
      </p:sp>
      <p:sp>
        <p:nvSpPr>
          <p:cNvPr id="3" name="Content Placeholder 2"/>
          <p:cNvSpPr>
            <a:spLocks noGrp="1"/>
          </p:cNvSpPr>
          <p:nvPr>
            <p:ph sz="half" idx="1"/>
          </p:nvPr>
        </p:nvSpPr>
        <p:spPr>
          <a:xfrm>
            <a:off x="167640" y="1223962"/>
            <a:ext cx="5796280" cy="5567675"/>
          </a:xfrm>
        </p:spPr>
        <p:txBody>
          <a:bodyPr>
            <a:normAutofit fontScale="70000" lnSpcReduction="20000"/>
          </a:bodyPr>
          <a:lstStyle/>
          <a:p>
            <a:r>
              <a:rPr lang="en-GB" sz="3100" b="1" dirty="0" smtClean="0"/>
              <a:t>BWRIADOL</a:t>
            </a:r>
          </a:p>
          <a:p>
            <a:r>
              <a:rPr lang="en-GB" sz="3100" b="1" dirty="0" smtClean="0"/>
              <a:t>AILADRODDUS</a:t>
            </a:r>
          </a:p>
          <a:p>
            <a:r>
              <a:rPr lang="en-GB" sz="3100" b="1" dirty="0" smtClean="0"/>
              <a:t>Y </a:t>
            </a:r>
            <a:r>
              <a:rPr lang="en-GB" sz="3100" b="1" dirty="0" err="1" smtClean="0"/>
              <a:t>nôd</a:t>
            </a:r>
            <a:r>
              <a:rPr lang="en-GB" sz="3100" b="1" dirty="0" smtClean="0"/>
              <a:t> </a:t>
            </a:r>
            <a:r>
              <a:rPr lang="en-GB" sz="3100" b="1" dirty="0" err="1" smtClean="0"/>
              <a:t>yw</a:t>
            </a:r>
            <a:r>
              <a:rPr lang="en-GB" sz="3100" b="1" dirty="0" smtClean="0"/>
              <a:t> </a:t>
            </a:r>
            <a:r>
              <a:rPr lang="en-GB" sz="3100" b="1" dirty="0" err="1" smtClean="0"/>
              <a:t>brifo</a:t>
            </a:r>
            <a:r>
              <a:rPr lang="en-GB" sz="3100" b="1" dirty="0" smtClean="0"/>
              <a:t> </a:t>
            </a:r>
            <a:r>
              <a:rPr lang="en-GB" sz="3100" b="1" dirty="0" err="1" smtClean="0"/>
              <a:t>rhywun</a:t>
            </a:r>
            <a:endParaRPr lang="en-GB" sz="3100" b="1" dirty="0" smtClean="0"/>
          </a:p>
          <a:p>
            <a:r>
              <a:rPr lang="en-GB" sz="3100" b="1" dirty="0" smtClean="0"/>
              <a:t>GRYM a RHEOLAETH</a:t>
            </a:r>
          </a:p>
          <a:p>
            <a:endParaRPr lang="en-GB" sz="1600" dirty="0" smtClean="0"/>
          </a:p>
          <a:p>
            <a:r>
              <a:rPr lang="en-GB" sz="3100" dirty="0" err="1" smtClean="0"/>
              <a:t>Nid</a:t>
            </a:r>
            <a:r>
              <a:rPr lang="en-GB" sz="3100" dirty="0" smtClean="0"/>
              <a:t> </a:t>
            </a:r>
            <a:r>
              <a:rPr lang="en-GB" sz="3100" dirty="0" err="1" smtClean="0"/>
              <a:t>oes</a:t>
            </a:r>
            <a:r>
              <a:rPr lang="en-GB" sz="3100" dirty="0" smtClean="0"/>
              <a:t> </a:t>
            </a:r>
            <a:r>
              <a:rPr lang="en-GB" sz="3100" dirty="0" err="1" smtClean="0"/>
              <a:t>diffiniad</a:t>
            </a:r>
            <a:r>
              <a:rPr lang="en-GB" sz="3100" dirty="0" smtClean="0"/>
              <a:t> </a:t>
            </a:r>
            <a:r>
              <a:rPr lang="en-GB" sz="3100" dirty="0" err="1" smtClean="0"/>
              <a:t>cyfreithiol</a:t>
            </a:r>
            <a:r>
              <a:rPr lang="en-GB" sz="3100" dirty="0" smtClean="0"/>
              <a:t> o </a:t>
            </a:r>
            <a:r>
              <a:rPr lang="en-GB" sz="3100" dirty="0" err="1" smtClean="0"/>
              <a:t>fwlio</a:t>
            </a:r>
            <a:r>
              <a:rPr lang="en-GB" sz="3100" dirty="0" smtClean="0"/>
              <a:t>.  Gall </a:t>
            </a:r>
            <a:r>
              <a:rPr lang="en-GB" sz="3100" dirty="0" err="1" smtClean="0"/>
              <a:t>eich</a:t>
            </a:r>
            <a:r>
              <a:rPr lang="en-GB" sz="3100" dirty="0" smtClean="0"/>
              <a:t> Ysgol </a:t>
            </a:r>
            <a:r>
              <a:rPr lang="en-GB" sz="3100" dirty="0" err="1" smtClean="0"/>
              <a:t>gael</a:t>
            </a:r>
            <a:r>
              <a:rPr lang="en-GB" sz="3100" dirty="0" smtClean="0"/>
              <a:t> </a:t>
            </a:r>
            <a:r>
              <a:rPr lang="en-GB" sz="3100" dirty="0" err="1" smtClean="0"/>
              <a:t>ei</a:t>
            </a:r>
            <a:r>
              <a:rPr lang="en-GB" sz="3100" dirty="0" smtClean="0"/>
              <a:t> </a:t>
            </a:r>
            <a:r>
              <a:rPr lang="en-GB" sz="3100" dirty="0" err="1" smtClean="0"/>
              <a:t>diffiniad</a:t>
            </a:r>
            <a:r>
              <a:rPr lang="en-GB" sz="3100" dirty="0" smtClean="0"/>
              <a:t> </a:t>
            </a:r>
            <a:r>
              <a:rPr lang="en-GB" sz="3100" dirty="0" err="1" smtClean="0"/>
              <a:t>ei</a:t>
            </a:r>
            <a:r>
              <a:rPr lang="en-GB" sz="3100" dirty="0" smtClean="0"/>
              <a:t> </a:t>
            </a:r>
            <a:r>
              <a:rPr lang="en-GB" sz="3100" dirty="0" err="1" smtClean="0"/>
              <a:t>hun</a:t>
            </a:r>
            <a:r>
              <a:rPr lang="en-GB" sz="3100" dirty="0" smtClean="0"/>
              <a:t> (</a:t>
            </a:r>
            <a:r>
              <a:rPr lang="en-GB" sz="3100" dirty="0" err="1" smtClean="0"/>
              <a:t>Ymgynghoriad</a:t>
            </a:r>
            <a:r>
              <a:rPr lang="en-GB" sz="3100" dirty="0" smtClean="0"/>
              <a:t>)</a:t>
            </a:r>
            <a:endParaRPr lang="en-GB" sz="3100" dirty="0"/>
          </a:p>
          <a:p>
            <a:endParaRPr lang="en-GB" sz="1700" dirty="0" smtClean="0"/>
          </a:p>
          <a:p>
            <a:r>
              <a:rPr lang="en-GB" b="1" i="1" dirty="0" smtClean="0"/>
              <a:t>‘’.. </a:t>
            </a:r>
            <a:r>
              <a:rPr lang="en-GB" b="1" i="1" dirty="0" err="1" smtClean="0"/>
              <a:t>Ymddygiad</a:t>
            </a:r>
            <a:r>
              <a:rPr lang="en-GB" b="1" i="1" dirty="0" smtClean="0"/>
              <a:t> </a:t>
            </a:r>
            <a:r>
              <a:rPr lang="en-GB" b="1" i="1" dirty="0" err="1" smtClean="0"/>
              <a:t>sy’n</a:t>
            </a:r>
            <a:r>
              <a:rPr lang="en-GB" b="1" i="1" dirty="0" smtClean="0"/>
              <a:t> </a:t>
            </a:r>
            <a:r>
              <a:rPr lang="en-GB" b="1" i="1" dirty="0" err="1" smtClean="0"/>
              <a:t>cael</a:t>
            </a:r>
            <a:r>
              <a:rPr lang="en-GB" b="1" i="1" dirty="0" smtClean="0"/>
              <a:t> </a:t>
            </a:r>
            <a:r>
              <a:rPr lang="en-GB" b="1" i="1" dirty="0" err="1" smtClean="0"/>
              <a:t>ei</a:t>
            </a:r>
            <a:r>
              <a:rPr lang="en-GB" b="1" i="1" dirty="0" smtClean="0"/>
              <a:t> </a:t>
            </a:r>
            <a:r>
              <a:rPr lang="en-GB" b="1" i="1" dirty="0" err="1" smtClean="0"/>
              <a:t>ailadrodd</a:t>
            </a:r>
            <a:r>
              <a:rPr lang="en-GB" b="1" i="1" dirty="0" smtClean="0"/>
              <a:t> a </a:t>
            </a:r>
            <a:r>
              <a:rPr lang="en-GB" b="1" i="1" dirty="0" err="1" smtClean="0"/>
              <a:t>fwriedir</a:t>
            </a:r>
            <a:r>
              <a:rPr lang="en-GB" b="1" i="1" dirty="0" smtClean="0"/>
              <a:t> </a:t>
            </a:r>
            <a:r>
              <a:rPr lang="en-GB" b="1" i="1" dirty="0" err="1" smtClean="0"/>
              <a:t>i</a:t>
            </a:r>
            <a:r>
              <a:rPr lang="en-GB" b="1" i="1" dirty="0" smtClean="0"/>
              <a:t> </a:t>
            </a:r>
            <a:r>
              <a:rPr lang="en-GB" b="1" i="1" dirty="0" err="1" smtClean="0"/>
              <a:t>frifo</a:t>
            </a:r>
            <a:r>
              <a:rPr lang="en-GB" b="1" i="1" dirty="0" smtClean="0"/>
              <a:t> </a:t>
            </a:r>
            <a:r>
              <a:rPr lang="en-GB" b="1" i="1" dirty="0" err="1" smtClean="0"/>
              <a:t>rhywun</a:t>
            </a:r>
            <a:r>
              <a:rPr lang="en-GB" b="1" i="1" dirty="0" smtClean="0"/>
              <a:t> </a:t>
            </a:r>
            <a:r>
              <a:rPr lang="en-GB" b="1" i="1" dirty="0" err="1" smtClean="0"/>
              <a:t>arall</a:t>
            </a:r>
            <a:r>
              <a:rPr lang="en-GB" b="1" i="1" dirty="0" smtClean="0"/>
              <a:t> </a:t>
            </a:r>
            <a:r>
              <a:rPr lang="en-GB" b="1" i="1" dirty="0" err="1" smtClean="0"/>
              <a:t>naill</a:t>
            </a:r>
            <a:r>
              <a:rPr lang="en-GB" b="1" i="1" dirty="0" smtClean="0"/>
              <a:t> </a:t>
            </a:r>
            <a:r>
              <a:rPr lang="en-GB" b="1" i="1" dirty="0" err="1" smtClean="0"/>
              <a:t>ai’n</a:t>
            </a:r>
            <a:r>
              <a:rPr lang="en-GB" b="1" i="1" dirty="0" smtClean="0"/>
              <a:t> </a:t>
            </a:r>
            <a:r>
              <a:rPr lang="en-GB" b="1" i="1" dirty="0" err="1" smtClean="0"/>
              <a:t>gorfforol</a:t>
            </a:r>
            <a:r>
              <a:rPr lang="en-GB" b="1" i="1" dirty="0" smtClean="0"/>
              <a:t> </a:t>
            </a:r>
            <a:r>
              <a:rPr lang="en-GB" b="1" i="1" dirty="0" err="1" smtClean="0"/>
              <a:t>neu’n</a:t>
            </a:r>
            <a:r>
              <a:rPr lang="en-GB" b="1" i="1" dirty="0" smtClean="0"/>
              <a:t> </a:t>
            </a:r>
            <a:r>
              <a:rPr lang="en-GB" b="1" i="1" dirty="0" err="1" smtClean="0"/>
              <a:t>emosiynol</a:t>
            </a:r>
            <a:r>
              <a:rPr lang="en-GB" b="1" i="1" dirty="0" smtClean="0"/>
              <a:t> ac </a:t>
            </a:r>
            <a:r>
              <a:rPr lang="en-GB" b="1" i="1" dirty="0" err="1" smtClean="0"/>
              <a:t>yn</a:t>
            </a:r>
            <a:r>
              <a:rPr lang="en-GB" b="1" i="1" dirty="0" smtClean="0"/>
              <a:t> </a:t>
            </a:r>
            <a:r>
              <a:rPr lang="en-GB" b="1" i="1" dirty="0" err="1" smtClean="0"/>
              <a:t>aml</a:t>
            </a:r>
            <a:r>
              <a:rPr lang="en-GB" b="1" i="1" dirty="0" smtClean="0"/>
              <a:t> </a:t>
            </a:r>
            <a:r>
              <a:rPr lang="en-GB" b="1" i="1" dirty="0" err="1" smtClean="0"/>
              <a:t>wedi’u</a:t>
            </a:r>
            <a:r>
              <a:rPr lang="en-GB" b="1" i="1" dirty="0" smtClean="0"/>
              <a:t> </a:t>
            </a:r>
            <a:r>
              <a:rPr lang="en-GB" b="1" i="1" dirty="0" err="1" smtClean="0"/>
              <a:t>hanelu</a:t>
            </a:r>
            <a:r>
              <a:rPr lang="en-GB" b="1" i="1" dirty="0" smtClean="0"/>
              <a:t> at </a:t>
            </a:r>
            <a:r>
              <a:rPr lang="en-GB" b="1" i="1" dirty="0" err="1" smtClean="0"/>
              <a:t>grwpiau</a:t>
            </a:r>
            <a:r>
              <a:rPr lang="en-GB" b="1" i="1" dirty="0" smtClean="0"/>
              <a:t> </a:t>
            </a:r>
            <a:r>
              <a:rPr lang="en-GB" b="1" i="1" dirty="0" err="1" smtClean="0"/>
              <a:t>penodol</a:t>
            </a:r>
            <a:r>
              <a:rPr lang="en-GB" b="1" i="1" dirty="0" smtClean="0"/>
              <a:t> </a:t>
            </a:r>
            <a:r>
              <a:rPr lang="en-GB" b="1" i="1" dirty="0" err="1" smtClean="0"/>
              <a:t>oherwydd</a:t>
            </a:r>
            <a:r>
              <a:rPr lang="en-GB" b="1" i="1" dirty="0" smtClean="0"/>
              <a:t> </a:t>
            </a:r>
            <a:r>
              <a:rPr lang="en-GB" b="1" i="1" dirty="0" err="1" smtClean="0"/>
              <a:t>eu</a:t>
            </a:r>
            <a:r>
              <a:rPr lang="en-GB" b="1" i="1" dirty="0" smtClean="0"/>
              <a:t> </a:t>
            </a:r>
            <a:r>
              <a:rPr lang="en-GB" b="1" i="1" dirty="0" err="1" smtClean="0"/>
              <a:t>hil</a:t>
            </a:r>
            <a:r>
              <a:rPr lang="en-GB" b="1" i="1" dirty="0" smtClean="0"/>
              <a:t>, </a:t>
            </a:r>
            <a:r>
              <a:rPr lang="en-GB" b="1" i="1" dirty="0" err="1" smtClean="0"/>
              <a:t>rhyw</a:t>
            </a:r>
            <a:r>
              <a:rPr lang="en-GB" b="1" i="1" dirty="0" smtClean="0"/>
              <a:t>, </a:t>
            </a:r>
            <a:r>
              <a:rPr lang="en-GB" b="1" i="1" dirty="0" err="1" smtClean="0"/>
              <a:t>crefydd</a:t>
            </a:r>
            <a:r>
              <a:rPr lang="en-GB" b="1" i="1" dirty="0" smtClean="0"/>
              <a:t> </a:t>
            </a:r>
            <a:r>
              <a:rPr lang="en-GB" b="1" i="1" dirty="0" err="1" smtClean="0"/>
              <a:t>neu</a:t>
            </a:r>
            <a:r>
              <a:rPr lang="en-GB" b="1" i="1" dirty="0" smtClean="0"/>
              <a:t> </a:t>
            </a:r>
            <a:r>
              <a:rPr lang="en-GB" b="1" i="1" dirty="0" err="1" smtClean="0"/>
              <a:t>dueddfryd</a:t>
            </a:r>
            <a:r>
              <a:rPr lang="en-GB" b="1" i="1" dirty="0" smtClean="0"/>
              <a:t> </a:t>
            </a:r>
            <a:r>
              <a:rPr lang="en-GB" b="1" i="1" dirty="0" err="1" smtClean="0"/>
              <a:t>rhywiol</a:t>
            </a:r>
            <a:r>
              <a:rPr lang="en-GB" b="1" i="1" dirty="0" smtClean="0"/>
              <a:t>. </a:t>
            </a:r>
            <a:r>
              <a:rPr lang="en-GB" b="1" i="1" dirty="0" err="1" smtClean="0"/>
              <a:t>Canlyniad</a:t>
            </a:r>
            <a:r>
              <a:rPr lang="en-GB" b="1" i="1" dirty="0" smtClean="0"/>
              <a:t> </a:t>
            </a:r>
            <a:r>
              <a:rPr lang="en-GB" b="1" i="1" dirty="0" err="1" smtClean="0"/>
              <a:t>bwlio</a:t>
            </a:r>
            <a:r>
              <a:rPr lang="en-GB" b="1" i="1" dirty="0" smtClean="0"/>
              <a:t> </a:t>
            </a:r>
            <a:r>
              <a:rPr lang="en-GB" b="1" i="1" dirty="0" err="1" smtClean="0"/>
              <a:t>ydy</a:t>
            </a:r>
            <a:r>
              <a:rPr lang="en-GB" b="1" i="1" dirty="0" smtClean="0"/>
              <a:t> </a:t>
            </a:r>
            <a:r>
              <a:rPr lang="en-GB" b="1" i="1" dirty="0" err="1" smtClean="0"/>
              <a:t>achosi</a:t>
            </a:r>
            <a:r>
              <a:rPr lang="en-GB" b="1" i="1" dirty="0" smtClean="0"/>
              <a:t> </a:t>
            </a:r>
            <a:r>
              <a:rPr lang="en-GB" b="1" i="1" dirty="0" err="1" smtClean="0"/>
              <a:t>poen</a:t>
            </a:r>
            <a:r>
              <a:rPr lang="en-GB" b="1" i="1" dirty="0" smtClean="0"/>
              <a:t> a </a:t>
            </a:r>
            <a:r>
              <a:rPr lang="en-GB" b="1" i="1" dirty="0" err="1" smtClean="0"/>
              <a:t>gofid</a:t>
            </a:r>
            <a:r>
              <a:rPr lang="en-GB" b="1" i="1" dirty="0" smtClean="0"/>
              <a:t> </a:t>
            </a:r>
            <a:r>
              <a:rPr lang="en-GB" b="1" i="1" dirty="0" err="1"/>
              <a:t>i</a:t>
            </a:r>
            <a:r>
              <a:rPr lang="en-GB" b="1" i="1" dirty="0" err="1" smtClean="0"/>
              <a:t>’r</a:t>
            </a:r>
            <a:r>
              <a:rPr lang="en-GB" b="1" i="1" dirty="0" smtClean="0"/>
              <a:t> </a:t>
            </a:r>
            <a:r>
              <a:rPr lang="en-GB" b="1" i="1" dirty="0" err="1" smtClean="0"/>
              <a:t>dioddefwr</a:t>
            </a:r>
            <a:r>
              <a:rPr lang="en-GB" b="1" i="1" dirty="0" smtClean="0"/>
              <a:t>.’</a:t>
            </a:r>
          </a:p>
          <a:p>
            <a:r>
              <a:rPr lang="en-GB" dirty="0" smtClean="0"/>
              <a:t>Gall </a:t>
            </a:r>
            <a:r>
              <a:rPr lang="en-GB" dirty="0" err="1" smtClean="0"/>
              <a:t>yr</a:t>
            </a:r>
            <a:r>
              <a:rPr lang="en-GB" dirty="0" smtClean="0"/>
              <a:t> </a:t>
            </a:r>
            <a:r>
              <a:rPr lang="en-GB" dirty="0" err="1" smtClean="0"/>
              <a:t>ymddygiad</a:t>
            </a:r>
            <a:r>
              <a:rPr lang="en-GB" dirty="0" smtClean="0"/>
              <a:t> </a:t>
            </a:r>
            <a:r>
              <a:rPr lang="en-GB" dirty="0" err="1" smtClean="0"/>
              <a:t>hwn</a:t>
            </a:r>
            <a:r>
              <a:rPr lang="en-GB" dirty="0" smtClean="0"/>
              <a:t> </a:t>
            </a:r>
            <a:r>
              <a:rPr lang="en-GB" dirty="0" err="1" smtClean="0"/>
              <a:t>fod</a:t>
            </a:r>
            <a:r>
              <a:rPr lang="en-GB" dirty="0" smtClean="0"/>
              <a:t> </a:t>
            </a:r>
            <a:r>
              <a:rPr lang="en-GB" dirty="0" err="1" smtClean="0"/>
              <a:t>ar</a:t>
            </a:r>
            <a:r>
              <a:rPr lang="en-GB" dirty="0" smtClean="0"/>
              <a:t> </a:t>
            </a:r>
            <a:r>
              <a:rPr lang="en-GB" dirty="0" err="1" smtClean="0"/>
              <a:t>sawl</a:t>
            </a:r>
            <a:r>
              <a:rPr lang="en-GB" dirty="0" smtClean="0"/>
              <a:t> </a:t>
            </a:r>
            <a:r>
              <a:rPr lang="en-GB" dirty="0" err="1" smtClean="0"/>
              <a:t>ffurf</a:t>
            </a:r>
            <a:r>
              <a:rPr lang="en-GB" dirty="0" smtClean="0"/>
              <a:t>…</a:t>
            </a:r>
            <a:endParaRPr lang="en-GB" dirty="0"/>
          </a:p>
          <a:p>
            <a:pPr marL="0" indent="0">
              <a:buNone/>
            </a:pPr>
            <a:r>
              <a:rPr lang="en-GB" b="1" i="1" dirty="0"/>
              <a:t> </a:t>
            </a:r>
            <a:r>
              <a:rPr lang="en-GB" b="1" i="1" dirty="0" smtClean="0"/>
              <a:t>  </a:t>
            </a:r>
            <a:endParaRPr lang="en-GB" sz="1700" dirty="0"/>
          </a:p>
          <a:p>
            <a:r>
              <a:rPr lang="en-GB" dirty="0" err="1" smtClean="0"/>
              <a:t>Gwylwyr</a:t>
            </a:r>
            <a:endParaRPr lang="en-GB" dirty="0" smtClean="0"/>
          </a:p>
          <a:p>
            <a:r>
              <a:rPr lang="en-GB" dirty="0" err="1" smtClean="0"/>
              <a:t>Ymddygiadau</a:t>
            </a:r>
            <a:r>
              <a:rPr lang="en-GB" dirty="0" smtClean="0"/>
              <a:t> </a:t>
            </a:r>
            <a:r>
              <a:rPr lang="en-GB" dirty="0" err="1" smtClean="0"/>
              <a:t>bwlio</a:t>
            </a:r>
            <a:endParaRPr lang="en-GB" dirty="0"/>
          </a:p>
        </p:txBody>
      </p:sp>
      <p:sp>
        <p:nvSpPr>
          <p:cNvPr id="4" name="Content Placeholder 3"/>
          <p:cNvSpPr>
            <a:spLocks noGrp="1"/>
          </p:cNvSpPr>
          <p:nvPr>
            <p:ph sz="half" idx="2"/>
          </p:nvPr>
        </p:nvSpPr>
        <p:spPr>
          <a:xfrm>
            <a:off x="6258560" y="1325556"/>
            <a:ext cx="5654040" cy="5615571"/>
          </a:xfrm>
        </p:spPr>
        <p:txBody>
          <a:bodyPr>
            <a:normAutofit fontScale="70000" lnSpcReduction="20000"/>
          </a:bodyPr>
          <a:lstStyle/>
          <a:p>
            <a:r>
              <a:rPr lang="en-GB" sz="3100" b="1" dirty="0" smtClean="0"/>
              <a:t>INTENTIONAL</a:t>
            </a:r>
          </a:p>
          <a:p>
            <a:r>
              <a:rPr lang="en-GB" sz="3100" b="1" dirty="0" smtClean="0"/>
              <a:t>REPETITIVE</a:t>
            </a:r>
          </a:p>
          <a:p>
            <a:r>
              <a:rPr lang="en-GB" sz="3100" b="1" dirty="0" smtClean="0"/>
              <a:t>Aim is to hurt someone</a:t>
            </a:r>
          </a:p>
          <a:p>
            <a:r>
              <a:rPr lang="en-GB" sz="3100" b="1" dirty="0" smtClean="0"/>
              <a:t>POWER and CONTROL</a:t>
            </a:r>
          </a:p>
          <a:p>
            <a:endParaRPr lang="en-GB" sz="1600" dirty="0"/>
          </a:p>
          <a:p>
            <a:r>
              <a:rPr lang="en-GB" sz="3100" dirty="0" smtClean="0"/>
              <a:t>There is no legal definition of bullying. Your school can have it’s own definition (Consultation)</a:t>
            </a:r>
          </a:p>
          <a:p>
            <a:endParaRPr lang="en-GB" sz="1700" dirty="0"/>
          </a:p>
          <a:p>
            <a:r>
              <a:rPr lang="en-GB" b="1" i="1" dirty="0" smtClean="0"/>
              <a:t>‘..a behaviour that is repeated, intended to hurt someone either physically or emotionally and is often aimed at certain groups because of their race, gender, religion or sexual orientation. Bullying results in pain and distress to the victim.’</a:t>
            </a:r>
          </a:p>
          <a:p>
            <a:r>
              <a:rPr lang="en-GB" dirty="0" smtClean="0"/>
              <a:t>This behaviour can take many forms..</a:t>
            </a:r>
            <a:endParaRPr lang="en-GB" dirty="0"/>
          </a:p>
          <a:p>
            <a:endParaRPr lang="en-GB" sz="1400" dirty="0" smtClean="0"/>
          </a:p>
          <a:p>
            <a:r>
              <a:rPr lang="en-GB" dirty="0" smtClean="0"/>
              <a:t>Bystanders</a:t>
            </a:r>
          </a:p>
          <a:p>
            <a:r>
              <a:rPr lang="en-GB" dirty="0" smtClean="0"/>
              <a:t>Bullying behaviours</a:t>
            </a:r>
          </a:p>
          <a:p>
            <a:endParaRPr lang="en-GB" dirty="0"/>
          </a:p>
        </p:txBody>
      </p:sp>
    </p:spTree>
    <p:extLst>
      <p:ext uri="{BB962C8B-B14F-4D97-AF65-F5344CB8AC3E}">
        <p14:creationId xmlns:p14="http://schemas.microsoft.com/office/powerpoint/2010/main" val="21229382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duotone>
              <a:schemeClr val="bg2">
                <a:shade val="45000"/>
                <a:satMod val="135000"/>
              </a:schemeClr>
              <a:prstClr val="white"/>
            </a:duotone>
          </a:blip>
          <a:srcRect l="38626" t="14629" r="21650" b="61137"/>
          <a:stretch/>
        </p:blipFill>
        <p:spPr>
          <a:xfrm>
            <a:off x="0" y="1"/>
            <a:ext cx="12192000" cy="6858000"/>
          </a:xfrm>
          <a:prstGeom prst="rect">
            <a:avLst/>
          </a:prstGeom>
          <a:effectLst>
            <a:softEdge rad="63500"/>
          </a:effectLst>
        </p:spPr>
      </p:pic>
      <p:sp>
        <p:nvSpPr>
          <p:cNvPr id="2" name="Title 1"/>
          <p:cNvSpPr>
            <a:spLocks noGrp="1"/>
          </p:cNvSpPr>
          <p:nvPr>
            <p:ph type="title"/>
          </p:nvPr>
        </p:nvSpPr>
        <p:spPr>
          <a:xfrm>
            <a:off x="1805940" y="0"/>
            <a:ext cx="8732520" cy="1325563"/>
          </a:xfrm>
        </p:spPr>
        <p:txBody>
          <a:bodyPr/>
          <a:lstStyle/>
          <a:p>
            <a:pPr algn="ctr"/>
            <a:r>
              <a:rPr lang="en-GB" dirty="0" smtClean="0"/>
              <a:t> </a:t>
            </a:r>
            <a:r>
              <a:rPr lang="en-GB" b="1" u="sng" dirty="0" err="1" smtClean="0"/>
              <a:t>Mathau</a:t>
            </a:r>
            <a:r>
              <a:rPr lang="en-GB" b="1" u="sng" dirty="0" smtClean="0"/>
              <a:t> o </a:t>
            </a:r>
            <a:r>
              <a:rPr lang="en-GB" b="1" u="sng" dirty="0" err="1" smtClean="0"/>
              <a:t>fwlio</a:t>
            </a:r>
            <a:r>
              <a:rPr lang="en-GB" b="1" u="sng" dirty="0" smtClean="0"/>
              <a:t> / Types of bullying</a:t>
            </a:r>
            <a:endParaRPr lang="en-GB" b="1" u="sng" dirty="0"/>
          </a:p>
        </p:txBody>
      </p:sp>
      <p:sp>
        <p:nvSpPr>
          <p:cNvPr id="3" name="Content Placeholder 2"/>
          <p:cNvSpPr>
            <a:spLocks noGrp="1"/>
          </p:cNvSpPr>
          <p:nvPr>
            <p:ph sz="half" idx="1"/>
          </p:nvPr>
        </p:nvSpPr>
        <p:spPr>
          <a:xfrm>
            <a:off x="660400" y="1094104"/>
            <a:ext cx="5674360" cy="5258115"/>
          </a:xfrm>
        </p:spPr>
        <p:txBody>
          <a:bodyPr>
            <a:normAutofit fontScale="92500" lnSpcReduction="20000"/>
          </a:bodyPr>
          <a:lstStyle/>
          <a:p>
            <a:endParaRPr lang="en-GB" dirty="0" smtClean="0"/>
          </a:p>
          <a:p>
            <a:r>
              <a:rPr lang="en-GB" sz="3600" b="1" dirty="0" err="1" smtClean="0"/>
              <a:t>Corfforol</a:t>
            </a:r>
            <a:endParaRPr lang="en-GB" sz="3600" b="1" dirty="0" smtClean="0"/>
          </a:p>
          <a:p>
            <a:r>
              <a:rPr lang="en-GB" sz="3600" b="1" dirty="0" err="1" smtClean="0"/>
              <a:t>Llafar</a:t>
            </a:r>
            <a:endParaRPr lang="en-GB" sz="3600" b="1" dirty="0" smtClean="0"/>
          </a:p>
          <a:p>
            <a:r>
              <a:rPr lang="en-GB" sz="3600" b="1" dirty="0" smtClean="0"/>
              <a:t>Di-</a:t>
            </a:r>
            <a:r>
              <a:rPr lang="en-GB" sz="3600" b="1" dirty="0" err="1" smtClean="0"/>
              <a:t>eiriau</a:t>
            </a:r>
            <a:endParaRPr lang="en-GB" sz="3600" b="1" dirty="0"/>
          </a:p>
          <a:p>
            <a:r>
              <a:rPr lang="en-GB" sz="3600" b="1" dirty="0" err="1" smtClean="0"/>
              <a:t>Emosiynol</a:t>
            </a:r>
            <a:endParaRPr lang="en-GB" sz="3600" b="1" dirty="0" smtClean="0"/>
          </a:p>
          <a:p>
            <a:r>
              <a:rPr lang="en-GB" sz="3600" b="1" dirty="0" err="1" smtClean="0"/>
              <a:t>Syber-Bwlio</a:t>
            </a:r>
            <a:endParaRPr lang="en-GB" sz="3600" b="1" dirty="0" smtClean="0"/>
          </a:p>
          <a:p>
            <a:r>
              <a:rPr lang="en-GB" sz="3600" b="1" dirty="0" err="1" smtClean="0"/>
              <a:t>Homoffobaidd</a:t>
            </a:r>
            <a:endParaRPr lang="en-GB" sz="3600" b="1" dirty="0" smtClean="0"/>
          </a:p>
          <a:p>
            <a:r>
              <a:rPr lang="en-GB" sz="3600" b="1" dirty="0" err="1" smtClean="0"/>
              <a:t>Hiliol</a:t>
            </a:r>
            <a:endParaRPr lang="en-GB" sz="3600" b="1" dirty="0"/>
          </a:p>
          <a:p>
            <a:r>
              <a:rPr lang="en-GB" sz="3600" b="1" dirty="0" err="1" smtClean="0"/>
              <a:t>Eithriwch</a:t>
            </a:r>
            <a:r>
              <a:rPr lang="en-GB" sz="3600" b="1" dirty="0" smtClean="0"/>
              <a:t> / </a:t>
            </a:r>
            <a:r>
              <a:rPr lang="en-GB" sz="3600" b="1" dirty="0" err="1" smtClean="0"/>
              <a:t>Anwybyddu</a:t>
            </a:r>
            <a:endParaRPr lang="en-GB" sz="3600" b="1" dirty="0" smtClean="0"/>
          </a:p>
          <a:p>
            <a:r>
              <a:rPr lang="en-GB" sz="3600" b="1" dirty="0" err="1" smtClean="0"/>
              <a:t>Rheoli</a:t>
            </a:r>
            <a:r>
              <a:rPr lang="en-GB" sz="3600" b="1" dirty="0"/>
              <a:t> </a:t>
            </a:r>
            <a:r>
              <a:rPr lang="en-GB" sz="3600" b="1" dirty="0" smtClean="0"/>
              <a:t>/ </a:t>
            </a:r>
            <a:r>
              <a:rPr lang="en-GB" sz="3600" b="1" dirty="0" err="1" smtClean="0"/>
              <a:t>Trin</a:t>
            </a:r>
            <a:endParaRPr lang="en-GB" sz="3600" b="1" dirty="0" smtClean="0"/>
          </a:p>
          <a:p>
            <a:r>
              <a:rPr lang="en-GB" sz="3600" b="1" dirty="0" err="1" smtClean="0"/>
              <a:t>Tanseilio</a:t>
            </a:r>
            <a:r>
              <a:rPr lang="en-GB" sz="3600" b="1" dirty="0" smtClean="0"/>
              <a:t> / </a:t>
            </a:r>
            <a:r>
              <a:rPr lang="en-GB" sz="3600" b="1" dirty="0" err="1"/>
              <a:t>B</a:t>
            </a:r>
            <a:r>
              <a:rPr lang="en-GB" sz="3600" b="1" dirty="0" err="1" smtClean="0"/>
              <a:t>eirniadaeth</a:t>
            </a:r>
            <a:endParaRPr lang="en-GB" sz="3600" b="1" dirty="0"/>
          </a:p>
        </p:txBody>
      </p:sp>
      <p:sp>
        <p:nvSpPr>
          <p:cNvPr id="5" name="Content Placeholder 3"/>
          <p:cNvSpPr>
            <a:spLocks noGrp="1"/>
          </p:cNvSpPr>
          <p:nvPr>
            <p:ph sz="half" idx="2"/>
          </p:nvPr>
        </p:nvSpPr>
        <p:spPr>
          <a:xfrm>
            <a:off x="6769100" y="1094104"/>
            <a:ext cx="5755640" cy="5489574"/>
          </a:xfrm>
        </p:spPr>
        <p:txBody>
          <a:bodyPr>
            <a:normAutofit fontScale="92500" lnSpcReduction="20000"/>
          </a:bodyPr>
          <a:lstStyle/>
          <a:p>
            <a:pPr marL="0" indent="0">
              <a:buNone/>
            </a:pPr>
            <a:endParaRPr lang="en-GB" dirty="0" smtClean="0"/>
          </a:p>
          <a:p>
            <a:r>
              <a:rPr lang="en-GB" sz="3600" b="1" dirty="0" smtClean="0"/>
              <a:t>Physical</a:t>
            </a:r>
          </a:p>
          <a:p>
            <a:r>
              <a:rPr lang="en-GB" sz="3600" b="1" dirty="0" smtClean="0"/>
              <a:t>Verbal</a:t>
            </a:r>
          </a:p>
          <a:p>
            <a:r>
              <a:rPr lang="en-GB" sz="3600" b="1" dirty="0" smtClean="0"/>
              <a:t>Non-verbal</a:t>
            </a:r>
          </a:p>
          <a:p>
            <a:r>
              <a:rPr lang="en-GB" sz="3600" b="1" dirty="0" smtClean="0"/>
              <a:t>Emotional</a:t>
            </a:r>
          </a:p>
          <a:p>
            <a:r>
              <a:rPr lang="en-GB" sz="3600" b="1" dirty="0" smtClean="0"/>
              <a:t>Cyber bullying</a:t>
            </a:r>
          </a:p>
          <a:p>
            <a:r>
              <a:rPr lang="en-GB" sz="3600" b="1" dirty="0" smtClean="0"/>
              <a:t>Homophobic</a:t>
            </a:r>
          </a:p>
          <a:p>
            <a:r>
              <a:rPr lang="en-GB" sz="3600" b="1" dirty="0" smtClean="0"/>
              <a:t>Racial</a:t>
            </a:r>
          </a:p>
          <a:p>
            <a:r>
              <a:rPr lang="en-GB" sz="3600" b="1" dirty="0" smtClean="0"/>
              <a:t>Exclude / Ignore</a:t>
            </a:r>
          </a:p>
          <a:p>
            <a:r>
              <a:rPr lang="en-GB" sz="3600" b="1" dirty="0" smtClean="0"/>
              <a:t>Control / Manipulation</a:t>
            </a:r>
          </a:p>
          <a:p>
            <a:r>
              <a:rPr lang="en-GB" sz="3600" b="1" dirty="0" smtClean="0"/>
              <a:t>Undermining / Criticism</a:t>
            </a:r>
            <a:endParaRPr lang="en-GB" sz="3600" b="1" dirty="0"/>
          </a:p>
        </p:txBody>
      </p:sp>
      <p:sp>
        <p:nvSpPr>
          <p:cNvPr id="6" name="TextBox 5"/>
          <p:cNvSpPr txBox="1"/>
          <p:nvPr/>
        </p:nvSpPr>
        <p:spPr>
          <a:xfrm>
            <a:off x="0" y="0"/>
            <a:ext cx="12192000" cy="6858000"/>
          </a:xfrm>
          <a:prstGeom prst="rect">
            <a:avLst/>
          </a:prstGeom>
          <a:noFill/>
          <a:ln w="7620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35745932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0" y="126048"/>
            <a:ext cx="11785600" cy="1325563"/>
          </a:xfrm>
        </p:spPr>
        <p:txBody>
          <a:bodyPr>
            <a:normAutofit/>
          </a:bodyPr>
          <a:lstStyle/>
          <a:p>
            <a:pPr algn="ctr"/>
            <a:r>
              <a:rPr lang="en-GB" sz="4000" b="1" u="sng" dirty="0" err="1" smtClean="0"/>
              <a:t>Pwy</a:t>
            </a:r>
            <a:r>
              <a:rPr lang="en-GB" sz="4000" b="1" u="sng" dirty="0" smtClean="0"/>
              <a:t> </a:t>
            </a:r>
            <a:r>
              <a:rPr lang="en-GB" sz="4000" b="1" u="sng" dirty="0" err="1" smtClean="0"/>
              <a:t>sy’n</a:t>
            </a:r>
            <a:r>
              <a:rPr lang="en-GB" sz="4000" b="1" u="sng" dirty="0" smtClean="0"/>
              <a:t> </a:t>
            </a:r>
            <a:r>
              <a:rPr lang="en-GB" sz="4000" b="1" u="sng" dirty="0" err="1" smtClean="0"/>
              <a:t>debygol</a:t>
            </a:r>
            <a:r>
              <a:rPr lang="en-GB" sz="4000" b="1" u="sng" dirty="0" smtClean="0"/>
              <a:t> o </a:t>
            </a:r>
            <a:r>
              <a:rPr lang="en-GB" sz="4000" b="1" u="sng" dirty="0" err="1" smtClean="0"/>
              <a:t>gael</a:t>
            </a:r>
            <a:r>
              <a:rPr lang="en-GB" sz="4000" b="1" u="sng" dirty="0" smtClean="0"/>
              <a:t> </a:t>
            </a:r>
            <a:r>
              <a:rPr lang="en-GB" sz="4000" b="1" u="sng" dirty="0" err="1" smtClean="0"/>
              <a:t>eu</a:t>
            </a:r>
            <a:r>
              <a:rPr lang="en-GB" sz="4000" b="1" u="sng" dirty="0" smtClean="0"/>
              <a:t> </a:t>
            </a:r>
            <a:r>
              <a:rPr lang="en-GB" sz="4000" b="1" u="sng" dirty="0" err="1" smtClean="0"/>
              <a:t>bwlio</a:t>
            </a:r>
            <a:r>
              <a:rPr lang="en-GB" sz="4000" b="1" u="sng" dirty="0" smtClean="0"/>
              <a:t>? </a:t>
            </a:r>
            <a:br>
              <a:rPr lang="en-GB" sz="4000" b="1" u="sng" dirty="0" smtClean="0"/>
            </a:br>
            <a:r>
              <a:rPr lang="en-GB" sz="4000" b="1" u="sng" dirty="0" smtClean="0"/>
              <a:t>Who is likely to be bullied?</a:t>
            </a:r>
            <a:endParaRPr lang="en-GB" sz="4000" b="1" u="sng" dirty="0"/>
          </a:p>
        </p:txBody>
      </p:sp>
      <p:sp>
        <p:nvSpPr>
          <p:cNvPr id="3" name="Content Placeholder 2"/>
          <p:cNvSpPr>
            <a:spLocks noGrp="1"/>
          </p:cNvSpPr>
          <p:nvPr>
            <p:ph sz="half" idx="1"/>
          </p:nvPr>
        </p:nvSpPr>
        <p:spPr>
          <a:xfrm>
            <a:off x="640080" y="1474790"/>
            <a:ext cx="5323840" cy="5132069"/>
          </a:xfrm>
        </p:spPr>
        <p:txBody>
          <a:bodyPr/>
          <a:lstStyle/>
          <a:p>
            <a:r>
              <a:rPr lang="en-GB" sz="3200" b="1" u="sng" dirty="0" err="1" smtClean="0"/>
              <a:t>Rhywun</a:t>
            </a:r>
            <a:r>
              <a:rPr lang="en-GB" sz="3200" b="1" u="sng" dirty="0" smtClean="0"/>
              <a:t> </a:t>
            </a:r>
            <a:r>
              <a:rPr lang="en-GB" sz="3200" b="1" u="sng" dirty="0" err="1" smtClean="0"/>
              <a:t>sydd</a:t>
            </a:r>
            <a:r>
              <a:rPr lang="en-GB" sz="3200" b="1" u="sng" dirty="0" smtClean="0"/>
              <a:t> </a:t>
            </a:r>
            <a:r>
              <a:rPr lang="en-GB" sz="3200" b="1" u="sng" dirty="0" err="1" smtClean="0"/>
              <a:t>yn</a:t>
            </a:r>
            <a:r>
              <a:rPr lang="en-GB" sz="3200" b="1" u="sng" dirty="0" smtClean="0"/>
              <a:t> </a:t>
            </a:r>
            <a:r>
              <a:rPr lang="en-GB" sz="3200" b="1" u="sng" dirty="0" err="1" smtClean="0"/>
              <a:t>wahanol</a:t>
            </a:r>
            <a:r>
              <a:rPr lang="en-GB" sz="3200" b="1" dirty="0" smtClean="0"/>
              <a:t>:</a:t>
            </a:r>
          </a:p>
          <a:p>
            <a:pPr marL="0" indent="0">
              <a:buNone/>
            </a:pPr>
            <a:r>
              <a:rPr lang="en-GB" dirty="0" smtClean="0"/>
              <a:t>  </a:t>
            </a:r>
            <a:r>
              <a:rPr lang="en-GB" sz="3200" b="1" dirty="0" smtClean="0"/>
              <a:t>- </a:t>
            </a:r>
            <a:r>
              <a:rPr lang="en-GB" sz="3200" b="1" dirty="0" err="1" smtClean="0"/>
              <a:t>lliw</a:t>
            </a:r>
            <a:r>
              <a:rPr lang="en-GB" sz="3200" b="1" dirty="0" smtClean="0"/>
              <a:t> </a:t>
            </a:r>
            <a:r>
              <a:rPr lang="en-GB" sz="3200" b="1" dirty="0" err="1" smtClean="0"/>
              <a:t>gwallt</a:t>
            </a:r>
            <a:endParaRPr lang="en-GB" sz="3200" b="1" dirty="0" smtClean="0"/>
          </a:p>
          <a:p>
            <a:pPr marL="0" indent="0">
              <a:buNone/>
            </a:pPr>
            <a:r>
              <a:rPr lang="en-GB" sz="3200" b="1" dirty="0" smtClean="0"/>
              <a:t>  - </a:t>
            </a:r>
            <a:r>
              <a:rPr lang="en-GB" sz="3200" b="1" dirty="0" err="1" smtClean="0"/>
              <a:t>lliw</a:t>
            </a:r>
            <a:r>
              <a:rPr lang="en-GB" sz="3200" b="1" dirty="0" smtClean="0"/>
              <a:t> </a:t>
            </a:r>
            <a:r>
              <a:rPr lang="en-GB" sz="3200" b="1" dirty="0" err="1" smtClean="0"/>
              <a:t>croen</a:t>
            </a:r>
            <a:endParaRPr lang="en-GB" sz="3200" b="1" dirty="0" smtClean="0"/>
          </a:p>
          <a:p>
            <a:pPr marL="0" indent="0">
              <a:buNone/>
            </a:pPr>
            <a:r>
              <a:rPr lang="en-GB" sz="3200" b="1" dirty="0" smtClean="0"/>
              <a:t>  - </a:t>
            </a:r>
            <a:r>
              <a:rPr lang="en-GB" sz="3200" b="1" dirty="0" err="1" smtClean="0"/>
              <a:t>pwysau</a:t>
            </a:r>
            <a:r>
              <a:rPr lang="en-GB" sz="3200" b="1" dirty="0" smtClean="0"/>
              <a:t> / meant</a:t>
            </a:r>
          </a:p>
          <a:p>
            <a:pPr marL="0" indent="0">
              <a:buNone/>
            </a:pPr>
            <a:r>
              <a:rPr lang="en-GB" sz="3200" b="1" dirty="0" smtClean="0"/>
              <a:t>  - </a:t>
            </a:r>
            <a:r>
              <a:rPr lang="en-GB" sz="3200" b="1" dirty="0" err="1" smtClean="0"/>
              <a:t>dillad</a:t>
            </a:r>
            <a:r>
              <a:rPr lang="en-GB" sz="3200" b="1" dirty="0" smtClean="0"/>
              <a:t> / </a:t>
            </a:r>
            <a:r>
              <a:rPr lang="en-GB" sz="3200" b="1" dirty="0" err="1" smtClean="0"/>
              <a:t>gwisg</a:t>
            </a:r>
            <a:endParaRPr lang="en-GB" sz="3200" b="1" dirty="0" smtClean="0"/>
          </a:p>
          <a:p>
            <a:pPr marL="0" indent="0">
              <a:buNone/>
            </a:pPr>
            <a:r>
              <a:rPr lang="en-GB" sz="3200" b="1" dirty="0" smtClean="0"/>
              <a:t>  - </a:t>
            </a:r>
            <a:r>
              <a:rPr lang="en-GB" sz="3200" b="1" dirty="0" err="1" smtClean="0"/>
              <a:t>crefydd</a:t>
            </a:r>
            <a:endParaRPr lang="en-GB" sz="3200" b="1" dirty="0" smtClean="0"/>
          </a:p>
          <a:p>
            <a:pPr marL="0" indent="0">
              <a:buNone/>
            </a:pPr>
            <a:r>
              <a:rPr lang="en-GB" sz="3200" b="1" dirty="0"/>
              <a:t> </a:t>
            </a:r>
            <a:r>
              <a:rPr lang="en-GB" sz="3200" b="1" dirty="0" smtClean="0"/>
              <a:t> - </a:t>
            </a:r>
            <a:r>
              <a:rPr lang="en-GB" sz="3200" b="1" dirty="0" err="1" smtClean="0"/>
              <a:t>cyfeiriadedd</a:t>
            </a:r>
            <a:r>
              <a:rPr lang="en-GB" sz="3200" b="1" dirty="0" smtClean="0"/>
              <a:t> </a:t>
            </a:r>
            <a:r>
              <a:rPr lang="en-GB" sz="3200" b="1" dirty="0" err="1" smtClean="0"/>
              <a:t>rhywiol</a:t>
            </a:r>
            <a:endParaRPr lang="en-GB" sz="3200" b="1" dirty="0" smtClean="0"/>
          </a:p>
          <a:p>
            <a:pPr marL="0" indent="0">
              <a:buNone/>
            </a:pPr>
            <a:r>
              <a:rPr lang="en-GB" sz="3200" b="1" dirty="0" smtClean="0"/>
              <a:t>   - </a:t>
            </a:r>
            <a:r>
              <a:rPr lang="en-GB" sz="3200" b="1" dirty="0" err="1" smtClean="0"/>
              <a:t>anabledd</a:t>
            </a:r>
            <a:r>
              <a:rPr lang="en-GB" sz="3200" b="1" dirty="0" smtClean="0"/>
              <a:t> / </a:t>
            </a:r>
            <a:r>
              <a:rPr lang="en-GB" sz="3200" b="1" dirty="0" err="1" smtClean="0"/>
              <a:t>angen</a:t>
            </a:r>
            <a:r>
              <a:rPr lang="en-GB" sz="3200" b="1" dirty="0" smtClean="0"/>
              <a:t> </a:t>
            </a:r>
            <a:r>
              <a:rPr lang="en-GB" sz="3200" b="1" dirty="0" err="1" smtClean="0"/>
              <a:t>arbennig</a:t>
            </a:r>
            <a:endParaRPr lang="en-GB" sz="3200" b="1" dirty="0"/>
          </a:p>
        </p:txBody>
      </p:sp>
      <p:sp>
        <p:nvSpPr>
          <p:cNvPr id="4" name="Content Placeholder 3"/>
          <p:cNvSpPr>
            <a:spLocks noGrp="1"/>
          </p:cNvSpPr>
          <p:nvPr>
            <p:ph sz="half" idx="2"/>
          </p:nvPr>
        </p:nvSpPr>
        <p:spPr>
          <a:xfrm>
            <a:off x="6604000" y="1451611"/>
            <a:ext cx="5364480" cy="5132069"/>
          </a:xfrm>
        </p:spPr>
        <p:txBody>
          <a:bodyPr/>
          <a:lstStyle/>
          <a:p>
            <a:r>
              <a:rPr lang="en-GB" sz="3200" b="1" u="sng" dirty="0" smtClean="0"/>
              <a:t>Someone who is different</a:t>
            </a:r>
            <a:r>
              <a:rPr lang="en-GB" sz="3200" dirty="0" smtClean="0"/>
              <a:t>:</a:t>
            </a:r>
          </a:p>
          <a:p>
            <a:pPr marL="0" indent="0">
              <a:buNone/>
            </a:pPr>
            <a:r>
              <a:rPr lang="en-GB" dirty="0" smtClean="0"/>
              <a:t>   - </a:t>
            </a:r>
            <a:r>
              <a:rPr lang="en-GB" sz="3200" b="1" dirty="0" smtClean="0"/>
              <a:t>hair colour</a:t>
            </a:r>
          </a:p>
          <a:p>
            <a:pPr marL="0" indent="0">
              <a:buNone/>
            </a:pPr>
            <a:r>
              <a:rPr lang="en-GB" sz="3200" b="1" dirty="0"/>
              <a:t> </a:t>
            </a:r>
            <a:r>
              <a:rPr lang="en-GB" sz="3200" b="1" dirty="0" smtClean="0"/>
              <a:t>  - skin colour (race)</a:t>
            </a:r>
          </a:p>
          <a:p>
            <a:pPr marL="0" indent="0">
              <a:buNone/>
            </a:pPr>
            <a:r>
              <a:rPr lang="en-GB" sz="3200" b="1" dirty="0"/>
              <a:t> </a:t>
            </a:r>
            <a:r>
              <a:rPr lang="en-GB" sz="3200" b="1" dirty="0" smtClean="0"/>
              <a:t>  - weight or height</a:t>
            </a:r>
          </a:p>
          <a:p>
            <a:pPr marL="0" indent="0">
              <a:buNone/>
            </a:pPr>
            <a:r>
              <a:rPr lang="en-GB" sz="3200" b="1" dirty="0"/>
              <a:t> </a:t>
            </a:r>
            <a:r>
              <a:rPr lang="en-GB" sz="3200" b="1" dirty="0" smtClean="0"/>
              <a:t>  - clothing</a:t>
            </a:r>
          </a:p>
          <a:p>
            <a:pPr marL="0" indent="0">
              <a:buNone/>
            </a:pPr>
            <a:r>
              <a:rPr lang="en-GB" sz="3200" b="1" dirty="0" smtClean="0"/>
              <a:t>   - religion</a:t>
            </a:r>
          </a:p>
          <a:p>
            <a:pPr marL="0" indent="0">
              <a:buNone/>
            </a:pPr>
            <a:r>
              <a:rPr lang="en-GB" sz="3200" b="1" dirty="0" smtClean="0"/>
              <a:t>   - sexual orientation</a:t>
            </a:r>
          </a:p>
          <a:p>
            <a:pPr marL="0" indent="0">
              <a:buNone/>
            </a:pPr>
            <a:r>
              <a:rPr lang="en-GB" sz="3200" b="1" dirty="0"/>
              <a:t> </a:t>
            </a:r>
            <a:r>
              <a:rPr lang="en-GB" sz="3200" b="1" dirty="0" smtClean="0"/>
              <a:t>  - disability / special need</a:t>
            </a:r>
            <a:endParaRPr lang="en-GB" sz="3200" b="1" dirty="0"/>
          </a:p>
        </p:txBody>
      </p:sp>
      <p:sp>
        <p:nvSpPr>
          <p:cNvPr id="6" name="TextBox 5"/>
          <p:cNvSpPr txBox="1"/>
          <p:nvPr/>
        </p:nvSpPr>
        <p:spPr>
          <a:xfrm>
            <a:off x="182880" y="0"/>
            <a:ext cx="11785600" cy="6858000"/>
          </a:xfrm>
          <a:prstGeom prst="rect">
            <a:avLst/>
          </a:prstGeom>
          <a:noFill/>
          <a:ln w="7620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6956772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92000" cy="7040879"/>
          </a:xfrm>
          <a:prstGeom prst="rect">
            <a:avLst/>
          </a:prstGeom>
          <a:effectLst>
            <a:softEdge rad="63500"/>
          </a:effectLst>
        </p:spPr>
      </p:pic>
      <p:sp>
        <p:nvSpPr>
          <p:cNvPr id="3" name="Content Placeholder 2"/>
          <p:cNvSpPr>
            <a:spLocks noGrp="1"/>
          </p:cNvSpPr>
          <p:nvPr>
            <p:ph sz="half" idx="1"/>
          </p:nvPr>
        </p:nvSpPr>
        <p:spPr>
          <a:xfrm>
            <a:off x="0" y="2031366"/>
            <a:ext cx="6697980" cy="4826635"/>
          </a:xfrm>
        </p:spPr>
        <p:txBody>
          <a:bodyPr/>
          <a:lstStyle/>
          <a:p>
            <a:pPr marL="0" indent="0" algn="ctr">
              <a:buNone/>
            </a:pPr>
            <a:r>
              <a:rPr lang="en-GB" dirty="0"/>
              <a:t> </a:t>
            </a:r>
            <a:r>
              <a:rPr lang="en-GB" sz="3600" b="1" i="1" u="sng" dirty="0"/>
              <a:t>H</a:t>
            </a:r>
            <a:r>
              <a:rPr lang="en-GB" sz="3600" b="1" i="1" u="sng" dirty="0" smtClean="0"/>
              <a:t>unan </a:t>
            </a:r>
            <a:r>
              <a:rPr lang="en-GB" sz="3600" b="1" i="1" u="sng" dirty="0" err="1"/>
              <a:t>barch</a:t>
            </a:r>
            <a:r>
              <a:rPr lang="en-GB" sz="3600" b="1" i="1" u="sng" dirty="0"/>
              <a:t> a </a:t>
            </a:r>
            <a:endParaRPr lang="en-GB" sz="3600" b="1" i="1" u="sng" dirty="0" smtClean="0"/>
          </a:p>
          <a:p>
            <a:pPr marL="0" indent="0" algn="ctr">
              <a:buNone/>
            </a:pPr>
            <a:r>
              <a:rPr lang="en-GB" sz="3600" b="1" i="1" u="sng" dirty="0" err="1" smtClean="0"/>
              <a:t>hunain</a:t>
            </a:r>
            <a:r>
              <a:rPr lang="en-GB" sz="3600" b="1" i="1" u="sng" dirty="0" smtClean="0"/>
              <a:t> </a:t>
            </a:r>
            <a:r>
              <a:rPr lang="en-GB" sz="3600" b="1" i="1" u="sng" dirty="0" err="1"/>
              <a:t>hyder</a:t>
            </a:r>
            <a:r>
              <a:rPr lang="en-GB" sz="3600" b="1" i="1" u="sng" dirty="0"/>
              <a:t> </a:t>
            </a:r>
            <a:r>
              <a:rPr lang="en-GB" sz="3600" b="1" i="1" u="sng" dirty="0" err="1" smtClean="0"/>
              <a:t>isel</a:t>
            </a:r>
            <a:endParaRPr lang="en-GB" sz="3600" b="1" i="1" u="sng" dirty="0" smtClean="0"/>
          </a:p>
          <a:p>
            <a:pPr marL="0" indent="0" algn="ctr">
              <a:buNone/>
            </a:pPr>
            <a:endParaRPr lang="en-GB" sz="2000" b="1" i="1" u="sng" dirty="0"/>
          </a:p>
          <a:p>
            <a:pPr marL="0" indent="0">
              <a:buNone/>
            </a:pPr>
            <a:r>
              <a:rPr lang="en-GB" sz="3600" dirty="0"/>
              <a:t>  </a:t>
            </a:r>
            <a:r>
              <a:rPr lang="en-GB" sz="3600" b="1" dirty="0"/>
              <a:t>- dim </a:t>
            </a:r>
            <a:r>
              <a:rPr lang="en-GB" sz="3600" b="1" dirty="0" err="1"/>
              <a:t>ffrindiau</a:t>
            </a:r>
            <a:r>
              <a:rPr lang="en-GB" sz="3600" b="1" dirty="0"/>
              <a:t> / </a:t>
            </a:r>
            <a:r>
              <a:rPr lang="en-GB" sz="3600" b="1" dirty="0" err="1"/>
              <a:t>amhoblogaidd</a:t>
            </a:r>
            <a:endParaRPr lang="en-GB" sz="3600" b="1" dirty="0"/>
          </a:p>
          <a:p>
            <a:pPr marL="0" indent="0">
              <a:buNone/>
            </a:pPr>
            <a:r>
              <a:rPr lang="en-GB" sz="3600" b="1" dirty="0"/>
              <a:t>  - </a:t>
            </a:r>
            <a:r>
              <a:rPr lang="en-GB" sz="3600" b="1" dirty="0" err="1"/>
              <a:t>anabledd</a:t>
            </a:r>
            <a:r>
              <a:rPr lang="en-GB" sz="3600" b="1" dirty="0"/>
              <a:t> / </a:t>
            </a:r>
            <a:r>
              <a:rPr lang="en-GB" sz="3600" b="1" dirty="0" err="1"/>
              <a:t>angen</a:t>
            </a:r>
            <a:r>
              <a:rPr lang="en-GB" sz="3600" b="1" dirty="0"/>
              <a:t> </a:t>
            </a:r>
            <a:r>
              <a:rPr lang="en-GB" sz="3600" b="1" dirty="0" err="1" smtClean="0"/>
              <a:t>arbennig</a:t>
            </a:r>
            <a:endParaRPr lang="en-GB" sz="3600" b="1" dirty="0" smtClean="0"/>
          </a:p>
          <a:p>
            <a:pPr marL="0" indent="0">
              <a:buNone/>
            </a:pPr>
            <a:r>
              <a:rPr lang="en-GB" sz="3600" b="1" dirty="0"/>
              <a:t> </a:t>
            </a:r>
            <a:r>
              <a:rPr lang="en-GB" sz="3600" b="1" dirty="0" smtClean="0"/>
              <a:t> - </a:t>
            </a:r>
            <a:r>
              <a:rPr lang="en-GB" sz="3600" b="1" dirty="0" err="1" smtClean="0"/>
              <a:t>tlawd</a:t>
            </a:r>
            <a:endParaRPr lang="en-GB" sz="3600" b="1" dirty="0" smtClean="0"/>
          </a:p>
          <a:p>
            <a:pPr marL="0" indent="0">
              <a:buNone/>
            </a:pPr>
            <a:r>
              <a:rPr lang="en-GB" sz="3600" b="1" dirty="0"/>
              <a:t> </a:t>
            </a:r>
            <a:r>
              <a:rPr lang="en-GB" sz="3600" b="1" dirty="0" smtClean="0"/>
              <a:t> - </a:t>
            </a:r>
            <a:r>
              <a:rPr lang="en-GB" sz="3600" b="1" dirty="0" err="1" smtClean="0"/>
              <a:t>gallu</a:t>
            </a:r>
            <a:r>
              <a:rPr lang="en-GB" sz="3600" b="1" dirty="0" smtClean="0"/>
              <a:t> </a:t>
            </a:r>
            <a:r>
              <a:rPr lang="en-GB" sz="3600" b="1" dirty="0" err="1" smtClean="0"/>
              <a:t>academiadd</a:t>
            </a:r>
            <a:r>
              <a:rPr lang="en-GB" sz="3600" b="1" dirty="0" smtClean="0"/>
              <a:t> </a:t>
            </a:r>
            <a:r>
              <a:rPr lang="en-GB" sz="3600" b="1" dirty="0" err="1" smtClean="0"/>
              <a:t>isel</a:t>
            </a:r>
            <a:endParaRPr lang="en-GB" sz="3600" b="1" dirty="0"/>
          </a:p>
        </p:txBody>
      </p:sp>
      <p:sp>
        <p:nvSpPr>
          <p:cNvPr id="4" name="Content Placeholder 3"/>
          <p:cNvSpPr>
            <a:spLocks noGrp="1"/>
          </p:cNvSpPr>
          <p:nvPr>
            <p:ph sz="half" idx="2"/>
          </p:nvPr>
        </p:nvSpPr>
        <p:spPr>
          <a:xfrm>
            <a:off x="6096000" y="2305684"/>
            <a:ext cx="6446520" cy="4826634"/>
          </a:xfrm>
        </p:spPr>
        <p:txBody>
          <a:bodyPr/>
          <a:lstStyle/>
          <a:p>
            <a:pPr marL="0" indent="0">
              <a:buNone/>
            </a:pPr>
            <a:r>
              <a:rPr lang="en-GB" dirty="0" smtClean="0"/>
              <a:t>    </a:t>
            </a:r>
            <a:r>
              <a:rPr lang="en-GB" sz="3600" b="1" i="1" u="sng" dirty="0"/>
              <a:t>L</a:t>
            </a:r>
            <a:r>
              <a:rPr lang="en-GB" sz="3600" b="1" i="1" u="sng" dirty="0" smtClean="0"/>
              <a:t>ow </a:t>
            </a:r>
            <a:r>
              <a:rPr lang="en-GB" sz="3600" b="1" i="1" u="sng" dirty="0"/>
              <a:t>self esteem / </a:t>
            </a:r>
            <a:r>
              <a:rPr lang="en-GB" sz="3600" b="1" i="1" u="sng" dirty="0" smtClean="0"/>
              <a:t>confidence</a:t>
            </a:r>
          </a:p>
          <a:p>
            <a:pPr marL="0" indent="0">
              <a:buNone/>
            </a:pPr>
            <a:endParaRPr lang="en-GB" sz="3600" b="1" i="1" u="sng" dirty="0"/>
          </a:p>
          <a:p>
            <a:pPr marL="0" indent="0">
              <a:buNone/>
            </a:pPr>
            <a:r>
              <a:rPr lang="en-GB" sz="3600" dirty="0"/>
              <a:t>   - </a:t>
            </a:r>
            <a:r>
              <a:rPr lang="en-GB" sz="3600" b="1" dirty="0"/>
              <a:t>no friends / unpopular</a:t>
            </a:r>
          </a:p>
          <a:p>
            <a:pPr marL="0" indent="0">
              <a:buNone/>
            </a:pPr>
            <a:r>
              <a:rPr lang="en-GB" sz="3600" b="1" dirty="0"/>
              <a:t>   - disability / special </a:t>
            </a:r>
            <a:r>
              <a:rPr lang="en-GB" sz="3600" b="1" dirty="0" smtClean="0"/>
              <a:t>need</a:t>
            </a:r>
          </a:p>
          <a:p>
            <a:pPr marL="0" indent="0">
              <a:buNone/>
            </a:pPr>
            <a:r>
              <a:rPr lang="en-GB" sz="3600" b="1" dirty="0"/>
              <a:t> </a:t>
            </a:r>
            <a:r>
              <a:rPr lang="en-GB" sz="3600" b="1" dirty="0" smtClean="0"/>
              <a:t>  - poor</a:t>
            </a:r>
          </a:p>
          <a:p>
            <a:pPr marL="0" indent="0">
              <a:buNone/>
            </a:pPr>
            <a:r>
              <a:rPr lang="en-GB" sz="3600" b="1" dirty="0"/>
              <a:t> </a:t>
            </a:r>
            <a:r>
              <a:rPr lang="en-GB" sz="3600" b="1" dirty="0" smtClean="0"/>
              <a:t>  - low academic ability</a:t>
            </a:r>
            <a:endParaRPr lang="en-GB" sz="3600" b="1" dirty="0"/>
          </a:p>
          <a:p>
            <a:endParaRPr lang="en-GB" sz="3000" dirty="0"/>
          </a:p>
        </p:txBody>
      </p:sp>
      <p:sp>
        <p:nvSpPr>
          <p:cNvPr id="5" name="Title 1"/>
          <p:cNvSpPr>
            <a:spLocks noGrp="1"/>
          </p:cNvSpPr>
          <p:nvPr>
            <p:ph type="title"/>
          </p:nvPr>
        </p:nvSpPr>
        <p:spPr>
          <a:xfrm>
            <a:off x="838200" y="352902"/>
            <a:ext cx="10515600" cy="1325563"/>
          </a:xfrm>
        </p:spPr>
        <p:txBody>
          <a:bodyPr>
            <a:normAutofit/>
          </a:bodyPr>
          <a:lstStyle/>
          <a:p>
            <a:pPr algn="ctr"/>
            <a:r>
              <a:rPr lang="en-GB" b="1" u="sng" dirty="0" err="1" smtClean="0"/>
              <a:t>Pwy</a:t>
            </a:r>
            <a:r>
              <a:rPr lang="en-GB" b="1" u="sng" dirty="0" smtClean="0"/>
              <a:t> </a:t>
            </a:r>
            <a:r>
              <a:rPr lang="en-GB" b="1" u="sng" dirty="0" err="1" smtClean="0"/>
              <a:t>sy’n</a:t>
            </a:r>
            <a:r>
              <a:rPr lang="en-GB" b="1" u="sng" dirty="0" smtClean="0"/>
              <a:t> </a:t>
            </a:r>
            <a:r>
              <a:rPr lang="en-GB" b="1" u="sng" dirty="0" err="1" smtClean="0"/>
              <a:t>debygol</a:t>
            </a:r>
            <a:r>
              <a:rPr lang="en-GB" b="1" u="sng" dirty="0" smtClean="0"/>
              <a:t> o </a:t>
            </a:r>
            <a:r>
              <a:rPr lang="en-GB" b="1" u="sng" dirty="0" err="1" smtClean="0"/>
              <a:t>gael</a:t>
            </a:r>
            <a:r>
              <a:rPr lang="en-GB" b="1" u="sng" dirty="0" smtClean="0"/>
              <a:t> </a:t>
            </a:r>
            <a:r>
              <a:rPr lang="en-GB" b="1" u="sng" dirty="0" err="1" smtClean="0"/>
              <a:t>eu</a:t>
            </a:r>
            <a:r>
              <a:rPr lang="en-GB" b="1" u="sng" dirty="0" smtClean="0"/>
              <a:t> </a:t>
            </a:r>
            <a:r>
              <a:rPr lang="en-GB" b="1" u="sng" dirty="0" err="1" smtClean="0"/>
              <a:t>bwlio</a:t>
            </a:r>
            <a:r>
              <a:rPr lang="en-GB" b="1" u="sng" dirty="0" smtClean="0"/>
              <a:t>? </a:t>
            </a:r>
            <a:br>
              <a:rPr lang="en-GB" b="1" u="sng" dirty="0" smtClean="0"/>
            </a:br>
            <a:r>
              <a:rPr lang="en-GB" b="1" u="sng" dirty="0" smtClean="0"/>
              <a:t>Who is likely to be bullied?</a:t>
            </a:r>
            <a:endParaRPr lang="en-GB" b="1" u="sng" dirty="0"/>
          </a:p>
        </p:txBody>
      </p:sp>
    </p:spTree>
    <p:extLst>
      <p:ext uri="{BB962C8B-B14F-4D97-AF65-F5344CB8AC3E}">
        <p14:creationId xmlns:p14="http://schemas.microsoft.com/office/powerpoint/2010/main" val="6315122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166255" y="126075"/>
            <a:ext cx="11866418" cy="6586451"/>
          </a:xfrm>
          <a:prstGeom prst="rect">
            <a:avLst/>
          </a:prstGeom>
        </p:spPr>
      </p:pic>
      <p:sp>
        <p:nvSpPr>
          <p:cNvPr id="2" name="Title 1"/>
          <p:cNvSpPr>
            <a:spLocks noGrp="1"/>
          </p:cNvSpPr>
          <p:nvPr>
            <p:ph type="title"/>
          </p:nvPr>
        </p:nvSpPr>
        <p:spPr>
          <a:xfrm>
            <a:off x="539338" y="40368"/>
            <a:ext cx="10515600" cy="1325563"/>
          </a:xfrm>
        </p:spPr>
        <p:txBody>
          <a:bodyPr/>
          <a:lstStyle/>
          <a:p>
            <a:pPr algn="ctr"/>
            <a:r>
              <a:rPr lang="en-GB" b="1" u="sng" dirty="0" err="1" smtClean="0">
                <a:solidFill>
                  <a:srgbClr val="FF0000"/>
                </a:solidFill>
              </a:rPr>
              <a:t>Dyw</a:t>
            </a:r>
            <a:r>
              <a:rPr lang="en-GB" b="1" u="sng" dirty="0" smtClean="0">
                <a:solidFill>
                  <a:srgbClr val="FF0000"/>
                </a:solidFill>
              </a:rPr>
              <a:t> e </a:t>
            </a:r>
            <a:r>
              <a:rPr lang="en-GB" b="1" u="sng" dirty="0" err="1" smtClean="0">
                <a:solidFill>
                  <a:srgbClr val="FF0000"/>
                </a:solidFill>
              </a:rPr>
              <a:t>ddim</a:t>
            </a:r>
            <a:r>
              <a:rPr lang="en-GB" b="1" u="sng" dirty="0" smtClean="0">
                <a:solidFill>
                  <a:srgbClr val="FF0000"/>
                </a:solidFill>
              </a:rPr>
              <a:t> </a:t>
            </a:r>
            <a:r>
              <a:rPr lang="en-GB" b="1" u="sng" dirty="0" err="1" smtClean="0">
                <a:solidFill>
                  <a:srgbClr val="FF0000"/>
                </a:solidFill>
              </a:rPr>
              <a:t>yn</a:t>
            </a:r>
            <a:r>
              <a:rPr lang="en-GB" b="1" u="sng" dirty="0" smtClean="0">
                <a:solidFill>
                  <a:srgbClr val="FF0000"/>
                </a:solidFill>
              </a:rPr>
              <a:t> </a:t>
            </a:r>
            <a:r>
              <a:rPr lang="en-GB" b="1" u="sng" dirty="0" err="1">
                <a:solidFill>
                  <a:srgbClr val="FF0000"/>
                </a:solidFill>
              </a:rPr>
              <a:t>f</a:t>
            </a:r>
            <a:r>
              <a:rPr lang="en-GB" b="1" u="sng" dirty="0" err="1" smtClean="0">
                <a:solidFill>
                  <a:srgbClr val="FF0000"/>
                </a:solidFill>
              </a:rPr>
              <a:t>wlio</a:t>
            </a:r>
            <a:r>
              <a:rPr lang="en-GB" b="1" u="sng" dirty="0" smtClean="0">
                <a:solidFill>
                  <a:srgbClr val="FF0000"/>
                </a:solidFill>
              </a:rPr>
              <a:t> pan..</a:t>
            </a:r>
            <a:br>
              <a:rPr lang="en-GB" b="1" u="sng" dirty="0" smtClean="0">
                <a:solidFill>
                  <a:srgbClr val="FF0000"/>
                </a:solidFill>
              </a:rPr>
            </a:br>
            <a:r>
              <a:rPr lang="en-GB" b="1" u="sng" dirty="0" smtClean="0">
                <a:solidFill>
                  <a:srgbClr val="FF0000"/>
                </a:solidFill>
              </a:rPr>
              <a:t>It’s not bullying when…</a:t>
            </a:r>
            <a:endParaRPr lang="en-GB" b="1" u="sng" dirty="0">
              <a:solidFill>
                <a:srgbClr val="FF0000"/>
              </a:solidFill>
            </a:endParaRPr>
          </a:p>
        </p:txBody>
      </p:sp>
      <p:sp>
        <p:nvSpPr>
          <p:cNvPr id="3" name="Content Placeholder 2"/>
          <p:cNvSpPr>
            <a:spLocks noGrp="1"/>
          </p:cNvSpPr>
          <p:nvPr>
            <p:ph sz="half" idx="1"/>
          </p:nvPr>
        </p:nvSpPr>
        <p:spPr>
          <a:xfrm>
            <a:off x="339436" y="1534679"/>
            <a:ext cx="5811981" cy="5177848"/>
          </a:xfrm>
        </p:spPr>
        <p:txBody>
          <a:bodyPr>
            <a:normAutofit/>
          </a:bodyPr>
          <a:lstStyle/>
          <a:p>
            <a:r>
              <a:rPr lang="en-GB" sz="3200" dirty="0" err="1" smtClean="0"/>
              <a:t>Mae’n</a:t>
            </a:r>
            <a:r>
              <a:rPr lang="en-GB" sz="3200" dirty="0" smtClean="0"/>
              <a:t> ‘</a:t>
            </a:r>
            <a:r>
              <a:rPr lang="en-GB" sz="3200" dirty="0" err="1" smtClean="0"/>
              <a:t>ddigwyddiad</a:t>
            </a:r>
            <a:r>
              <a:rPr lang="en-GB" sz="3200" dirty="0" smtClean="0"/>
              <a:t> </a:t>
            </a:r>
            <a:r>
              <a:rPr lang="en-GB" sz="3200" dirty="0" err="1" smtClean="0"/>
              <a:t>unwaith</a:t>
            </a:r>
            <a:r>
              <a:rPr lang="en-GB" sz="3200" dirty="0" smtClean="0"/>
              <a:t>’ </a:t>
            </a:r>
            <a:r>
              <a:rPr lang="en-GB" sz="3200" dirty="0" err="1" smtClean="0"/>
              <a:t>yn</a:t>
            </a:r>
            <a:r>
              <a:rPr lang="en-GB" sz="3200" dirty="0" smtClean="0"/>
              <a:t> </a:t>
            </a:r>
            <a:r>
              <a:rPr lang="en-GB" sz="3200" dirty="0" err="1" smtClean="0"/>
              <a:t>unig</a:t>
            </a:r>
            <a:endParaRPr lang="en-GB" sz="3200" dirty="0" smtClean="0"/>
          </a:p>
          <a:p>
            <a:r>
              <a:rPr lang="en-GB" sz="3200" dirty="0" smtClean="0"/>
              <a:t>Pan </a:t>
            </a:r>
            <a:r>
              <a:rPr lang="en-GB" sz="3200" dirty="0" err="1" smtClean="0"/>
              <a:t>mae</a:t>
            </a:r>
            <a:r>
              <a:rPr lang="en-GB" sz="3200" dirty="0" smtClean="0"/>
              <a:t> 2 </a:t>
            </a:r>
            <a:r>
              <a:rPr lang="en-GB" sz="3200" dirty="0" err="1" smtClean="0"/>
              <a:t>berson</a:t>
            </a:r>
            <a:r>
              <a:rPr lang="en-GB" sz="3200" dirty="0" smtClean="0"/>
              <a:t> </a:t>
            </a:r>
            <a:r>
              <a:rPr lang="en-GB" sz="3200" dirty="0" err="1" smtClean="0"/>
              <a:t>neu</a:t>
            </a:r>
            <a:r>
              <a:rPr lang="en-GB" sz="3200" dirty="0" smtClean="0"/>
              <a:t> </a:t>
            </a:r>
            <a:r>
              <a:rPr lang="en-GB" sz="3200" dirty="0" err="1" smtClean="0"/>
              <a:t>mwy</a:t>
            </a:r>
            <a:r>
              <a:rPr lang="en-GB" sz="3200" dirty="0" smtClean="0"/>
              <a:t> </a:t>
            </a:r>
            <a:r>
              <a:rPr lang="en-GB" sz="3200" dirty="0" err="1" smtClean="0"/>
              <a:t>wedi</a:t>
            </a:r>
            <a:r>
              <a:rPr lang="en-GB" sz="3200" dirty="0" smtClean="0"/>
              <a:t> </a:t>
            </a:r>
            <a:r>
              <a:rPr lang="en-GB" sz="3200" dirty="0" err="1" smtClean="0"/>
              <a:t>dadlau</a:t>
            </a:r>
            <a:endParaRPr lang="en-GB" sz="3200" dirty="0" smtClean="0"/>
          </a:p>
          <a:p>
            <a:r>
              <a:rPr lang="en-GB" sz="3200" dirty="0" smtClean="0"/>
              <a:t>Pan </a:t>
            </a:r>
            <a:r>
              <a:rPr lang="en-GB" sz="3200" dirty="0" err="1" smtClean="0"/>
              <a:t>nad</a:t>
            </a:r>
            <a:r>
              <a:rPr lang="en-GB" sz="3200" dirty="0" smtClean="0"/>
              <a:t> </a:t>
            </a:r>
            <a:r>
              <a:rPr lang="en-GB" sz="3200" dirty="0" err="1" smtClean="0"/>
              <a:t>yw</a:t>
            </a:r>
            <a:r>
              <a:rPr lang="en-GB" sz="3200" dirty="0" smtClean="0"/>
              <a:t> </a:t>
            </a:r>
            <a:r>
              <a:rPr lang="en-GB" sz="3200" dirty="0" err="1" smtClean="0"/>
              <a:t>pobl</a:t>
            </a:r>
            <a:r>
              <a:rPr lang="en-GB" sz="3200" dirty="0" smtClean="0"/>
              <a:t> </a:t>
            </a:r>
            <a:r>
              <a:rPr lang="en-GB" sz="3200" dirty="0" err="1" smtClean="0"/>
              <a:t>yn</a:t>
            </a:r>
            <a:r>
              <a:rPr lang="en-GB" sz="3200" dirty="0" smtClean="0"/>
              <a:t> </a:t>
            </a:r>
            <a:r>
              <a:rPr lang="en-GB" sz="3200" dirty="0" err="1" smtClean="0"/>
              <a:t>dod</a:t>
            </a:r>
            <a:r>
              <a:rPr lang="en-GB" sz="3200" dirty="0" smtClean="0"/>
              <a:t> </a:t>
            </a:r>
            <a:r>
              <a:rPr lang="en-GB" sz="3200" dirty="0" err="1" smtClean="0"/>
              <a:t>ymlaen</a:t>
            </a:r>
            <a:endParaRPr lang="en-GB" sz="3200" dirty="0" smtClean="0"/>
          </a:p>
          <a:p>
            <a:r>
              <a:rPr lang="en-GB" sz="3200" dirty="0"/>
              <a:t> </a:t>
            </a:r>
            <a:r>
              <a:rPr lang="en-GB" sz="3200" dirty="0" smtClean="0"/>
              <a:t> - </a:t>
            </a:r>
            <a:r>
              <a:rPr lang="en-GB" sz="3200" dirty="0" err="1" smtClean="0"/>
              <a:t>ddim</a:t>
            </a:r>
            <a:r>
              <a:rPr lang="en-GB" sz="3200" dirty="0" smtClean="0"/>
              <a:t> </a:t>
            </a:r>
            <a:r>
              <a:rPr lang="en-GB" sz="3200" dirty="0" err="1" smtClean="0"/>
              <a:t>yn</a:t>
            </a:r>
            <a:r>
              <a:rPr lang="en-GB" sz="3200" dirty="0" smtClean="0"/>
              <a:t> </a:t>
            </a:r>
            <a:r>
              <a:rPr lang="en-GB" sz="3200" dirty="0" err="1" smtClean="0"/>
              <a:t>hoffi</a:t>
            </a:r>
            <a:r>
              <a:rPr lang="en-GB" sz="3200" dirty="0" smtClean="0"/>
              <a:t> </a:t>
            </a:r>
            <a:r>
              <a:rPr lang="en-GB" sz="3200" dirty="0" err="1" smtClean="0"/>
              <a:t>ei</a:t>
            </a:r>
            <a:r>
              <a:rPr lang="en-GB" sz="3200" dirty="0" smtClean="0"/>
              <a:t> </a:t>
            </a:r>
            <a:r>
              <a:rPr lang="en-GB" sz="3200" dirty="0" err="1" smtClean="0"/>
              <a:t>gilydd</a:t>
            </a:r>
            <a:endParaRPr lang="en-GB" sz="3200" dirty="0" smtClean="0"/>
          </a:p>
          <a:p>
            <a:r>
              <a:rPr lang="en-GB" sz="3200" dirty="0" smtClean="0"/>
              <a:t>Pan </a:t>
            </a:r>
            <a:r>
              <a:rPr lang="en-GB" sz="3200" dirty="0" err="1" smtClean="0"/>
              <a:t>nad</a:t>
            </a:r>
            <a:r>
              <a:rPr lang="en-GB" sz="3200" dirty="0" smtClean="0"/>
              <a:t> </a:t>
            </a:r>
            <a:r>
              <a:rPr lang="en-GB" sz="3200" dirty="0" err="1" smtClean="0"/>
              <a:t>yw</a:t>
            </a:r>
            <a:r>
              <a:rPr lang="en-GB" sz="3200" dirty="0" smtClean="0"/>
              <a:t> </a:t>
            </a:r>
            <a:r>
              <a:rPr lang="en-GB" sz="3200" dirty="0" err="1" smtClean="0"/>
              <a:t>plentyn</a:t>
            </a:r>
            <a:r>
              <a:rPr lang="en-GB" sz="3200" dirty="0" smtClean="0"/>
              <a:t> am </a:t>
            </a:r>
            <a:r>
              <a:rPr lang="en-GB" sz="3200" dirty="0" err="1" smtClean="0"/>
              <a:t>chwarae</a:t>
            </a:r>
            <a:r>
              <a:rPr lang="en-GB" sz="3200" dirty="0" smtClean="0"/>
              <a:t> </a:t>
            </a:r>
            <a:r>
              <a:rPr lang="en-GB" sz="3200" dirty="0" err="1" smtClean="0"/>
              <a:t>gêm</a:t>
            </a:r>
            <a:r>
              <a:rPr lang="en-GB" sz="3200" dirty="0" smtClean="0"/>
              <a:t> </a:t>
            </a:r>
            <a:r>
              <a:rPr lang="en-GB" sz="3200" dirty="0" err="1" smtClean="0"/>
              <a:t>gyda</a:t>
            </a:r>
            <a:r>
              <a:rPr lang="en-GB" sz="3200" dirty="0" smtClean="0"/>
              <a:t> </a:t>
            </a:r>
            <a:r>
              <a:rPr lang="en-GB" sz="3200" dirty="0" err="1" smtClean="0"/>
              <a:t>phlentyn</a:t>
            </a:r>
            <a:r>
              <a:rPr lang="en-GB" sz="3200" dirty="0" smtClean="0"/>
              <a:t> </a:t>
            </a:r>
            <a:r>
              <a:rPr lang="en-GB" sz="3200" dirty="0" err="1" smtClean="0"/>
              <a:t>arall</a:t>
            </a:r>
            <a:endParaRPr lang="en-GB" sz="3200" dirty="0" smtClean="0"/>
          </a:p>
          <a:p>
            <a:r>
              <a:rPr lang="en-GB" sz="3200" dirty="0" err="1" smtClean="0"/>
              <a:t>Ymddygiad</a:t>
            </a:r>
            <a:r>
              <a:rPr lang="en-GB" sz="3200" dirty="0" smtClean="0"/>
              <a:t> </a:t>
            </a:r>
            <a:r>
              <a:rPr lang="en-GB" sz="3200" dirty="0" err="1" smtClean="0"/>
              <a:t>afreolus</a:t>
            </a:r>
            <a:endParaRPr lang="en-GB" sz="3200" dirty="0" smtClean="0"/>
          </a:p>
          <a:p>
            <a:endParaRPr lang="en-GB" sz="3200" dirty="0"/>
          </a:p>
        </p:txBody>
      </p:sp>
      <p:sp>
        <p:nvSpPr>
          <p:cNvPr id="4" name="Content Placeholder 3"/>
          <p:cNvSpPr>
            <a:spLocks noGrp="1"/>
          </p:cNvSpPr>
          <p:nvPr>
            <p:ph sz="half" idx="2"/>
          </p:nvPr>
        </p:nvSpPr>
        <p:spPr>
          <a:xfrm>
            <a:off x="6352309" y="1534679"/>
            <a:ext cx="5839691" cy="5011593"/>
          </a:xfrm>
        </p:spPr>
        <p:txBody>
          <a:bodyPr>
            <a:normAutofit/>
          </a:bodyPr>
          <a:lstStyle/>
          <a:p>
            <a:r>
              <a:rPr lang="en-GB" sz="3200" dirty="0" smtClean="0"/>
              <a:t>It is a ‘one-off incident’</a:t>
            </a:r>
          </a:p>
          <a:p>
            <a:r>
              <a:rPr lang="en-GB" sz="3200" dirty="0" smtClean="0"/>
              <a:t>When 2 or more people have argued</a:t>
            </a:r>
          </a:p>
          <a:p>
            <a:r>
              <a:rPr lang="en-GB" sz="3200" dirty="0" smtClean="0"/>
              <a:t>When people do not get along</a:t>
            </a:r>
          </a:p>
          <a:p>
            <a:r>
              <a:rPr lang="en-GB" sz="3200" dirty="0"/>
              <a:t> </a:t>
            </a:r>
            <a:r>
              <a:rPr lang="en-GB" sz="3200" dirty="0" smtClean="0"/>
              <a:t>- do not like each other</a:t>
            </a:r>
          </a:p>
          <a:p>
            <a:r>
              <a:rPr lang="en-GB" sz="3200" dirty="0" smtClean="0"/>
              <a:t>When a child doesn’t want to play a particular game with another child</a:t>
            </a:r>
          </a:p>
          <a:p>
            <a:r>
              <a:rPr lang="en-GB" sz="3200" dirty="0" smtClean="0"/>
              <a:t>Boisterous behaviour</a:t>
            </a:r>
            <a:endParaRPr lang="en-GB" sz="3200" dirty="0"/>
          </a:p>
        </p:txBody>
      </p:sp>
    </p:spTree>
    <p:extLst>
      <p:ext uri="{BB962C8B-B14F-4D97-AF65-F5344CB8AC3E}">
        <p14:creationId xmlns:p14="http://schemas.microsoft.com/office/powerpoint/2010/main" val="3332843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99358" y="182880"/>
            <a:ext cx="11567521" cy="6492239"/>
          </a:xfrm>
          <a:prstGeom prst="rect">
            <a:avLst/>
          </a:prstGeom>
          <a:effectLst>
            <a:softEdge rad="63500"/>
          </a:effectLst>
        </p:spPr>
      </p:pic>
      <p:sp>
        <p:nvSpPr>
          <p:cNvPr id="2" name="Title 1"/>
          <p:cNvSpPr>
            <a:spLocks noGrp="1"/>
          </p:cNvSpPr>
          <p:nvPr>
            <p:ph type="title"/>
          </p:nvPr>
        </p:nvSpPr>
        <p:spPr>
          <a:xfrm>
            <a:off x="838200" y="1"/>
            <a:ext cx="10515600" cy="1281748"/>
          </a:xfrm>
        </p:spPr>
        <p:txBody>
          <a:bodyPr/>
          <a:lstStyle/>
          <a:p>
            <a:pPr algn="ctr"/>
            <a:r>
              <a:rPr lang="en-GB" b="1" u="sng" dirty="0" smtClean="0"/>
              <a:t>Pam </a:t>
            </a:r>
            <a:r>
              <a:rPr lang="en-GB" b="1" u="sng" dirty="0" err="1" smtClean="0"/>
              <a:t>fod</a:t>
            </a:r>
            <a:r>
              <a:rPr lang="en-GB" b="1" u="sng" dirty="0" smtClean="0"/>
              <a:t> </a:t>
            </a:r>
            <a:r>
              <a:rPr lang="en-GB" b="1" u="sng" dirty="0" err="1" smtClean="0"/>
              <a:t>yn</a:t>
            </a:r>
            <a:r>
              <a:rPr lang="en-GB" b="1" u="sng" dirty="0" smtClean="0"/>
              <a:t> </a:t>
            </a:r>
            <a:r>
              <a:rPr lang="en-GB" b="1" u="sng" dirty="0" err="1" smtClean="0"/>
              <a:t>fwli</a:t>
            </a:r>
            <a:r>
              <a:rPr lang="en-GB" b="1" u="sng" dirty="0" smtClean="0"/>
              <a:t>? Why be a bully?</a:t>
            </a:r>
            <a:endParaRPr lang="en-GB" b="1" u="sng" dirty="0"/>
          </a:p>
        </p:txBody>
      </p:sp>
      <p:sp>
        <p:nvSpPr>
          <p:cNvPr id="3" name="Content Placeholder 2"/>
          <p:cNvSpPr>
            <a:spLocks noGrp="1"/>
          </p:cNvSpPr>
          <p:nvPr>
            <p:ph sz="half" idx="1"/>
          </p:nvPr>
        </p:nvSpPr>
        <p:spPr>
          <a:xfrm>
            <a:off x="325120" y="1137920"/>
            <a:ext cx="5572760" cy="6314440"/>
          </a:xfrm>
        </p:spPr>
        <p:txBody>
          <a:bodyPr>
            <a:normAutofit fontScale="92500" lnSpcReduction="20000"/>
          </a:bodyPr>
          <a:lstStyle/>
          <a:p>
            <a:r>
              <a:rPr lang="en-GB" sz="3000" dirty="0" err="1" smtClean="0"/>
              <a:t>Pŵer</a:t>
            </a:r>
            <a:r>
              <a:rPr lang="en-GB" sz="3000" dirty="0" smtClean="0"/>
              <a:t> a </a:t>
            </a:r>
            <a:r>
              <a:rPr lang="en-GB" sz="3000" dirty="0" err="1" smtClean="0"/>
              <a:t>Rheolaeth</a:t>
            </a:r>
            <a:endParaRPr lang="en-GB" sz="3000" dirty="0" smtClean="0"/>
          </a:p>
          <a:p>
            <a:r>
              <a:rPr lang="en-GB" sz="3000" dirty="0" smtClean="0"/>
              <a:t>Ego </a:t>
            </a:r>
            <a:r>
              <a:rPr lang="en-GB" sz="3000" dirty="0" err="1" smtClean="0"/>
              <a:t>mawr</a:t>
            </a:r>
            <a:r>
              <a:rPr lang="en-GB" sz="3000" dirty="0" smtClean="0"/>
              <a:t> </a:t>
            </a:r>
            <a:r>
              <a:rPr lang="en-GB" dirty="0" smtClean="0"/>
              <a:t>– </a:t>
            </a:r>
            <a:r>
              <a:rPr lang="en-GB" sz="2200" i="1" dirty="0" err="1" smtClean="0"/>
              <a:t>meddwl</a:t>
            </a:r>
            <a:r>
              <a:rPr lang="en-GB" sz="2200" i="1" dirty="0" smtClean="0"/>
              <a:t> </a:t>
            </a:r>
            <a:r>
              <a:rPr lang="en-GB" sz="2200" i="1" dirty="0" err="1" smtClean="0"/>
              <a:t>eu</a:t>
            </a:r>
            <a:r>
              <a:rPr lang="en-GB" sz="2200" i="1" dirty="0" smtClean="0"/>
              <a:t> bod </a:t>
            </a:r>
            <a:r>
              <a:rPr lang="en-GB" sz="2200" i="1" dirty="0" err="1" smtClean="0"/>
              <a:t>yn</a:t>
            </a:r>
            <a:r>
              <a:rPr lang="en-GB" sz="2200" i="1" dirty="0" smtClean="0"/>
              <a:t> </a:t>
            </a:r>
            <a:r>
              <a:rPr lang="en-GB" sz="2200" i="1" dirty="0" err="1" smtClean="0"/>
              <a:t>bwysicach</a:t>
            </a:r>
            <a:r>
              <a:rPr lang="en-GB" sz="2200" i="1" dirty="0" smtClean="0"/>
              <a:t> nag </a:t>
            </a:r>
            <a:r>
              <a:rPr lang="en-GB" sz="2200" i="1" dirty="0" err="1" smtClean="0"/>
              <a:t>unrhyw</a:t>
            </a:r>
            <a:r>
              <a:rPr lang="en-GB" sz="2200" i="1" dirty="0" smtClean="0"/>
              <a:t> un </a:t>
            </a:r>
            <a:r>
              <a:rPr lang="en-GB" sz="2200" i="1" dirty="0" err="1" smtClean="0"/>
              <a:t>arall</a:t>
            </a:r>
            <a:endParaRPr lang="en-GB" sz="2200" i="1" dirty="0" smtClean="0"/>
          </a:p>
          <a:p>
            <a:r>
              <a:rPr lang="en-GB" sz="3000" dirty="0" err="1" smtClean="0"/>
              <a:t>Cyfeirio’i</a:t>
            </a:r>
            <a:r>
              <a:rPr lang="en-GB" sz="3000" dirty="0" smtClean="0"/>
              <a:t> </a:t>
            </a:r>
            <a:r>
              <a:rPr lang="en-GB" sz="3000" dirty="0" err="1" smtClean="0"/>
              <a:t>rhwystredigaethau</a:t>
            </a:r>
            <a:r>
              <a:rPr lang="en-GB" sz="3000" dirty="0" smtClean="0"/>
              <a:t>, </a:t>
            </a:r>
            <a:r>
              <a:rPr lang="en-GB" sz="3000" dirty="0" err="1" smtClean="0"/>
              <a:t>dicter</a:t>
            </a:r>
            <a:r>
              <a:rPr lang="en-GB" sz="3000" dirty="0" smtClean="0"/>
              <a:t> a </a:t>
            </a:r>
            <a:r>
              <a:rPr lang="en-GB" sz="3000" dirty="0" err="1" smtClean="0"/>
              <a:t>brifo</a:t>
            </a:r>
            <a:r>
              <a:rPr lang="en-GB" sz="3000" dirty="0" smtClean="0"/>
              <a:t> </a:t>
            </a:r>
            <a:r>
              <a:rPr lang="en-GB" sz="3000" dirty="0" err="1" smtClean="0"/>
              <a:t>ar</a:t>
            </a:r>
            <a:r>
              <a:rPr lang="en-GB" sz="3000" dirty="0" smtClean="0"/>
              <a:t> </a:t>
            </a:r>
            <a:r>
              <a:rPr lang="en-GB" sz="3000" dirty="0" err="1" smtClean="0"/>
              <a:t>eraill</a:t>
            </a:r>
            <a:endParaRPr lang="en-GB" sz="3000" dirty="0" smtClean="0"/>
          </a:p>
          <a:p>
            <a:r>
              <a:rPr lang="en-GB" sz="3000" dirty="0" err="1" smtClean="0"/>
              <a:t>Delwedd</a:t>
            </a:r>
            <a:r>
              <a:rPr lang="en-GB" sz="3000" dirty="0" smtClean="0"/>
              <a:t> ‘</a:t>
            </a:r>
            <a:r>
              <a:rPr lang="en-GB" sz="3000" dirty="0" err="1" smtClean="0"/>
              <a:t>Caled</a:t>
            </a:r>
            <a:r>
              <a:rPr lang="en-GB" sz="3000" dirty="0" smtClean="0"/>
              <a:t>’ </a:t>
            </a:r>
            <a:r>
              <a:rPr lang="en-GB" sz="3000" dirty="0" err="1" smtClean="0"/>
              <a:t>neu</a:t>
            </a:r>
            <a:r>
              <a:rPr lang="en-GB" sz="3000" dirty="0" smtClean="0"/>
              <a:t> ‘</a:t>
            </a:r>
            <a:r>
              <a:rPr lang="en-GB" sz="3000" dirty="0" err="1" smtClean="0"/>
              <a:t>Cŵl</a:t>
            </a:r>
            <a:r>
              <a:rPr lang="en-GB" sz="3000" dirty="0" smtClean="0"/>
              <a:t>’ </a:t>
            </a:r>
            <a:r>
              <a:rPr lang="en-GB" sz="3000" dirty="0" err="1" smtClean="0"/>
              <a:t>yn</a:t>
            </a:r>
            <a:r>
              <a:rPr lang="en-GB" sz="3000" dirty="0" smtClean="0"/>
              <a:t> </a:t>
            </a:r>
            <a:r>
              <a:rPr lang="en-GB" sz="3000" dirty="0" err="1" smtClean="0"/>
              <a:t>yr</a:t>
            </a:r>
            <a:r>
              <a:rPr lang="en-GB" sz="3000" dirty="0" smtClean="0"/>
              <a:t> Ysgol</a:t>
            </a:r>
          </a:p>
          <a:p>
            <a:r>
              <a:rPr lang="en-GB" sz="3000" dirty="0" err="1" smtClean="0"/>
              <a:t>Sylw</a:t>
            </a:r>
            <a:endParaRPr lang="en-GB" sz="3000" dirty="0" smtClean="0"/>
          </a:p>
          <a:p>
            <a:r>
              <a:rPr lang="en-GB" sz="3000" dirty="0" err="1" smtClean="0"/>
              <a:t>Cenfigen</a:t>
            </a:r>
            <a:endParaRPr lang="en-GB" sz="3000" dirty="0" smtClean="0"/>
          </a:p>
          <a:p>
            <a:r>
              <a:rPr lang="en-GB" sz="3000" dirty="0" err="1" smtClean="0"/>
              <a:t>Sefyllfa</a:t>
            </a:r>
            <a:r>
              <a:rPr lang="en-GB" sz="3000" dirty="0" smtClean="0"/>
              <a:t> </a:t>
            </a:r>
            <a:r>
              <a:rPr lang="en-GB" sz="3000" dirty="0" err="1" smtClean="0"/>
              <a:t>teuluol</a:t>
            </a:r>
            <a:r>
              <a:rPr lang="en-GB" sz="3000" dirty="0" smtClean="0"/>
              <a:t> / </a:t>
            </a:r>
            <a:r>
              <a:rPr lang="en-GB" sz="3000" dirty="0" err="1" smtClean="0"/>
              <a:t>Cefndir</a:t>
            </a:r>
            <a:r>
              <a:rPr lang="en-GB" sz="3000" dirty="0" smtClean="0"/>
              <a:t> </a:t>
            </a:r>
            <a:r>
              <a:rPr lang="en-GB" sz="3000" dirty="0" err="1" smtClean="0"/>
              <a:t>teuluol</a:t>
            </a:r>
            <a:endParaRPr lang="en-GB" sz="3000" dirty="0" smtClean="0"/>
          </a:p>
          <a:p>
            <a:r>
              <a:rPr lang="en-GB" sz="3000" dirty="0" err="1" smtClean="0"/>
              <a:t>Ymddygiad</a:t>
            </a:r>
            <a:r>
              <a:rPr lang="en-GB" sz="3000" dirty="0" smtClean="0"/>
              <a:t> a </a:t>
            </a:r>
            <a:r>
              <a:rPr lang="en-GB" sz="3000" dirty="0" err="1" smtClean="0"/>
              <a:t>ddysgwyd</a:t>
            </a:r>
            <a:r>
              <a:rPr lang="en-GB" sz="3000" dirty="0" smtClean="0"/>
              <a:t> / </a:t>
            </a:r>
            <a:r>
              <a:rPr lang="en-GB" sz="3000" dirty="0" err="1" smtClean="0"/>
              <a:t>Copïo</a:t>
            </a:r>
            <a:endParaRPr lang="en-GB" sz="3000" dirty="0" smtClean="0"/>
          </a:p>
          <a:p>
            <a:pPr marL="0" indent="0">
              <a:buNone/>
            </a:pPr>
            <a:r>
              <a:rPr lang="en-GB" sz="2600" dirty="0" smtClean="0"/>
              <a:t>     - </a:t>
            </a:r>
            <a:r>
              <a:rPr lang="en-GB" sz="2000" dirty="0" err="1" smtClean="0"/>
              <a:t>ffilmiau</a:t>
            </a:r>
            <a:r>
              <a:rPr lang="en-GB" sz="2000" dirty="0" smtClean="0"/>
              <a:t> a </a:t>
            </a:r>
            <a:r>
              <a:rPr lang="en-GB" sz="2000" dirty="0" err="1" smtClean="0"/>
              <a:t>gemau</a:t>
            </a:r>
            <a:r>
              <a:rPr lang="en-GB" sz="2000" dirty="0" smtClean="0"/>
              <a:t> </a:t>
            </a:r>
            <a:r>
              <a:rPr lang="en-GB" sz="2000" dirty="0" err="1" smtClean="0"/>
              <a:t>treisgar</a:t>
            </a:r>
            <a:r>
              <a:rPr lang="en-GB" sz="2000" dirty="0" smtClean="0"/>
              <a:t> / </a:t>
            </a:r>
            <a:r>
              <a:rPr lang="en-GB" sz="2000" dirty="0" err="1" smtClean="0"/>
              <a:t>teulu</a:t>
            </a:r>
            <a:endParaRPr lang="en-GB" sz="2000" dirty="0" smtClean="0"/>
          </a:p>
          <a:p>
            <a:pPr marL="0" indent="0">
              <a:buNone/>
            </a:pPr>
            <a:r>
              <a:rPr lang="en-GB" sz="1500" dirty="0" smtClean="0"/>
              <a:t>●</a:t>
            </a:r>
            <a:r>
              <a:rPr lang="en-GB" dirty="0" smtClean="0"/>
              <a:t>  </a:t>
            </a:r>
            <a:r>
              <a:rPr lang="en-GB" sz="3000" dirty="0" err="1" smtClean="0"/>
              <a:t>Dioddefwyr</a:t>
            </a:r>
            <a:r>
              <a:rPr lang="en-GB" sz="3000" dirty="0" smtClean="0"/>
              <a:t> </a:t>
            </a:r>
            <a:r>
              <a:rPr lang="en-GB" sz="3000" dirty="0" err="1" smtClean="0"/>
              <a:t>eu</a:t>
            </a:r>
            <a:r>
              <a:rPr lang="en-GB" sz="3000" dirty="0" smtClean="0"/>
              <a:t> </a:t>
            </a:r>
            <a:r>
              <a:rPr lang="en-GB" sz="3000" dirty="0" err="1" smtClean="0"/>
              <a:t>hunain</a:t>
            </a:r>
            <a:endParaRPr lang="en-GB" sz="3000" dirty="0" smtClean="0"/>
          </a:p>
          <a:p>
            <a:pPr marL="0" indent="0">
              <a:buNone/>
            </a:pPr>
            <a:r>
              <a:rPr lang="en-GB" sz="1500" dirty="0" smtClean="0"/>
              <a:t>●</a:t>
            </a:r>
            <a:r>
              <a:rPr lang="en-GB" sz="3000" dirty="0" smtClean="0"/>
              <a:t>  Hunan </a:t>
            </a:r>
            <a:r>
              <a:rPr lang="en-GB" sz="3000" dirty="0" err="1" smtClean="0"/>
              <a:t>barch</a:t>
            </a:r>
            <a:r>
              <a:rPr lang="en-GB" sz="3000" dirty="0" smtClean="0"/>
              <a:t> </a:t>
            </a:r>
            <a:r>
              <a:rPr lang="en-GB" sz="3000" dirty="0" err="1" smtClean="0"/>
              <a:t>isel</a:t>
            </a:r>
            <a:endParaRPr lang="en-GB" sz="3000" dirty="0" smtClean="0"/>
          </a:p>
          <a:p>
            <a:pPr marL="0" indent="0">
              <a:buNone/>
            </a:pPr>
            <a:r>
              <a:rPr lang="en-GB" sz="3000" dirty="0"/>
              <a:t> </a:t>
            </a:r>
            <a:endParaRPr lang="en-GB" sz="3000" dirty="0" smtClean="0"/>
          </a:p>
          <a:p>
            <a:pPr marL="0" indent="0">
              <a:buNone/>
            </a:pPr>
            <a:endParaRPr lang="en-GB" sz="2600" dirty="0" smtClean="0"/>
          </a:p>
          <a:p>
            <a:endParaRPr lang="en-GB" sz="2600" dirty="0"/>
          </a:p>
        </p:txBody>
      </p:sp>
      <p:sp>
        <p:nvSpPr>
          <p:cNvPr id="4" name="Content Placeholder 3"/>
          <p:cNvSpPr>
            <a:spLocks noGrp="1"/>
          </p:cNvSpPr>
          <p:nvPr>
            <p:ph sz="half" idx="2"/>
          </p:nvPr>
        </p:nvSpPr>
        <p:spPr>
          <a:xfrm>
            <a:off x="6096000" y="1137920"/>
            <a:ext cx="5770880" cy="5323839"/>
          </a:xfrm>
        </p:spPr>
        <p:txBody>
          <a:bodyPr>
            <a:normAutofit fontScale="92500" lnSpcReduction="20000"/>
          </a:bodyPr>
          <a:lstStyle/>
          <a:p>
            <a:r>
              <a:rPr lang="en-GB" sz="3000" dirty="0" smtClean="0"/>
              <a:t>Power and Control</a:t>
            </a:r>
          </a:p>
          <a:p>
            <a:r>
              <a:rPr lang="en-GB" sz="3000" dirty="0" smtClean="0"/>
              <a:t>Big Ego </a:t>
            </a:r>
            <a:r>
              <a:rPr lang="en-GB" dirty="0" smtClean="0"/>
              <a:t>– </a:t>
            </a:r>
            <a:r>
              <a:rPr lang="en-GB" sz="2200" i="1" dirty="0" smtClean="0"/>
              <a:t>Think that they are more important than anyone else</a:t>
            </a:r>
          </a:p>
          <a:p>
            <a:r>
              <a:rPr lang="en-GB" sz="3000" dirty="0" smtClean="0"/>
              <a:t>Direct frustrations, anger and hurt at others</a:t>
            </a:r>
          </a:p>
          <a:p>
            <a:r>
              <a:rPr lang="en-GB" sz="2400" dirty="0" smtClean="0"/>
              <a:t>‘</a:t>
            </a:r>
            <a:r>
              <a:rPr lang="en-GB" sz="3000" dirty="0" smtClean="0"/>
              <a:t>Tough’ or ‘Cool’ image at school</a:t>
            </a:r>
          </a:p>
          <a:p>
            <a:r>
              <a:rPr lang="en-GB" sz="3000" dirty="0"/>
              <a:t> </a:t>
            </a:r>
            <a:r>
              <a:rPr lang="en-GB" sz="3000" dirty="0" smtClean="0"/>
              <a:t>Attention</a:t>
            </a:r>
          </a:p>
          <a:p>
            <a:r>
              <a:rPr lang="en-GB" sz="3000" dirty="0" smtClean="0"/>
              <a:t> Jealousy</a:t>
            </a:r>
          </a:p>
          <a:p>
            <a:r>
              <a:rPr lang="en-GB" dirty="0" smtClean="0"/>
              <a:t> </a:t>
            </a:r>
            <a:r>
              <a:rPr lang="en-GB" sz="3000" dirty="0" smtClean="0"/>
              <a:t>Family situation / background</a:t>
            </a:r>
          </a:p>
          <a:p>
            <a:r>
              <a:rPr lang="en-GB" sz="3000" dirty="0" smtClean="0"/>
              <a:t> Learnt behaviour / Copying</a:t>
            </a:r>
          </a:p>
          <a:p>
            <a:pPr marL="0" indent="0">
              <a:buNone/>
            </a:pPr>
            <a:r>
              <a:rPr lang="en-GB" dirty="0" smtClean="0"/>
              <a:t>       </a:t>
            </a:r>
            <a:r>
              <a:rPr lang="en-GB" sz="2200" dirty="0" smtClean="0"/>
              <a:t>- violent films / video games / family</a:t>
            </a:r>
          </a:p>
          <a:p>
            <a:r>
              <a:rPr lang="en-GB" sz="3000" dirty="0" smtClean="0"/>
              <a:t>Victims themselves</a:t>
            </a:r>
          </a:p>
          <a:p>
            <a:r>
              <a:rPr lang="en-GB" sz="3000" dirty="0" smtClean="0"/>
              <a:t>Low self-esteem</a:t>
            </a:r>
          </a:p>
        </p:txBody>
      </p:sp>
    </p:spTree>
    <p:extLst>
      <p:ext uri="{BB962C8B-B14F-4D97-AF65-F5344CB8AC3E}">
        <p14:creationId xmlns:p14="http://schemas.microsoft.com/office/powerpoint/2010/main" val="33688663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No Bystanders campaign">
            <a:hlinkClick r:id="rId3"/>
          </p:cNvPr>
          <p:cNvSpPr>
            <a:spLocks noChangeAspect="1" noChangeArrowheads="1"/>
          </p:cNvSpPr>
          <p:nvPr/>
        </p:nvSpPr>
        <p:spPr bwMode="auto">
          <a:xfrm>
            <a:off x="1730375" y="-1439863"/>
            <a:ext cx="8105775" cy="30003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No Bystanders campaign"/>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6612"/>
          <a:stretch/>
        </p:blipFill>
        <p:spPr>
          <a:xfrm>
            <a:off x="273050" y="533400"/>
            <a:ext cx="11712306" cy="5955890"/>
          </a:xfrm>
          <a:prstGeom prst="rect">
            <a:avLst/>
          </a:prstGeom>
        </p:spPr>
      </p:pic>
      <p:sp>
        <p:nvSpPr>
          <p:cNvPr id="5" name="TextBox 4"/>
          <p:cNvSpPr txBox="1"/>
          <p:nvPr/>
        </p:nvSpPr>
        <p:spPr>
          <a:xfrm>
            <a:off x="0" y="0"/>
            <a:ext cx="12192000" cy="6858000"/>
          </a:xfrm>
          <a:prstGeom prst="rect">
            <a:avLst/>
          </a:prstGeom>
          <a:noFill/>
          <a:ln w="7620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404148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Stonewall Cymru">
            <a:hlinkClick r:id="rId3"/>
          </p:cNvPr>
          <p:cNvSpPr>
            <a:spLocks noChangeAspect="1" noChangeArrowheads="1"/>
          </p:cNvSpPr>
          <p:nvPr/>
        </p:nvSpPr>
        <p:spPr bwMode="auto">
          <a:xfrm>
            <a:off x="2905125" y="-1439863"/>
            <a:ext cx="5715000" cy="30003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70320" y="335280"/>
            <a:ext cx="5638800" cy="6019800"/>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45007">
            <a:off x="498174" y="911710"/>
            <a:ext cx="6091084" cy="4973667"/>
          </a:xfrm>
          <a:prstGeom prst="rect">
            <a:avLst/>
          </a:prstGeom>
          <a:effectLst>
            <a:softEdge rad="31750"/>
          </a:effectLst>
        </p:spPr>
      </p:pic>
      <p:sp>
        <p:nvSpPr>
          <p:cNvPr id="5" name="TextBox 4"/>
          <p:cNvSpPr txBox="1"/>
          <p:nvPr/>
        </p:nvSpPr>
        <p:spPr>
          <a:xfrm>
            <a:off x="0" y="0"/>
            <a:ext cx="12192000" cy="6858000"/>
          </a:xfrm>
          <a:prstGeom prst="rect">
            <a:avLst/>
          </a:prstGeom>
          <a:noFill/>
          <a:ln w="7620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1776058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32960" y="256252"/>
            <a:ext cx="4124960" cy="584775"/>
          </a:xfrm>
          <a:prstGeom prst="rect">
            <a:avLst/>
          </a:prstGeom>
          <a:noFill/>
        </p:spPr>
        <p:txBody>
          <a:bodyPr wrap="square" rtlCol="0">
            <a:spAutoFit/>
          </a:bodyPr>
          <a:lstStyle/>
          <a:p>
            <a:r>
              <a:rPr lang="en-GB" sz="3200" b="1" u="sng" dirty="0" smtClean="0"/>
              <a:t>www.meiccymru.org</a:t>
            </a:r>
            <a:endParaRPr lang="en-GB" sz="3200" b="1" u="sng"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841027"/>
            <a:ext cx="3680460" cy="571500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9600" y="841027"/>
            <a:ext cx="3726180" cy="571500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9080" y="841028"/>
            <a:ext cx="3954780" cy="5715000"/>
          </a:xfrm>
          <a:prstGeom prst="rect">
            <a:avLst/>
          </a:prstGeom>
        </p:spPr>
      </p:pic>
      <p:sp>
        <p:nvSpPr>
          <p:cNvPr id="8" name="TextBox 7"/>
          <p:cNvSpPr txBox="1"/>
          <p:nvPr/>
        </p:nvSpPr>
        <p:spPr>
          <a:xfrm>
            <a:off x="0" y="0"/>
            <a:ext cx="12192000" cy="6858000"/>
          </a:xfrm>
          <a:prstGeom prst="rect">
            <a:avLst/>
          </a:prstGeom>
          <a:noFill/>
          <a:ln w="7620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992150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43412" y="201667"/>
            <a:ext cx="3619488" cy="646331"/>
          </a:xfrm>
          <a:prstGeom prst="rect">
            <a:avLst/>
          </a:prstGeom>
          <a:noFill/>
        </p:spPr>
        <p:txBody>
          <a:bodyPr wrap="square" rtlCol="0">
            <a:spAutoFit/>
          </a:bodyPr>
          <a:lstStyle/>
          <a:p>
            <a:r>
              <a:rPr lang="en-GB" sz="3600" b="1" u="sng" dirty="0" err="1" smtClean="0"/>
              <a:t>Posteri</a:t>
            </a:r>
            <a:r>
              <a:rPr lang="en-GB" sz="3600" b="1" u="sng" dirty="0" smtClean="0"/>
              <a:t> / Posters</a:t>
            </a:r>
            <a:endParaRPr lang="en-GB" sz="3600" b="1" u="sng"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8600" y="662940"/>
            <a:ext cx="4114812" cy="528825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05912">
            <a:off x="3928739" y="1225853"/>
            <a:ext cx="4080797" cy="5109303"/>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62900" y="1003280"/>
            <a:ext cx="4061459" cy="5306082"/>
          </a:xfrm>
          <a:prstGeom prst="rect">
            <a:avLst/>
          </a:prstGeom>
        </p:spPr>
      </p:pic>
      <p:sp>
        <p:nvSpPr>
          <p:cNvPr id="7" name="TextBox 6"/>
          <p:cNvSpPr txBox="1"/>
          <p:nvPr/>
        </p:nvSpPr>
        <p:spPr>
          <a:xfrm flipH="1" flipV="1">
            <a:off x="-1" y="-43937"/>
            <a:ext cx="12156789" cy="6901935"/>
          </a:xfrm>
          <a:prstGeom prst="rect">
            <a:avLst/>
          </a:prstGeom>
          <a:noFill/>
          <a:ln w="76200">
            <a:solidFill>
              <a:schemeClr val="tx1"/>
            </a:solidFill>
          </a:ln>
        </p:spPr>
        <p:txBody>
          <a:bodyPr wrap="square" rtlCol="0">
            <a:spAutoFit/>
          </a:bodyPr>
          <a:lstStyle/>
          <a:p>
            <a:endParaRPr lang="en-GB"/>
          </a:p>
        </p:txBody>
      </p:sp>
    </p:spTree>
    <p:extLst>
      <p:ext uri="{BB962C8B-B14F-4D97-AF65-F5344CB8AC3E}">
        <p14:creationId xmlns:p14="http://schemas.microsoft.com/office/powerpoint/2010/main" val="3640956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2461" y="3154467"/>
            <a:ext cx="2926909" cy="1353695"/>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241554">
            <a:off x="314208" y="370481"/>
            <a:ext cx="2414445" cy="2725796"/>
          </a:xfrm>
          <a:prstGeom prst="rect">
            <a:avLst/>
          </a:prstGeom>
          <a:effectLst>
            <a:softEdge rad="63500"/>
          </a:effec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605255">
            <a:off x="1871369" y="1792301"/>
            <a:ext cx="1683898" cy="2240441"/>
          </a:xfrm>
          <a:prstGeom prst="rect">
            <a:avLst/>
          </a:prstGeom>
          <a:effectLst>
            <a:softEdge rad="63500"/>
          </a:effectLst>
        </p:spPr>
      </p:pic>
      <p:pic>
        <p:nvPicPr>
          <p:cNvPr id="5" name="Picture 4"/>
          <p:cNvPicPr>
            <a:picLocks noChangeAspect="1"/>
          </p:cNvPicPr>
          <p:nvPr/>
        </p:nvPicPr>
        <p:blipFill rotWithShape="1">
          <a:blip r:embed="rId6">
            <a:extLst>
              <a:ext uri="{28A0092B-C50C-407E-A947-70E740481C1C}">
                <a14:useLocalDpi xmlns:a14="http://schemas.microsoft.com/office/drawing/2010/main" val="0"/>
              </a:ext>
            </a:extLst>
          </a:blip>
          <a:srcRect l="15270" t="6758" r="13859"/>
          <a:stretch/>
        </p:blipFill>
        <p:spPr>
          <a:xfrm rot="419064">
            <a:off x="8611916" y="399915"/>
            <a:ext cx="3042401" cy="3334157"/>
          </a:xfrm>
          <a:prstGeom prst="rect">
            <a:avLst/>
          </a:prstGeom>
          <a:effectLst>
            <a:softEdge rad="127000"/>
          </a:effectLst>
        </p:spPr>
      </p:pic>
      <p:sp>
        <p:nvSpPr>
          <p:cNvPr id="6" name="TextBox 5"/>
          <p:cNvSpPr txBox="1"/>
          <p:nvPr/>
        </p:nvSpPr>
        <p:spPr>
          <a:xfrm>
            <a:off x="7123700" y="4484136"/>
            <a:ext cx="4722044" cy="2092881"/>
          </a:xfrm>
          <a:prstGeom prst="rect">
            <a:avLst/>
          </a:prstGeom>
          <a:noFill/>
          <a:ln>
            <a:solidFill>
              <a:schemeClr val="tx1"/>
            </a:solidFill>
          </a:ln>
        </p:spPr>
        <p:txBody>
          <a:bodyPr wrap="square" rtlCol="0">
            <a:spAutoFit/>
          </a:bodyPr>
          <a:lstStyle/>
          <a:p>
            <a:r>
              <a:rPr lang="en-GB" sz="2400" b="1" dirty="0" err="1" smtClean="0">
                <a:latin typeface="Aharoni" panose="02010803020104030203" pitchFamily="2" charset="-79"/>
                <a:cs typeface="Aharoni" panose="02010803020104030203" pitchFamily="2" charset="-79"/>
              </a:rPr>
              <a:t>Swyddog</a:t>
            </a:r>
            <a:r>
              <a:rPr lang="en-GB" sz="2400" b="1" dirty="0" smtClean="0">
                <a:latin typeface="Aharoni" panose="02010803020104030203" pitchFamily="2" charset="-79"/>
                <a:cs typeface="Aharoni" panose="02010803020104030203" pitchFamily="2" charset="-79"/>
              </a:rPr>
              <a:t> </a:t>
            </a:r>
            <a:r>
              <a:rPr lang="en-GB" sz="2400" b="1" dirty="0" err="1" smtClean="0">
                <a:latin typeface="Aharoni" panose="02010803020104030203" pitchFamily="2" charset="-79"/>
                <a:cs typeface="Aharoni" panose="02010803020104030203" pitchFamily="2" charset="-79"/>
              </a:rPr>
              <a:t>Diogelu</a:t>
            </a:r>
            <a:r>
              <a:rPr lang="en-GB" sz="2400" b="1" dirty="0" smtClean="0">
                <a:latin typeface="Aharoni" panose="02010803020104030203" pitchFamily="2" charset="-79"/>
                <a:cs typeface="Aharoni" panose="02010803020104030203" pitchFamily="2" charset="-79"/>
              </a:rPr>
              <a:t> </a:t>
            </a:r>
            <a:r>
              <a:rPr lang="en-GB" sz="2400" b="1" dirty="0" err="1" smtClean="0">
                <a:latin typeface="Aharoni" panose="02010803020104030203" pitchFamily="2" charset="-79"/>
                <a:cs typeface="Aharoni" panose="02010803020104030203" pitchFamily="2" charset="-79"/>
              </a:rPr>
              <a:t>Dynonedig</a:t>
            </a:r>
            <a:endParaRPr lang="en-GB" sz="2400" b="1" dirty="0" smtClean="0">
              <a:latin typeface="Aharoni" panose="02010803020104030203" pitchFamily="2" charset="-79"/>
              <a:cs typeface="Aharoni" panose="02010803020104030203" pitchFamily="2" charset="-79"/>
            </a:endParaRPr>
          </a:p>
          <a:p>
            <a:r>
              <a:rPr lang="en-GB" sz="2400" b="1" dirty="0" err="1" smtClean="0">
                <a:latin typeface="Aharoni" panose="02010803020104030203" pitchFamily="2" charset="-79"/>
                <a:cs typeface="Aharoni" panose="02010803020104030203" pitchFamily="2" charset="-79"/>
              </a:rPr>
              <a:t>Aelod</a:t>
            </a:r>
            <a:r>
              <a:rPr lang="en-GB" sz="2400" b="1" dirty="0" smtClean="0">
                <a:latin typeface="Aharoni" panose="02010803020104030203" pitchFamily="2" charset="-79"/>
                <a:cs typeface="Aharoni" panose="02010803020104030203" pitchFamily="2" charset="-79"/>
              </a:rPr>
              <a:t> o staff</a:t>
            </a:r>
          </a:p>
          <a:p>
            <a:endParaRPr lang="en-GB" sz="1000" b="1" dirty="0">
              <a:latin typeface="Aharoni" panose="02010803020104030203" pitchFamily="2" charset="-79"/>
              <a:cs typeface="Aharoni" panose="02010803020104030203" pitchFamily="2" charset="-79"/>
            </a:endParaRPr>
          </a:p>
          <a:p>
            <a:r>
              <a:rPr lang="en-GB" sz="2400" b="1" dirty="0" smtClean="0">
                <a:latin typeface="Aharoni" panose="02010803020104030203" pitchFamily="2" charset="-79"/>
                <a:cs typeface="Aharoni" panose="02010803020104030203" pitchFamily="2" charset="-79"/>
              </a:rPr>
              <a:t>Designated Safe Guarding Officer</a:t>
            </a:r>
          </a:p>
          <a:p>
            <a:r>
              <a:rPr lang="en-GB" sz="2400" b="1" dirty="0" smtClean="0">
                <a:latin typeface="Aharoni" panose="02010803020104030203" pitchFamily="2" charset="-79"/>
                <a:cs typeface="Aharoni" panose="02010803020104030203" pitchFamily="2" charset="-79"/>
              </a:rPr>
              <a:t>A member of Staff</a:t>
            </a:r>
            <a:endParaRPr lang="en-GB" sz="2400" b="1" dirty="0">
              <a:latin typeface="Aharoni" panose="02010803020104030203" pitchFamily="2" charset="-79"/>
              <a:cs typeface="Aharoni" panose="02010803020104030203" pitchFamily="2" charset="-79"/>
            </a:endParaRPr>
          </a:p>
        </p:txBody>
      </p:sp>
      <p:sp>
        <p:nvSpPr>
          <p:cNvPr id="7" name="AutoShape 2" descr="Image result for CAMHS"/>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Image result for CAMHS"/>
          <p:cNvSpPr>
            <a:spLocks noChangeAspect="1" noChangeArrowheads="1"/>
          </p:cNvSpPr>
          <p:nvPr/>
        </p:nvSpPr>
        <p:spPr bwMode="auto">
          <a:xfrm>
            <a:off x="12065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6" descr="Image result for CAMHS">
            <a:hlinkClick r:id="rId7"/>
          </p:cNvPr>
          <p:cNvSpPr>
            <a:spLocks noChangeAspect="1" noChangeArrowheads="1"/>
          </p:cNvSpPr>
          <p:nvPr/>
        </p:nvSpPr>
        <p:spPr bwMode="auto">
          <a:xfrm>
            <a:off x="583574" y="4555544"/>
            <a:ext cx="6067425" cy="13811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9781" y="5630625"/>
            <a:ext cx="4224918" cy="892825"/>
          </a:xfrm>
          <a:prstGeom prst="rect">
            <a:avLst/>
          </a:prstGeom>
        </p:spPr>
      </p:pic>
      <p:sp>
        <p:nvSpPr>
          <p:cNvPr id="11" name="AutoShape 8" descr="Image result for Area 43 Counselling service logo">
            <a:hlinkClick r:id="rId9"/>
          </p:cNvPr>
          <p:cNvSpPr>
            <a:spLocks noChangeAspect="1" noChangeArrowheads="1"/>
          </p:cNvSpPr>
          <p:nvPr/>
        </p:nvSpPr>
        <p:spPr bwMode="auto">
          <a:xfrm>
            <a:off x="3617286" y="-873626"/>
            <a:ext cx="2143125" cy="21431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10"/>
          <a:stretch>
            <a:fillRect/>
          </a:stretch>
        </p:blipFill>
        <p:spPr>
          <a:xfrm>
            <a:off x="4997400" y="4650307"/>
            <a:ext cx="1974042" cy="1960636"/>
          </a:xfrm>
          <a:prstGeom prst="rect">
            <a:avLst/>
          </a:prstGeom>
        </p:spPr>
      </p:pic>
      <p:pic>
        <p:nvPicPr>
          <p:cNvPr id="14" name="Picture 1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83574" y="3980318"/>
            <a:ext cx="3279879" cy="1592489"/>
          </a:xfrm>
          <a:prstGeom prst="rect">
            <a:avLst/>
          </a:prstGeom>
        </p:spPr>
      </p:pic>
      <p:pic>
        <p:nvPicPr>
          <p:cNvPr id="15" name="Picture 14"/>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rot="20991034">
            <a:off x="3436322" y="416446"/>
            <a:ext cx="3476897" cy="2626537"/>
          </a:xfrm>
          <a:prstGeom prst="rect">
            <a:avLst/>
          </a:prstGeom>
        </p:spPr>
      </p:pic>
      <p:pic>
        <p:nvPicPr>
          <p:cNvPr id="13" name="Picture 12"/>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rot="729748">
            <a:off x="6199345" y="1605145"/>
            <a:ext cx="2255341" cy="1754217"/>
          </a:xfrm>
          <a:prstGeom prst="rect">
            <a:avLst/>
          </a:prstGeom>
        </p:spPr>
      </p:pic>
      <p:sp>
        <p:nvSpPr>
          <p:cNvPr id="16" name="TextBox 15"/>
          <p:cNvSpPr txBox="1"/>
          <p:nvPr/>
        </p:nvSpPr>
        <p:spPr>
          <a:xfrm>
            <a:off x="0" y="0"/>
            <a:ext cx="12192000" cy="6882449"/>
          </a:xfrm>
          <a:prstGeom prst="rect">
            <a:avLst/>
          </a:prstGeom>
          <a:noFill/>
          <a:ln w="7620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4003725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rc_mi" descr="https://pbs.twimg.com/media/B2-YealCUAAoS9N.jp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882765" y="437197"/>
            <a:ext cx="5010150" cy="3743325"/>
          </a:xfrm>
          <a:prstGeom prst="rect">
            <a:avLst/>
          </a:prstGeom>
          <a:noFill/>
          <a:ln>
            <a:noFill/>
          </a:ln>
          <a:effectLst>
            <a:softEdge rad="63500"/>
          </a:effectLst>
          <a:scene3d>
            <a:camera prst="perspectiveLeft"/>
            <a:lightRig rig="threePt" dir="t"/>
          </a:scene3d>
        </p:spPr>
      </p:pic>
      <p:pic>
        <p:nvPicPr>
          <p:cNvPr id="4" name="irc_mi" descr="http://www.ysgolrhiwabon.co.uk/wp-content/uploads/2015/09/schoolbeat.jpg">
            <a:hlinkClick r:id="rId5"/>
          </p:cNvPr>
          <p:cNvPicPr/>
          <p:nvPr/>
        </p:nvPicPr>
        <p:blipFill>
          <a:blip r:embed="rId6">
            <a:extLst>
              <a:ext uri="{28A0092B-C50C-407E-A947-70E740481C1C}">
                <a14:useLocalDpi xmlns:a14="http://schemas.microsoft.com/office/drawing/2010/main" val="0"/>
              </a:ext>
            </a:extLst>
          </a:blip>
          <a:srcRect/>
          <a:stretch>
            <a:fillRect/>
          </a:stretch>
        </p:blipFill>
        <p:spPr bwMode="auto">
          <a:xfrm>
            <a:off x="320040" y="280510"/>
            <a:ext cx="5349240" cy="4056698"/>
          </a:xfrm>
          <a:prstGeom prst="rect">
            <a:avLst/>
          </a:prstGeom>
          <a:noFill/>
          <a:ln>
            <a:noFill/>
          </a:ln>
          <a:effectLst>
            <a:softEdge rad="31750"/>
          </a:effectLst>
          <a:scene3d>
            <a:camera prst="perspectiveContrastingRightFacing"/>
            <a:lightRig rig="threePt" dir="t"/>
          </a:scene3d>
        </p:spPr>
      </p:pic>
      <p:pic>
        <p:nvPicPr>
          <p:cNvPr id="5" name="Picture 4"/>
          <p:cNvPicPr/>
          <p:nvPr/>
        </p:nvPicPr>
        <p:blipFill rotWithShape="1">
          <a:blip r:embed="rId7">
            <a:extLst>
              <a:ext uri="{28A0092B-C50C-407E-A947-70E740481C1C}">
                <a14:useLocalDpi xmlns:a14="http://schemas.microsoft.com/office/drawing/2010/main" val="0"/>
              </a:ext>
            </a:extLst>
          </a:blip>
          <a:srcRect l="13964" r="16441" b="32162"/>
          <a:stretch/>
        </p:blipFill>
        <p:spPr>
          <a:xfrm>
            <a:off x="286703" y="3637597"/>
            <a:ext cx="4709160" cy="2868930"/>
          </a:xfrm>
          <a:prstGeom prst="rect">
            <a:avLst/>
          </a:prstGeom>
        </p:spPr>
      </p:pic>
      <p:pic>
        <p:nvPicPr>
          <p:cNvPr id="6" name="Picture 5"/>
          <p:cNvPicPr/>
          <p:nvPr/>
        </p:nvPicPr>
        <p:blipFill rotWithShape="1">
          <a:blip r:embed="rId8">
            <a:extLst>
              <a:ext uri="{28A0092B-C50C-407E-A947-70E740481C1C}">
                <a14:useLocalDpi xmlns:a14="http://schemas.microsoft.com/office/drawing/2010/main" val="0"/>
              </a:ext>
            </a:extLst>
          </a:blip>
          <a:srcRect l="19164" t="22848" r="19302" b="8883"/>
          <a:stretch/>
        </p:blipFill>
        <p:spPr bwMode="auto">
          <a:xfrm>
            <a:off x="6035041" y="3580447"/>
            <a:ext cx="4732020" cy="2926080"/>
          </a:xfrm>
          <a:prstGeom prst="rect">
            <a:avLst/>
          </a:prstGeom>
          <a:ln>
            <a:noFill/>
          </a:ln>
          <a:effectLst>
            <a:softEdge rad="63500"/>
          </a:effectLst>
          <a:scene3d>
            <a:camera prst="perspectiveLeft"/>
            <a:lightRig rig="threePt" dir="t"/>
          </a:scene3d>
          <a:extLst>
            <a:ext uri="{53640926-AAD7-44D8-BBD7-CCE9431645EC}">
              <a14:shadowObscured xmlns:a14="http://schemas.microsoft.com/office/drawing/2010/main"/>
            </a:ext>
          </a:extLst>
        </p:spPr>
      </p:pic>
      <p:sp>
        <p:nvSpPr>
          <p:cNvPr id="7" name="TextBox 6"/>
          <p:cNvSpPr txBox="1"/>
          <p:nvPr/>
        </p:nvSpPr>
        <p:spPr>
          <a:xfrm>
            <a:off x="0" y="0"/>
            <a:ext cx="12192000" cy="6858000"/>
          </a:xfrm>
          <a:prstGeom prst="rect">
            <a:avLst/>
          </a:prstGeom>
          <a:noFill/>
          <a:ln w="7620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4176307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8669" y="481725"/>
            <a:ext cx="5604421" cy="830997"/>
          </a:xfrm>
          <a:prstGeom prst="rect">
            <a:avLst/>
          </a:prstGeom>
        </p:spPr>
        <p:txBody>
          <a:bodyPr wrap="square">
            <a:spAutoFit/>
          </a:bodyPr>
          <a:lstStyle/>
          <a:p>
            <a:endParaRPr lang="en-GB" sz="2400" dirty="0" smtClean="0">
              <a:hlinkClick r:id="rId3"/>
            </a:endParaRPr>
          </a:p>
          <a:p>
            <a:r>
              <a:rPr lang="en-GB" sz="2400" dirty="0" smtClean="0">
                <a:hlinkClick r:id="rId3"/>
              </a:rPr>
              <a:t>http://www.bullybusters.org.uk/</a:t>
            </a:r>
            <a:endParaRPr lang="en-GB" sz="2400" dirty="0"/>
          </a:p>
        </p:txBody>
      </p:sp>
      <p:sp>
        <p:nvSpPr>
          <p:cNvPr id="3" name="TextBox 2"/>
          <p:cNvSpPr txBox="1"/>
          <p:nvPr/>
        </p:nvSpPr>
        <p:spPr>
          <a:xfrm>
            <a:off x="698669" y="481725"/>
            <a:ext cx="3611880" cy="461665"/>
          </a:xfrm>
          <a:prstGeom prst="rect">
            <a:avLst/>
          </a:prstGeom>
          <a:noFill/>
        </p:spPr>
        <p:txBody>
          <a:bodyPr wrap="square" rtlCol="0">
            <a:spAutoFit/>
          </a:bodyPr>
          <a:lstStyle/>
          <a:p>
            <a:r>
              <a:rPr lang="en-GB" sz="2400" b="1" dirty="0" smtClean="0"/>
              <a:t>Bully Busters</a:t>
            </a:r>
          </a:p>
        </p:txBody>
      </p:sp>
      <p:sp>
        <p:nvSpPr>
          <p:cNvPr id="4" name="TextBox 3"/>
          <p:cNvSpPr txBox="1"/>
          <p:nvPr/>
        </p:nvSpPr>
        <p:spPr>
          <a:xfrm>
            <a:off x="727799" y="1551797"/>
            <a:ext cx="3611880" cy="461665"/>
          </a:xfrm>
          <a:prstGeom prst="rect">
            <a:avLst/>
          </a:prstGeom>
          <a:noFill/>
        </p:spPr>
        <p:txBody>
          <a:bodyPr wrap="square" rtlCol="0">
            <a:spAutoFit/>
          </a:bodyPr>
          <a:lstStyle/>
          <a:p>
            <a:r>
              <a:rPr lang="en-GB" sz="2400" b="1" dirty="0" smtClean="0"/>
              <a:t>Bullying </a:t>
            </a:r>
            <a:r>
              <a:rPr lang="en-GB" sz="2400" b="1" dirty="0" err="1" smtClean="0"/>
              <a:t>Uk</a:t>
            </a:r>
            <a:endParaRPr lang="en-GB" sz="2400" b="1" dirty="0" smtClean="0"/>
          </a:p>
        </p:txBody>
      </p:sp>
      <p:sp>
        <p:nvSpPr>
          <p:cNvPr id="5" name="Rectangle 4"/>
          <p:cNvSpPr/>
          <p:nvPr/>
        </p:nvSpPr>
        <p:spPr>
          <a:xfrm>
            <a:off x="698669" y="1923105"/>
            <a:ext cx="5662679" cy="830997"/>
          </a:xfrm>
          <a:prstGeom prst="rect">
            <a:avLst/>
          </a:prstGeom>
        </p:spPr>
        <p:txBody>
          <a:bodyPr wrap="square">
            <a:spAutoFit/>
          </a:bodyPr>
          <a:lstStyle/>
          <a:p>
            <a:r>
              <a:rPr lang="en-GB" sz="2400" dirty="0">
                <a:hlinkClick r:id="rId4"/>
              </a:rPr>
              <a:t>http://www.bullying.co.uk</a:t>
            </a:r>
            <a:r>
              <a:rPr lang="en-GB" sz="2400" dirty="0" smtClean="0">
                <a:hlinkClick r:id="rId4"/>
              </a:rPr>
              <a:t>/</a:t>
            </a:r>
            <a:endParaRPr lang="en-GB" sz="2400" dirty="0" smtClean="0"/>
          </a:p>
          <a:p>
            <a:endParaRPr lang="en-GB" sz="2400" dirty="0"/>
          </a:p>
        </p:txBody>
      </p:sp>
      <p:sp>
        <p:nvSpPr>
          <p:cNvPr id="6" name="TextBox 5"/>
          <p:cNvSpPr txBox="1"/>
          <p:nvPr/>
        </p:nvSpPr>
        <p:spPr>
          <a:xfrm>
            <a:off x="727799" y="2628943"/>
            <a:ext cx="3611880" cy="461665"/>
          </a:xfrm>
          <a:prstGeom prst="rect">
            <a:avLst/>
          </a:prstGeom>
          <a:noFill/>
        </p:spPr>
        <p:txBody>
          <a:bodyPr wrap="square" rtlCol="0">
            <a:spAutoFit/>
          </a:bodyPr>
          <a:lstStyle/>
          <a:p>
            <a:r>
              <a:rPr lang="en-GB" sz="2400" b="1" dirty="0" smtClean="0"/>
              <a:t>Kids against Bullying</a:t>
            </a:r>
          </a:p>
        </p:txBody>
      </p:sp>
      <p:sp>
        <p:nvSpPr>
          <p:cNvPr id="7" name="Rectangle 6"/>
          <p:cNvSpPr/>
          <p:nvPr/>
        </p:nvSpPr>
        <p:spPr>
          <a:xfrm>
            <a:off x="698669" y="2965191"/>
            <a:ext cx="6884581" cy="830997"/>
          </a:xfrm>
          <a:prstGeom prst="rect">
            <a:avLst/>
          </a:prstGeom>
        </p:spPr>
        <p:txBody>
          <a:bodyPr wrap="square">
            <a:spAutoFit/>
          </a:bodyPr>
          <a:lstStyle/>
          <a:p>
            <a:r>
              <a:rPr lang="en-GB" sz="2400" dirty="0">
                <a:hlinkClick r:id="rId5"/>
              </a:rPr>
              <a:t>http://www.pacerkidsagainstbullying.org/kab</a:t>
            </a:r>
            <a:r>
              <a:rPr lang="en-GB" sz="2400" dirty="0" smtClean="0">
                <a:hlinkClick r:id="rId5"/>
              </a:rPr>
              <a:t>/</a:t>
            </a:r>
            <a:endParaRPr lang="en-GB" sz="2400" dirty="0" smtClean="0"/>
          </a:p>
          <a:p>
            <a:endParaRPr lang="en-GB" sz="2400" dirty="0"/>
          </a:p>
        </p:txBody>
      </p:sp>
      <p:sp>
        <p:nvSpPr>
          <p:cNvPr id="8" name="Rectangle 7"/>
          <p:cNvSpPr/>
          <p:nvPr/>
        </p:nvSpPr>
        <p:spPr>
          <a:xfrm>
            <a:off x="698669" y="3995536"/>
            <a:ext cx="4054787" cy="461665"/>
          </a:xfrm>
          <a:prstGeom prst="rect">
            <a:avLst/>
          </a:prstGeom>
        </p:spPr>
        <p:txBody>
          <a:bodyPr wrap="square">
            <a:spAutoFit/>
          </a:bodyPr>
          <a:lstStyle/>
          <a:p>
            <a:r>
              <a:rPr lang="en-GB" sz="2400" u="sng" dirty="0">
                <a:solidFill>
                  <a:schemeClr val="accent1">
                    <a:lumMod val="50000"/>
                  </a:schemeClr>
                </a:solidFill>
              </a:rPr>
              <a:t>https://</a:t>
            </a:r>
            <a:r>
              <a:rPr lang="en-GB" sz="2400" dirty="0">
                <a:hlinkClick r:id="rId6"/>
              </a:rPr>
              <a:t>www.nspcc.org.uk</a:t>
            </a:r>
            <a:r>
              <a:rPr lang="en-GB" dirty="0"/>
              <a:t>/</a:t>
            </a:r>
          </a:p>
        </p:txBody>
      </p:sp>
      <p:sp>
        <p:nvSpPr>
          <p:cNvPr id="9" name="Rectangle 8"/>
          <p:cNvSpPr/>
          <p:nvPr/>
        </p:nvSpPr>
        <p:spPr>
          <a:xfrm>
            <a:off x="698669" y="5040949"/>
            <a:ext cx="3877343" cy="461665"/>
          </a:xfrm>
          <a:prstGeom prst="rect">
            <a:avLst/>
          </a:prstGeom>
        </p:spPr>
        <p:txBody>
          <a:bodyPr wrap="none">
            <a:spAutoFit/>
          </a:bodyPr>
          <a:lstStyle/>
          <a:p>
            <a:r>
              <a:rPr lang="en-GB" sz="2400" dirty="0"/>
              <a:t>http://</a:t>
            </a:r>
            <a:r>
              <a:rPr lang="en-GB" sz="2400" dirty="0">
                <a:hlinkClick r:id="rId6"/>
              </a:rPr>
              <a:t>www.stopbullying.gov</a:t>
            </a:r>
            <a:r>
              <a:rPr lang="en-GB" dirty="0"/>
              <a:t>/</a:t>
            </a:r>
          </a:p>
        </p:txBody>
      </p:sp>
      <p:sp>
        <p:nvSpPr>
          <p:cNvPr id="10" name="Rectangle 9">
            <a:hlinkClick r:id="rId7"/>
          </p:cNvPr>
          <p:cNvSpPr/>
          <p:nvPr/>
        </p:nvSpPr>
        <p:spPr>
          <a:xfrm>
            <a:off x="6112761" y="852528"/>
            <a:ext cx="3615277" cy="738664"/>
          </a:xfrm>
          <a:prstGeom prst="rect">
            <a:avLst/>
          </a:prstGeom>
        </p:spPr>
        <p:txBody>
          <a:bodyPr wrap="square">
            <a:spAutoFit/>
          </a:bodyPr>
          <a:lstStyle/>
          <a:p>
            <a:r>
              <a:rPr lang="en-GB" sz="2400" dirty="0">
                <a:hlinkClick r:id="rId7"/>
              </a:rPr>
              <a:t>https://childline.org.uk</a:t>
            </a:r>
            <a:r>
              <a:rPr lang="en-GB" dirty="0" smtClean="0">
                <a:hlinkClick r:id="rId7"/>
              </a:rPr>
              <a:t>/</a:t>
            </a:r>
            <a:endParaRPr lang="en-GB" dirty="0" smtClean="0"/>
          </a:p>
          <a:p>
            <a:endParaRPr lang="en-GB" dirty="0"/>
          </a:p>
        </p:txBody>
      </p:sp>
      <p:sp>
        <p:nvSpPr>
          <p:cNvPr id="11" name="TextBox 10"/>
          <p:cNvSpPr txBox="1"/>
          <p:nvPr/>
        </p:nvSpPr>
        <p:spPr>
          <a:xfrm>
            <a:off x="6116158" y="472085"/>
            <a:ext cx="3611880" cy="461665"/>
          </a:xfrm>
          <a:prstGeom prst="rect">
            <a:avLst/>
          </a:prstGeom>
          <a:noFill/>
        </p:spPr>
        <p:txBody>
          <a:bodyPr wrap="square" rtlCol="0">
            <a:spAutoFit/>
          </a:bodyPr>
          <a:lstStyle/>
          <a:p>
            <a:r>
              <a:rPr lang="en-GB" sz="2400" b="1" dirty="0" err="1" smtClean="0"/>
              <a:t>Childline</a:t>
            </a:r>
            <a:endParaRPr lang="en-GB" sz="2400" b="1" dirty="0" smtClean="0"/>
          </a:p>
        </p:txBody>
      </p:sp>
      <p:sp>
        <p:nvSpPr>
          <p:cNvPr id="12" name="TextBox 11"/>
          <p:cNvSpPr txBox="1"/>
          <p:nvPr/>
        </p:nvSpPr>
        <p:spPr>
          <a:xfrm>
            <a:off x="698669" y="3631301"/>
            <a:ext cx="3611880" cy="461665"/>
          </a:xfrm>
          <a:prstGeom prst="rect">
            <a:avLst/>
          </a:prstGeom>
          <a:noFill/>
        </p:spPr>
        <p:txBody>
          <a:bodyPr wrap="square" rtlCol="0">
            <a:spAutoFit/>
          </a:bodyPr>
          <a:lstStyle/>
          <a:p>
            <a:r>
              <a:rPr lang="en-GB" sz="2400" b="1" dirty="0" smtClean="0"/>
              <a:t>NSPCC</a:t>
            </a:r>
          </a:p>
        </p:txBody>
      </p:sp>
      <p:sp>
        <p:nvSpPr>
          <p:cNvPr id="13" name="TextBox 12"/>
          <p:cNvSpPr txBox="1"/>
          <p:nvPr/>
        </p:nvSpPr>
        <p:spPr>
          <a:xfrm>
            <a:off x="698669" y="4633659"/>
            <a:ext cx="3611880" cy="461665"/>
          </a:xfrm>
          <a:prstGeom prst="rect">
            <a:avLst/>
          </a:prstGeom>
          <a:noFill/>
        </p:spPr>
        <p:txBody>
          <a:bodyPr wrap="square" rtlCol="0">
            <a:spAutoFit/>
          </a:bodyPr>
          <a:lstStyle/>
          <a:p>
            <a:r>
              <a:rPr lang="en-GB" sz="2400" b="1" dirty="0" smtClean="0"/>
              <a:t>Stop Bullying</a:t>
            </a:r>
          </a:p>
        </p:txBody>
      </p:sp>
      <p:sp>
        <p:nvSpPr>
          <p:cNvPr id="14" name="Rectangle 13">
            <a:hlinkClick r:id="rId8"/>
          </p:cNvPr>
          <p:cNvSpPr/>
          <p:nvPr/>
        </p:nvSpPr>
        <p:spPr>
          <a:xfrm>
            <a:off x="6116158" y="1889993"/>
            <a:ext cx="4372530" cy="830997"/>
          </a:xfrm>
          <a:prstGeom prst="rect">
            <a:avLst/>
          </a:prstGeom>
        </p:spPr>
        <p:txBody>
          <a:bodyPr wrap="square">
            <a:spAutoFit/>
          </a:bodyPr>
          <a:lstStyle/>
          <a:p>
            <a:r>
              <a:rPr lang="en-GB" sz="2400" dirty="0">
                <a:solidFill>
                  <a:schemeClr val="accent1">
                    <a:lumMod val="50000"/>
                  </a:schemeClr>
                </a:solidFill>
                <a:hlinkClick r:id="rId8"/>
              </a:rPr>
              <a:t>http://www.actionwork.com</a:t>
            </a:r>
            <a:r>
              <a:rPr lang="en-GB" sz="2400" dirty="0" smtClean="0">
                <a:solidFill>
                  <a:schemeClr val="accent1">
                    <a:lumMod val="50000"/>
                  </a:schemeClr>
                </a:solidFill>
                <a:hlinkClick r:id="rId8"/>
              </a:rPr>
              <a:t>/</a:t>
            </a:r>
            <a:endParaRPr lang="en-GB" sz="2400" dirty="0" smtClean="0">
              <a:solidFill>
                <a:schemeClr val="accent1">
                  <a:lumMod val="50000"/>
                </a:schemeClr>
              </a:solidFill>
            </a:endParaRPr>
          </a:p>
          <a:p>
            <a:endParaRPr lang="en-GB" sz="2400" dirty="0">
              <a:solidFill>
                <a:schemeClr val="accent1">
                  <a:lumMod val="50000"/>
                </a:schemeClr>
              </a:solidFill>
            </a:endParaRPr>
          </a:p>
        </p:txBody>
      </p:sp>
      <p:sp>
        <p:nvSpPr>
          <p:cNvPr id="15" name="TextBox 14"/>
          <p:cNvSpPr txBox="1"/>
          <p:nvPr/>
        </p:nvSpPr>
        <p:spPr>
          <a:xfrm>
            <a:off x="6116158" y="1505788"/>
            <a:ext cx="3611880" cy="461665"/>
          </a:xfrm>
          <a:prstGeom prst="rect">
            <a:avLst/>
          </a:prstGeom>
          <a:noFill/>
        </p:spPr>
        <p:txBody>
          <a:bodyPr wrap="square" rtlCol="0">
            <a:spAutoFit/>
          </a:bodyPr>
          <a:lstStyle/>
          <a:p>
            <a:r>
              <a:rPr lang="en-GB" sz="2400" b="1" dirty="0" smtClean="0"/>
              <a:t>Action work</a:t>
            </a:r>
          </a:p>
        </p:txBody>
      </p:sp>
      <p:sp>
        <p:nvSpPr>
          <p:cNvPr id="16" name="Rectangle 15">
            <a:hlinkClick r:id="rId9"/>
          </p:cNvPr>
          <p:cNvSpPr/>
          <p:nvPr/>
        </p:nvSpPr>
        <p:spPr>
          <a:xfrm>
            <a:off x="5772594" y="2319699"/>
            <a:ext cx="6007157" cy="738664"/>
          </a:xfrm>
          <a:prstGeom prst="rect">
            <a:avLst/>
          </a:prstGeom>
        </p:spPr>
        <p:txBody>
          <a:bodyPr wrap="none">
            <a:spAutoFit/>
          </a:bodyPr>
          <a:lstStyle/>
          <a:p>
            <a:r>
              <a:rPr lang="en-GB" sz="2400" dirty="0">
                <a:hlinkClick r:id="rId9"/>
              </a:rPr>
              <a:t>http://www.antibullyingworks.co.uk/about-us</a:t>
            </a:r>
            <a:r>
              <a:rPr lang="en-GB" dirty="0" smtClean="0">
                <a:hlinkClick r:id="rId9"/>
              </a:rPr>
              <a:t>/</a:t>
            </a:r>
            <a:endParaRPr lang="en-GB" dirty="0" smtClean="0"/>
          </a:p>
          <a:p>
            <a:endParaRPr lang="en-GB" dirty="0"/>
          </a:p>
        </p:txBody>
      </p:sp>
      <p:sp>
        <p:nvSpPr>
          <p:cNvPr id="17" name="Rectangle 16">
            <a:hlinkClick r:id="rId10"/>
          </p:cNvPr>
          <p:cNvSpPr/>
          <p:nvPr/>
        </p:nvSpPr>
        <p:spPr>
          <a:xfrm>
            <a:off x="627812" y="6102301"/>
            <a:ext cx="7026294" cy="830997"/>
          </a:xfrm>
          <a:prstGeom prst="rect">
            <a:avLst/>
          </a:prstGeom>
        </p:spPr>
        <p:txBody>
          <a:bodyPr wrap="square">
            <a:spAutoFit/>
          </a:bodyPr>
          <a:lstStyle/>
          <a:p>
            <a:r>
              <a:rPr lang="en-GB" sz="2400" dirty="0">
                <a:hlinkClick r:id="rId10"/>
              </a:rPr>
              <a:t>http://anti-bullyingalliance.org.uk/anti-bullying-week</a:t>
            </a:r>
            <a:r>
              <a:rPr lang="en-GB" sz="2400" dirty="0" smtClean="0">
                <a:hlinkClick r:id="rId10"/>
              </a:rPr>
              <a:t>/</a:t>
            </a:r>
            <a:endParaRPr lang="en-GB" sz="2400" dirty="0" smtClean="0"/>
          </a:p>
          <a:p>
            <a:endParaRPr lang="en-GB" sz="2400" dirty="0"/>
          </a:p>
        </p:txBody>
      </p:sp>
      <p:sp>
        <p:nvSpPr>
          <p:cNvPr id="18" name="TextBox 17"/>
          <p:cNvSpPr txBox="1"/>
          <p:nvPr/>
        </p:nvSpPr>
        <p:spPr>
          <a:xfrm>
            <a:off x="698669" y="5735314"/>
            <a:ext cx="3611880" cy="461665"/>
          </a:xfrm>
          <a:prstGeom prst="rect">
            <a:avLst/>
          </a:prstGeom>
          <a:noFill/>
        </p:spPr>
        <p:txBody>
          <a:bodyPr wrap="square" rtlCol="0">
            <a:spAutoFit/>
          </a:bodyPr>
          <a:lstStyle/>
          <a:p>
            <a:r>
              <a:rPr lang="en-GB" sz="2400" b="1" dirty="0" smtClean="0"/>
              <a:t>Anti  Bullying Alliance </a:t>
            </a:r>
          </a:p>
        </p:txBody>
      </p:sp>
      <p:sp>
        <p:nvSpPr>
          <p:cNvPr id="19" name="Rectangle 18">
            <a:hlinkClick r:id="rId11"/>
          </p:cNvPr>
          <p:cNvSpPr/>
          <p:nvPr/>
        </p:nvSpPr>
        <p:spPr>
          <a:xfrm>
            <a:off x="5964536" y="4211000"/>
            <a:ext cx="5623271" cy="738664"/>
          </a:xfrm>
          <a:prstGeom prst="rect">
            <a:avLst/>
          </a:prstGeom>
        </p:spPr>
        <p:txBody>
          <a:bodyPr wrap="none">
            <a:spAutoFit/>
          </a:bodyPr>
          <a:lstStyle/>
          <a:p>
            <a:r>
              <a:rPr lang="en-GB" sz="2400" dirty="0">
                <a:hlinkClick r:id="rId11"/>
              </a:rPr>
              <a:t>http://</a:t>
            </a:r>
            <a:r>
              <a:rPr lang="en-GB" sz="2400" dirty="0" smtClean="0">
                <a:hlinkClick r:id="rId11"/>
              </a:rPr>
              <a:t>www.antibullying.net/circletime.htm</a:t>
            </a:r>
            <a:endParaRPr lang="en-GB" sz="2400" dirty="0" smtClean="0"/>
          </a:p>
          <a:p>
            <a:endParaRPr lang="en-GB" dirty="0"/>
          </a:p>
        </p:txBody>
      </p:sp>
      <p:sp>
        <p:nvSpPr>
          <p:cNvPr id="20" name="TextBox 19"/>
          <p:cNvSpPr txBox="1"/>
          <p:nvPr/>
        </p:nvSpPr>
        <p:spPr>
          <a:xfrm>
            <a:off x="5964536" y="3897305"/>
            <a:ext cx="3611880" cy="461665"/>
          </a:xfrm>
          <a:prstGeom prst="rect">
            <a:avLst/>
          </a:prstGeom>
          <a:noFill/>
        </p:spPr>
        <p:txBody>
          <a:bodyPr wrap="square" rtlCol="0">
            <a:spAutoFit/>
          </a:bodyPr>
          <a:lstStyle/>
          <a:p>
            <a:r>
              <a:rPr lang="en-GB" sz="2400" b="1" dirty="0" smtClean="0"/>
              <a:t>Anti bullying Network</a:t>
            </a:r>
          </a:p>
        </p:txBody>
      </p:sp>
      <p:sp>
        <p:nvSpPr>
          <p:cNvPr id="21" name="Rectangle 20">
            <a:hlinkClick r:id="rId12"/>
          </p:cNvPr>
          <p:cNvSpPr/>
          <p:nvPr/>
        </p:nvSpPr>
        <p:spPr>
          <a:xfrm>
            <a:off x="5964536" y="5261664"/>
            <a:ext cx="6096000" cy="923330"/>
          </a:xfrm>
          <a:prstGeom prst="rect">
            <a:avLst/>
          </a:prstGeom>
        </p:spPr>
        <p:txBody>
          <a:bodyPr>
            <a:spAutoFit/>
          </a:bodyPr>
          <a:lstStyle/>
          <a:p>
            <a:r>
              <a:rPr lang="en-GB" dirty="0">
                <a:hlinkClick r:id="rId12"/>
              </a:rPr>
              <a:t>http://www.stompoutbullying.org/index.php/campaigns/national-bullying-prevention-awareness-month</a:t>
            </a:r>
            <a:r>
              <a:rPr lang="en-GB" dirty="0" smtClean="0">
                <a:hlinkClick r:id="rId12"/>
              </a:rPr>
              <a:t>/</a:t>
            </a:r>
            <a:endParaRPr lang="en-GB" dirty="0" smtClean="0"/>
          </a:p>
          <a:p>
            <a:endParaRPr lang="en-GB" dirty="0"/>
          </a:p>
        </p:txBody>
      </p:sp>
      <p:sp>
        <p:nvSpPr>
          <p:cNvPr id="22" name="TextBox 21"/>
          <p:cNvSpPr txBox="1"/>
          <p:nvPr/>
        </p:nvSpPr>
        <p:spPr>
          <a:xfrm>
            <a:off x="5964536" y="4853987"/>
            <a:ext cx="3611880" cy="461665"/>
          </a:xfrm>
          <a:prstGeom prst="rect">
            <a:avLst/>
          </a:prstGeom>
          <a:noFill/>
        </p:spPr>
        <p:txBody>
          <a:bodyPr wrap="square" rtlCol="0">
            <a:spAutoFit/>
          </a:bodyPr>
          <a:lstStyle/>
          <a:p>
            <a:r>
              <a:rPr lang="en-GB" sz="2400" b="1" dirty="0" smtClean="0"/>
              <a:t>Stomp it Out</a:t>
            </a:r>
          </a:p>
        </p:txBody>
      </p:sp>
      <p:sp>
        <p:nvSpPr>
          <p:cNvPr id="23" name="TextBox 22"/>
          <p:cNvSpPr txBox="1"/>
          <p:nvPr/>
        </p:nvSpPr>
        <p:spPr>
          <a:xfrm>
            <a:off x="3038988" y="44424"/>
            <a:ext cx="7039166" cy="461665"/>
          </a:xfrm>
          <a:prstGeom prst="rect">
            <a:avLst/>
          </a:prstGeom>
          <a:noFill/>
        </p:spPr>
        <p:txBody>
          <a:bodyPr wrap="square" rtlCol="0">
            <a:spAutoFit/>
          </a:bodyPr>
          <a:lstStyle/>
          <a:p>
            <a:r>
              <a:rPr lang="en-GB" sz="2400" b="1" u="sng" dirty="0" err="1" smtClean="0"/>
              <a:t>Wefannau</a:t>
            </a:r>
            <a:r>
              <a:rPr lang="en-GB" sz="2400" b="1" u="sng" dirty="0" smtClean="0"/>
              <a:t> </a:t>
            </a:r>
            <a:r>
              <a:rPr lang="en-GB" sz="2400" b="1" u="sng" dirty="0" err="1" smtClean="0"/>
              <a:t>defnyddiol</a:t>
            </a:r>
            <a:r>
              <a:rPr lang="en-GB" sz="2400" b="1" u="sng" dirty="0" smtClean="0"/>
              <a:t> / Useful websites</a:t>
            </a:r>
          </a:p>
        </p:txBody>
      </p:sp>
      <p:sp>
        <p:nvSpPr>
          <p:cNvPr id="24" name="TextBox 23"/>
          <p:cNvSpPr txBox="1"/>
          <p:nvPr/>
        </p:nvSpPr>
        <p:spPr>
          <a:xfrm>
            <a:off x="1" y="4508"/>
            <a:ext cx="12123314" cy="6882449"/>
          </a:xfrm>
          <a:prstGeom prst="rect">
            <a:avLst/>
          </a:prstGeom>
          <a:noFill/>
          <a:ln w="7620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17881591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1507</Words>
  <Application>Microsoft Office PowerPoint</Application>
  <PresentationFormat>Widescreen</PresentationFormat>
  <Paragraphs>204</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Aharoni</vt:lpstr>
      <vt:lpstr>Arial</vt:lpstr>
      <vt:lpstr>Calibri</vt:lpstr>
      <vt:lpstr>Calibri Light</vt:lpstr>
      <vt:lpstr>Office Theme</vt:lpstr>
      <vt:lpstr>Bwlio / Bullying</vt:lpstr>
      <vt:lpstr>PowerPoint Presentation</vt:lpstr>
      <vt:lpstr>Beth yw bwlio? What is bullying?</vt:lpstr>
      <vt:lpstr>Beth yw bwlio ?/ What is bullying?</vt:lpstr>
      <vt:lpstr> Mathau o fwlio / Types of bullying</vt:lpstr>
      <vt:lpstr>Pwy sy’n debygol o gael eu bwlio?  Who is likely to be bullied?</vt:lpstr>
      <vt:lpstr>Pwy sy’n debygol o gael eu bwlio?  Who is likely to be bullied?</vt:lpstr>
      <vt:lpstr>Dyw e ddim yn fwlio pan.. It’s not bullying when…</vt:lpstr>
      <vt:lpstr>Pam fod yn fwli? Why be a bully?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Bwlio / Bullying</dc:title>
  <dc:creator>Catrin L Rees</dc:creator>
  <cp:lastModifiedBy>Catrin L Rees</cp:lastModifiedBy>
  <cp:revision>1</cp:revision>
  <dcterms:created xsi:type="dcterms:W3CDTF">2017-03-13T18:15:57Z</dcterms:created>
  <dcterms:modified xsi:type="dcterms:W3CDTF">2017-03-13T18:16:13Z</dcterms:modified>
</cp:coreProperties>
</file>