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07"/>
    <p:restoredTop sz="94665"/>
  </p:normalViewPr>
  <p:slideViewPr>
    <p:cSldViewPr snapToGrid="0" snapToObjects="1">
      <p:cViewPr varScale="1">
        <p:scale>
          <a:sx n="70" d="100"/>
          <a:sy n="70" d="100"/>
        </p:scale>
        <p:origin x="970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_tradnl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12/15/2025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12/15/2025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_tradnl"/>
              <a:t>Arrastre la imagen al marcador de posición o haga clic en el icono para agregarla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_tradnl"/>
              <a:t>Haga clic para modificar el estilo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_tradnl"/>
              <a:t>Clic para editar título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_tradnl"/>
              <a:t>Haga clic para modificar el estilo de texto del patrón</a:t>
            </a:r>
          </a:p>
          <a:p>
            <a:pPr lvl="1"/>
            <a:r>
              <a:rPr lang="es-ES_tradnl"/>
              <a:t>Segundo nivel</a:t>
            </a:r>
          </a:p>
          <a:p>
            <a:pPr lvl="2"/>
            <a:r>
              <a:rPr lang="es-ES_tradnl"/>
              <a:t>Tercer nivel</a:t>
            </a:r>
          </a:p>
          <a:p>
            <a:pPr lvl="3"/>
            <a:r>
              <a:rPr lang="es-ES_tradnl"/>
              <a:t>Cuarto nivel</a:t>
            </a:r>
          </a:p>
          <a:p>
            <a:pPr lvl="4"/>
            <a:r>
              <a:rPr lang="es-ES_tradnl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166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80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oup.com/oxrep/article/41/1/179/8157937" TargetMode="External"/><Relationship Id="rId2" Type="http://schemas.openxmlformats.org/officeDocument/2006/relationships/hyperlink" Target="https://www.bma.org.uk/advice-and-support/nhs-delivery-and-workforce/workforce/medical-staffing-in-the-nh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hyperlink" Target="https://www.england.nhs.uk/long-read/neighbourhood-health-guidelines-2025-2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0" y="2152345"/>
            <a:ext cx="10527092" cy="801449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br>
              <a:rPr lang="en-GB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r>
              <a:rPr lang="en-GB" sz="36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charset="0"/>
                <a:ea typeface="Arial" charset="0"/>
                <a:cs typeface="Arial" charset="0"/>
              </a:rPr>
              <a:t>Problems, Causes, Effects, Solutions</a:t>
            </a:r>
            <a:r>
              <a:rPr lang="es-ES_tradnl" sz="3600" b="1" i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charset="0"/>
                <a:ea typeface="Arial" charset="0"/>
                <a:cs typeface="Arial" charset="0"/>
              </a:rPr>
              <a:t> </a:t>
            </a:r>
            <a:endParaRPr lang="ca-ES" b="1" i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768495" y="3723450"/>
            <a:ext cx="7766936" cy="2197665"/>
          </a:xfrm>
        </p:spPr>
        <p:txBody>
          <a:bodyPr>
            <a:normAutofit fontScale="62500" lnSpcReduction="20000"/>
          </a:bodyPr>
          <a:lstStyle/>
          <a:p>
            <a:pPr algn="l">
              <a:lnSpc>
                <a:spcPct val="220000"/>
              </a:lnSpc>
            </a:pPr>
            <a:r>
              <a:rPr lang="en-GB" sz="2500" b="1" dirty="0">
                <a:latin typeface="Arial" charset="0"/>
                <a:ea typeface="Arial" charset="0"/>
                <a:cs typeface="Arial" charset="0"/>
              </a:rPr>
              <a:t>FATIMA PEREIRA TAWIL (2336620)</a:t>
            </a:r>
            <a:br>
              <a:rPr lang="en-GB" sz="2500" dirty="0">
                <a:latin typeface="Arial" charset="0"/>
                <a:ea typeface="Arial" charset="0"/>
                <a:cs typeface="Arial" charset="0"/>
              </a:rPr>
            </a:br>
            <a:r>
              <a:rPr lang="en-GB" sz="2500" dirty="0">
                <a:latin typeface="Arial" charset="0"/>
                <a:ea typeface="Arial" charset="0"/>
                <a:cs typeface="Arial" charset="0"/>
              </a:rPr>
              <a:t>Certificate of Higher Education Skills for the Workplace (Health and Social Care)</a:t>
            </a:r>
            <a:br>
              <a:rPr lang="en-GB" sz="2500" dirty="0">
                <a:latin typeface="Arial" charset="0"/>
                <a:ea typeface="Arial" charset="0"/>
                <a:cs typeface="Arial" charset="0"/>
              </a:rPr>
            </a:br>
            <a:r>
              <a:rPr lang="en-GB" sz="2500" dirty="0">
                <a:latin typeface="Arial" charset="0"/>
                <a:ea typeface="Arial" charset="0"/>
                <a:cs typeface="Arial" charset="0"/>
              </a:rPr>
              <a:t>Module code: LCHS4009</a:t>
            </a:r>
            <a:br>
              <a:rPr lang="en-GB" sz="2500" dirty="0">
                <a:latin typeface="Arial" charset="0"/>
                <a:ea typeface="Arial" charset="0"/>
                <a:cs typeface="Arial" charset="0"/>
              </a:rPr>
            </a:br>
            <a:r>
              <a:rPr lang="en-GB" sz="2500" dirty="0">
                <a:latin typeface="Arial" charset="0"/>
                <a:ea typeface="Arial" charset="0"/>
                <a:cs typeface="Arial" charset="0"/>
              </a:rPr>
              <a:t>15 December 2025</a:t>
            </a:r>
            <a:endParaRPr lang="es-ES_tradnl" sz="2500" dirty="0">
              <a:latin typeface="Arial" charset="0"/>
              <a:ea typeface="Arial" charset="0"/>
              <a:cs typeface="Arial" charset="0"/>
            </a:endParaRPr>
          </a:p>
          <a:p>
            <a:pPr algn="l"/>
            <a:endParaRPr lang="ca-ES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Rectángulo 4"/>
          <p:cNvSpPr/>
          <p:nvPr/>
        </p:nvSpPr>
        <p:spPr>
          <a:xfrm>
            <a:off x="768495" y="1229015"/>
            <a:ext cx="899010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i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UK </a:t>
            </a:r>
            <a:r>
              <a:rPr lang="en-GB" sz="5400" b="1" i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charset="0"/>
                <a:ea typeface="Arial" charset="0"/>
                <a:cs typeface="Arial" charset="0"/>
              </a:rPr>
              <a:t>Health</a:t>
            </a:r>
            <a:r>
              <a:rPr lang="en-GB" sz="5400" b="1" i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and Social Care:</a:t>
            </a:r>
            <a:endParaRPr lang="ca-ES" sz="5400" b="1" i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6634" y="4817657"/>
            <a:ext cx="2517307" cy="1873114"/>
          </a:xfrm>
          <a:prstGeom prst="rect">
            <a:avLst/>
          </a:prstGeom>
        </p:spPr>
      </p:pic>
      <p:pic>
        <p:nvPicPr>
          <p:cNvPr id="7" name="Imagen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5246" y="3723450"/>
            <a:ext cx="1243351" cy="127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655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a-E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" charset="0"/>
                <a:ea typeface="Arial" charset="0"/>
                <a:cs typeface="Arial" charset="0"/>
              </a:rPr>
              <a:t>TABLE OF CONTENTS: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677334" y="1364106"/>
            <a:ext cx="8596668" cy="5493894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1. PROBLEM: DOCTOR SHORTAGE IN ENGLAND</a:t>
            </a:r>
          </a:p>
          <a:p>
            <a:pPr>
              <a:lnSpc>
                <a:spcPct val="200000"/>
              </a:lnSpc>
            </a:pP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2. CAUSES</a:t>
            </a:r>
            <a:r>
              <a:rPr lang="es-ES_tradnl" sz="1600" dirty="0">
                <a:latin typeface="Arial" charset="0"/>
                <a:ea typeface="Arial" charset="0"/>
                <a:cs typeface="Arial" charset="0"/>
              </a:rPr>
              <a:t>  </a:t>
            </a:r>
          </a:p>
          <a:p>
            <a:pPr>
              <a:lnSpc>
                <a:spcPct val="200000"/>
              </a:lnSpc>
            </a:pP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3. EFFECTS</a:t>
            </a:r>
            <a:r>
              <a:rPr lang="es-ES_tradnl" sz="1600" dirty="0"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pPr>
              <a:lnSpc>
                <a:spcPct val="200000"/>
              </a:lnSpc>
            </a:pP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4. CONSEQUENCES</a:t>
            </a:r>
            <a:r>
              <a:rPr lang="es-ES_tradnl" sz="1600" dirty="0"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pPr>
              <a:lnSpc>
                <a:spcPct val="200000"/>
              </a:lnSpc>
            </a:pP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5. SOLUTIONS</a:t>
            </a:r>
          </a:p>
          <a:p>
            <a:pPr lvl="1">
              <a:lnSpc>
                <a:spcPct val="200000"/>
              </a:lnSpc>
            </a:pPr>
            <a:r>
              <a:rPr lang="en-GB" sz="1400" dirty="0"/>
              <a:t>CARE HOMES</a:t>
            </a:r>
            <a:endParaRPr lang="es-ES_tradnl" sz="1400" dirty="0"/>
          </a:p>
          <a:p>
            <a:pPr lvl="1">
              <a:lnSpc>
                <a:spcPct val="200000"/>
              </a:lnSpc>
            </a:pPr>
            <a:r>
              <a:rPr lang="es-ES_tradnl" sz="1400" dirty="0">
                <a:latin typeface="Arial" charset="0"/>
                <a:ea typeface="Arial" charset="0"/>
                <a:cs typeface="Arial" charset="0"/>
              </a:rPr>
              <a:t> HOSPITALS </a:t>
            </a:r>
          </a:p>
          <a:p>
            <a:pPr lvl="1">
              <a:lnSpc>
                <a:spcPct val="200000"/>
              </a:lnSpc>
            </a:pPr>
            <a:r>
              <a:rPr lang="en-GB" sz="1400" dirty="0"/>
              <a:t>GP PRACTICES</a:t>
            </a:r>
            <a:endParaRPr lang="es-ES_tradnl" sz="1400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200000"/>
              </a:lnSpc>
            </a:pPr>
            <a:r>
              <a:rPr lang="en-GB" sz="1600" dirty="0">
                <a:latin typeface="Arial" charset="0"/>
                <a:ea typeface="Arial" charset="0"/>
                <a:cs typeface="Arial" charset="0"/>
              </a:rPr>
              <a:t>6. HEALTH HEALTHREFERENCES </a:t>
            </a:r>
            <a:endParaRPr lang="ca-ES" sz="16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10090"/>
          <a:stretch/>
        </p:blipFill>
        <p:spPr>
          <a:xfrm>
            <a:off x="7147028" y="1705548"/>
            <a:ext cx="2856667" cy="1614779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6247" y="613309"/>
            <a:ext cx="1458227" cy="1501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09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9499599" cy="1550989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a-ES" b="1" dirty="0"/>
              <a:t>1</a:t>
            </a:r>
            <a:r>
              <a:rPr lang="en-GB" b="1" dirty="0">
                <a:latin typeface="Arial" charset="0"/>
                <a:ea typeface="Arial" charset="0"/>
                <a:cs typeface="Arial" charset="0"/>
              </a:rPr>
              <a:t>. PROBLEM: </a:t>
            </a:r>
            <a:br>
              <a:rPr lang="en-GB" dirty="0">
                <a:latin typeface="Arial" charset="0"/>
                <a:ea typeface="Arial" charset="0"/>
                <a:cs typeface="Arial" charset="0"/>
              </a:rPr>
            </a:br>
            <a:r>
              <a:rPr lang="en-GB" dirty="0">
                <a:latin typeface="Arial" charset="0"/>
                <a:ea typeface="Arial" charset="0"/>
                <a:cs typeface="Arial" charset="0"/>
              </a:rPr>
              <a:t>DOCTOR SHORTAGE IN ENGLAND</a:t>
            </a:r>
            <a:endParaRPr lang="ca-ES" dirty="0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677334" y="2387600"/>
            <a:ext cx="8596668" cy="3653762"/>
          </a:xfrm>
        </p:spPr>
        <p:txBody>
          <a:bodyPr/>
          <a:lstStyle/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Fewer doctors per capita than in Europe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Unequal distribution: hospitals &gt; GP practices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Reliance on international doctors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Retention issues: stress, low pay, undervaluation, and long hours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Many vacant positions → longer waiting times, lower patient access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endParaRPr lang="ca-E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5841" y="609600"/>
            <a:ext cx="1588004" cy="109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209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a-ES" b="1" dirty="0"/>
              <a:t>2. </a:t>
            </a:r>
            <a:r>
              <a:rPr lang="ca-ES" b="1" dirty="0">
                <a:latin typeface="Arial" charset="0"/>
                <a:ea typeface="Arial" charset="0"/>
                <a:cs typeface="Arial" charset="0"/>
              </a:rPr>
              <a:t>CAUSES</a:t>
            </a:r>
            <a:r>
              <a:rPr lang="ca-ES" b="1" dirty="0"/>
              <a:t> 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677334" y="1981243"/>
            <a:ext cx="8923866" cy="3399650"/>
          </a:xfrm>
        </p:spPr>
        <p:txBody>
          <a:bodyPr/>
          <a:lstStyle/>
          <a:p>
            <a:pPr lvl="0">
              <a:lnSpc>
                <a:spcPct val="200000"/>
              </a:lnSpc>
            </a:pPr>
            <a:r>
              <a:rPr lang="en-GB" b="1" u="sng" dirty="0">
                <a:latin typeface="Arial" charset="0"/>
                <a:ea typeface="Arial" charset="0"/>
                <a:cs typeface="Arial" charset="0"/>
              </a:rPr>
              <a:t>STAFF SHORTAGE: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 Doctors, nurses, social workers; high turnover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b="1" u="sng" dirty="0">
                <a:latin typeface="Arial" charset="0"/>
                <a:ea typeface="Arial" charset="0"/>
                <a:cs typeface="Arial" charset="0"/>
              </a:rPr>
              <a:t>BUILDINGS &amp; EQUIPMENT: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 Old hospitals, lack of modern tools, low funding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b="1" u="sng" dirty="0">
                <a:latin typeface="Arial" charset="0"/>
                <a:ea typeface="Arial" charset="0"/>
                <a:cs typeface="Arial" charset="0"/>
              </a:rPr>
              <a:t>LOW BUDGET: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 Unequal funding, short-term projects prioritised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b="1" u="sng" dirty="0">
                <a:latin typeface="Arial" charset="0"/>
                <a:ea typeface="Arial" charset="0"/>
                <a:cs typeface="Arial" charset="0"/>
              </a:rPr>
              <a:t>INEFFICIENCY: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 Slow systems, poor coordination, delayed care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635" y="433063"/>
            <a:ext cx="1530367" cy="1497337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"/>
          <a:stretch/>
        </p:blipFill>
        <p:spPr>
          <a:xfrm>
            <a:off x="3931093" y="5192090"/>
            <a:ext cx="2089150" cy="133985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84004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a-ES" b="1" dirty="0">
                <a:latin typeface="Arial" charset="0"/>
                <a:ea typeface="Arial" charset="0"/>
                <a:cs typeface="Arial" charset="0"/>
              </a:rPr>
              <a:t>3. EFFECTS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200000"/>
              </a:lnSpc>
            </a:pPr>
            <a:r>
              <a:rPr lang="en-GB" b="1" u="sng" dirty="0">
                <a:latin typeface="Arial" charset="0"/>
                <a:ea typeface="Arial" charset="0"/>
                <a:cs typeface="Arial" charset="0"/>
              </a:rPr>
              <a:t>LOWER QUALITY CARE </a:t>
            </a:r>
            <a:r>
              <a:rPr lang="en-GB" b="1" u="sng" dirty="0">
                <a:latin typeface="Arial" charset="0"/>
                <a:ea typeface="Arial" charset="0"/>
                <a:cs typeface="Arial" charset="0"/>
                <a:sym typeface="Wingdings"/>
              </a:rPr>
              <a:t></a:t>
            </a:r>
            <a:r>
              <a:rPr lang="en-GB" b="1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More deaths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b="1" u="sng" dirty="0">
                <a:latin typeface="Arial" charset="0"/>
                <a:ea typeface="Arial" charset="0"/>
                <a:cs typeface="Arial" charset="0"/>
              </a:rPr>
              <a:t>TIME </a:t>
            </a:r>
            <a:r>
              <a:rPr lang="en-GB" b="1" u="sng" dirty="0">
                <a:latin typeface="Arial" charset="0"/>
                <a:ea typeface="Arial" charset="0"/>
                <a:cs typeface="Arial" charset="0"/>
                <a:sym typeface="Wingdings"/>
              </a:rPr>
              <a:t></a:t>
            </a:r>
            <a:r>
              <a:rPr lang="en-GB" b="1" dirty="0">
                <a:latin typeface="Arial" charset="0"/>
                <a:ea typeface="Arial" charset="0"/>
                <a:cs typeface="Arial" charset="0"/>
                <a:sym typeface="Wingdings"/>
              </a:rPr>
              <a:t> 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Long waiting times for patients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b="1" u="sng" dirty="0">
                <a:latin typeface="Arial" charset="0"/>
                <a:ea typeface="Arial" charset="0"/>
                <a:cs typeface="Arial" charset="0"/>
              </a:rPr>
              <a:t>STRESSED, OVERWORKED STAFF </a:t>
            </a:r>
            <a:r>
              <a:rPr lang="en-GB" b="1" u="sng" dirty="0">
                <a:latin typeface="Arial" charset="0"/>
                <a:ea typeface="Arial" charset="0"/>
                <a:cs typeface="Arial" charset="0"/>
                <a:sym typeface="Wingdings"/>
              </a:rPr>
              <a:t></a:t>
            </a:r>
            <a:r>
              <a:rPr lang="en-GB" b="1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mistakes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b="1" u="sng" dirty="0">
                <a:latin typeface="Arial" charset="0"/>
                <a:ea typeface="Arial" charset="0"/>
                <a:cs typeface="Arial" charset="0"/>
              </a:rPr>
              <a:t>INEQUALITY </a:t>
            </a:r>
            <a:r>
              <a:rPr lang="en-GB" b="1" u="sng" dirty="0">
                <a:latin typeface="Arial" charset="0"/>
                <a:ea typeface="Arial" charset="0"/>
                <a:cs typeface="Arial" charset="0"/>
                <a:sym typeface="Wingdings"/>
              </a:rPr>
              <a:t></a:t>
            </a:r>
            <a:r>
              <a:rPr lang="en-GB" b="1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Some pay more or travel further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endParaRPr lang="ca-E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9402" y="4122877"/>
            <a:ext cx="1360982" cy="138590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0873" y="962564"/>
            <a:ext cx="1398041" cy="1368295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7" name="Conector recto de flecha 6"/>
          <p:cNvCxnSpPr/>
          <p:nvPr/>
        </p:nvCxnSpPr>
        <p:spPr>
          <a:xfrm>
            <a:off x="8169893" y="2686868"/>
            <a:ext cx="0" cy="1080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2465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a-ES" b="1" dirty="0"/>
              <a:t>4. </a:t>
            </a:r>
            <a:r>
              <a:rPr lang="en-GB" b="1" dirty="0">
                <a:latin typeface="Arial" charset="0"/>
                <a:ea typeface="Arial" charset="0"/>
                <a:cs typeface="Arial" charset="0"/>
              </a:rPr>
              <a:t>CONSEQUENCES</a:t>
            </a:r>
            <a:endParaRPr lang="ca-ES" b="1" dirty="0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677334" y="2193246"/>
            <a:ext cx="8596668" cy="3880773"/>
          </a:xfrm>
        </p:spPr>
        <p:txBody>
          <a:bodyPr/>
          <a:lstStyle/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Worsened patient health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Reduced public trust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More staff leave: shortage worsens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 lvl="0">
              <a:lnSpc>
                <a:spcPct val="200000"/>
              </a:lnSpc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Higher costs, more inequality</a:t>
            </a:r>
            <a:endParaRPr lang="es-ES_tradnl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200000"/>
              </a:lnSpc>
            </a:pPr>
            <a:endParaRPr lang="ca-E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4902" y="440646"/>
            <a:ext cx="1689100" cy="1752600"/>
          </a:xfrm>
          <a:prstGeom prst="rect">
            <a:avLst/>
          </a:prstGeom>
        </p:spPr>
      </p:pic>
      <p:pic>
        <p:nvPicPr>
          <p:cNvPr id="5" name="Imagen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1129" y="2362200"/>
            <a:ext cx="4407546" cy="261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650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a-ES" b="1" dirty="0"/>
              <a:t>5. </a:t>
            </a:r>
            <a:r>
              <a:rPr lang="ca-ES" b="1" dirty="0">
                <a:latin typeface="Arial" charset="0"/>
                <a:ea typeface="Arial" charset="0"/>
                <a:cs typeface="Arial" charset="0"/>
              </a:rPr>
              <a:t>SOLUTIONS</a:t>
            </a:r>
            <a:r>
              <a:rPr lang="ca-ES" b="1" dirty="0"/>
              <a:t> </a:t>
            </a:r>
          </a:p>
        </p:txBody>
      </p:sp>
      <p:graphicFrame>
        <p:nvGraphicFramePr>
          <p:cNvPr id="4" name="Marcador de contenido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0784503"/>
              </p:ext>
            </p:extLst>
          </p:nvPr>
        </p:nvGraphicFramePr>
        <p:xfrm>
          <a:off x="677334" y="1593789"/>
          <a:ext cx="8796093" cy="4177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20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320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320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4793">
                <a:tc>
                  <a:txBody>
                    <a:bodyPr/>
                    <a:lstStyle/>
                    <a:p>
                      <a:pPr algn="ctr"/>
                      <a:r>
                        <a:rPr lang="ca-ES" dirty="0"/>
                        <a:t>CARE</a:t>
                      </a:r>
                      <a:r>
                        <a:rPr lang="ca-ES" baseline="0" dirty="0"/>
                        <a:t> HOMES</a:t>
                      </a:r>
                      <a:endParaRPr lang="ca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a-ES" dirty="0"/>
                        <a:t>HOSPITALS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a-ES" dirty="0"/>
                        <a:t>GP PRACTICES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626">
                <a:tc>
                  <a:txBody>
                    <a:bodyPr/>
                    <a:lstStyle/>
                    <a:p>
                      <a:pPr marL="285750" lvl="0" indent="-285750">
                        <a:buFont typeface="Arial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Home care, rehabilitation, frailty services.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Specialist advice to community teams.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Improve access &amp; continuity.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4479"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Care coordinators for complex needs.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Hospital at Home, virtual wards, smooth discharge.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Easy patient contact online/phone/in person.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9547"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MDT collaboration, digital tools.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Use NHS app &amp; shared records.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Identify high-need patients.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555"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Coordinate with community &amp; voluntary services.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0612"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charset="0"/>
                        <a:buChar char="•"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Arial" charset="0"/>
                          <a:ea typeface="Arial" charset="0"/>
                          <a:cs typeface="Arial" charset="0"/>
                        </a:rPr>
                        <a:t>Use NHS app &amp; shared records.</a:t>
                      </a:r>
                      <a:endParaRPr lang="es-ES_tradnl" sz="1400" kern="1200" dirty="0">
                        <a:solidFill>
                          <a:schemeClr val="dk1"/>
                        </a:solidFill>
                        <a:effectLst/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a-E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3" name="Imagen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1528" y="310561"/>
            <a:ext cx="1212474" cy="1158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72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a-ES" b="1" dirty="0"/>
              <a:t>6. </a:t>
            </a:r>
            <a:r>
              <a:rPr lang="en-GB" b="1" dirty="0">
                <a:latin typeface="Arial" charset="0"/>
                <a:ea typeface="Arial" charset="0"/>
                <a:cs typeface="Arial" charset="0"/>
              </a:rPr>
              <a:t>HEALTH HEALTHREFERENCES </a:t>
            </a:r>
            <a:endParaRPr lang="ca-ES" b="1" dirty="0"/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 algn="just">
              <a:lnSpc>
                <a:spcPct val="200000"/>
              </a:lnSpc>
            </a:pPr>
            <a:r>
              <a:rPr lang="en-GB" i="1" dirty="0">
                <a:latin typeface="Arial" charset="0"/>
                <a:ea typeface="Arial" charset="0"/>
                <a:cs typeface="Arial" charset="0"/>
              </a:rPr>
              <a:t>Medical staffing in the NHS (27 November 2025) Available at: </a:t>
            </a:r>
            <a:r>
              <a:rPr lang="en-GB" i="1" u="sng" dirty="0">
                <a:latin typeface="Arial" charset="0"/>
                <a:ea typeface="Arial" charset="0"/>
                <a:cs typeface="Arial" charset="0"/>
                <a:hlinkClick r:id="rId2"/>
              </a:rPr>
              <a:t>NHS medical staffing data analysis</a:t>
            </a:r>
            <a:r>
              <a:rPr lang="en-GB" i="1" dirty="0">
                <a:latin typeface="Arial" charset="0"/>
                <a:ea typeface="Arial" charset="0"/>
                <a:cs typeface="Arial" charset="0"/>
              </a:rPr>
              <a:t> (Accessed: 28 November 2025). (page 2)</a:t>
            </a:r>
            <a:endParaRPr lang="es-ES_tradnl" i="1" dirty="0">
              <a:latin typeface="Arial" charset="0"/>
              <a:ea typeface="Arial" charset="0"/>
              <a:cs typeface="Arial" charset="0"/>
            </a:endParaRPr>
          </a:p>
          <a:p>
            <a:pPr lvl="0" algn="just">
              <a:lnSpc>
                <a:spcPct val="200000"/>
              </a:lnSpc>
            </a:pPr>
            <a:r>
              <a:rPr lang="en-GB" i="1" dirty="0">
                <a:latin typeface="Arial" charset="0"/>
                <a:ea typeface="Arial" charset="0"/>
                <a:cs typeface="Arial" charset="0"/>
              </a:rPr>
              <a:t>oxford academic (06 June 2025) (</a:t>
            </a:r>
            <a:r>
              <a:rPr lang="en-GB" i="1" u="sng" dirty="0">
                <a:latin typeface="Arial" charset="0"/>
                <a:ea typeface="Arial" charset="0"/>
                <a:cs typeface="Arial" charset="0"/>
                <a:hlinkClick r:id="rId3"/>
              </a:rPr>
              <a:t>Future challenges for health and social care provision in the UK | Oxford Review of Economic Policy | Oxford Academic</a:t>
            </a:r>
            <a:r>
              <a:rPr lang="en-GB" i="1" dirty="0">
                <a:latin typeface="Arial" charset="0"/>
                <a:ea typeface="Arial" charset="0"/>
                <a:cs typeface="Arial" charset="0"/>
              </a:rPr>
              <a:t> (Accessed: 28 November 2025). (page 3)</a:t>
            </a:r>
            <a:endParaRPr lang="es-ES_tradnl" i="1" dirty="0">
              <a:latin typeface="Arial" charset="0"/>
              <a:ea typeface="Arial" charset="0"/>
              <a:cs typeface="Arial" charset="0"/>
            </a:endParaRPr>
          </a:p>
          <a:p>
            <a:pPr lvl="0" algn="just">
              <a:lnSpc>
                <a:spcPct val="200000"/>
              </a:lnSpc>
            </a:pPr>
            <a:r>
              <a:rPr lang="en-GB" i="1" dirty="0">
                <a:latin typeface="Arial" charset="0"/>
                <a:ea typeface="Arial" charset="0"/>
                <a:cs typeface="Arial" charset="0"/>
              </a:rPr>
              <a:t>NHS England (29 January 2025/25 March 2025) </a:t>
            </a:r>
            <a:r>
              <a:rPr lang="en-GB" i="1" u="sng" dirty="0">
                <a:latin typeface="Arial" charset="0"/>
                <a:ea typeface="Arial" charset="0"/>
                <a:cs typeface="Arial" charset="0"/>
                <a:hlinkClick r:id="rId4"/>
              </a:rPr>
              <a:t>NHS England » Neighbourhood health guidelines 2025/26</a:t>
            </a:r>
            <a:r>
              <a:rPr lang="en-GB" i="1" dirty="0">
                <a:latin typeface="Arial" charset="0"/>
                <a:ea typeface="Arial" charset="0"/>
                <a:cs typeface="Arial" charset="0"/>
              </a:rPr>
              <a:t> (Accessed: 28 November 2025). (page 4)  </a:t>
            </a:r>
            <a:endParaRPr lang="es-ES_tradnl" i="1" dirty="0">
              <a:latin typeface="Arial" charset="0"/>
              <a:ea typeface="Arial" charset="0"/>
              <a:cs typeface="Arial" charset="0"/>
            </a:endParaRPr>
          </a:p>
          <a:p>
            <a:pPr>
              <a:lnSpc>
                <a:spcPct val="200000"/>
              </a:lnSpc>
            </a:pPr>
            <a:endParaRPr lang="ca-ES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2510" y="1207399"/>
            <a:ext cx="1171492" cy="838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36094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a">
  <a:themeElements>
    <a:clrScheme name="Fac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114</TotalTime>
  <Words>410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Faceta</vt:lpstr>
      <vt:lpstr> Problems, Causes, Effects, Solutions </vt:lpstr>
      <vt:lpstr>TABLE OF CONTENTS:</vt:lpstr>
      <vt:lpstr>1. PROBLEM:  DOCTOR SHORTAGE IN ENGLAND</vt:lpstr>
      <vt:lpstr>2. CAUSES </vt:lpstr>
      <vt:lpstr>3. EFFECTS</vt:lpstr>
      <vt:lpstr>4. CONSEQUENCES</vt:lpstr>
      <vt:lpstr>5. SOLUTIONS </vt:lpstr>
      <vt:lpstr>6. HEALTH HEALTHREFERENCES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Health and Social Care: Problems, Causes, Effects, Solutions </dc:title>
  <dc:creator>Nancy Guiomar Rodrigues</dc:creator>
  <cp:lastModifiedBy>Fatima Pereira Tawil</cp:lastModifiedBy>
  <cp:revision>25</cp:revision>
  <dcterms:created xsi:type="dcterms:W3CDTF">2025-12-15T10:02:40Z</dcterms:created>
  <dcterms:modified xsi:type="dcterms:W3CDTF">2025-12-15T12:36:29Z</dcterms:modified>
</cp:coreProperties>
</file>