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27"/>
  </p:notesMasterIdLst>
  <p:handoutMasterIdLst>
    <p:handoutMasterId r:id="rId28"/>
  </p:handoutMasterIdLst>
  <p:sldIdLst>
    <p:sldId id="277" r:id="rId3"/>
    <p:sldId id="278" r:id="rId4"/>
    <p:sldId id="321" r:id="rId5"/>
    <p:sldId id="263" r:id="rId6"/>
    <p:sldId id="299" r:id="rId7"/>
    <p:sldId id="306" r:id="rId8"/>
    <p:sldId id="307" r:id="rId9"/>
    <p:sldId id="308" r:id="rId10"/>
    <p:sldId id="309" r:id="rId11"/>
    <p:sldId id="316" r:id="rId12"/>
    <p:sldId id="317" r:id="rId13"/>
    <p:sldId id="301" r:id="rId14"/>
    <p:sldId id="304" r:id="rId15"/>
    <p:sldId id="310" r:id="rId16"/>
    <p:sldId id="311" r:id="rId17"/>
    <p:sldId id="318" r:id="rId18"/>
    <p:sldId id="322" r:id="rId19"/>
    <p:sldId id="324" r:id="rId20"/>
    <p:sldId id="315" r:id="rId21"/>
    <p:sldId id="276" r:id="rId22"/>
    <p:sldId id="279" r:id="rId23"/>
    <p:sldId id="290" r:id="rId24"/>
    <p:sldId id="312" r:id="rId25"/>
    <p:sldId id="266"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40" autoAdjust="0"/>
    <p:restoredTop sz="94249" autoAdjust="0"/>
  </p:normalViewPr>
  <p:slideViewPr>
    <p:cSldViewPr>
      <p:cViewPr varScale="1">
        <p:scale>
          <a:sx n="73" d="100"/>
          <a:sy n="73" d="100"/>
        </p:scale>
        <p:origin x="127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1832A968-02CA-029C-E073-05C37D1E0A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24DD96F-4629-303A-D0DE-DF17BE884FDB}"/>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A7E4ECF5-6A1C-60AE-43E1-C0E771ABC6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3FB9B93-6420-1366-605A-01996106847A}"/>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1F23960-D5EA-4403-BB45-0F286B31E71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685D012A-35A1-BE5D-2F72-CFC412F68D0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E334F08-30FE-8B66-8EBF-18D228A4AB03}"/>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D4E30622-E869-A7F8-D85B-9B80C1502FC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7E88F91-3D4B-A17B-96DB-5BA3274FADBC}"/>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BFECDB2-FD55-5BE5-29FD-6120B926AF2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4F61907C-4DAD-6F7F-C157-B95BDDC47FC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9CCB951E-CBA3-4590-BCC4-7D0034659D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8C8B1F-AB5C-24DC-23A6-5AE704F65BA7}"/>
              </a:ext>
            </a:extLst>
          </p:cNvPr>
          <p:cNvSpPr>
            <a:spLocks noGrp="1"/>
          </p:cNvSpPr>
          <p:nvPr>
            <p:ph type="dt" sz="half" idx="10"/>
          </p:nvPr>
        </p:nvSpPr>
        <p:spPr>
          <a:xfrm>
            <a:off x="395288" y="6524625"/>
            <a:ext cx="971550" cy="219075"/>
          </a:xfrm>
        </p:spPr>
        <p:txBody>
          <a:bodyPr/>
          <a:lstStyle>
            <a:lvl1pPr>
              <a:defRPr/>
            </a:lvl1pPr>
          </a:lstStyle>
          <a:p>
            <a:pPr>
              <a:defRPr/>
            </a:pPr>
            <a:fld id="{F7EDEA7E-2A04-41FD-B87C-E72FCA7DD4E2}"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F446F2B6-530C-58A1-E897-31C1C75E62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9964F49-7C5B-D0A4-90B3-DE4686D47295}"/>
              </a:ext>
            </a:extLst>
          </p:cNvPr>
          <p:cNvSpPr>
            <a:spLocks noGrp="1"/>
          </p:cNvSpPr>
          <p:nvPr>
            <p:ph type="sldNum" sz="quarter" idx="12"/>
          </p:nvPr>
        </p:nvSpPr>
        <p:spPr/>
        <p:txBody>
          <a:bodyPr/>
          <a:lstStyle>
            <a:lvl1pPr>
              <a:defRPr/>
            </a:lvl1pPr>
          </a:lstStyle>
          <a:p>
            <a:pPr>
              <a:defRPr/>
            </a:pPr>
            <a:fld id="{22AD0891-F0D0-4D36-A9F6-BDE95350957F}" type="slidenum">
              <a:rPr lang="en-GB" altLang="en-US"/>
              <a:pPr>
                <a:defRPr/>
              </a:pPr>
              <a:t>‹#›</a:t>
            </a:fld>
            <a:endParaRPr lang="en-GB" altLang="en-US"/>
          </a:p>
        </p:txBody>
      </p:sp>
    </p:spTree>
    <p:extLst>
      <p:ext uri="{BB962C8B-B14F-4D97-AF65-F5344CB8AC3E}">
        <p14:creationId xmlns:p14="http://schemas.microsoft.com/office/powerpoint/2010/main" val="2814979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B435A-197F-6765-DA43-E55F24A1E967}"/>
              </a:ext>
            </a:extLst>
          </p:cNvPr>
          <p:cNvSpPr>
            <a:spLocks noGrp="1"/>
          </p:cNvSpPr>
          <p:nvPr>
            <p:ph type="dt" sz="half" idx="10"/>
          </p:nvPr>
        </p:nvSpPr>
        <p:spPr/>
        <p:txBody>
          <a:bodyPr/>
          <a:lstStyle>
            <a:lvl1pPr>
              <a:defRPr/>
            </a:lvl1pPr>
          </a:lstStyle>
          <a:p>
            <a:pPr>
              <a:defRPr/>
            </a:pPr>
            <a:fld id="{423E7215-050E-45E9-A826-CE2B69C8817A}"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99B38626-5D32-974A-BE21-FF254705A43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8581B50-70C5-91E9-20D5-7BA733AC8547}"/>
              </a:ext>
            </a:extLst>
          </p:cNvPr>
          <p:cNvSpPr>
            <a:spLocks noGrp="1"/>
          </p:cNvSpPr>
          <p:nvPr>
            <p:ph type="sldNum" sz="quarter" idx="12"/>
          </p:nvPr>
        </p:nvSpPr>
        <p:spPr/>
        <p:txBody>
          <a:bodyPr/>
          <a:lstStyle>
            <a:lvl1pPr>
              <a:defRPr/>
            </a:lvl1pPr>
          </a:lstStyle>
          <a:p>
            <a:pPr>
              <a:defRPr/>
            </a:pPr>
            <a:fld id="{44CCF869-66D1-442F-BDD5-EE5D7B71FE86}" type="slidenum">
              <a:rPr lang="en-GB" altLang="en-US"/>
              <a:pPr>
                <a:defRPr/>
              </a:pPr>
              <a:t>‹#›</a:t>
            </a:fld>
            <a:endParaRPr lang="en-GB" altLang="en-US"/>
          </a:p>
        </p:txBody>
      </p:sp>
    </p:spTree>
    <p:extLst>
      <p:ext uri="{BB962C8B-B14F-4D97-AF65-F5344CB8AC3E}">
        <p14:creationId xmlns:p14="http://schemas.microsoft.com/office/powerpoint/2010/main" val="2071663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2EE6FF1-FF0C-1119-8CE1-470EED5B9E7F}"/>
              </a:ext>
            </a:extLst>
          </p:cNvPr>
          <p:cNvSpPr>
            <a:spLocks noGrp="1"/>
          </p:cNvSpPr>
          <p:nvPr>
            <p:ph type="dt" sz="half" idx="10"/>
          </p:nvPr>
        </p:nvSpPr>
        <p:spPr/>
        <p:txBody>
          <a:bodyPr/>
          <a:lstStyle>
            <a:lvl1pPr>
              <a:defRPr/>
            </a:lvl1pPr>
          </a:lstStyle>
          <a:p>
            <a:pPr>
              <a:defRPr/>
            </a:pPr>
            <a:fld id="{29CF2928-6D41-4FA5-B94D-8F8EC91DFABC}"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A24FFC55-3D2A-710C-CB64-CF5ABB791C56}"/>
              </a:ext>
            </a:extLst>
          </p:cNvPr>
          <p:cNvSpPr>
            <a:spLocks noGrp="1"/>
          </p:cNvSpPr>
          <p:nvPr>
            <p:ph type="sldNum" sz="quarter" idx="11"/>
          </p:nvPr>
        </p:nvSpPr>
        <p:spPr/>
        <p:txBody>
          <a:bodyPr/>
          <a:lstStyle>
            <a:lvl1pPr>
              <a:defRPr/>
            </a:lvl1pPr>
          </a:lstStyle>
          <a:p>
            <a:pPr>
              <a:defRPr/>
            </a:pPr>
            <a:fld id="{47538003-857D-4C0D-BEEE-655B9BAE6C9C}" type="slidenum">
              <a:rPr lang="en-GB" altLang="en-US"/>
              <a:pPr>
                <a:defRPr/>
              </a:pPr>
              <a:t>‹#›</a:t>
            </a:fld>
            <a:endParaRPr lang="en-GB" altLang="en-US"/>
          </a:p>
        </p:txBody>
      </p:sp>
    </p:spTree>
    <p:extLst>
      <p:ext uri="{BB962C8B-B14F-4D97-AF65-F5344CB8AC3E}">
        <p14:creationId xmlns:p14="http://schemas.microsoft.com/office/powerpoint/2010/main" val="3111997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BA49BFC-89DF-61C2-4A29-EF83CD9F9848}"/>
              </a:ext>
            </a:extLst>
          </p:cNvPr>
          <p:cNvSpPr>
            <a:spLocks noGrp="1"/>
          </p:cNvSpPr>
          <p:nvPr>
            <p:ph type="dt" sz="half" idx="10"/>
          </p:nvPr>
        </p:nvSpPr>
        <p:spPr/>
        <p:txBody>
          <a:bodyPr/>
          <a:lstStyle>
            <a:lvl1pPr>
              <a:defRPr/>
            </a:lvl1pPr>
          </a:lstStyle>
          <a:p>
            <a:pPr>
              <a:defRPr/>
            </a:pPr>
            <a:fld id="{AE790D65-C425-4B30-AE6A-381C714E43B7}"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EC631F2F-A063-1C80-D5BF-C0AE104EF807}"/>
              </a:ext>
            </a:extLst>
          </p:cNvPr>
          <p:cNvSpPr>
            <a:spLocks noGrp="1"/>
          </p:cNvSpPr>
          <p:nvPr>
            <p:ph type="sldNum" sz="quarter" idx="11"/>
          </p:nvPr>
        </p:nvSpPr>
        <p:spPr/>
        <p:txBody>
          <a:bodyPr/>
          <a:lstStyle>
            <a:lvl1pPr>
              <a:defRPr/>
            </a:lvl1pPr>
          </a:lstStyle>
          <a:p>
            <a:pPr>
              <a:defRPr/>
            </a:pPr>
            <a:fld id="{78F1DADC-A449-4D90-846A-EEAAA1F76802}" type="slidenum">
              <a:rPr lang="en-GB" altLang="en-US"/>
              <a:pPr>
                <a:defRPr/>
              </a:pPr>
              <a:t>‹#›</a:t>
            </a:fld>
            <a:endParaRPr lang="en-GB" altLang="en-US"/>
          </a:p>
        </p:txBody>
      </p:sp>
    </p:spTree>
    <p:extLst>
      <p:ext uri="{BB962C8B-B14F-4D97-AF65-F5344CB8AC3E}">
        <p14:creationId xmlns:p14="http://schemas.microsoft.com/office/powerpoint/2010/main" val="305798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81FECEA-BBBF-ED19-5790-EB2AAD9519B4}"/>
              </a:ext>
            </a:extLst>
          </p:cNvPr>
          <p:cNvSpPr>
            <a:spLocks noGrp="1"/>
          </p:cNvSpPr>
          <p:nvPr>
            <p:ph type="dt" sz="half" idx="10"/>
          </p:nvPr>
        </p:nvSpPr>
        <p:spPr/>
        <p:txBody>
          <a:bodyPr/>
          <a:lstStyle>
            <a:lvl1pPr>
              <a:defRPr/>
            </a:lvl1pPr>
          </a:lstStyle>
          <a:p>
            <a:pPr>
              <a:defRPr/>
            </a:pPr>
            <a:fld id="{C497FE98-621E-461A-A3C6-52C1AFA9FFE1}"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71C39511-4CEF-3820-5523-02C73596053B}"/>
              </a:ext>
            </a:extLst>
          </p:cNvPr>
          <p:cNvSpPr>
            <a:spLocks noGrp="1"/>
          </p:cNvSpPr>
          <p:nvPr>
            <p:ph type="sldNum" sz="quarter" idx="11"/>
          </p:nvPr>
        </p:nvSpPr>
        <p:spPr/>
        <p:txBody>
          <a:bodyPr/>
          <a:lstStyle>
            <a:lvl1pPr>
              <a:defRPr/>
            </a:lvl1pPr>
          </a:lstStyle>
          <a:p>
            <a:pPr>
              <a:defRPr/>
            </a:pPr>
            <a:fld id="{7E635C6E-D3B8-47BD-926C-E3C0D81AF5D8}" type="slidenum">
              <a:rPr lang="en-GB" altLang="en-US"/>
              <a:pPr>
                <a:defRPr/>
              </a:pPr>
              <a:t>‹#›</a:t>
            </a:fld>
            <a:endParaRPr lang="en-GB" altLang="en-US"/>
          </a:p>
        </p:txBody>
      </p:sp>
    </p:spTree>
    <p:extLst>
      <p:ext uri="{BB962C8B-B14F-4D97-AF65-F5344CB8AC3E}">
        <p14:creationId xmlns:p14="http://schemas.microsoft.com/office/powerpoint/2010/main" val="314892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3DC3CE-5B7E-BF5D-7506-311523ECC18F}"/>
              </a:ext>
            </a:extLst>
          </p:cNvPr>
          <p:cNvSpPr>
            <a:spLocks noGrp="1"/>
          </p:cNvSpPr>
          <p:nvPr>
            <p:ph type="dt" sz="half" idx="10"/>
          </p:nvPr>
        </p:nvSpPr>
        <p:spPr/>
        <p:txBody>
          <a:bodyPr/>
          <a:lstStyle>
            <a:lvl1pPr>
              <a:defRPr/>
            </a:lvl1pPr>
          </a:lstStyle>
          <a:p>
            <a:pPr>
              <a:defRPr/>
            </a:pPr>
            <a:fld id="{85C9376A-FE01-434E-A9D8-90725EF405CA}"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06B4B4A6-F6F8-570E-078C-7F913EA96346}"/>
              </a:ext>
            </a:extLst>
          </p:cNvPr>
          <p:cNvSpPr>
            <a:spLocks noGrp="1"/>
          </p:cNvSpPr>
          <p:nvPr>
            <p:ph type="sldNum" sz="quarter" idx="11"/>
          </p:nvPr>
        </p:nvSpPr>
        <p:spPr/>
        <p:txBody>
          <a:bodyPr/>
          <a:lstStyle>
            <a:lvl1pPr>
              <a:defRPr/>
            </a:lvl1pPr>
          </a:lstStyle>
          <a:p>
            <a:pPr>
              <a:defRPr/>
            </a:pPr>
            <a:fld id="{CFFFFC74-F53F-4971-AD3E-B8A9EA58128E}" type="slidenum">
              <a:rPr lang="en-GB" altLang="en-US"/>
              <a:pPr>
                <a:defRPr/>
              </a:pPr>
              <a:t>‹#›</a:t>
            </a:fld>
            <a:endParaRPr lang="en-GB" altLang="en-US"/>
          </a:p>
        </p:txBody>
      </p:sp>
    </p:spTree>
    <p:extLst>
      <p:ext uri="{BB962C8B-B14F-4D97-AF65-F5344CB8AC3E}">
        <p14:creationId xmlns:p14="http://schemas.microsoft.com/office/powerpoint/2010/main" val="317896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BD54879-75A7-3EEB-E27A-4402B35C8192}"/>
              </a:ext>
            </a:extLst>
          </p:cNvPr>
          <p:cNvSpPr>
            <a:spLocks noGrp="1"/>
          </p:cNvSpPr>
          <p:nvPr>
            <p:ph type="dt" sz="half" idx="10"/>
          </p:nvPr>
        </p:nvSpPr>
        <p:spPr/>
        <p:txBody>
          <a:bodyPr/>
          <a:lstStyle>
            <a:lvl1pPr>
              <a:defRPr/>
            </a:lvl1pPr>
          </a:lstStyle>
          <a:p>
            <a:pPr>
              <a:defRPr/>
            </a:pPr>
            <a:fld id="{28CDCCCD-48B5-4521-92A7-A1685F7C9F88}"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FEE7A4A3-1511-5BC5-7251-81E5505DCBF9}"/>
              </a:ext>
            </a:extLst>
          </p:cNvPr>
          <p:cNvSpPr>
            <a:spLocks noGrp="1"/>
          </p:cNvSpPr>
          <p:nvPr>
            <p:ph type="sldNum" sz="quarter" idx="11"/>
          </p:nvPr>
        </p:nvSpPr>
        <p:spPr/>
        <p:txBody>
          <a:bodyPr/>
          <a:lstStyle>
            <a:lvl1pPr>
              <a:defRPr/>
            </a:lvl1pPr>
          </a:lstStyle>
          <a:p>
            <a:pPr>
              <a:defRPr/>
            </a:pPr>
            <a:fld id="{7CBC2E53-223E-4699-BDD9-EECB5F9F3364}" type="slidenum">
              <a:rPr lang="en-GB" altLang="en-US"/>
              <a:pPr>
                <a:defRPr/>
              </a:pPr>
              <a:t>‹#›</a:t>
            </a:fld>
            <a:endParaRPr lang="en-GB" altLang="en-US"/>
          </a:p>
        </p:txBody>
      </p:sp>
    </p:spTree>
    <p:extLst>
      <p:ext uri="{BB962C8B-B14F-4D97-AF65-F5344CB8AC3E}">
        <p14:creationId xmlns:p14="http://schemas.microsoft.com/office/powerpoint/2010/main" val="1706740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A9BBC230-3BDF-4B03-6553-10A0C1A79842}"/>
              </a:ext>
            </a:extLst>
          </p:cNvPr>
          <p:cNvSpPr>
            <a:spLocks noGrp="1"/>
          </p:cNvSpPr>
          <p:nvPr>
            <p:ph type="dt" sz="half" idx="10"/>
          </p:nvPr>
        </p:nvSpPr>
        <p:spPr/>
        <p:txBody>
          <a:bodyPr/>
          <a:lstStyle>
            <a:lvl1pPr>
              <a:defRPr/>
            </a:lvl1pPr>
          </a:lstStyle>
          <a:p>
            <a:pPr>
              <a:defRPr/>
            </a:pPr>
            <a:fld id="{183E9EC0-9E16-422D-8BF6-F9A9630E2307}"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EB8FF6C2-6CA0-3830-2FF3-9CEFD92663D4}"/>
              </a:ext>
            </a:extLst>
          </p:cNvPr>
          <p:cNvSpPr>
            <a:spLocks noGrp="1"/>
          </p:cNvSpPr>
          <p:nvPr>
            <p:ph type="sldNum" sz="quarter" idx="11"/>
          </p:nvPr>
        </p:nvSpPr>
        <p:spPr/>
        <p:txBody>
          <a:bodyPr/>
          <a:lstStyle>
            <a:lvl1pPr>
              <a:defRPr/>
            </a:lvl1pPr>
          </a:lstStyle>
          <a:p>
            <a:pPr>
              <a:defRPr/>
            </a:pPr>
            <a:fld id="{3DAF0219-660B-4133-88C3-43D10064FD1B}" type="slidenum">
              <a:rPr lang="en-GB" altLang="en-US"/>
              <a:pPr>
                <a:defRPr/>
              </a:pPr>
              <a:t>‹#›</a:t>
            </a:fld>
            <a:endParaRPr lang="en-GB" altLang="en-US"/>
          </a:p>
        </p:txBody>
      </p:sp>
    </p:spTree>
    <p:extLst>
      <p:ext uri="{BB962C8B-B14F-4D97-AF65-F5344CB8AC3E}">
        <p14:creationId xmlns:p14="http://schemas.microsoft.com/office/powerpoint/2010/main" val="32864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08BDA7C-45CD-F221-4D3C-30427941D7A0}"/>
              </a:ext>
            </a:extLst>
          </p:cNvPr>
          <p:cNvSpPr>
            <a:spLocks noGrp="1"/>
          </p:cNvSpPr>
          <p:nvPr>
            <p:ph type="dt" sz="half" idx="10"/>
          </p:nvPr>
        </p:nvSpPr>
        <p:spPr/>
        <p:txBody>
          <a:bodyPr/>
          <a:lstStyle>
            <a:lvl1pPr>
              <a:defRPr/>
            </a:lvl1pPr>
          </a:lstStyle>
          <a:p>
            <a:pPr>
              <a:defRPr/>
            </a:pPr>
            <a:fld id="{51D37A45-78F7-4D4D-9BE6-1779A9891834}"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9B3C6BAB-D880-5B73-1FB5-445A49D13B00}"/>
              </a:ext>
            </a:extLst>
          </p:cNvPr>
          <p:cNvSpPr>
            <a:spLocks noGrp="1"/>
          </p:cNvSpPr>
          <p:nvPr>
            <p:ph type="sldNum" sz="quarter" idx="11"/>
          </p:nvPr>
        </p:nvSpPr>
        <p:spPr/>
        <p:txBody>
          <a:bodyPr/>
          <a:lstStyle>
            <a:lvl1pPr>
              <a:defRPr/>
            </a:lvl1pPr>
          </a:lstStyle>
          <a:p>
            <a:pPr>
              <a:defRPr/>
            </a:pPr>
            <a:fld id="{7D58AEFD-575D-4A7B-92AB-1CC1DFA971D1}" type="slidenum">
              <a:rPr lang="en-GB" altLang="en-US"/>
              <a:pPr>
                <a:defRPr/>
              </a:pPr>
              <a:t>‹#›</a:t>
            </a:fld>
            <a:endParaRPr lang="en-GB" altLang="en-US"/>
          </a:p>
        </p:txBody>
      </p:sp>
    </p:spTree>
    <p:extLst>
      <p:ext uri="{BB962C8B-B14F-4D97-AF65-F5344CB8AC3E}">
        <p14:creationId xmlns:p14="http://schemas.microsoft.com/office/powerpoint/2010/main" val="1944893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60C4E0-AFEE-ADBA-1D32-EAD9F5A45E2E}"/>
              </a:ext>
            </a:extLst>
          </p:cNvPr>
          <p:cNvSpPr>
            <a:spLocks noGrp="1"/>
          </p:cNvSpPr>
          <p:nvPr>
            <p:ph type="dt" sz="half" idx="10"/>
          </p:nvPr>
        </p:nvSpPr>
        <p:spPr/>
        <p:txBody>
          <a:bodyPr/>
          <a:lstStyle>
            <a:lvl1pPr>
              <a:defRPr/>
            </a:lvl1pPr>
          </a:lstStyle>
          <a:p>
            <a:pPr>
              <a:defRPr/>
            </a:pPr>
            <a:fld id="{8D7A4CB4-D51B-420A-A16A-1E56E9051C02}"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E1E10CD1-6FA6-601C-E687-11FECF197D0C}"/>
              </a:ext>
            </a:extLst>
          </p:cNvPr>
          <p:cNvSpPr>
            <a:spLocks noGrp="1"/>
          </p:cNvSpPr>
          <p:nvPr>
            <p:ph type="sldNum" sz="quarter" idx="11"/>
          </p:nvPr>
        </p:nvSpPr>
        <p:spPr/>
        <p:txBody>
          <a:bodyPr/>
          <a:lstStyle>
            <a:lvl1pPr>
              <a:defRPr/>
            </a:lvl1pPr>
          </a:lstStyle>
          <a:p>
            <a:pPr>
              <a:defRPr/>
            </a:pPr>
            <a:fld id="{D47E5D3C-9F3E-43EE-84FF-C73272EE0FCC}" type="slidenum">
              <a:rPr lang="en-GB" altLang="en-US"/>
              <a:pPr>
                <a:defRPr/>
              </a:pPr>
              <a:t>‹#›</a:t>
            </a:fld>
            <a:endParaRPr lang="en-GB" altLang="en-US"/>
          </a:p>
        </p:txBody>
      </p:sp>
    </p:spTree>
    <p:extLst>
      <p:ext uri="{BB962C8B-B14F-4D97-AF65-F5344CB8AC3E}">
        <p14:creationId xmlns:p14="http://schemas.microsoft.com/office/powerpoint/2010/main" val="1793086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C31C40-0111-6DB0-9C35-D33E1FEAD1C5}"/>
              </a:ext>
            </a:extLst>
          </p:cNvPr>
          <p:cNvSpPr>
            <a:spLocks noGrp="1"/>
          </p:cNvSpPr>
          <p:nvPr>
            <p:ph type="dt" sz="half" idx="10"/>
          </p:nvPr>
        </p:nvSpPr>
        <p:spPr/>
        <p:txBody>
          <a:bodyPr/>
          <a:lstStyle>
            <a:lvl1pPr>
              <a:defRPr/>
            </a:lvl1pPr>
          </a:lstStyle>
          <a:p>
            <a:pPr>
              <a:defRPr/>
            </a:pPr>
            <a:fld id="{6FE0BB43-B242-4C4C-B460-5D35AA384B78}"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58404C2E-830B-0D27-855B-4BDE0B0D45DD}"/>
              </a:ext>
            </a:extLst>
          </p:cNvPr>
          <p:cNvSpPr>
            <a:spLocks noGrp="1"/>
          </p:cNvSpPr>
          <p:nvPr>
            <p:ph type="sldNum" sz="quarter" idx="11"/>
          </p:nvPr>
        </p:nvSpPr>
        <p:spPr/>
        <p:txBody>
          <a:bodyPr/>
          <a:lstStyle>
            <a:lvl1pPr>
              <a:defRPr/>
            </a:lvl1pPr>
          </a:lstStyle>
          <a:p>
            <a:pPr>
              <a:defRPr/>
            </a:pPr>
            <a:fld id="{9124C23E-9D76-4171-8415-837D6E87BF3F}" type="slidenum">
              <a:rPr lang="en-GB" altLang="en-US"/>
              <a:pPr>
                <a:defRPr/>
              </a:pPr>
              <a:t>‹#›</a:t>
            </a:fld>
            <a:endParaRPr lang="en-GB" altLang="en-US"/>
          </a:p>
        </p:txBody>
      </p:sp>
    </p:spTree>
    <p:extLst>
      <p:ext uri="{BB962C8B-B14F-4D97-AF65-F5344CB8AC3E}">
        <p14:creationId xmlns:p14="http://schemas.microsoft.com/office/powerpoint/2010/main" val="3657640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C45D45-1479-F36A-C411-4892330A77F9}"/>
              </a:ext>
            </a:extLst>
          </p:cNvPr>
          <p:cNvSpPr>
            <a:spLocks noGrp="1"/>
          </p:cNvSpPr>
          <p:nvPr>
            <p:ph type="dt" sz="half" idx="10"/>
          </p:nvPr>
        </p:nvSpPr>
        <p:spPr>
          <a:xfrm>
            <a:off x="395288" y="6524625"/>
            <a:ext cx="971550" cy="219075"/>
          </a:xfrm>
        </p:spPr>
        <p:txBody>
          <a:bodyPr/>
          <a:lstStyle>
            <a:lvl1pPr>
              <a:defRPr/>
            </a:lvl1pPr>
          </a:lstStyle>
          <a:p>
            <a:pPr>
              <a:defRPr/>
            </a:pPr>
            <a:fld id="{B0DD3DBF-9147-4426-8C79-5292482586BE}"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020AE3DE-1621-8DBF-1150-FA9A3575628A}"/>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F0BE76-5B27-DA7E-81B1-AC32252941A5}"/>
              </a:ext>
            </a:extLst>
          </p:cNvPr>
          <p:cNvSpPr>
            <a:spLocks noGrp="1"/>
          </p:cNvSpPr>
          <p:nvPr>
            <p:ph type="sldNum" sz="quarter" idx="12"/>
          </p:nvPr>
        </p:nvSpPr>
        <p:spPr/>
        <p:txBody>
          <a:bodyPr/>
          <a:lstStyle>
            <a:lvl1pPr>
              <a:defRPr/>
            </a:lvl1pPr>
          </a:lstStyle>
          <a:p>
            <a:pPr>
              <a:defRPr/>
            </a:pPr>
            <a:fld id="{F2663AAC-0C6F-4DCF-A133-28F96AF906D4}" type="slidenum">
              <a:rPr lang="en-GB" altLang="en-US"/>
              <a:pPr>
                <a:defRPr/>
              </a:pPr>
              <a:t>‹#›</a:t>
            </a:fld>
            <a:endParaRPr lang="en-GB" altLang="en-US"/>
          </a:p>
        </p:txBody>
      </p:sp>
    </p:spTree>
    <p:extLst>
      <p:ext uri="{BB962C8B-B14F-4D97-AF65-F5344CB8AC3E}">
        <p14:creationId xmlns:p14="http://schemas.microsoft.com/office/powerpoint/2010/main" val="1915214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8FD01-EBF1-8831-CDBE-9D1F4586D864}"/>
              </a:ext>
            </a:extLst>
          </p:cNvPr>
          <p:cNvSpPr>
            <a:spLocks noGrp="1"/>
          </p:cNvSpPr>
          <p:nvPr>
            <p:ph type="dt" sz="half" idx="10"/>
          </p:nvPr>
        </p:nvSpPr>
        <p:spPr/>
        <p:txBody>
          <a:bodyPr/>
          <a:lstStyle>
            <a:lvl1pPr>
              <a:defRPr/>
            </a:lvl1pPr>
          </a:lstStyle>
          <a:p>
            <a:pPr>
              <a:defRPr/>
            </a:pPr>
            <a:fld id="{B82BA8D8-2BD3-4AE0-B3F4-D3991AF4ECB0}"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6BBE1167-DEE0-567D-22DF-3992EE5A669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335BE2B-7017-926B-EB09-C03BED5399C9}"/>
              </a:ext>
            </a:extLst>
          </p:cNvPr>
          <p:cNvSpPr>
            <a:spLocks noGrp="1"/>
          </p:cNvSpPr>
          <p:nvPr>
            <p:ph type="sldNum" sz="quarter" idx="12"/>
          </p:nvPr>
        </p:nvSpPr>
        <p:spPr/>
        <p:txBody>
          <a:bodyPr/>
          <a:lstStyle>
            <a:lvl1pPr>
              <a:defRPr/>
            </a:lvl1pPr>
          </a:lstStyle>
          <a:p>
            <a:pPr>
              <a:defRPr/>
            </a:pPr>
            <a:fld id="{959EBE38-37A3-47A2-B0F6-6B6D360624F2}" type="slidenum">
              <a:rPr lang="en-GB" altLang="en-US"/>
              <a:pPr>
                <a:defRPr/>
              </a:pPr>
              <a:t>‹#›</a:t>
            </a:fld>
            <a:endParaRPr lang="en-GB" altLang="en-US"/>
          </a:p>
        </p:txBody>
      </p:sp>
    </p:spTree>
    <p:extLst>
      <p:ext uri="{BB962C8B-B14F-4D97-AF65-F5344CB8AC3E}">
        <p14:creationId xmlns:p14="http://schemas.microsoft.com/office/powerpoint/2010/main" val="2083487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1310297-FDC7-D6AA-7777-DDBD83682EAF}"/>
              </a:ext>
            </a:extLst>
          </p:cNvPr>
          <p:cNvSpPr>
            <a:spLocks noGrp="1"/>
          </p:cNvSpPr>
          <p:nvPr>
            <p:ph type="dt" sz="half" idx="10"/>
          </p:nvPr>
        </p:nvSpPr>
        <p:spPr/>
        <p:txBody>
          <a:bodyPr/>
          <a:lstStyle>
            <a:lvl1pPr>
              <a:defRPr/>
            </a:lvl1pPr>
          </a:lstStyle>
          <a:p>
            <a:pPr>
              <a:defRPr/>
            </a:pPr>
            <a:fld id="{4B09FCA7-51C7-4F4F-8411-E89BA120800D}"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0E219FA4-BE6F-CB63-C438-F848F9615435}"/>
              </a:ext>
            </a:extLst>
          </p:cNvPr>
          <p:cNvSpPr>
            <a:spLocks noGrp="1"/>
          </p:cNvSpPr>
          <p:nvPr>
            <p:ph type="sldNum" sz="quarter" idx="11"/>
          </p:nvPr>
        </p:nvSpPr>
        <p:spPr/>
        <p:txBody>
          <a:bodyPr/>
          <a:lstStyle>
            <a:lvl1pPr>
              <a:defRPr/>
            </a:lvl1pPr>
          </a:lstStyle>
          <a:p>
            <a:pPr>
              <a:defRPr/>
            </a:pPr>
            <a:fld id="{6E1C5C87-D51F-46C7-A35A-BF04A9963ABA}" type="slidenum">
              <a:rPr lang="en-GB" altLang="en-US"/>
              <a:pPr>
                <a:defRPr/>
              </a:pPr>
              <a:t>‹#›</a:t>
            </a:fld>
            <a:endParaRPr lang="en-GB" altLang="en-US"/>
          </a:p>
        </p:txBody>
      </p:sp>
    </p:spTree>
    <p:extLst>
      <p:ext uri="{BB962C8B-B14F-4D97-AF65-F5344CB8AC3E}">
        <p14:creationId xmlns:p14="http://schemas.microsoft.com/office/powerpoint/2010/main" val="338574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387E604-4AFD-D0E1-D652-36AB83E6533A}"/>
              </a:ext>
            </a:extLst>
          </p:cNvPr>
          <p:cNvSpPr>
            <a:spLocks noGrp="1"/>
          </p:cNvSpPr>
          <p:nvPr>
            <p:ph type="dt" sz="half" idx="10"/>
          </p:nvPr>
        </p:nvSpPr>
        <p:spPr/>
        <p:txBody>
          <a:bodyPr/>
          <a:lstStyle>
            <a:lvl1pPr>
              <a:defRPr/>
            </a:lvl1pPr>
          </a:lstStyle>
          <a:p>
            <a:pPr>
              <a:defRPr/>
            </a:pPr>
            <a:fld id="{FDA80A71-828F-40F3-87EF-40567712AD7E}"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2EB9E8CA-F2F5-2059-9221-72ED54ACADC6}"/>
              </a:ext>
            </a:extLst>
          </p:cNvPr>
          <p:cNvSpPr>
            <a:spLocks noGrp="1"/>
          </p:cNvSpPr>
          <p:nvPr>
            <p:ph type="sldNum" sz="quarter" idx="11"/>
          </p:nvPr>
        </p:nvSpPr>
        <p:spPr/>
        <p:txBody>
          <a:bodyPr/>
          <a:lstStyle>
            <a:lvl1pPr>
              <a:defRPr/>
            </a:lvl1pPr>
          </a:lstStyle>
          <a:p>
            <a:pPr>
              <a:defRPr/>
            </a:pPr>
            <a:fld id="{3E5AD24C-8925-45A5-9589-57F067A3B522}" type="slidenum">
              <a:rPr lang="en-GB" altLang="en-US"/>
              <a:pPr>
                <a:defRPr/>
              </a:pPr>
              <a:t>‹#›</a:t>
            </a:fld>
            <a:endParaRPr lang="en-GB" altLang="en-US"/>
          </a:p>
        </p:txBody>
      </p:sp>
    </p:spTree>
    <p:extLst>
      <p:ext uri="{BB962C8B-B14F-4D97-AF65-F5344CB8AC3E}">
        <p14:creationId xmlns:p14="http://schemas.microsoft.com/office/powerpoint/2010/main" val="26218473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DE17585-E0A9-B353-B065-A1BACB38EA5E}"/>
              </a:ext>
            </a:extLst>
          </p:cNvPr>
          <p:cNvSpPr>
            <a:spLocks noGrp="1"/>
          </p:cNvSpPr>
          <p:nvPr>
            <p:ph type="dt" sz="half" idx="10"/>
          </p:nvPr>
        </p:nvSpPr>
        <p:spPr/>
        <p:txBody>
          <a:bodyPr/>
          <a:lstStyle>
            <a:lvl1pPr>
              <a:defRPr/>
            </a:lvl1pPr>
          </a:lstStyle>
          <a:p>
            <a:pPr>
              <a:defRPr/>
            </a:pPr>
            <a:fld id="{CD9AB1E7-4EB6-408F-A873-49A75B21F8E4}"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BBCAB3CA-83DF-AB0B-D74C-D201A0A5A8D3}"/>
              </a:ext>
            </a:extLst>
          </p:cNvPr>
          <p:cNvSpPr>
            <a:spLocks noGrp="1"/>
          </p:cNvSpPr>
          <p:nvPr>
            <p:ph type="sldNum" sz="quarter" idx="11"/>
          </p:nvPr>
        </p:nvSpPr>
        <p:spPr/>
        <p:txBody>
          <a:bodyPr/>
          <a:lstStyle>
            <a:lvl1pPr>
              <a:defRPr/>
            </a:lvl1pPr>
          </a:lstStyle>
          <a:p>
            <a:pPr>
              <a:defRPr/>
            </a:pPr>
            <a:fld id="{9C4105B9-9FBD-48C6-AC7E-6CEDF919F0DE}" type="slidenum">
              <a:rPr lang="en-GB" altLang="en-US"/>
              <a:pPr>
                <a:defRPr/>
              </a:pPr>
              <a:t>‹#›</a:t>
            </a:fld>
            <a:endParaRPr lang="en-GB" altLang="en-US"/>
          </a:p>
        </p:txBody>
      </p:sp>
    </p:spTree>
    <p:extLst>
      <p:ext uri="{BB962C8B-B14F-4D97-AF65-F5344CB8AC3E}">
        <p14:creationId xmlns:p14="http://schemas.microsoft.com/office/powerpoint/2010/main" val="1983364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8726EE-AA29-7534-42AB-6A100F326629}"/>
              </a:ext>
            </a:extLst>
          </p:cNvPr>
          <p:cNvSpPr>
            <a:spLocks noGrp="1"/>
          </p:cNvSpPr>
          <p:nvPr>
            <p:ph type="dt" sz="half" idx="10"/>
          </p:nvPr>
        </p:nvSpPr>
        <p:spPr/>
        <p:txBody>
          <a:bodyPr/>
          <a:lstStyle>
            <a:lvl1pPr>
              <a:defRPr/>
            </a:lvl1pPr>
          </a:lstStyle>
          <a:p>
            <a:pPr>
              <a:defRPr/>
            </a:pPr>
            <a:fld id="{AC0E3A7C-2205-4D55-941F-8BB15740AF8D}"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4FF7074C-6D90-440B-524E-2F8C26BB66A0}"/>
              </a:ext>
            </a:extLst>
          </p:cNvPr>
          <p:cNvSpPr>
            <a:spLocks noGrp="1"/>
          </p:cNvSpPr>
          <p:nvPr>
            <p:ph type="sldNum" sz="quarter" idx="11"/>
          </p:nvPr>
        </p:nvSpPr>
        <p:spPr/>
        <p:txBody>
          <a:bodyPr/>
          <a:lstStyle>
            <a:lvl1pPr>
              <a:defRPr/>
            </a:lvl1pPr>
          </a:lstStyle>
          <a:p>
            <a:pPr>
              <a:defRPr/>
            </a:pPr>
            <a:fld id="{976928F9-547E-4725-B161-EEC1C3E00651}" type="slidenum">
              <a:rPr lang="en-GB" altLang="en-US"/>
              <a:pPr>
                <a:defRPr/>
              </a:pPr>
              <a:t>‹#›</a:t>
            </a:fld>
            <a:endParaRPr lang="en-GB" altLang="en-US"/>
          </a:p>
        </p:txBody>
      </p:sp>
    </p:spTree>
    <p:extLst>
      <p:ext uri="{BB962C8B-B14F-4D97-AF65-F5344CB8AC3E}">
        <p14:creationId xmlns:p14="http://schemas.microsoft.com/office/powerpoint/2010/main" val="16100901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F805231-120E-C7C2-D122-18B0871CCDB2}"/>
              </a:ext>
            </a:extLst>
          </p:cNvPr>
          <p:cNvSpPr>
            <a:spLocks noGrp="1"/>
          </p:cNvSpPr>
          <p:nvPr>
            <p:ph type="dt" sz="half" idx="10"/>
          </p:nvPr>
        </p:nvSpPr>
        <p:spPr/>
        <p:txBody>
          <a:bodyPr/>
          <a:lstStyle>
            <a:lvl1pPr>
              <a:defRPr/>
            </a:lvl1pPr>
          </a:lstStyle>
          <a:p>
            <a:pPr>
              <a:defRPr/>
            </a:pPr>
            <a:fld id="{1B398245-591D-4DCA-A3C4-AECD325104AA}"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EF7B3A28-716D-3000-2BC4-64DF0EB9CB3E}"/>
              </a:ext>
            </a:extLst>
          </p:cNvPr>
          <p:cNvSpPr>
            <a:spLocks noGrp="1"/>
          </p:cNvSpPr>
          <p:nvPr>
            <p:ph type="sldNum" sz="quarter" idx="11"/>
          </p:nvPr>
        </p:nvSpPr>
        <p:spPr/>
        <p:txBody>
          <a:bodyPr/>
          <a:lstStyle>
            <a:lvl1pPr>
              <a:defRPr/>
            </a:lvl1pPr>
          </a:lstStyle>
          <a:p>
            <a:pPr>
              <a:defRPr/>
            </a:pPr>
            <a:fld id="{E705C59C-1C09-4E30-88A4-1E0527C42251}" type="slidenum">
              <a:rPr lang="en-GB" altLang="en-US"/>
              <a:pPr>
                <a:defRPr/>
              </a:pPr>
              <a:t>‹#›</a:t>
            </a:fld>
            <a:endParaRPr lang="en-GB" altLang="en-US"/>
          </a:p>
        </p:txBody>
      </p:sp>
    </p:spTree>
    <p:extLst>
      <p:ext uri="{BB962C8B-B14F-4D97-AF65-F5344CB8AC3E}">
        <p14:creationId xmlns:p14="http://schemas.microsoft.com/office/powerpoint/2010/main" val="2091376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A0F2D54-260C-D21A-270D-10794A5282E6}"/>
              </a:ext>
            </a:extLst>
          </p:cNvPr>
          <p:cNvSpPr>
            <a:spLocks noGrp="1"/>
          </p:cNvSpPr>
          <p:nvPr>
            <p:ph type="dt" sz="half" idx="10"/>
          </p:nvPr>
        </p:nvSpPr>
        <p:spPr/>
        <p:txBody>
          <a:bodyPr/>
          <a:lstStyle>
            <a:lvl1pPr>
              <a:defRPr/>
            </a:lvl1pPr>
          </a:lstStyle>
          <a:p>
            <a:pPr>
              <a:defRPr/>
            </a:pPr>
            <a:fld id="{4DB869C0-B1E7-452B-B062-D60A4B5D47EF}"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01553667-2241-CA0B-AAF3-120F787E6B6B}"/>
              </a:ext>
            </a:extLst>
          </p:cNvPr>
          <p:cNvSpPr>
            <a:spLocks noGrp="1"/>
          </p:cNvSpPr>
          <p:nvPr>
            <p:ph type="sldNum" sz="quarter" idx="11"/>
          </p:nvPr>
        </p:nvSpPr>
        <p:spPr/>
        <p:txBody>
          <a:bodyPr/>
          <a:lstStyle>
            <a:lvl1pPr>
              <a:defRPr/>
            </a:lvl1pPr>
          </a:lstStyle>
          <a:p>
            <a:pPr>
              <a:defRPr/>
            </a:pPr>
            <a:fld id="{2CB738C1-4F7D-4EA5-B967-24C19872212C}" type="slidenum">
              <a:rPr lang="en-GB" altLang="en-US"/>
              <a:pPr>
                <a:defRPr/>
              </a:pPr>
              <a:t>‹#›</a:t>
            </a:fld>
            <a:endParaRPr lang="en-GB" altLang="en-US"/>
          </a:p>
        </p:txBody>
      </p:sp>
    </p:spTree>
    <p:extLst>
      <p:ext uri="{BB962C8B-B14F-4D97-AF65-F5344CB8AC3E}">
        <p14:creationId xmlns:p14="http://schemas.microsoft.com/office/powerpoint/2010/main" val="2287084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509364C-0E01-B0DB-140F-370288825B5D}"/>
              </a:ext>
            </a:extLst>
          </p:cNvPr>
          <p:cNvSpPr>
            <a:spLocks noGrp="1"/>
          </p:cNvSpPr>
          <p:nvPr>
            <p:ph type="dt" sz="half" idx="10"/>
          </p:nvPr>
        </p:nvSpPr>
        <p:spPr/>
        <p:txBody>
          <a:bodyPr/>
          <a:lstStyle>
            <a:lvl1pPr>
              <a:defRPr/>
            </a:lvl1pPr>
          </a:lstStyle>
          <a:p>
            <a:pPr>
              <a:defRPr/>
            </a:pPr>
            <a:fld id="{220A8C1D-30B8-4501-8931-F0509317AC33}"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E4C39A83-0248-0F3C-0998-C03DC1E46369}"/>
              </a:ext>
            </a:extLst>
          </p:cNvPr>
          <p:cNvSpPr>
            <a:spLocks noGrp="1"/>
          </p:cNvSpPr>
          <p:nvPr>
            <p:ph type="sldNum" sz="quarter" idx="11"/>
          </p:nvPr>
        </p:nvSpPr>
        <p:spPr/>
        <p:txBody>
          <a:bodyPr/>
          <a:lstStyle>
            <a:lvl1pPr>
              <a:defRPr/>
            </a:lvl1pPr>
          </a:lstStyle>
          <a:p>
            <a:pPr>
              <a:defRPr/>
            </a:pPr>
            <a:fld id="{29B22264-798C-49DC-8EB8-B24C846DD7EF}" type="slidenum">
              <a:rPr lang="en-GB" altLang="en-US"/>
              <a:pPr>
                <a:defRPr/>
              </a:pPr>
              <a:t>‹#›</a:t>
            </a:fld>
            <a:endParaRPr lang="en-GB" altLang="en-US"/>
          </a:p>
        </p:txBody>
      </p:sp>
    </p:spTree>
    <p:extLst>
      <p:ext uri="{BB962C8B-B14F-4D97-AF65-F5344CB8AC3E}">
        <p14:creationId xmlns:p14="http://schemas.microsoft.com/office/powerpoint/2010/main" val="1016638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ECD9BB-E2AD-6B8D-07DE-9E926B6EB29B}"/>
              </a:ext>
            </a:extLst>
          </p:cNvPr>
          <p:cNvSpPr>
            <a:spLocks noGrp="1"/>
          </p:cNvSpPr>
          <p:nvPr>
            <p:ph type="dt" sz="half" idx="10"/>
          </p:nvPr>
        </p:nvSpPr>
        <p:spPr/>
        <p:txBody>
          <a:bodyPr/>
          <a:lstStyle>
            <a:lvl1pPr>
              <a:defRPr/>
            </a:lvl1pPr>
          </a:lstStyle>
          <a:p>
            <a:pPr>
              <a:defRPr/>
            </a:pPr>
            <a:fld id="{A126BC3C-8812-4787-93D5-A42EB9995773}"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8F3F50E3-75BE-C42C-09E9-BE3C1EAAF527}"/>
              </a:ext>
            </a:extLst>
          </p:cNvPr>
          <p:cNvSpPr>
            <a:spLocks noGrp="1"/>
          </p:cNvSpPr>
          <p:nvPr>
            <p:ph type="sldNum" sz="quarter" idx="11"/>
          </p:nvPr>
        </p:nvSpPr>
        <p:spPr/>
        <p:txBody>
          <a:bodyPr/>
          <a:lstStyle>
            <a:lvl1pPr>
              <a:defRPr/>
            </a:lvl1pPr>
          </a:lstStyle>
          <a:p>
            <a:pPr>
              <a:defRPr/>
            </a:pPr>
            <a:fld id="{29CB26B3-5BB7-4D46-83FF-B276B721B54D}" type="slidenum">
              <a:rPr lang="en-GB" altLang="en-US"/>
              <a:pPr>
                <a:defRPr/>
              </a:pPr>
              <a:t>‹#›</a:t>
            </a:fld>
            <a:endParaRPr lang="en-GB" altLang="en-US"/>
          </a:p>
        </p:txBody>
      </p:sp>
    </p:spTree>
    <p:extLst>
      <p:ext uri="{BB962C8B-B14F-4D97-AF65-F5344CB8AC3E}">
        <p14:creationId xmlns:p14="http://schemas.microsoft.com/office/powerpoint/2010/main" val="2635212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141720-3A97-BB57-3EFC-E3C92BF2B86F}"/>
              </a:ext>
            </a:extLst>
          </p:cNvPr>
          <p:cNvSpPr>
            <a:spLocks noGrp="1"/>
          </p:cNvSpPr>
          <p:nvPr>
            <p:ph type="dt" sz="half" idx="10"/>
          </p:nvPr>
        </p:nvSpPr>
        <p:spPr/>
        <p:txBody>
          <a:bodyPr/>
          <a:lstStyle>
            <a:lvl1pPr>
              <a:defRPr/>
            </a:lvl1pPr>
          </a:lstStyle>
          <a:p>
            <a:pPr>
              <a:defRPr/>
            </a:pPr>
            <a:fld id="{221F4FD9-1C3A-476F-A812-0450BD93910B}"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9287EE1E-DDAF-4D4F-ECCE-82299E86D720}"/>
              </a:ext>
            </a:extLst>
          </p:cNvPr>
          <p:cNvSpPr>
            <a:spLocks noGrp="1"/>
          </p:cNvSpPr>
          <p:nvPr>
            <p:ph type="sldNum" sz="quarter" idx="11"/>
          </p:nvPr>
        </p:nvSpPr>
        <p:spPr/>
        <p:txBody>
          <a:bodyPr/>
          <a:lstStyle>
            <a:lvl1pPr>
              <a:defRPr/>
            </a:lvl1pPr>
          </a:lstStyle>
          <a:p>
            <a:pPr>
              <a:defRPr/>
            </a:pPr>
            <a:fld id="{2F6B58F1-CB3F-4E34-99A5-0C9DB391702E}" type="slidenum">
              <a:rPr lang="en-GB" altLang="en-US"/>
              <a:pPr>
                <a:defRPr/>
              </a:pPr>
              <a:t>‹#›</a:t>
            </a:fld>
            <a:endParaRPr lang="en-GB" altLang="en-US"/>
          </a:p>
        </p:txBody>
      </p:sp>
    </p:spTree>
    <p:extLst>
      <p:ext uri="{BB962C8B-B14F-4D97-AF65-F5344CB8AC3E}">
        <p14:creationId xmlns:p14="http://schemas.microsoft.com/office/powerpoint/2010/main" val="2912391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AA5EB28-5549-4012-658F-55522F9CC74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E7DB96E-E650-19C8-B52D-5C577CF1680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8D2F227-9326-BF6A-C437-3566D5646F7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72F1D7E-B6E2-44FA-A4C0-719D138ABB5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5E3089AB-AC9C-0C65-F863-6E12C261B34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F09CDBE1-F1D8-4DF2-BD5B-AA365E0AC8A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3" r:id="rId1"/>
    <p:sldLayoutId id="214748398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2EC37F8-DB4C-0F77-ECAA-2463EC139EB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108779A-9E52-3667-B6B7-99C583FC92D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18042FB-E640-2220-C06C-627D78CC393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796C896-D6B2-41E7-B5D8-0ECB059F1A1A}"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6B1FF2F5-79DB-082C-DE59-D6EA5065B46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25C937-DA32-4AEC-8957-6739C2F8A74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5" r:id="rId1"/>
    <p:sldLayoutId id="2147483986"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HVF0273iHus?feature=oembed" TargetMode="External"/><Relationship Id="rId4" Type="http://schemas.openxmlformats.org/officeDocument/2006/relationships/hyperlink" Target="https://youtu.be/HVF0273iHu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the-nhs-constitution-for-england/the-nhs-constitution-for-england" TargetMode="External"/><Relationship Id="rId2" Type="http://schemas.openxmlformats.org/officeDocument/2006/relationships/hyperlink" Target="https://www.healthcareers.nhs.uk/working-health/working-nhs/nhs-constitutio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youtu.be/X--LMPZp93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GN1TJJHjGbI?feature=oembed" TargetMode="External"/><Relationship Id="rId4" Type="http://schemas.openxmlformats.org/officeDocument/2006/relationships/hyperlink" Target="https://www.youtube.com/watch?v=GN1TJJHjGbI"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who.org/" TargetMode="External"/><Relationship Id="rId2" Type="http://schemas.openxmlformats.org/officeDocument/2006/relationships/hyperlink" Target="https://www.gov.uk/government/organisations/department-of-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72A589-2F67-6C10-8ABC-CC255EFBF668}"/>
              </a:ext>
            </a:extLst>
          </p:cNvPr>
          <p:cNvSpPr>
            <a:spLocks noGrp="1"/>
          </p:cNvSpPr>
          <p:nvPr>
            <p:ph type="ctrTitle"/>
          </p:nvPr>
        </p:nvSpPr>
        <p:spPr>
          <a:xfrm>
            <a:off x="644232" y="1844824"/>
            <a:ext cx="8064500" cy="2303462"/>
          </a:xfrm>
        </p:spPr>
        <p:txBody>
          <a:bodyPr/>
          <a:lstStyle/>
          <a:p>
            <a:pPr eaLnBrk="1" hangingPunct="1"/>
            <a:r>
              <a:rPr lang="en-GB" altLang="en-US" sz="4000" b="1" dirty="0">
                <a:solidFill>
                  <a:schemeClr val="bg1"/>
                </a:solidFill>
                <a:cs typeface="Arial" panose="020B0604020202020204" pitchFamily="34" charset="0"/>
              </a:rPr>
              <a:t>Principles of Health and Social Care Practice </a:t>
            </a:r>
            <a:br>
              <a:rPr lang="en-GB" altLang="en-US" sz="4000" b="1" dirty="0">
                <a:solidFill>
                  <a:schemeClr val="bg1"/>
                </a:solidFill>
                <a:cs typeface="Arial" panose="020B0604020202020204" pitchFamily="34" charset="0"/>
              </a:rPr>
            </a:br>
            <a:r>
              <a:rPr lang="en-GB" altLang="en-US" sz="4000" b="1" dirty="0">
                <a:solidFill>
                  <a:schemeClr val="bg1"/>
                </a:solidFill>
                <a:cs typeface="Arial" panose="020B0604020202020204" pitchFamily="34" charset="0"/>
              </a:rPr>
              <a:t>(BMHP5016)</a:t>
            </a:r>
            <a:br>
              <a:rPr lang="en-GB" altLang="en-US" sz="4000" b="1" dirty="0">
                <a:solidFill>
                  <a:schemeClr val="bg1"/>
                </a:solidFill>
                <a:cs typeface="Arial" panose="020B0604020202020204" pitchFamily="34" charset="0"/>
              </a:rPr>
            </a:br>
            <a:r>
              <a:rPr lang="en-GB" altLang="en-US" sz="4000" dirty="0">
                <a:solidFill>
                  <a:schemeClr val="bg1"/>
                </a:solidFill>
                <a:cs typeface="Arial" panose="020B0604020202020204" pitchFamily="34" charset="0"/>
              </a:rPr>
              <a:t/>
            </a:r>
            <a:br>
              <a:rPr lang="en-GB" altLang="en-US" sz="4000" dirty="0">
                <a:solidFill>
                  <a:schemeClr val="bg1"/>
                </a:solidFill>
                <a:cs typeface="Arial" panose="020B0604020202020204" pitchFamily="34" charset="0"/>
              </a:rPr>
            </a:br>
            <a:endParaRPr lang="en-GB" altLang="en-US" sz="4000" dirty="0">
              <a:solidFill>
                <a:schemeClr val="bg1"/>
              </a:solidFill>
              <a:cs typeface="Arial" panose="020B0604020202020204" pitchFamily="34" charset="0"/>
            </a:endParaRPr>
          </a:p>
        </p:txBody>
      </p:sp>
      <p:sp>
        <p:nvSpPr>
          <p:cNvPr id="9219" name="Subtitle 4">
            <a:extLst>
              <a:ext uri="{FF2B5EF4-FFF2-40B4-BE49-F238E27FC236}">
                <a16:creationId xmlns:a16="http://schemas.microsoft.com/office/drawing/2014/main" id="{03B14AC9-1670-35CB-730B-F3E2E39493A7}"/>
              </a:ext>
            </a:extLst>
          </p:cNvPr>
          <p:cNvSpPr>
            <a:spLocks noGrp="1"/>
          </p:cNvSpPr>
          <p:nvPr>
            <p:ph type="subTitle" idx="1"/>
          </p:nvPr>
        </p:nvSpPr>
        <p:spPr>
          <a:xfrm>
            <a:off x="597163" y="4005064"/>
            <a:ext cx="8064500" cy="1728192"/>
          </a:xfrm>
        </p:spPr>
        <p:txBody>
          <a:bodyPr/>
          <a:lstStyle/>
          <a:p>
            <a:pPr eaLnBrk="1" hangingPunct="1"/>
            <a:r>
              <a:rPr lang="en-GB" altLang="en-US" sz="3600" b="1" dirty="0">
                <a:solidFill>
                  <a:schemeClr val="bg1"/>
                </a:solidFill>
                <a:latin typeface="+mj-lt"/>
              </a:rPr>
              <a:t>Week 1: What Are the Principles of Health and Social Care?</a:t>
            </a:r>
          </a:p>
          <a:p>
            <a:pPr eaLnBrk="1" hangingPunct="1"/>
            <a:r>
              <a:rPr lang="en-GB" altLang="en-US" sz="3600" b="1" dirty="0">
                <a:solidFill>
                  <a:schemeClr val="bg1"/>
                </a:solidFill>
                <a:latin typeface="+mj-lt"/>
                <a:cs typeface="Arial" panose="020B0604020202020204" pitchFamily="34" charset="0"/>
              </a:rPr>
              <a:t> </a:t>
            </a:r>
          </a:p>
          <a:p>
            <a:pPr eaLnBrk="1" hangingPunct="1"/>
            <a:endParaRPr lang="en-GB" altLang="en-US" sz="3600" dirty="0">
              <a:solidFill>
                <a:schemeClr val="bg1"/>
              </a:solidFill>
              <a:latin typeface="+mj-lt"/>
            </a:endParaRPr>
          </a:p>
          <a:p>
            <a:endParaRPr lang="en-GB" altLang="en-US" sz="3600" dirty="0">
              <a:solidFill>
                <a:schemeClr val="tx1"/>
              </a:solidFill>
              <a:latin typeface="+mj-lt"/>
            </a:endParaRPr>
          </a:p>
          <a:p>
            <a:pPr eaLnBrk="1" hangingPunct="1"/>
            <a:endParaRPr lang="en-GB" altLang="en-US" sz="3600" dirty="0">
              <a:solidFill>
                <a:schemeClr val="tx1"/>
              </a:solidFill>
              <a:latin typeface="+mj-lt"/>
            </a:endParaRPr>
          </a:p>
          <a:p>
            <a:pPr eaLnBrk="1" hangingPunct="1"/>
            <a:r>
              <a:rPr lang="en-GB" altLang="en-US" sz="3600" dirty="0">
                <a:solidFill>
                  <a:schemeClr val="tx1"/>
                </a:solidFill>
                <a:latin typeface="+mj-lt"/>
              </a:rPr>
              <a:t> </a:t>
            </a:r>
          </a:p>
        </p:txBody>
      </p:sp>
      <p:sp>
        <p:nvSpPr>
          <p:cNvPr id="3" name="Date Placeholder 2">
            <a:extLst>
              <a:ext uri="{FF2B5EF4-FFF2-40B4-BE49-F238E27FC236}">
                <a16:creationId xmlns:a16="http://schemas.microsoft.com/office/drawing/2014/main" id="{307805C6-9099-1B63-61AA-1668B24BAD73}"/>
              </a:ext>
            </a:extLst>
          </p:cNvPr>
          <p:cNvSpPr>
            <a:spLocks noGrp="1"/>
          </p:cNvSpPr>
          <p:nvPr>
            <p:ph type="dt" sz="quarter" idx="10"/>
          </p:nvPr>
        </p:nvSpPr>
        <p:spPr/>
        <p:txBody>
          <a:bodyPr/>
          <a:lstStyle/>
          <a:p>
            <a:pPr>
              <a:defRPr/>
            </a:pPr>
            <a:fld id="{5EC0FA7E-6D3B-48D7-9F80-6C4D37659D9C}" type="datetime1">
              <a:rPr lang="en-GB" altLang="en-US"/>
              <a:pPr>
                <a:defRPr/>
              </a:pPr>
              <a:t>13/10/2026</a:t>
            </a:fld>
            <a:endParaRPr lang="en-GB" altLang="en-US" dirty="0"/>
          </a:p>
        </p:txBody>
      </p:sp>
      <p:sp>
        <p:nvSpPr>
          <p:cNvPr id="9221" name="Slide Number Placeholder 5">
            <a:extLst>
              <a:ext uri="{FF2B5EF4-FFF2-40B4-BE49-F238E27FC236}">
                <a16:creationId xmlns:a16="http://schemas.microsoft.com/office/drawing/2014/main" id="{8421C3EE-FEE6-287F-1D93-E4EFC68974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038401-EDC6-4583-88D5-73EA3A4F2FF8}"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9497121-1483-D72F-02EC-59DF25CA8BA7}"/>
              </a:ext>
            </a:extLst>
          </p:cNvPr>
          <p:cNvSpPr>
            <a:spLocks noGrp="1"/>
          </p:cNvSpPr>
          <p:nvPr>
            <p:ph type="title"/>
          </p:nvPr>
        </p:nvSpPr>
        <p:spPr>
          <a:xfrm>
            <a:off x="107950" y="548680"/>
            <a:ext cx="9036050" cy="908819"/>
          </a:xfrm>
        </p:spPr>
        <p:txBody>
          <a:bodyPr/>
          <a:lstStyle/>
          <a:p>
            <a:r>
              <a:rPr lang="en-GB" altLang="en-US" sz="2400" dirty="0">
                <a:latin typeface="Arial" panose="020B0604020202020204" pitchFamily="34" charset="0"/>
                <a:cs typeface="Arial" panose="020B0604020202020204" pitchFamily="34" charset="0"/>
              </a:rPr>
              <a:t/>
            </a:r>
            <a:br>
              <a:rPr lang="en-GB" altLang="en-US" sz="2400" dirty="0">
                <a:latin typeface="Arial" panose="020B0604020202020204" pitchFamily="34" charset="0"/>
                <a:cs typeface="Arial" panose="020B0604020202020204" pitchFamily="34" charset="0"/>
              </a:rPr>
            </a:br>
            <a:r>
              <a:rPr lang="en-GB" altLang="en-US" sz="4000" b="1" dirty="0">
                <a:cs typeface="Arial" panose="020B0604020202020204" pitchFamily="34" charset="0"/>
              </a:rPr>
              <a:t>Aim of the Module</a:t>
            </a:r>
            <a:r>
              <a:rPr lang="en-GB" altLang="en-US" sz="3600" b="1" dirty="0">
                <a:cs typeface="Arial" panose="020B0604020202020204" pitchFamily="34" charset="0"/>
              </a:rPr>
              <a:t/>
            </a:r>
            <a:br>
              <a:rPr lang="en-GB" altLang="en-US" sz="3600" b="1" dirty="0">
                <a:cs typeface="Arial" panose="020B0604020202020204" pitchFamily="34" charset="0"/>
              </a:rPr>
            </a:br>
            <a:r>
              <a:rPr lang="en-GB" altLang="en-US" sz="3200" dirty="0"/>
              <a:t/>
            </a:r>
            <a:br>
              <a:rPr lang="en-GB" altLang="en-US" sz="3200" dirty="0"/>
            </a:br>
            <a:endParaRPr lang="en-GB" altLang="en-US" sz="3200" dirty="0"/>
          </a:p>
        </p:txBody>
      </p:sp>
      <p:sp>
        <p:nvSpPr>
          <p:cNvPr id="7171" name="Content Placeholder 2">
            <a:extLst>
              <a:ext uri="{FF2B5EF4-FFF2-40B4-BE49-F238E27FC236}">
                <a16:creationId xmlns:a16="http://schemas.microsoft.com/office/drawing/2014/main" id="{29B21D24-C60F-99EC-51CB-C40DF128869D}"/>
              </a:ext>
            </a:extLst>
          </p:cNvPr>
          <p:cNvSpPr>
            <a:spLocks noGrp="1"/>
          </p:cNvSpPr>
          <p:nvPr>
            <p:ph idx="1"/>
          </p:nvPr>
        </p:nvSpPr>
        <p:spPr>
          <a:xfrm>
            <a:off x="881559" y="1628799"/>
            <a:ext cx="7488832" cy="3888209"/>
          </a:xfrm>
        </p:spPr>
        <p:txBody>
          <a:bodyPr/>
          <a:lstStyle/>
          <a:p>
            <a:pPr marL="0" indent="0">
              <a:buNone/>
              <a:defRPr/>
            </a:pPr>
            <a:r>
              <a:rPr lang="en-GB" altLang="en-US" sz="2800" dirty="0">
                <a:latin typeface="+mj-lt"/>
                <a:cs typeface="Arial" panose="020B0604020202020204" pitchFamily="34" charset="0"/>
              </a:rPr>
              <a:t>The aim of this module is to develop understanding of the values, theories and policies underpinning health and social care practice and the mechanisms that exist to promote good practice in relation to health and social care, including working with children and young people. </a:t>
            </a:r>
            <a:endParaRPr lang="en-US" altLang="en-US" sz="2800" dirty="0">
              <a:latin typeface="+mj-lt"/>
              <a:cs typeface="Arial" panose="020B0604020202020204" pitchFamily="34" charset="0"/>
            </a:endParaRPr>
          </a:p>
          <a:p>
            <a:pPr marL="457200" indent="-457200">
              <a:buFont typeface="+mj-lt"/>
              <a:buAutoNum type="arabicPeriod"/>
              <a:defRPr/>
            </a:pP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44788F6-61F9-D436-08CB-3FB510AB43DC}"/>
              </a:ext>
            </a:extLst>
          </p:cNvPr>
          <p:cNvSpPr>
            <a:spLocks noGrp="1"/>
          </p:cNvSpPr>
          <p:nvPr>
            <p:ph type="title"/>
          </p:nvPr>
        </p:nvSpPr>
        <p:spPr/>
        <p:txBody>
          <a:bodyPr/>
          <a:lstStyle/>
          <a:p>
            <a:r>
              <a:rPr lang="en-GB" altLang="en-US" b="1"/>
              <a:t>Module Learning Outcomes</a:t>
            </a:r>
          </a:p>
        </p:txBody>
      </p:sp>
      <p:sp>
        <p:nvSpPr>
          <p:cNvPr id="3" name="Content Placeholder 2">
            <a:extLst>
              <a:ext uri="{FF2B5EF4-FFF2-40B4-BE49-F238E27FC236}">
                <a16:creationId xmlns:a16="http://schemas.microsoft.com/office/drawing/2014/main" id="{0ADF880A-539A-09F2-F915-DED4A9ECF593}"/>
              </a:ext>
            </a:extLst>
          </p:cNvPr>
          <p:cNvSpPr>
            <a:spLocks noGrp="1"/>
          </p:cNvSpPr>
          <p:nvPr>
            <p:ph idx="1"/>
          </p:nvPr>
        </p:nvSpPr>
        <p:spPr>
          <a:xfrm>
            <a:off x="539552" y="1556792"/>
            <a:ext cx="8229600" cy="3916363"/>
          </a:xfrm>
        </p:spPr>
        <p:txBody>
          <a:bodyPr/>
          <a:lstStyle/>
          <a:p>
            <a:pPr>
              <a:defRPr/>
            </a:pPr>
            <a:r>
              <a:rPr lang="en-GB" sz="2800" dirty="0"/>
              <a:t>Critically examine the theory, implementation and evaluation of legislation, policy and guidelines in health and social care. </a:t>
            </a:r>
          </a:p>
          <a:p>
            <a:pPr marL="0" indent="0">
              <a:buFont typeface="Arial" panose="020B0604020202020204" pitchFamily="34" charset="0"/>
              <a:buNone/>
              <a:defRPr/>
            </a:pPr>
            <a:endParaRPr lang="en-GB" sz="2800" dirty="0"/>
          </a:p>
          <a:p>
            <a:pPr>
              <a:defRPr/>
            </a:pPr>
            <a:r>
              <a:rPr lang="en-GB" sz="2800" dirty="0"/>
              <a:t>Critically examine the theory, implementation and evaluation of partnership working in health and social care.  </a:t>
            </a:r>
          </a:p>
        </p:txBody>
      </p:sp>
      <p:sp>
        <p:nvSpPr>
          <p:cNvPr id="4" name="Date Placeholder 3">
            <a:extLst>
              <a:ext uri="{FF2B5EF4-FFF2-40B4-BE49-F238E27FC236}">
                <a16:creationId xmlns:a16="http://schemas.microsoft.com/office/drawing/2014/main" id="{1AB2628A-43B3-888E-A8DC-2DDC9E65DB13}"/>
              </a:ext>
            </a:extLst>
          </p:cNvPr>
          <p:cNvSpPr>
            <a:spLocks noGrp="1"/>
          </p:cNvSpPr>
          <p:nvPr>
            <p:ph type="dt" sz="quarter" idx="10"/>
          </p:nvPr>
        </p:nvSpPr>
        <p:spPr/>
        <p:txBody>
          <a:bodyPr/>
          <a:lstStyle/>
          <a:p>
            <a:pPr>
              <a:defRPr/>
            </a:pPr>
            <a:fld id="{7650B3E9-120A-43D6-99D4-A58334FFF2F0}" type="datetime1">
              <a:rPr lang="en-GB" altLang="en-US" smtClean="0"/>
              <a:pPr>
                <a:defRPr/>
              </a:pPr>
              <a:t>13/10/2026</a:t>
            </a:fld>
            <a:endParaRPr lang="en-GB" altLang="en-US" dirty="0"/>
          </a:p>
        </p:txBody>
      </p:sp>
      <p:sp>
        <p:nvSpPr>
          <p:cNvPr id="11269" name="Slide Number Placeholder 4">
            <a:extLst>
              <a:ext uri="{FF2B5EF4-FFF2-40B4-BE49-F238E27FC236}">
                <a16:creationId xmlns:a16="http://schemas.microsoft.com/office/drawing/2014/main" id="{8959CFF2-BF40-714B-01C0-DEB4B33BE8E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B8ED11-B69C-4632-A899-D9683C5EF3B0}" type="slidenum">
              <a:rPr lang="en-GB" altLang="en-US" smtClean="0">
                <a:solidFill>
                  <a:srgbClr val="898989"/>
                </a:solidFill>
                <a:latin typeface="Myriad Pro"/>
              </a:rPr>
              <a:pPr/>
              <a:t>3</a:t>
            </a:fld>
            <a:endParaRPr lang="en-GB" altLang="en-US">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4E7EF34-D664-EAB8-13E4-464FF4648F0D}"/>
              </a:ext>
            </a:extLst>
          </p:cNvPr>
          <p:cNvSpPr>
            <a:spLocks noGrp="1"/>
          </p:cNvSpPr>
          <p:nvPr>
            <p:ph type="title"/>
          </p:nvPr>
        </p:nvSpPr>
        <p:spPr>
          <a:xfrm>
            <a:off x="0" y="0"/>
            <a:ext cx="9144000" cy="1484313"/>
          </a:xfrm>
        </p:spPr>
        <p:txBody>
          <a:bodyPr/>
          <a:lstStyle/>
          <a:p>
            <a:pPr algn="l"/>
            <a:r>
              <a:rPr lang="en-GB" altLang="en-US" sz="2800" b="1">
                <a:latin typeface="Arial" panose="020B0604020202020204" pitchFamily="34" charset="0"/>
                <a:cs typeface="Arial" panose="020B0604020202020204" pitchFamily="34" charset="0"/>
              </a:rPr>
              <a:t>                    </a:t>
            </a:r>
            <a:r>
              <a:rPr lang="en-GB" altLang="en-US" sz="3600" b="1">
                <a:latin typeface="Arial" panose="020B0604020202020204" pitchFamily="34" charset="0"/>
                <a:cs typeface="Arial" panose="020B0604020202020204" pitchFamily="34" charset="0"/>
              </a:rPr>
              <a:t>A</a:t>
            </a:r>
            <a:r>
              <a:rPr lang="en-GB" altLang="en-US" sz="3600" b="1">
                <a:cs typeface="Arial" panose="020B0604020202020204" pitchFamily="34" charset="0"/>
              </a:rPr>
              <a:t>im of Lecture (Week 1) </a:t>
            </a:r>
          </a:p>
        </p:txBody>
      </p:sp>
      <p:sp>
        <p:nvSpPr>
          <p:cNvPr id="7171" name="Content Placeholder 2">
            <a:extLst>
              <a:ext uri="{FF2B5EF4-FFF2-40B4-BE49-F238E27FC236}">
                <a16:creationId xmlns:a16="http://schemas.microsoft.com/office/drawing/2014/main" id="{0BE5AEB3-C11C-0D75-5C54-517A13643258}"/>
              </a:ext>
            </a:extLst>
          </p:cNvPr>
          <p:cNvSpPr>
            <a:spLocks noGrp="1"/>
          </p:cNvSpPr>
          <p:nvPr>
            <p:ph idx="1"/>
          </p:nvPr>
        </p:nvSpPr>
        <p:spPr>
          <a:xfrm>
            <a:off x="683568" y="1484313"/>
            <a:ext cx="7560840" cy="4176712"/>
          </a:xfrm>
        </p:spPr>
        <p:txBody>
          <a:bodyPr/>
          <a:lstStyle/>
          <a:p>
            <a:pPr>
              <a:defRPr/>
            </a:pPr>
            <a:endParaRPr lang="en-US" altLang="en-US" sz="2000" dirty="0">
              <a:latin typeface="Arial" panose="020B0604020202020204" pitchFamily="34" charset="0"/>
              <a:cs typeface="Arial" panose="020B0604020202020204" pitchFamily="34" charset="0"/>
            </a:endParaRPr>
          </a:p>
          <a:p>
            <a:pPr>
              <a:lnSpc>
                <a:spcPct val="150000"/>
              </a:lnSpc>
              <a:spcAft>
                <a:spcPts val="600"/>
              </a:spcAft>
              <a:defRPr/>
            </a:pPr>
            <a:r>
              <a:rPr lang="en-US" altLang="en-US" sz="2800" dirty="0">
                <a:latin typeface="Arial" panose="020B0604020202020204" pitchFamily="34" charset="0"/>
                <a:cs typeface="Arial" panose="020B0604020202020204" pitchFamily="34" charset="0"/>
              </a:rPr>
              <a:t>Introduction to the module</a:t>
            </a:r>
          </a:p>
          <a:p>
            <a:pPr>
              <a:lnSpc>
                <a:spcPct val="150000"/>
              </a:lnSpc>
              <a:spcAft>
                <a:spcPts val="600"/>
              </a:spcAft>
              <a:defRPr/>
            </a:pPr>
            <a:r>
              <a:rPr lang="en-GB" altLang="en-US" sz="2800" dirty="0">
                <a:latin typeface="Arial" panose="020B0604020202020204" pitchFamily="34" charset="0"/>
                <a:cs typeface="Arial" panose="020B0604020202020204" pitchFamily="34" charset="0"/>
              </a:rPr>
              <a:t>Module aim and learning outcomes</a:t>
            </a:r>
          </a:p>
          <a:p>
            <a:pPr>
              <a:lnSpc>
                <a:spcPct val="150000"/>
              </a:lnSpc>
              <a:spcAft>
                <a:spcPts val="600"/>
              </a:spcAft>
              <a:defRPr/>
            </a:pPr>
            <a:r>
              <a:rPr lang="en-US" altLang="en-US" sz="2800" dirty="0">
                <a:latin typeface="Arial" panose="020B0604020202020204" pitchFamily="34" charset="0"/>
                <a:cs typeface="Arial" panose="020B0604020202020204" pitchFamily="34" charset="0"/>
              </a:rPr>
              <a:t>Overview of principles of health and social care practice</a:t>
            </a:r>
          </a:p>
          <a:p>
            <a:pPr marL="0" indent="0">
              <a:lnSpc>
                <a:spcPct val="150000"/>
              </a:lnSpc>
              <a:spcAft>
                <a:spcPts val="600"/>
              </a:spcAft>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BD4622C-CCB2-F60C-E79A-BFD01F2AAA6A}"/>
              </a:ext>
            </a:extLst>
          </p:cNvPr>
          <p:cNvSpPr>
            <a:spLocks noGrp="1"/>
          </p:cNvSpPr>
          <p:nvPr>
            <p:ph type="title"/>
          </p:nvPr>
        </p:nvSpPr>
        <p:spPr>
          <a:xfrm>
            <a:off x="250825" y="550069"/>
            <a:ext cx="8950325" cy="1150938"/>
          </a:xfrm>
        </p:spPr>
        <p:txBody>
          <a:bodyPr/>
          <a:lstStyle/>
          <a:p>
            <a:r>
              <a:rPr lang="en-GB" altLang="en-US" sz="4000" b="1" dirty="0"/>
              <a:t>Lesson objectives </a:t>
            </a:r>
            <a:br>
              <a:rPr lang="en-GB" altLang="en-US" sz="4000" b="1" dirty="0"/>
            </a:br>
            <a:r>
              <a:rPr lang="en-GB" altLang="en-US" sz="4000" b="1" dirty="0"/>
              <a:t>(Week 1) </a:t>
            </a:r>
            <a:r>
              <a:rPr lang="en-GB" altLang="en-US" dirty="0"/>
              <a:t/>
            </a:r>
            <a:br>
              <a:rPr lang="en-GB" altLang="en-US" dirty="0"/>
            </a:br>
            <a:endParaRPr lang="en-GB" altLang="en-US" dirty="0"/>
          </a:p>
        </p:txBody>
      </p:sp>
      <p:sp>
        <p:nvSpPr>
          <p:cNvPr id="13315" name="Content Placeholder 2">
            <a:extLst>
              <a:ext uri="{FF2B5EF4-FFF2-40B4-BE49-F238E27FC236}">
                <a16:creationId xmlns:a16="http://schemas.microsoft.com/office/drawing/2014/main" id="{8EE901DA-4705-6D28-E9C2-0BD18191272F}"/>
              </a:ext>
            </a:extLst>
          </p:cNvPr>
          <p:cNvSpPr>
            <a:spLocks noGrp="1"/>
          </p:cNvSpPr>
          <p:nvPr>
            <p:ph idx="1"/>
          </p:nvPr>
        </p:nvSpPr>
        <p:spPr>
          <a:xfrm>
            <a:off x="539750" y="1125538"/>
            <a:ext cx="8280400" cy="3959225"/>
          </a:xfrm>
        </p:spPr>
        <p:txBody>
          <a:bodyPr/>
          <a:lstStyle/>
          <a:p>
            <a:endParaRPr lang="en-GB" altLang="en-US" sz="2800" dirty="0"/>
          </a:p>
          <a:p>
            <a:r>
              <a:rPr lang="en-GB" altLang="en-US" sz="2800" dirty="0"/>
              <a:t>Explain the fundamental principles of health and social care practice. </a:t>
            </a:r>
          </a:p>
          <a:p>
            <a:endParaRPr lang="en-GB" altLang="en-US" sz="1000" dirty="0"/>
          </a:p>
          <a:p>
            <a:r>
              <a:rPr lang="en-GB" altLang="en-US" sz="2800" dirty="0"/>
              <a:t>Apply these fundamental principles in health and social care practice. </a:t>
            </a:r>
          </a:p>
          <a:p>
            <a:endParaRPr lang="en-GB" altLang="en-US" sz="1000" dirty="0"/>
          </a:p>
          <a:p>
            <a:r>
              <a:rPr lang="en-GB" altLang="en-US" sz="2800" dirty="0"/>
              <a:t>Evaluate the impact of these principles on the service users and on the quality of care provided. </a:t>
            </a:r>
          </a:p>
        </p:txBody>
      </p:sp>
      <p:sp>
        <p:nvSpPr>
          <p:cNvPr id="4" name="Date Placeholder 3">
            <a:extLst>
              <a:ext uri="{FF2B5EF4-FFF2-40B4-BE49-F238E27FC236}">
                <a16:creationId xmlns:a16="http://schemas.microsoft.com/office/drawing/2014/main" id="{09A4334D-13B9-4C0C-3B64-D78A354DC719}"/>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3317" name="Slide Number Placeholder 4">
            <a:extLst>
              <a:ext uri="{FF2B5EF4-FFF2-40B4-BE49-F238E27FC236}">
                <a16:creationId xmlns:a16="http://schemas.microsoft.com/office/drawing/2014/main" id="{981EE95D-8899-0486-DD78-766E376A85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10AD0C-A059-43EC-B1F8-D7BB26500BAC}" type="slidenum">
              <a:rPr lang="en-GB" altLang="en-US" smtClean="0">
                <a:solidFill>
                  <a:srgbClr val="898989"/>
                </a:solidFill>
                <a:latin typeface="Myriad Pro"/>
              </a:rPr>
              <a:pPr/>
              <a:t>5</a:t>
            </a:fld>
            <a:endParaRPr lang="en-GB" altLang="en-US">
              <a:solidFill>
                <a:srgbClr val="898989"/>
              </a:solidFill>
              <a:latin typeface="Myriad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8645DE9-4FCD-CE55-7BA1-D5A6B879E48C}"/>
              </a:ext>
            </a:extLst>
          </p:cNvPr>
          <p:cNvSpPr>
            <a:spLocks noGrp="1"/>
          </p:cNvSpPr>
          <p:nvPr>
            <p:ph type="title"/>
          </p:nvPr>
        </p:nvSpPr>
        <p:spPr>
          <a:xfrm>
            <a:off x="457200" y="274638"/>
            <a:ext cx="8229600" cy="1714500"/>
          </a:xfrm>
        </p:spPr>
        <p:txBody>
          <a:bodyPr/>
          <a:lstStyle/>
          <a:p>
            <a:r>
              <a:rPr lang="en-GB" altLang="en-US" b="1"/>
              <a:t>What do we already know about this topic?</a:t>
            </a:r>
            <a:r>
              <a:rPr lang="en-GB" altLang="en-US"/>
              <a:t/>
            </a:r>
            <a:br>
              <a:rPr lang="en-GB" altLang="en-US"/>
            </a:br>
            <a:endParaRPr lang="en-GB" altLang="en-US"/>
          </a:p>
        </p:txBody>
      </p:sp>
      <p:sp>
        <p:nvSpPr>
          <p:cNvPr id="4" name="Date Placeholder 3">
            <a:extLst>
              <a:ext uri="{FF2B5EF4-FFF2-40B4-BE49-F238E27FC236}">
                <a16:creationId xmlns:a16="http://schemas.microsoft.com/office/drawing/2014/main" id="{57D21B25-5405-DC67-931F-074ED431EF57}"/>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4340" name="Slide Number Placeholder 4">
            <a:extLst>
              <a:ext uri="{FF2B5EF4-FFF2-40B4-BE49-F238E27FC236}">
                <a16:creationId xmlns:a16="http://schemas.microsoft.com/office/drawing/2014/main" id="{4345EBBF-80D9-B96D-80A4-F81C058BD17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D7DA4D-9D04-4DF8-A111-C7D325304F03}" type="slidenum">
              <a:rPr lang="en-GB" altLang="en-US" smtClean="0">
                <a:solidFill>
                  <a:srgbClr val="898989"/>
                </a:solidFill>
                <a:latin typeface="Myriad Pro"/>
              </a:rPr>
              <a:pPr/>
              <a:t>6</a:t>
            </a:fld>
            <a:endParaRPr lang="en-GB" altLang="en-US">
              <a:solidFill>
                <a:srgbClr val="898989"/>
              </a:solidFill>
              <a:latin typeface="Myriad Pro"/>
            </a:endParaRPr>
          </a:p>
        </p:txBody>
      </p:sp>
      <p:pic>
        <p:nvPicPr>
          <p:cNvPr id="14341" name="Content Placeholder 3">
            <a:extLst>
              <a:ext uri="{FF2B5EF4-FFF2-40B4-BE49-F238E27FC236}">
                <a16:creationId xmlns:a16="http://schemas.microsoft.com/office/drawing/2014/main" id="{BC24DB74-078A-CE3A-1931-42B0DC634FBD}"/>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l="9084" t="20885" r="19412" b="9068"/>
          <a:stretch>
            <a:fillRect/>
          </a:stretch>
        </p:blipFill>
        <p:spPr>
          <a:xfrm>
            <a:off x="539750" y="1557338"/>
            <a:ext cx="8147050" cy="4103687"/>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A044CE2-4BE7-629F-CEB1-EC974FC3F98E}"/>
              </a:ext>
            </a:extLst>
          </p:cNvPr>
          <p:cNvSpPr>
            <a:spLocks noGrp="1"/>
          </p:cNvSpPr>
          <p:nvPr>
            <p:ph type="title"/>
          </p:nvPr>
        </p:nvSpPr>
        <p:spPr/>
        <p:txBody>
          <a:bodyPr/>
          <a:lstStyle/>
          <a:p>
            <a:r>
              <a:rPr lang="en-GB" altLang="en-US" sz="3600" b="1"/>
              <a:t>The fundamental principles of health and social care practice</a:t>
            </a:r>
          </a:p>
        </p:txBody>
      </p:sp>
      <p:sp>
        <p:nvSpPr>
          <p:cNvPr id="15363" name="Content Placeholder 2">
            <a:extLst>
              <a:ext uri="{FF2B5EF4-FFF2-40B4-BE49-F238E27FC236}">
                <a16:creationId xmlns:a16="http://schemas.microsoft.com/office/drawing/2014/main" id="{F18F8B12-988A-9408-4BB5-F3056DCAA300}"/>
              </a:ext>
            </a:extLst>
          </p:cNvPr>
          <p:cNvSpPr>
            <a:spLocks noGrp="1"/>
          </p:cNvSpPr>
          <p:nvPr>
            <p:ph idx="1"/>
          </p:nvPr>
        </p:nvSpPr>
        <p:spPr>
          <a:xfrm>
            <a:off x="457200" y="1600200"/>
            <a:ext cx="8362950" cy="3916363"/>
          </a:xfrm>
        </p:spPr>
        <p:txBody>
          <a:bodyPr/>
          <a:lstStyle/>
          <a:p>
            <a:r>
              <a:rPr lang="en-GB" altLang="en-US" dirty="0"/>
              <a:t>The principles describe what constitutes </a:t>
            </a:r>
            <a:r>
              <a:rPr lang="en-GB" altLang="en-US" b="1" dirty="0"/>
              <a:t>safe</a:t>
            </a:r>
            <a:r>
              <a:rPr lang="en-GB" altLang="en-US" dirty="0"/>
              <a:t> and </a:t>
            </a:r>
            <a:r>
              <a:rPr lang="en-GB" altLang="en-US" b="1" dirty="0"/>
              <a:t>effective</a:t>
            </a:r>
            <a:r>
              <a:rPr lang="en-GB" altLang="en-US" dirty="0"/>
              <a:t> healthcare, and cover the aspects of behaviour, attitude and approach that underpin good care. </a:t>
            </a:r>
            <a:endParaRPr lang="en-GB" altLang="en-US" dirty="0" smtClean="0"/>
          </a:p>
          <a:p>
            <a:endParaRPr lang="en-GB" altLang="en-US" sz="1000" dirty="0"/>
          </a:p>
          <a:p>
            <a:r>
              <a:rPr lang="en-GB" altLang="en-US" dirty="0"/>
              <a:t>These principles should be included into </a:t>
            </a:r>
            <a:r>
              <a:rPr lang="en-GB" altLang="en-US" b="1" dirty="0"/>
              <a:t>everything</a:t>
            </a:r>
            <a:r>
              <a:rPr lang="en-GB" altLang="en-US" dirty="0"/>
              <a:t> that you do in your practice. </a:t>
            </a:r>
          </a:p>
          <a:p>
            <a:endParaRPr lang="en-GB" altLang="en-US" dirty="0"/>
          </a:p>
        </p:txBody>
      </p:sp>
      <p:sp>
        <p:nvSpPr>
          <p:cNvPr id="4" name="Date Placeholder 3">
            <a:extLst>
              <a:ext uri="{FF2B5EF4-FFF2-40B4-BE49-F238E27FC236}">
                <a16:creationId xmlns:a16="http://schemas.microsoft.com/office/drawing/2014/main" id="{3090CF12-38AE-4504-397B-3AE92A97FF27}"/>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5365" name="Slide Number Placeholder 4">
            <a:extLst>
              <a:ext uri="{FF2B5EF4-FFF2-40B4-BE49-F238E27FC236}">
                <a16:creationId xmlns:a16="http://schemas.microsoft.com/office/drawing/2014/main" id="{23A4A0DD-6E08-89A6-CF7C-267956E7DCC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A1DE01-80F1-4DCD-B1F7-4B544A8448E8}" type="slidenum">
              <a:rPr lang="en-GB" altLang="en-US" smtClean="0">
                <a:solidFill>
                  <a:srgbClr val="898989"/>
                </a:solidFill>
                <a:latin typeface="Myriad Pro"/>
              </a:rPr>
              <a:pPr/>
              <a:t>7</a:t>
            </a:fld>
            <a:endParaRPr lang="en-GB" altLang="en-US">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72D8B21-5390-5D6F-1EF9-236FAB6AE853}"/>
              </a:ext>
            </a:extLst>
          </p:cNvPr>
          <p:cNvSpPr>
            <a:spLocks noGrp="1"/>
          </p:cNvSpPr>
          <p:nvPr>
            <p:ph type="title"/>
          </p:nvPr>
        </p:nvSpPr>
        <p:spPr>
          <a:xfrm>
            <a:off x="492125" y="274638"/>
            <a:ext cx="8229600" cy="1143000"/>
          </a:xfrm>
        </p:spPr>
        <p:txBody>
          <a:bodyPr/>
          <a:lstStyle/>
          <a:p>
            <a:r>
              <a:rPr lang="en-GB" altLang="en-US" b="1"/>
              <a:t>What do these principles include?</a:t>
            </a:r>
          </a:p>
        </p:txBody>
      </p:sp>
      <p:pic>
        <p:nvPicPr>
          <p:cNvPr id="16387" name="Content Placeholder 5">
            <a:extLst>
              <a:ext uri="{FF2B5EF4-FFF2-40B4-BE49-F238E27FC236}">
                <a16:creationId xmlns:a16="http://schemas.microsoft.com/office/drawing/2014/main" id="{0C0F0C96-423A-C975-0D30-16060A89B0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2927" t="-14215" r="12805" b="17023"/>
          <a:stretch>
            <a:fillRect/>
          </a:stretch>
        </p:blipFill>
        <p:spPr>
          <a:xfrm>
            <a:off x="71438" y="2133600"/>
            <a:ext cx="9072562" cy="3024188"/>
          </a:xfrm>
        </p:spPr>
      </p:pic>
      <p:sp>
        <p:nvSpPr>
          <p:cNvPr id="4" name="Date Placeholder 3">
            <a:extLst>
              <a:ext uri="{FF2B5EF4-FFF2-40B4-BE49-F238E27FC236}">
                <a16:creationId xmlns:a16="http://schemas.microsoft.com/office/drawing/2014/main" id="{B8C9549C-C701-4035-96DB-F40F1CE9DC6F}"/>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6389" name="Slide Number Placeholder 4">
            <a:extLst>
              <a:ext uri="{FF2B5EF4-FFF2-40B4-BE49-F238E27FC236}">
                <a16:creationId xmlns:a16="http://schemas.microsoft.com/office/drawing/2014/main" id="{9485E574-D7B4-167A-B33C-CBE10E8B72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950F02-7B04-45F3-8DC7-B3D14B0C75DA}" type="slidenum">
              <a:rPr lang="en-GB" altLang="en-US" smtClean="0">
                <a:solidFill>
                  <a:srgbClr val="898989"/>
                </a:solidFill>
                <a:latin typeface="Myriad Pro"/>
              </a:rPr>
              <a:pPr/>
              <a:t>8</a:t>
            </a:fld>
            <a:endParaRPr lang="en-GB" altLang="en-US">
              <a:solidFill>
                <a:srgbClr val="898989"/>
              </a:solidFill>
              <a:latin typeface="Myriad Pro"/>
            </a:endParaRPr>
          </a:p>
        </p:txBody>
      </p:sp>
      <p:sp>
        <p:nvSpPr>
          <p:cNvPr id="16390" name="TextBox 6">
            <a:extLst>
              <a:ext uri="{FF2B5EF4-FFF2-40B4-BE49-F238E27FC236}">
                <a16:creationId xmlns:a16="http://schemas.microsoft.com/office/drawing/2014/main" id="{6F198952-F8E4-B6AE-39A3-00783B1F21FB}"/>
              </a:ext>
            </a:extLst>
          </p:cNvPr>
          <p:cNvSpPr txBox="1">
            <a:spLocks noChangeArrowheads="1"/>
          </p:cNvSpPr>
          <p:nvPr/>
        </p:nvSpPr>
        <p:spPr bwMode="auto">
          <a:xfrm>
            <a:off x="900113" y="2133600"/>
            <a:ext cx="7191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1</a:t>
            </a:r>
          </a:p>
        </p:txBody>
      </p:sp>
      <p:sp>
        <p:nvSpPr>
          <p:cNvPr id="16391" name="TextBox 8">
            <a:extLst>
              <a:ext uri="{FF2B5EF4-FFF2-40B4-BE49-F238E27FC236}">
                <a16:creationId xmlns:a16="http://schemas.microsoft.com/office/drawing/2014/main" id="{7C000EDA-4A4C-DE3A-75C8-AB5EB7B86B95}"/>
              </a:ext>
            </a:extLst>
          </p:cNvPr>
          <p:cNvSpPr txBox="1">
            <a:spLocks noChangeArrowheads="1"/>
          </p:cNvSpPr>
          <p:nvPr/>
        </p:nvSpPr>
        <p:spPr bwMode="auto">
          <a:xfrm>
            <a:off x="3348038" y="2133600"/>
            <a:ext cx="431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2</a:t>
            </a:r>
          </a:p>
        </p:txBody>
      </p:sp>
      <p:sp>
        <p:nvSpPr>
          <p:cNvPr id="16392" name="TextBox 10">
            <a:extLst>
              <a:ext uri="{FF2B5EF4-FFF2-40B4-BE49-F238E27FC236}">
                <a16:creationId xmlns:a16="http://schemas.microsoft.com/office/drawing/2014/main" id="{D163ACDF-B73D-299F-E4A2-B914159B12A7}"/>
              </a:ext>
            </a:extLst>
          </p:cNvPr>
          <p:cNvSpPr txBox="1">
            <a:spLocks noChangeArrowheads="1"/>
          </p:cNvSpPr>
          <p:nvPr/>
        </p:nvSpPr>
        <p:spPr bwMode="auto">
          <a:xfrm rot="10800000" flipV="1">
            <a:off x="5580063" y="2101850"/>
            <a:ext cx="504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3</a:t>
            </a:r>
          </a:p>
        </p:txBody>
      </p:sp>
      <p:sp>
        <p:nvSpPr>
          <p:cNvPr id="16393" name="TextBox 12">
            <a:extLst>
              <a:ext uri="{FF2B5EF4-FFF2-40B4-BE49-F238E27FC236}">
                <a16:creationId xmlns:a16="http://schemas.microsoft.com/office/drawing/2014/main" id="{D24C4AF3-EC79-9AF6-E3C2-C83C6AF6D9AD}"/>
              </a:ext>
            </a:extLst>
          </p:cNvPr>
          <p:cNvSpPr txBox="1">
            <a:spLocks noChangeArrowheads="1"/>
          </p:cNvSpPr>
          <p:nvPr/>
        </p:nvSpPr>
        <p:spPr bwMode="auto">
          <a:xfrm>
            <a:off x="7812088" y="2101850"/>
            <a:ext cx="6492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E57270E-4388-9AF2-B7B5-E667E9532C39}"/>
              </a:ext>
            </a:extLst>
          </p:cNvPr>
          <p:cNvSpPr>
            <a:spLocks noGrp="1"/>
          </p:cNvSpPr>
          <p:nvPr>
            <p:ph type="title"/>
          </p:nvPr>
        </p:nvSpPr>
        <p:spPr>
          <a:xfrm>
            <a:off x="457200" y="203200"/>
            <a:ext cx="7499350" cy="1138238"/>
          </a:xfrm>
        </p:spPr>
        <p:txBody>
          <a:bodyPr/>
          <a:lstStyle/>
          <a:p>
            <a:r>
              <a:rPr lang="en-GB" altLang="en-US" sz="3600" b="1"/>
              <a:t>1 - The principles of support </a:t>
            </a:r>
          </a:p>
        </p:txBody>
      </p:sp>
      <p:sp>
        <p:nvSpPr>
          <p:cNvPr id="3" name="Content Placeholder 2">
            <a:extLst>
              <a:ext uri="{FF2B5EF4-FFF2-40B4-BE49-F238E27FC236}">
                <a16:creationId xmlns:a16="http://schemas.microsoft.com/office/drawing/2014/main" id="{0F8B4D4A-5600-821C-9E77-3CDCBF37DE3A}"/>
              </a:ext>
            </a:extLst>
          </p:cNvPr>
          <p:cNvSpPr>
            <a:spLocks noGrp="1"/>
          </p:cNvSpPr>
          <p:nvPr>
            <p:ph idx="1"/>
          </p:nvPr>
        </p:nvSpPr>
        <p:spPr>
          <a:xfrm>
            <a:off x="457200" y="1600200"/>
            <a:ext cx="8229600" cy="3916363"/>
          </a:xfrm>
        </p:spPr>
        <p:txBody>
          <a:bodyPr/>
          <a:lstStyle/>
          <a:p>
            <a:pPr>
              <a:defRPr/>
            </a:pPr>
            <a:r>
              <a:rPr lang="en-GB" dirty="0"/>
              <a:t>The principles of support include: </a:t>
            </a:r>
          </a:p>
          <a:p>
            <a:pPr marL="0" indent="0">
              <a:buFont typeface="Arial" panose="020B0604020202020204" pitchFamily="34" charset="0"/>
              <a:buNone/>
              <a:defRPr/>
            </a:pPr>
            <a:endParaRPr lang="en-GB" dirty="0"/>
          </a:p>
          <a:p>
            <a:pPr>
              <a:defRPr/>
            </a:pPr>
            <a:r>
              <a:rPr lang="en-GB" dirty="0"/>
              <a:t>choice, dignity, independence, partnership, privacy, respect, rights, empowerment, compassion, equality and inclusion. </a:t>
            </a:r>
          </a:p>
          <a:p>
            <a:pPr>
              <a:defRPr/>
            </a:pPr>
            <a:endParaRPr lang="en-GB" dirty="0"/>
          </a:p>
        </p:txBody>
      </p:sp>
      <p:sp>
        <p:nvSpPr>
          <p:cNvPr id="4" name="Date Placeholder 3">
            <a:extLst>
              <a:ext uri="{FF2B5EF4-FFF2-40B4-BE49-F238E27FC236}">
                <a16:creationId xmlns:a16="http://schemas.microsoft.com/office/drawing/2014/main" id="{E2EA1058-B683-9E87-0AEE-D24A1C1E4E5A}"/>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7413" name="Slide Number Placeholder 4">
            <a:extLst>
              <a:ext uri="{FF2B5EF4-FFF2-40B4-BE49-F238E27FC236}">
                <a16:creationId xmlns:a16="http://schemas.microsoft.com/office/drawing/2014/main" id="{DE418145-09FA-3FD7-F420-93121ADB2B2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0E34-0DD1-4372-ADA1-9829EFB3090D}" type="slidenum">
              <a:rPr lang="en-GB" altLang="en-US" smtClean="0">
                <a:solidFill>
                  <a:srgbClr val="898989"/>
                </a:solidFill>
                <a:latin typeface="Myriad Pro"/>
              </a:rPr>
              <a:pPr/>
              <a:t>9</a:t>
            </a:fld>
            <a:endParaRPr lang="en-GB" altLang="en-US">
              <a:solidFill>
                <a:srgbClr val="898989"/>
              </a:solidFill>
              <a:latin typeface="Myriad Pro"/>
            </a:endParaRPr>
          </a:p>
        </p:txBody>
      </p:sp>
      <p:pic>
        <p:nvPicPr>
          <p:cNvPr id="17414" name="Picture 5">
            <a:extLst>
              <a:ext uri="{FF2B5EF4-FFF2-40B4-BE49-F238E27FC236}">
                <a16:creationId xmlns:a16="http://schemas.microsoft.com/office/drawing/2014/main" id="{C14FD1F6-AF5F-2EE2-EE35-97BC4EF2E5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288" y="404813"/>
            <a:ext cx="1704975"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057922-7CFA-3F33-6AEC-DF9B0E832ECB}"/>
              </a:ext>
            </a:extLst>
          </p:cNvPr>
          <p:cNvSpPr>
            <a:spLocks noGrp="1"/>
          </p:cNvSpPr>
          <p:nvPr>
            <p:ph type="title"/>
          </p:nvPr>
        </p:nvSpPr>
        <p:spPr/>
        <p:txBody>
          <a:bodyPr/>
          <a:lstStyle/>
          <a:p>
            <a:r>
              <a:rPr lang="en-GB" altLang="en-US" b="1"/>
              <a:t>Activity</a:t>
            </a:r>
            <a:r>
              <a:rPr lang="en-GB" altLang="en-US"/>
              <a:t> </a:t>
            </a:r>
          </a:p>
        </p:txBody>
      </p:sp>
      <p:sp>
        <p:nvSpPr>
          <p:cNvPr id="18435" name="Content Placeholder 2">
            <a:extLst>
              <a:ext uri="{FF2B5EF4-FFF2-40B4-BE49-F238E27FC236}">
                <a16:creationId xmlns:a16="http://schemas.microsoft.com/office/drawing/2014/main" id="{D514D069-FF46-ECD4-890E-68F66B2211F2}"/>
              </a:ext>
            </a:extLst>
          </p:cNvPr>
          <p:cNvSpPr>
            <a:spLocks noGrp="1"/>
          </p:cNvSpPr>
          <p:nvPr>
            <p:ph idx="1"/>
          </p:nvPr>
        </p:nvSpPr>
        <p:spPr>
          <a:xfrm>
            <a:off x="457200" y="1600200"/>
            <a:ext cx="8229600" cy="3916363"/>
          </a:xfrm>
        </p:spPr>
        <p:txBody>
          <a:bodyPr/>
          <a:lstStyle/>
          <a:p>
            <a:r>
              <a:rPr lang="en-GB" altLang="en-US" b="1"/>
              <a:t>Research and define the following terms:  </a:t>
            </a:r>
          </a:p>
          <a:p>
            <a:r>
              <a:rPr lang="en-GB" altLang="en-US"/>
              <a:t>Dignity</a:t>
            </a:r>
          </a:p>
          <a:p>
            <a:r>
              <a:rPr lang="en-GB" altLang="en-US"/>
              <a:t>Partnership</a:t>
            </a:r>
          </a:p>
          <a:p>
            <a:r>
              <a:rPr lang="en-GB" altLang="en-US"/>
              <a:t>Privacy</a:t>
            </a:r>
          </a:p>
          <a:p>
            <a:r>
              <a:rPr lang="en-GB" altLang="en-US"/>
              <a:t>Empowerment</a:t>
            </a:r>
          </a:p>
          <a:p>
            <a:r>
              <a:rPr lang="en-GB" altLang="en-US"/>
              <a:t>Compassion</a:t>
            </a:r>
          </a:p>
        </p:txBody>
      </p:sp>
      <p:sp>
        <p:nvSpPr>
          <p:cNvPr id="4" name="Date Placeholder 3">
            <a:extLst>
              <a:ext uri="{FF2B5EF4-FFF2-40B4-BE49-F238E27FC236}">
                <a16:creationId xmlns:a16="http://schemas.microsoft.com/office/drawing/2014/main" id="{FDEE32DF-4E1E-1E8E-6D7A-8B6B006871DE}"/>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8437" name="Slide Number Placeholder 4">
            <a:extLst>
              <a:ext uri="{FF2B5EF4-FFF2-40B4-BE49-F238E27FC236}">
                <a16:creationId xmlns:a16="http://schemas.microsoft.com/office/drawing/2014/main" id="{8C64C510-6969-2D23-9181-DDFD8D99EC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A74438-81DB-4D33-8664-A3A341CDE75F}" type="slidenum">
              <a:rPr lang="en-GB" altLang="en-US" smtClean="0">
                <a:solidFill>
                  <a:srgbClr val="898989"/>
                </a:solidFill>
                <a:latin typeface="Myriad Pro"/>
              </a:rPr>
              <a:pPr/>
              <a:t>10</a:t>
            </a:fld>
            <a:endParaRPr lang="en-GB" altLang="en-US">
              <a:solidFill>
                <a:srgbClr val="898989"/>
              </a:solidFill>
              <a:latin typeface="Myriad Pro"/>
            </a:endParaRPr>
          </a:p>
        </p:txBody>
      </p:sp>
      <p:pic>
        <p:nvPicPr>
          <p:cNvPr id="18438" name="Picture 2" descr="See the source image">
            <a:extLst>
              <a:ext uri="{FF2B5EF4-FFF2-40B4-BE49-F238E27FC236}">
                <a16:creationId xmlns:a16="http://schemas.microsoft.com/office/drawing/2014/main" id="{3C49F6B9-2713-EC28-6F88-26AC533A8D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95813" y="2708275"/>
            <a:ext cx="4032250" cy="2268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C07DAC0-1884-480B-AF94-72227F95075C}"/>
              </a:ext>
            </a:extLst>
          </p:cNvPr>
          <p:cNvSpPr>
            <a:spLocks noGrp="1"/>
          </p:cNvSpPr>
          <p:nvPr>
            <p:ph type="title"/>
          </p:nvPr>
        </p:nvSpPr>
        <p:spPr/>
        <p:txBody>
          <a:bodyPr/>
          <a:lstStyle/>
          <a:p>
            <a:r>
              <a:rPr lang="en-GB" altLang="en-US" sz="4000" b="1"/>
              <a:t>Video: Compassion, dignity and respect in health care</a:t>
            </a:r>
          </a:p>
        </p:txBody>
      </p:sp>
      <p:pic>
        <p:nvPicPr>
          <p:cNvPr id="6" name="Online Media 5" title="Compassion, dignity and respect in health care">
            <a:hlinkClick r:id="" action="ppaction://media"/>
            <a:extLst>
              <a:ext uri="{FF2B5EF4-FFF2-40B4-BE49-F238E27FC236}">
                <a16:creationId xmlns:a16="http://schemas.microsoft.com/office/drawing/2014/main" id="{39988190-1165-DF75-F098-C30C039A472D}"/>
              </a:ext>
            </a:extLst>
          </p:cNvPr>
          <p:cNvPicPr>
            <a:picLocks noGrp="1" noRot="1" noChangeAspect="1"/>
          </p:cNvPicPr>
          <p:nvPr>
            <p:ph idx="1"/>
            <a:videoFile r:link="rId1"/>
          </p:nvPr>
        </p:nvPicPr>
        <p:blipFill>
          <a:blip r:embed="rId3"/>
          <a:stretch>
            <a:fillRect/>
          </a:stretch>
        </p:blipFill>
        <p:spPr>
          <a:xfrm>
            <a:off x="1106488" y="1470025"/>
            <a:ext cx="6931025" cy="3916363"/>
          </a:xfrm>
        </p:spPr>
      </p:pic>
      <p:sp>
        <p:nvSpPr>
          <p:cNvPr id="4" name="Date Placeholder 3">
            <a:extLst>
              <a:ext uri="{FF2B5EF4-FFF2-40B4-BE49-F238E27FC236}">
                <a16:creationId xmlns:a16="http://schemas.microsoft.com/office/drawing/2014/main" id="{253448AB-3559-F50D-BC00-6C117EEBD0DA}"/>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19461" name="Slide Number Placeholder 4">
            <a:extLst>
              <a:ext uri="{FF2B5EF4-FFF2-40B4-BE49-F238E27FC236}">
                <a16:creationId xmlns:a16="http://schemas.microsoft.com/office/drawing/2014/main" id="{62E93B96-12D5-34B9-E277-45187D6F7D6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BAB0F7-5D3D-4324-B542-836C76CA949B}" type="slidenum">
              <a:rPr lang="en-GB" altLang="en-US" smtClean="0">
                <a:solidFill>
                  <a:srgbClr val="898989"/>
                </a:solidFill>
                <a:latin typeface="Myriad Pro"/>
              </a:rPr>
              <a:pPr/>
              <a:t>11</a:t>
            </a:fld>
            <a:endParaRPr lang="en-GB" altLang="en-US">
              <a:solidFill>
                <a:srgbClr val="898989"/>
              </a:solidFill>
              <a:latin typeface="Myriad Pro"/>
            </a:endParaRPr>
          </a:p>
        </p:txBody>
      </p:sp>
      <p:sp>
        <p:nvSpPr>
          <p:cNvPr id="19462" name="TextBox 8">
            <a:extLst>
              <a:ext uri="{FF2B5EF4-FFF2-40B4-BE49-F238E27FC236}">
                <a16:creationId xmlns:a16="http://schemas.microsoft.com/office/drawing/2014/main" id="{7F11E6BC-BBC9-60D2-578C-6DB7D9D3D88D}"/>
              </a:ext>
            </a:extLst>
          </p:cNvPr>
          <p:cNvSpPr txBox="1">
            <a:spLocks noChangeArrowheads="1"/>
          </p:cNvSpPr>
          <p:nvPr/>
        </p:nvSpPr>
        <p:spPr bwMode="auto">
          <a:xfrm>
            <a:off x="1042988" y="5386388"/>
            <a:ext cx="437515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000">
                <a:hlinkClick r:id="rId4"/>
              </a:rPr>
              <a:t>https://youtu.be/HVF0273iHus</a:t>
            </a:r>
            <a:r>
              <a:rPr lang="en-GB" altLang="en-US" sz="100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a:extLst>
              <a:ext uri="{FF2B5EF4-FFF2-40B4-BE49-F238E27FC236}">
                <a16:creationId xmlns:a16="http://schemas.microsoft.com/office/drawing/2014/main" id="{3F2B48D5-7167-EF12-C817-1283EDCE726B}"/>
              </a:ext>
            </a:extLst>
          </p:cNvPr>
          <p:cNvSpPr>
            <a:spLocks noGrp="1"/>
          </p:cNvSpPr>
          <p:nvPr>
            <p:ph idx="1"/>
          </p:nvPr>
        </p:nvSpPr>
        <p:spPr>
          <a:xfrm>
            <a:off x="4567238" y="2673350"/>
            <a:ext cx="3733800" cy="2728913"/>
          </a:xfrm>
        </p:spPr>
        <p:txBody>
          <a:bodyPr lIns="68580" tIns="34290" rIns="68580" bIns="34290" anchor="ctr"/>
          <a:lstStyle/>
          <a:p>
            <a:endParaRPr lang="en-US" altLang="en-US" sz="1500">
              <a:solidFill>
                <a:srgbClr val="000000"/>
              </a:solidFill>
            </a:endParaRPr>
          </a:p>
          <a:p>
            <a:endParaRPr lang="en-US" altLang="en-US" sz="1500">
              <a:solidFill>
                <a:srgbClr val="000000"/>
              </a:solidFill>
            </a:endParaRPr>
          </a:p>
        </p:txBody>
      </p:sp>
      <p:sp>
        <p:nvSpPr>
          <p:cNvPr id="7" name="Rectangle 6">
            <a:extLst>
              <a:ext uri="{FF2B5EF4-FFF2-40B4-BE49-F238E27FC236}">
                <a16:creationId xmlns:a16="http://schemas.microsoft.com/office/drawing/2014/main" id="{1827E99F-00CF-F136-F29D-E234EC373377}"/>
              </a:ext>
            </a:extLst>
          </p:cNvPr>
          <p:cNvSpPr/>
          <p:nvPr/>
        </p:nvSpPr>
        <p:spPr>
          <a:xfrm>
            <a:off x="755650" y="-315913"/>
            <a:ext cx="7632700" cy="2989263"/>
          </a:xfrm>
          <a:prstGeom prst="rect">
            <a:avLst/>
          </a:prstGeom>
        </p:spPr>
        <p:txBody>
          <a:bodyPr lIns="68580" tIns="34290" rIns="68580" bIns="34290" anchor="ctr">
            <a:normAutofit/>
          </a:bodyPr>
          <a:lstStyle/>
          <a:p>
            <a:pPr>
              <a:lnSpc>
                <a:spcPct val="90000"/>
              </a:lnSpc>
              <a:spcAft>
                <a:spcPts val="450"/>
              </a:spcAft>
              <a:defRPr/>
            </a:pPr>
            <a:r>
              <a:rPr lang="en-US" sz="4000" b="1" dirty="0">
                <a:solidFill>
                  <a:srgbClr val="000000"/>
                </a:solidFill>
                <a:latin typeface="+mj-lt"/>
                <a:ea typeface="+mj-ea"/>
                <a:cs typeface="+mj-cs"/>
              </a:rPr>
              <a:t>2 - Person-</a:t>
            </a:r>
            <a:r>
              <a:rPr lang="en-US" sz="4000" b="1" dirty="0" err="1">
                <a:solidFill>
                  <a:srgbClr val="000000"/>
                </a:solidFill>
                <a:latin typeface="+mj-lt"/>
                <a:ea typeface="+mj-ea"/>
                <a:cs typeface="+mj-cs"/>
              </a:rPr>
              <a:t>centred</a:t>
            </a:r>
            <a:r>
              <a:rPr lang="en-US" sz="4000" b="1" dirty="0">
                <a:solidFill>
                  <a:srgbClr val="000000"/>
                </a:solidFill>
                <a:latin typeface="+mj-lt"/>
                <a:ea typeface="+mj-ea"/>
                <a:cs typeface="+mj-cs"/>
              </a:rPr>
              <a:t> care and  approach</a:t>
            </a:r>
            <a:r>
              <a:rPr lang="en-US" sz="4000" dirty="0">
                <a:solidFill>
                  <a:srgbClr val="000000"/>
                </a:solidFill>
                <a:latin typeface="+mj-lt"/>
                <a:ea typeface="+mj-ea"/>
                <a:cs typeface="+mj-cs"/>
              </a:rPr>
              <a:t/>
            </a:r>
            <a:br>
              <a:rPr lang="en-US" sz="4000" dirty="0">
                <a:solidFill>
                  <a:srgbClr val="000000"/>
                </a:solidFill>
                <a:latin typeface="+mj-lt"/>
                <a:ea typeface="+mj-ea"/>
                <a:cs typeface="+mj-cs"/>
              </a:rPr>
            </a:br>
            <a:endParaRPr lang="en-US" sz="4000" dirty="0">
              <a:solidFill>
                <a:srgbClr val="000000"/>
              </a:solidFill>
              <a:latin typeface="+mj-lt"/>
              <a:ea typeface="+mj-ea"/>
              <a:cs typeface="+mj-cs"/>
            </a:endParaRPr>
          </a:p>
        </p:txBody>
      </p:sp>
      <p:sp>
        <p:nvSpPr>
          <p:cNvPr id="20484" name="Rectangle 3">
            <a:extLst>
              <a:ext uri="{FF2B5EF4-FFF2-40B4-BE49-F238E27FC236}">
                <a16:creationId xmlns:a16="http://schemas.microsoft.com/office/drawing/2014/main" id="{4202D3FE-5E8C-2D5B-E388-0C9E19836A4B}"/>
              </a:ext>
            </a:extLst>
          </p:cNvPr>
          <p:cNvSpPr>
            <a:spLocks noChangeArrowheads="1"/>
          </p:cNvSpPr>
          <p:nvPr/>
        </p:nvSpPr>
        <p:spPr bwMode="auto">
          <a:xfrm>
            <a:off x="3049588" y="3290888"/>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450"/>
              </a:spcAft>
            </a:pPr>
            <a:r>
              <a:rPr lang="en-GB" altLang="en-US"/>
              <a:t> </a:t>
            </a:r>
          </a:p>
        </p:txBody>
      </p:sp>
      <p:sp>
        <p:nvSpPr>
          <p:cNvPr id="20485" name="Rectangle 7">
            <a:extLst>
              <a:ext uri="{FF2B5EF4-FFF2-40B4-BE49-F238E27FC236}">
                <a16:creationId xmlns:a16="http://schemas.microsoft.com/office/drawing/2014/main" id="{935A7254-FF10-C8C0-B30C-A2AF2D3695D7}"/>
              </a:ext>
            </a:extLst>
          </p:cNvPr>
          <p:cNvSpPr>
            <a:spLocks noChangeArrowheads="1"/>
          </p:cNvSpPr>
          <p:nvPr/>
        </p:nvSpPr>
        <p:spPr bwMode="auto">
          <a:xfrm>
            <a:off x="611188" y="1773238"/>
            <a:ext cx="8208962" cy="415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450"/>
              </a:spcAft>
              <a:buFont typeface="Arial" panose="020B0604020202020204" pitchFamily="34" charset="0"/>
              <a:buChar char="•"/>
            </a:pPr>
            <a:r>
              <a:rPr lang="en-GB" altLang="en-US" sz="3200"/>
              <a:t>It is about working </a:t>
            </a:r>
            <a:r>
              <a:rPr lang="en-GB" altLang="en-US" sz="3200" b="1"/>
              <a:t>‘with’ </a:t>
            </a:r>
            <a:r>
              <a:rPr lang="en-GB" altLang="en-US" sz="3200"/>
              <a:t>people rather than doing ‘to’ them.</a:t>
            </a:r>
          </a:p>
          <a:p>
            <a:pPr>
              <a:spcAft>
                <a:spcPts val="450"/>
              </a:spcAft>
              <a:buFont typeface="Arial" panose="020B0604020202020204" pitchFamily="34" charset="0"/>
              <a:buChar char="•"/>
            </a:pPr>
            <a:endParaRPr lang="en-GB" altLang="en-US" sz="3200"/>
          </a:p>
          <a:p>
            <a:pPr>
              <a:spcAft>
                <a:spcPts val="450"/>
              </a:spcAft>
              <a:buFont typeface="Arial" panose="020B0604020202020204" pitchFamily="34" charset="0"/>
              <a:buChar char="•"/>
            </a:pPr>
            <a:r>
              <a:rPr lang="en-GB" altLang="en-US" sz="3200"/>
              <a:t>The approach is one of </a:t>
            </a:r>
            <a:r>
              <a:rPr lang="en-GB" altLang="en-US" sz="3200" b="1"/>
              <a:t>partnership</a:t>
            </a:r>
            <a:r>
              <a:rPr lang="en-GB" altLang="en-US" sz="3200"/>
              <a:t>, where health professionals step back from being the ‘expert’ in care relationships.</a:t>
            </a:r>
            <a:br>
              <a:rPr lang="en-GB" altLang="en-US" sz="3200"/>
            </a:br>
            <a:endParaRPr lang="en-GB" altLang="en-US" sz="3200"/>
          </a:p>
        </p:txBody>
      </p:sp>
      <p:pic>
        <p:nvPicPr>
          <p:cNvPr id="20486" name="Picture 1">
            <a:extLst>
              <a:ext uri="{FF2B5EF4-FFF2-40B4-BE49-F238E27FC236}">
                <a16:creationId xmlns:a16="http://schemas.microsoft.com/office/drawing/2014/main" id="{621EBDE7-646C-1ED3-5408-9E777A50D6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1900" y="333375"/>
            <a:ext cx="1438275"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F062F36-FCCC-9C52-DE86-AC9D840167BD}"/>
              </a:ext>
            </a:extLst>
          </p:cNvPr>
          <p:cNvSpPr>
            <a:spLocks noGrp="1"/>
          </p:cNvSpPr>
          <p:nvPr>
            <p:ph type="title"/>
          </p:nvPr>
        </p:nvSpPr>
        <p:spPr/>
        <p:txBody>
          <a:bodyPr/>
          <a:lstStyle/>
          <a:p>
            <a:r>
              <a:rPr lang="en-GB" altLang="en-US" sz="4000" b="1"/>
              <a:t>Person-centred care relies on a number of aspects, including:</a:t>
            </a:r>
            <a:endParaRPr lang="en-GB" altLang="en-US" sz="4000"/>
          </a:p>
        </p:txBody>
      </p:sp>
      <p:sp>
        <p:nvSpPr>
          <p:cNvPr id="21507" name="Content Placeholder 2">
            <a:extLst>
              <a:ext uri="{FF2B5EF4-FFF2-40B4-BE49-F238E27FC236}">
                <a16:creationId xmlns:a16="http://schemas.microsoft.com/office/drawing/2014/main" id="{066DB789-5231-4FEF-6840-9C9F3260B0FA}"/>
              </a:ext>
            </a:extLst>
          </p:cNvPr>
          <p:cNvSpPr>
            <a:spLocks noGrp="1"/>
          </p:cNvSpPr>
          <p:nvPr>
            <p:ph idx="1"/>
          </p:nvPr>
        </p:nvSpPr>
        <p:spPr>
          <a:xfrm>
            <a:off x="457200" y="1600200"/>
            <a:ext cx="8229600" cy="3916363"/>
          </a:xfrm>
        </p:spPr>
        <p:txBody>
          <a:bodyPr/>
          <a:lstStyle/>
          <a:p>
            <a:r>
              <a:rPr lang="en-GB" altLang="en-US" sz="2400"/>
              <a:t>People’s values and putting people at the centre of care </a:t>
            </a:r>
          </a:p>
          <a:p>
            <a:r>
              <a:rPr lang="en-GB" altLang="en-US" sz="2400"/>
              <a:t>Taking into account people’s preferences and needs </a:t>
            </a:r>
          </a:p>
          <a:p>
            <a:r>
              <a:rPr lang="en-GB" altLang="en-US" sz="2400"/>
              <a:t>Ensuring people are physically comfortable and safe </a:t>
            </a:r>
          </a:p>
          <a:p>
            <a:r>
              <a:rPr lang="en-GB" altLang="en-US" sz="2400"/>
              <a:t>Emotional support involving family and friends </a:t>
            </a:r>
          </a:p>
          <a:p>
            <a:r>
              <a:rPr lang="en-GB" altLang="en-US" sz="2400"/>
              <a:t>Making sure people have access to appropriate care that they need, when and where they need it </a:t>
            </a:r>
          </a:p>
          <a:p>
            <a:r>
              <a:rPr lang="en-GB" altLang="en-US" sz="2400"/>
              <a:t>Ensuring people get all the information they need, in a way that is accessible for them, to make decisions for their care and support. </a:t>
            </a:r>
          </a:p>
          <a:p>
            <a:endParaRPr lang="en-GB" altLang="en-US"/>
          </a:p>
        </p:txBody>
      </p:sp>
      <p:sp>
        <p:nvSpPr>
          <p:cNvPr id="4" name="Date Placeholder 3">
            <a:extLst>
              <a:ext uri="{FF2B5EF4-FFF2-40B4-BE49-F238E27FC236}">
                <a16:creationId xmlns:a16="http://schemas.microsoft.com/office/drawing/2014/main" id="{6F35ED0C-E2DB-0633-2E2F-6A83E2CD949C}"/>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21509" name="Slide Number Placeholder 4">
            <a:extLst>
              <a:ext uri="{FF2B5EF4-FFF2-40B4-BE49-F238E27FC236}">
                <a16:creationId xmlns:a16="http://schemas.microsoft.com/office/drawing/2014/main" id="{BB753225-473A-EAFC-BE9A-F5807CD1062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DC5CA6-F6AA-4178-B32A-D48D0703E2D0}" type="slidenum">
              <a:rPr lang="en-GB" altLang="en-US" smtClean="0">
                <a:solidFill>
                  <a:srgbClr val="898989"/>
                </a:solidFill>
                <a:latin typeface="Myriad Pro"/>
              </a:rPr>
              <a:pPr/>
              <a:t>13</a:t>
            </a:fld>
            <a:endParaRPr lang="en-GB" altLang="en-US">
              <a:solidFill>
                <a:srgbClr val="898989"/>
              </a:solidFill>
              <a:latin typeface="Myriad Pr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420958A-3945-CE47-29D2-CE1F44BCB171}"/>
              </a:ext>
            </a:extLst>
          </p:cNvPr>
          <p:cNvSpPr>
            <a:spLocks noGrp="1"/>
          </p:cNvSpPr>
          <p:nvPr>
            <p:ph type="title"/>
          </p:nvPr>
        </p:nvSpPr>
        <p:spPr>
          <a:xfrm>
            <a:off x="457200" y="274638"/>
            <a:ext cx="8229600" cy="850900"/>
          </a:xfrm>
        </p:spPr>
        <p:txBody>
          <a:bodyPr/>
          <a:lstStyle/>
          <a:p>
            <a:r>
              <a:rPr lang="en-GB" altLang="en-US" sz="4000" b="1"/>
              <a:t>3 - Protection from risk of harm </a:t>
            </a:r>
          </a:p>
        </p:txBody>
      </p:sp>
      <p:sp>
        <p:nvSpPr>
          <p:cNvPr id="22531" name="Content Placeholder 2">
            <a:extLst>
              <a:ext uri="{FF2B5EF4-FFF2-40B4-BE49-F238E27FC236}">
                <a16:creationId xmlns:a16="http://schemas.microsoft.com/office/drawing/2014/main" id="{82F2DEDE-1AF2-FA43-753E-2791E28FC58F}"/>
              </a:ext>
            </a:extLst>
          </p:cNvPr>
          <p:cNvSpPr>
            <a:spLocks noGrp="1"/>
          </p:cNvSpPr>
          <p:nvPr>
            <p:ph idx="1"/>
          </p:nvPr>
        </p:nvSpPr>
        <p:spPr>
          <a:xfrm>
            <a:off x="457200" y="1600200"/>
            <a:ext cx="8229600" cy="3916363"/>
          </a:xfrm>
        </p:spPr>
        <p:txBody>
          <a:bodyPr/>
          <a:lstStyle/>
          <a:p>
            <a:endParaRPr lang="en-GB" altLang="en-US"/>
          </a:p>
          <a:p>
            <a:r>
              <a:rPr lang="en-GB" altLang="en-US"/>
              <a:t>Protection from risk of harm includes assessing risk to self and others; right of individuals to take risks; informing relevant people about identified risks, protecting service users from harm, abuse and neglect.</a:t>
            </a:r>
          </a:p>
          <a:p>
            <a:endParaRPr lang="en-GB" altLang="en-US"/>
          </a:p>
          <a:p>
            <a:endParaRPr lang="en-GB" altLang="en-US"/>
          </a:p>
        </p:txBody>
      </p:sp>
      <p:sp>
        <p:nvSpPr>
          <p:cNvPr id="4" name="Date Placeholder 3">
            <a:extLst>
              <a:ext uri="{FF2B5EF4-FFF2-40B4-BE49-F238E27FC236}">
                <a16:creationId xmlns:a16="http://schemas.microsoft.com/office/drawing/2014/main" id="{7649630C-34EF-AFF4-EAE9-4BBD0828746D}"/>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22533" name="Slide Number Placeholder 4">
            <a:extLst>
              <a:ext uri="{FF2B5EF4-FFF2-40B4-BE49-F238E27FC236}">
                <a16:creationId xmlns:a16="http://schemas.microsoft.com/office/drawing/2014/main" id="{F9CE3170-C12A-A82F-3549-1E52B1E4BCA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38063-42C6-48B2-AE08-A2CEE0E0E11B}" type="slidenum">
              <a:rPr lang="en-GB" altLang="en-US" smtClean="0">
                <a:solidFill>
                  <a:srgbClr val="898989"/>
                </a:solidFill>
                <a:latin typeface="Myriad Pro"/>
              </a:rPr>
              <a:pPr/>
              <a:t>14</a:t>
            </a:fld>
            <a:endParaRPr lang="en-GB" altLang="en-US">
              <a:solidFill>
                <a:srgbClr val="898989"/>
              </a:solidFill>
              <a:latin typeface="Myriad Pro"/>
            </a:endParaRPr>
          </a:p>
        </p:txBody>
      </p:sp>
      <p:pic>
        <p:nvPicPr>
          <p:cNvPr id="22534" name="Picture 5">
            <a:extLst>
              <a:ext uri="{FF2B5EF4-FFF2-40B4-BE49-F238E27FC236}">
                <a16:creationId xmlns:a16="http://schemas.microsoft.com/office/drawing/2014/main" id="{04BDB681-EB1C-41EB-31EF-441827CD02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188" y="976313"/>
            <a:ext cx="1296987" cy="13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47F7F2A-CD8E-2AFA-1360-C2700B8C96D2}"/>
              </a:ext>
            </a:extLst>
          </p:cNvPr>
          <p:cNvSpPr>
            <a:spLocks noGrp="1"/>
          </p:cNvSpPr>
          <p:nvPr>
            <p:ph type="title"/>
          </p:nvPr>
        </p:nvSpPr>
        <p:spPr>
          <a:xfrm>
            <a:off x="457200" y="274638"/>
            <a:ext cx="8362950" cy="706437"/>
          </a:xfrm>
        </p:spPr>
        <p:txBody>
          <a:bodyPr/>
          <a:lstStyle/>
          <a:p>
            <a:pPr algn="l"/>
            <a:r>
              <a:rPr lang="en-GB" altLang="en-US" sz="4000" b="1"/>
              <a:t>4 - The principle of confidentiality </a:t>
            </a:r>
          </a:p>
        </p:txBody>
      </p:sp>
      <p:sp>
        <p:nvSpPr>
          <p:cNvPr id="23555" name="Content Placeholder 2">
            <a:extLst>
              <a:ext uri="{FF2B5EF4-FFF2-40B4-BE49-F238E27FC236}">
                <a16:creationId xmlns:a16="http://schemas.microsoft.com/office/drawing/2014/main" id="{98520518-1CD7-5308-3907-0AD0B162E8DE}"/>
              </a:ext>
            </a:extLst>
          </p:cNvPr>
          <p:cNvSpPr>
            <a:spLocks noGrp="1"/>
          </p:cNvSpPr>
          <p:nvPr>
            <p:ph idx="1"/>
          </p:nvPr>
        </p:nvSpPr>
        <p:spPr>
          <a:xfrm>
            <a:off x="457200" y="1600200"/>
            <a:ext cx="8229600" cy="3916363"/>
          </a:xfrm>
        </p:spPr>
        <p:txBody>
          <a:bodyPr/>
          <a:lstStyle/>
          <a:p>
            <a:r>
              <a:rPr lang="en-GB" altLang="en-US"/>
              <a:t>The principle of confidentiality is about respecting privacy and someone’s personal details. </a:t>
            </a:r>
          </a:p>
          <a:p>
            <a:r>
              <a:rPr lang="en-GB" altLang="en-US"/>
              <a:t>However, if there is a serious safeguarding concern and somebody is at risk, then you have a duty to share this information to keep people safe.</a:t>
            </a:r>
          </a:p>
          <a:p>
            <a:endParaRPr lang="en-GB" altLang="en-US"/>
          </a:p>
        </p:txBody>
      </p:sp>
      <p:sp>
        <p:nvSpPr>
          <p:cNvPr id="4" name="Date Placeholder 3">
            <a:extLst>
              <a:ext uri="{FF2B5EF4-FFF2-40B4-BE49-F238E27FC236}">
                <a16:creationId xmlns:a16="http://schemas.microsoft.com/office/drawing/2014/main" id="{77E75163-8FC1-3B2B-84E9-407B2AAAAF61}"/>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23557" name="Slide Number Placeholder 4">
            <a:extLst>
              <a:ext uri="{FF2B5EF4-FFF2-40B4-BE49-F238E27FC236}">
                <a16:creationId xmlns:a16="http://schemas.microsoft.com/office/drawing/2014/main" id="{A65DB143-2C24-ABEB-2A73-2A386EA9271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7520C8-7ED3-4C30-B8E3-28E31CC8610A}" type="slidenum">
              <a:rPr lang="en-GB" altLang="en-US" smtClean="0">
                <a:solidFill>
                  <a:srgbClr val="898989"/>
                </a:solidFill>
                <a:latin typeface="Myriad Pro"/>
              </a:rPr>
              <a:pPr/>
              <a:t>15</a:t>
            </a:fld>
            <a:endParaRPr lang="en-GB" altLang="en-US">
              <a:solidFill>
                <a:srgbClr val="898989"/>
              </a:solidFill>
              <a:latin typeface="Myriad Pro"/>
            </a:endParaRPr>
          </a:p>
        </p:txBody>
      </p:sp>
      <p:sp>
        <p:nvSpPr>
          <p:cNvPr id="6" name="Rectangle 5">
            <a:extLst>
              <a:ext uri="{FF2B5EF4-FFF2-40B4-BE49-F238E27FC236}">
                <a16:creationId xmlns:a16="http://schemas.microsoft.com/office/drawing/2014/main" id="{4C6512E4-60B9-26C9-21AC-14AFE4E029F6}"/>
              </a:ext>
            </a:extLst>
          </p:cNvPr>
          <p:cNvSpPr/>
          <p:nvPr/>
        </p:nvSpPr>
        <p:spPr>
          <a:xfrm>
            <a:off x="7740352" y="980728"/>
            <a:ext cx="1296144" cy="1204291"/>
          </a:xfrm>
          <a:prstGeom prst="rect">
            <a:avLst/>
          </a:prstGeom>
          <a:blipFill>
            <a:blip r:embed="rId2"/>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8A66C4B9-C782-4D52-C59B-F1F2DF3D0DB0}"/>
              </a:ext>
            </a:extLst>
          </p:cNvPr>
          <p:cNvSpPr>
            <a:spLocks noGrp="1"/>
          </p:cNvSpPr>
          <p:nvPr>
            <p:ph type="title"/>
          </p:nvPr>
        </p:nvSpPr>
        <p:spPr/>
        <p:txBody>
          <a:bodyPr/>
          <a:lstStyle/>
          <a:p>
            <a:r>
              <a:rPr lang="en-GB" altLang="en-US" b="1"/>
              <a:t>6 C’s of Social Care</a:t>
            </a:r>
          </a:p>
        </p:txBody>
      </p:sp>
      <p:sp>
        <p:nvSpPr>
          <p:cNvPr id="24579" name="Content Placeholder 2">
            <a:extLst>
              <a:ext uri="{FF2B5EF4-FFF2-40B4-BE49-F238E27FC236}">
                <a16:creationId xmlns:a16="http://schemas.microsoft.com/office/drawing/2014/main" id="{A687273F-8473-2343-336A-F8E170CCA387}"/>
              </a:ext>
            </a:extLst>
          </p:cNvPr>
          <p:cNvSpPr>
            <a:spLocks noGrp="1"/>
          </p:cNvSpPr>
          <p:nvPr>
            <p:ph idx="1"/>
          </p:nvPr>
        </p:nvSpPr>
        <p:spPr>
          <a:xfrm>
            <a:off x="457200" y="1600200"/>
            <a:ext cx="8229600" cy="3916363"/>
          </a:xfrm>
        </p:spPr>
        <p:txBody>
          <a:bodyPr/>
          <a:lstStyle/>
          <a:p>
            <a:r>
              <a:rPr lang="en-GB" altLang="en-US"/>
              <a:t>What are the 6Cs?</a:t>
            </a:r>
          </a:p>
          <a:p>
            <a:r>
              <a:rPr lang="en-GB" altLang="en-US"/>
              <a:t>Care</a:t>
            </a:r>
          </a:p>
          <a:p>
            <a:r>
              <a:rPr lang="en-GB" altLang="en-US"/>
              <a:t>Compassion</a:t>
            </a:r>
          </a:p>
          <a:p>
            <a:r>
              <a:rPr lang="en-GB" altLang="en-US"/>
              <a:t>Competence</a:t>
            </a:r>
          </a:p>
          <a:p>
            <a:r>
              <a:rPr lang="en-GB" altLang="en-US"/>
              <a:t>Communication</a:t>
            </a:r>
          </a:p>
          <a:p>
            <a:r>
              <a:rPr lang="en-GB" altLang="en-US"/>
              <a:t>Courage</a:t>
            </a:r>
          </a:p>
          <a:p>
            <a:r>
              <a:rPr lang="en-GB" altLang="en-US"/>
              <a:t>Commitment</a:t>
            </a:r>
          </a:p>
        </p:txBody>
      </p:sp>
      <p:sp>
        <p:nvSpPr>
          <p:cNvPr id="4" name="Date Placeholder 3">
            <a:extLst>
              <a:ext uri="{FF2B5EF4-FFF2-40B4-BE49-F238E27FC236}">
                <a16:creationId xmlns:a16="http://schemas.microsoft.com/office/drawing/2014/main" id="{BFCFE08C-10B2-748E-3B4F-AE601974FF42}"/>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24581" name="Slide Number Placeholder 4">
            <a:extLst>
              <a:ext uri="{FF2B5EF4-FFF2-40B4-BE49-F238E27FC236}">
                <a16:creationId xmlns:a16="http://schemas.microsoft.com/office/drawing/2014/main" id="{C769CE88-C0EF-B9F3-9E82-B7B8CC2199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3E4C88-73D6-4E8B-9883-6E8FD120A6C2}" type="slidenum">
              <a:rPr lang="en-GB" altLang="en-US" smtClean="0">
                <a:solidFill>
                  <a:srgbClr val="898989"/>
                </a:solidFill>
                <a:latin typeface="Myriad Pro"/>
              </a:rPr>
              <a:pPr/>
              <a:t>16</a:t>
            </a:fld>
            <a:endParaRPr lang="en-GB" altLang="en-US">
              <a:solidFill>
                <a:srgbClr val="898989"/>
              </a:solidFill>
              <a:latin typeface="Myriad Pro"/>
            </a:endParaRPr>
          </a:p>
        </p:txBody>
      </p:sp>
      <p:pic>
        <p:nvPicPr>
          <p:cNvPr id="24582" name="Picture 2" descr="See the source image">
            <a:extLst>
              <a:ext uri="{FF2B5EF4-FFF2-40B4-BE49-F238E27FC236}">
                <a16:creationId xmlns:a16="http://schemas.microsoft.com/office/drawing/2014/main" id="{9F295F0A-480D-051E-1127-27D8FF311D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863" t="4280" r="22437"/>
          <a:stretch>
            <a:fillRect/>
          </a:stretch>
        </p:blipFill>
        <p:spPr bwMode="auto">
          <a:xfrm>
            <a:off x="4997450" y="1792288"/>
            <a:ext cx="3683000"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39AA-2727-165D-C123-DBD79F91EB5D}"/>
              </a:ext>
            </a:extLst>
          </p:cNvPr>
          <p:cNvSpPr>
            <a:spLocks noGrp="1"/>
          </p:cNvSpPr>
          <p:nvPr>
            <p:ph type="title"/>
          </p:nvPr>
        </p:nvSpPr>
        <p:spPr>
          <a:xfrm>
            <a:off x="451647" y="53752"/>
            <a:ext cx="8229600" cy="782960"/>
          </a:xfrm>
        </p:spPr>
        <p:txBody>
          <a:bodyPr/>
          <a:lstStyle/>
          <a:p>
            <a:r>
              <a:rPr lang="en-GB" b="1" dirty="0"/>
              <a:t>The NHS values</a:t>
            </a:r>
          </a:p>
        </p:txBody>
      </p:sp>
      <p:sp>
        <p:nvSpPr>
          <p:cNvPr id="3" name="Content Placeholder 2">
            <a:extLst>
              <a:ext uri="{FF2B5EF4-FFF2-40B4-BE49-F238E27FC236}">
                <a16:creationId xmlns:a16="http://schemas.microsoft.com/office/drawing/2014/main" id="{C030880A-B917-1294-BCFB-8C102D43E918}"/>
              </a:ext>
            </a:extLst>
          </p:cNvPr>
          <p:cNvSpPr>
            <a:spLocks noGrp="1"/>
          </p:cNvSpPr>
          <p:nvPr>
            <p:ph idx="1"/>
          </p:nvPr>
        </p:nvSpPr>
        <p:spPr>
          <a:xfrm>
            <a:off x="498309" y="836712"/>
            <a:ext cx="8229600" cy="3917032"/>
          </a:xfrm>
        </p:spPr>
        <p:txBody>
          <a:bodyPr/>
          <a:lstStyle/>
          <a:p>
            <a:pPr algn="l"/>
            <a:r>
              <a:rPr lang="en-GB" sz="2000" b="0" i="0" dirty="0">
                <a:solidFill>
                  <a:srgbClr val="333333"/>
                </a:solidFill>
                <a:effectLst/>
              </a:rPr>
              <a:t>So what are the values? There are </a:t>
            </a:r>
            <a:r>
              <a:rPr lang="en-GB" sz="2000" b="1" i="0" dirty="0">
                <a:solidFill>
                  <a:srgbClr val="333333"/>
                </a:solidFill>
                <a:effectLst/>
              </a:rPr>
              <a:t>six values</a:t>
            </a:r>
            <a:r>
              <a:rPr lang="en-GB" sz="2000" b="0" i="0" dirty="0">
                <a:solidFill>
                  <a:srgbClr val="333333"/>
                </a:solidFill>
                <a:effectLst/>
              </a:rPr>
              <a:t> that all staff – everyone from porters, physiotherapists, nurses, paramedics and gardeners to secretaries, consultants, healthcare scientists and phlebotomists – are expected to demonstrate:</a:t>
            </a:r>
          </a:p>
          <a:p>
            <a:pPr algn="l">
              <a:buFont typeface="+mj-lt"/>
              <a:buAutoNum type="arabicParenR"/>
            </a:pPr>
            <a:r>
              <a:rPr lang="en-GB" sz="2000" b="1" i="0" dirty="0">
                <a:solidFill>
                  <a:srgbClr val="333333"/>
                </a:solidFill>
                <a:effectLst/>
              </a:rPr>
              <a:t>working together for patients</a:t>
            </a:r>
            <a:r>
              <a:rPr lang="en-GB" sz="2000" b="0" i="0" dirty="0">
                <a:solidFill>
                  <a:srgbClr val="333333"/>
                </a:solidFill>
                <a:effectLst/>
              </a:rPr>
              <a:t>. Patients come first in everything we do</a:t>
            </a:r>
          </a:p>
          <a:p>
            <a:pPr algn="l">
              <a:buFont typeface="+mj-lt"/>
              <a:buAutoNum type="arabicParenR"/>
            </a:pPr>
            <a:r>
              <a:rPr lang="en-GB" sz="2000" b="1" i="0" dirty="0">
                <a:solidFill>
                  <a:srgbClr val="333333"/>
                </a:solidFill>
                <a:effectLst/>
              </a:rPr>
              <a:t>respect and dignity</a:t>
            </a:r>
            <a:r>
              <a:rPr lang="en-GB" sz="2000" b="0" i="0" dirty="0">
                <a:solidFill>
                  <a:srgbClr val="333333"/>
                </a:solidFill>
                <a:effectLst/>
              </a:rPr>
              <a:t>. We value every person – whether patient, their families or carers, or staff – as an individual, respect their aspirations and commitments in life, and seek to understand their priorities, needs, abilities and limits</a:t>
            </a:r>
          </a:p>
          <a:p>
            <a:pPr algn="l">
              <a:buFont typeface="+mj-lt"/>
              <a:buAutoNum type="arabicParenR"/>
            </a:pPr>
            <a:r>
              <a:rPr lang="en-GB" sz="2000" b="1" i="0" dirty="0">
                <a:solidFill>
                  <a:srgbClr val="333333"/>
                </a:solidFill>
                <a:effectLst/>
              </a:rPr>
              <a:t>commitment to quality of care</a:t>
            </a:r>
            <a:r>
              <a:rPr lang="en-GB" sz="2000" b="0" i="0" dirty="0">
                <a:solidFill>
                  <a:srgbClr val="333333"/>
                </a:solidFill>
                <a:effectLst/>
              </a:rPr>
              <a:t>. We earn the trust placed in us by insisting on quality and striving to get the basics of quality of care – safety, effectiveness and patient experience right every time.</a:t>
            </a:r>
          </a:p>
          <a:p>
            <a:pPr marL="0" indent="0" algn="l">
              <a:buNone/>
            </a:pPr>
            <a:r>
              <a:rPr lang="en-GB" sz="2000" dirty="0">
                <a:solidFill>
                  <a:srgbClr val="333333"/>
                </a:solidFill>
              </a:rPr>
              <a:t>(continued…)</a:t>
            </a:r>
            <a:endParaRPr lang="en-GB" sz="2000" b="0" i="0" dirty="0">
              <a:solidFill>
                <a:srgbClr val="333333"/>
              </a:solidFill>
              <a:effectLst/>
            </a:endParaRPr>
          </a:p>
        </p:txBody>
      </p:sp>
      <p:sp>
        <p:nvSpPr>
          <p:cNvPr id="4" name="Date Placeholder 3">
            <a:extLst>
              <a:ext uri="{FF2B5EF4-FFF2-40B4-BE49-F238E27FC236}">
                <a16:creationId xmlns:a16="http://schemas.microsoft.com/office/drawing/2014/main" id="{4EF2E88A-1047-83EC-A369-C58E2819C630}"/>
              </a:ext>
            </a:extLst>
          </p:cNvPr>
          <p:cNvSpPr>
            <a:spLocks noGrp="1"/>
          </p:cNvSpPr>
          <p:nvPr>
            <p:ph type="dt" sz="half" idx="10"/>
          </p:nvPr>
        </p:nvSpPr>
        <p:spPr/>
        <p:txBody>
          <a:bodyPr/>
          <a:lstStyle/>
          <a:p>
            <a:pPr>
              <a:defRPr/>
            </a:pPr>
            <a:fld id="{423E7215-050E-45E9-A826-CE2B69C8817A}"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4AF4A1C-23C9-7892-D743-EE6ECE9BFB35}"/>
              </a:ext>
            </a:extLst>
          </p:cNvPr>
          <p:cNvSpPr>
            <a:spLocks noGrp="1"/>
          </p:cNvSpPr>
          <p:nvPr>
            <p:ph type="sldNum" sz="quarter" idx="12"/>
          </p:nvPr>
        </p:nvSpPr>
        <p:spPr/>
        <p:txBody>
          <a:bodyPr/>
          <a:lstStyle/>
          <a:p>
            <a:pPr>
              <a:defRPr/>
            </a:pPr>
            <a:fld id="{44CCF869-66D1-442F-BDD5-EE5D7B71FE86}" type="slidenum">
              <a:rPr lang="en-GB" altLang="en-US" smtClean="0"/>
              <a:pPr>
                <a:defRPr/>
              </a:pPr>
              <a:t>17</a:t>
            </a:fld>
            <a:endParaRPr lang="en-GB" altLang="en-US"/>
          </a:p>
        </p:txBody>
      </p:sp>
    </p:spTree>
    <p:extLst>
      <p:ext uri="{BB962C8B-B14F-4D97-AF65-F5344CB8AC3E}">
        <p14:creationId xmlns:p14="http://schemas.microsoft.com/office/powerpoint/2010/main" val="4123279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39AA-2727-165D-C123-DBD79F91EB5D}"/>
              </a:ext>
            </a:extLst>
          </p:cNvPr>
          <p:cNvSpPr>
            <a:spLocks noGrp="1"/>
          </p:cNvSpPr>
          <p:nvPr>
            <p:ph type="title"/>
          </p:nvPr>
        </p:nvSpPr>
        <p:spPr>
          <a:xfrm>
            <a:off x="451647" y="53752"/>
            <a:ext cx="8229600" cy="782960"/>
          </a:xfrm>
        </p:spPr>
        <p:txBody>
          <a:bodyPr/>
          <a:lstStyle/>
          <a:p>
            <a:r>
              <a:rPr lang="en-GB" b="1" dirty="0"/>
              <a:t>The NHS values</a:t>
            </a:r>
          </a:p>
        </p:txBody>
      </p:sp>
      <p:sp>
        <p:nvSpPr>
          <p:cNvPr id="3" name="Content Placeholder 2">
            <a:extLst>
              <a:ext uri="{FF2B5EF4-FFF2-40B4-BE49-F238E27FC236}">
                <a16:creationId xmlns:a16="http://schemas.microsoft.com/office/drawing/2014/main" id="{C030880A-B917-1294-BCFB-8C102D43E918}"/>
              </a:ext>
            </a:extLst>
          </p:cNvPr>
          <p:cNvSpPr>
            <a:spLocks noGrp="1"/>
          </p:cNvSpPr>
          <p:nvPr>
            <p:ph idx="1"/>
          </p:nvPr>
        </p:nvSpPr>
        <p:spPr>
          <a:xfrm>
            <a:off x="451647" y="928118"/>
            <a:ext cx="8229600" cy="3917032"/>
          </a:xfrm>
        </p:spPr>
        <p:txBody>
          <a:bodyPr/>
          <a:lstStyle/>
          <a:p>
            <a:pPr marL="0" indent="0" algn="l">
              <a:buNone/>
            </a:pPr>
            <a:r>
              <a:rPr lang="en-GB" sz="2000" b="0" i="0" dirty="0">
                <a:solidFill>
                  <a:srgbClr val="333333"/>
                </a:solidFill>
                <a:effectLst/>
              </a:rPr>
              <a:t>(…continued)</a:t>
            </a:r>
          </a:p>
          <a:p>
            <a:pPr marL="0" indent="0" algn="l">
              <a:buNone/>
            </a:pPr>
            <a:r>
              <a:rPr lang="en-GB" sz="2000" b="1" i="0" dirty="0" smtClean="0">
                <a:solidFill>
                  <a:srgbClr val="333333"/>
                </a:solidFill>
                <a:effectLst/>
              </a:rPr>
              <a:t>4) compassion</a:t>
            </a:r>
            <a:r>
              <a:rPr lang="en-GB" sz="2000" b="0" i="0" dirty="0">
                <a:solidFill>
                  <a:srgbClr val="333333"/>
                </a:solidFill>
                <a:effectLst/>
              </a:rPr>
              <a:t>. We ensure that compassion is central to the care we provide and respond with humanity and kindness to each person’s pain, distress, anxiety or </a:t>
            </a:r>
            <a:r>
              <a:rPr lang="en-GB" sz="2000" b="0" i="0" dirty="0" smtClean="0">
                <a:solidFill>
                  <a:srgbClr val="333333"/>
                </a:solidFill>
                <a:effectLst/>
              </a:rPr>
              <a:t>need</a:t>
            </a:r>
          </a:p>
          <a:p>
            <a:pPr marL="0" indent="0" algn="l">
              <a:buNone/>
            </a:pPr>
            <a:r>
              <a:rPr lang="en-GB" sz="2000" b="1" i="0" dirty="0" smtClean="0">
                <a:solidFill>
                  <a:srgbClr val="333333"/>
                </a:solidFill>
                <a:effectLst/>
              </a:rPr>
              <a:t>5) improving </a:t>
            </a:r>
            <a:r>
              <a:rPr lang="en-GB" sz="2000" b="1" i="0" dirty="0">
                <a:solidFill>
                  <a:srgbClr val="333333"/>
                </a:solidFill>
                <a:effectLst/>
              </a:rPr>
              <a:t>lives</a:t>
            </a:r>
            <a:r>
              <a:rPr lang="en-GB" sz="2000" b="0" i="0" dirty="0">
                <a:solidFill>
                  <a:srgbClr val="333333"/>
                </a:solidFill>
                <a:effectLst/>
              </a:rPr>
              <a:t>. We strive to improve health and wellbeing and people’s experiences of the NHS</a:t>
            </a:r>
          </a:p>
          <a:p>
            <a:pPr marL="0" indent="0" algn="l">
              <a:buNone/>
            </a:pPr>
            <a:r>
              <a:rPr lang="en-GB" sz="2000" b="1" i="0" smtClean="0">
                <a:solidFill>
                  <a:srgbClr val="333333"/>
                </a:solidFill>
                <a:effectLst/>
              </a:rPr>
              <a:t>6) everyone </a:t>
            </a:r>
            <a:r>
              <a:rPr lang="en-GB" sz="2000" b="1" i="0" dirty="0">
                <a:solidFill>
                  <a:srgbClr val="333333"/>
                </a:solidFill>
                <a:effectLst/>
              </a:rPr>
              <a:t>counts</a:t>
            </a:r>
            <a:r>
              <a:rPr lang="en-GB" sz="2000" b="0" i="0" dirty="0">
                <a:solidFill>
                  <a:srgbClr val="333333"/>
                </a:solidFill>
                <a:effectLst/>
              </a:rPr>
              <a:t>. We maximise our resources for the benefit of the whole community, and make sure nobody is excluded, discriminated against or left behind.</a:t>
            </a:r>
          </a:p>
          <a:p>
            <a:endParaRPr lang="en-GB" sz="2000" dirty="0"/>
          </a:p>
        </p:txBody>
      </p:sp>
      <p:sp>
        <p:nvSpPr>
          <p:cNvPr id="4" name="Date Placeholder 3">
            <a:extLst>
              <a:ext uri="{FF2B5EF4-FFF2-40B4-BE49-F238E27FC236}">
                <a16:creationId xmlns:a16="http://schemas.microsoft.com/office/drawing/2014/main" id="{4EF2E88A-1047-83EC-A369-C58E2819C630}"/>
              </a:ext>
            </a:extLst>
          </p:cNvPr>
          <p:cNvSpPr>
            <a:spLocks noGrp="1"/>
          </p:cNvSpPr>
          <p:nvPr>
            <p:ph type="dt" sz="half" idx="10"/>
          </p:nvPr>
        </p:nvSpPr>
        <p:spPr/>
        <p:txBody>
          <a:bodyPr/>
          <a:lstStyle/>
          <a:p>
            <a:pPr>
              <a:defRPr/>
            </a:pPr>
            <a:fld id="{423E7215-050E-45E9-A826-CE2B69C8817A}"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4AF4A1C-23C9-7892-D743-EE6ECE9BFB35}"/>
              </a:ext>
            </a:extLst>
          </p:cNvPr>
          <p:cNvSpPr>
            <a:spLocks noGrp="1"/>
          </p:cNvSpPr>
          <p:nvPr>
            <p:ph type="sldNum" sz="quarter" idx="12"/>
          </p:nvPr>
        </p:nvSpPr>
        <p:spPr/>
        <p:txBody>
          <a:bodyPr/>
          <a:lstStyle/>
          <a:p>
            <a:pPr>
              <a:defRPr/>
            </a:pPr>
            <a:fld id="{44CCF869-66D1-442F-BDD5-EE5D7B71FE86}" type="slidenum">
              <a:rPr lang="en-GB" altLang="en-US" smtClean="0"/>
              <a:pPr>
                <a:defRPr/>
              </a:pPr>
              <a:t>18</a:t>
            </a:fld>
            <a:endParaRPr lang="en-GB" altLang="en-US"/>
          </a:p>
        </p:txBody>
      </p:sp>
      <p:sp>
        <p:nvSpPr>
          <p:cNvPr id="7" name="TextBox 6">
            <a:extLst>
              <a:ext uri="{FF2B5EF4-FFF2-40B4-BE49-F238E27FC236}">
                <a16:creationId xmlns:a16="http://schemas.microsoft.com/office/drawing/2014/main" id="{287943F7-A78A-3736-F1D9-9ADBF66FE77E}"/>
              </a:ext>
            </a:extLst>
          </p:cNvPr>
          <p:cNvSpPr txBox="1"/>
          <p:nvPr/>
        </p:nvSpPr>
        <p:spPr>
          <a:xfrm>
            <a:off x="539552" y="4449800"/>
            <a:ext cx="8496944" cy="1477328"/>
          </a:xfrm>
          <a:prstGeom prst="rect">
            <a:avLst/>
          </a:prstGeom>
          <a:noFill/>
        </p:spPr>
        <p:txBody>
          <a:bodyPr wrap="square">
            <a:spAutoFit/>
          </a:bodyPr>
          <a:lstStyle/>
          <a:p>
            <a:r>
              <a:rPr lang="en-GB" dirty="0">
                <a:latin typeface="+mn-lt"/>
              </a:rPr>
              <a:t>Source: </a:t>
            </a:r>
            <a:r>
              <a:rPr lang="en-GB" dirty="0">
                <a:latin typeface="+mn-lt"/>
                <a:hlinkClick r:id="rId2"/>
              </a:rPr>
              <a:t>The NHS values | Health Careers</a:t>
            </a:r>
            <a:r>
              <a:rPr lang="en-GB" dirty="0">
                <a:latin typeface="+mn-lt"/>
              </a:rPr>
              <a:t> </a:t>
            </a:r>
          </a:p>
          <a:p>
            <a:endParaRPr lang="en-GB" dirty="0">
              <a:latin typeface="+mn-lt"/>
            </a:endParaRPr>
          </a:p>
          <a:p>
            <a:r>
              <a:rPr lang="en-GB" dirty="0">
                <a:latin typeface="+mn-lt"/>
              </a:rPr>
              <a:t>Find out more about this: </a:t>
            </a:r>
            <a:r>
              <a:rPr lang="en-GB" dirty="0">
                <a:latin typeface="+mn-lt"/>
                <a:hlinkClick r:id="rId3"/>
              </a:rPr>
              <a:t>The NHS Constitution for England - GOV.UK (www.gov.uk)</a:t>
            </a:r>
            <a:endParaRPr lang="en-GB" dirty="0">
              <a:latin typeface="+mn-lt"/>
            </a:endParaRPr>
          </a:p>
          <a:p>
            <a:endParaRPr lang="en-GB" dirty="0">
              <a:latin typeface="+mn-lt"/>
            </a:endParaRPr>
          </a:p>
        </p:txBody>
      </p:sp>
    </p:spTree>
    <p:extLst>
      <p:ext uri="{BB962C8B-B14F-4D97-AF65-F5344CB8AC3E}">
        <p14:creationId xmlns:p14="http://schemas.microsoft.com/office/powerpoint/2010/main" val="2858166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139648-6E1A-DFBD-B30B-8B88B4B94144}"/>
              </a:ext>
            </a:extLst>
          </p:cNvPr>
          <p:cNvSpPr txBox="1"/>
          <p:nvPr/>
        </p:nvSpPr>
        <p:spPr>
          <a:xfrm>
            <a:off x="642553" y="332656"/>
            <a:ext cx="7858893" cy="1261884"/>
          </a:xfrm>
          <a:prstGeom prst="rect">
            <a:avLst/>
          </a:prstGeom>
          <a:noFill/>
        </p:spPr>
        <p:txBody>
          <a:bodyPr wrap="square">
            <a:spAutoFit/>
          </a:bodyPr>
          <a:lstStyle/>
          <a:p>
            <a:pPr algn="ctr">
              <a:defRPr/>
            </a:pPr>
            <a:r>
              <a:rPr lang="en-GB" sz="4000" b="1" dirty="0">
                <a:latin typeface="+mj-lt"/>
              </a:rPr>
              <a:t>Let’s watch these videos</a:t>
            </a:r>
          </a:p>
          <a:p>
            <a:pPr algn="ctr">
              <a:defRPr/>
            </a:pPr>
            <a:r>
              <a:rPr lang="en-GB" sz="3600" b="1" dirty="0">
                <a:latin typeface="+mj-lt"/>
              </a:rPr>
              <a:t>Video #1 – Equality and Diversity</a:t>
            </a:r>
          </a:p>
        </p:txBody>
      </p:sp>
      <p:sp>
        <p:nvSpPr>
          <p:cNvPr id="5" name="TextBox 4">
            <a:extLst>
              <a:ext uri="{FF2B5EF4-FFF2-40B4-BE49-F238E27FC236}">
                <a16:creationId xmlns:a16="http://schemas.microsoft.com/office/drawing/2014/main" id="{38C3D940-5738-DB98-C13D-724129E08357}"/>
              </a:ext>
            </a:extLst>
          </p:cNvPr>
          <p:cNvSpPr txBox="1"/>
          <p:nvPr/>
        </p:nvSpPr>
        <p:spPr>
          <a:xfrm>
            <a:off x="107504" y="4725144"/>
            <a:ext cx="8713092" cy="923330"/>
          </a:xfrm>
          <a:prstGeom prst="rect">
            <a:avLst/>
          </a:prstGeom>
          <a:noFill/>
        </p:spPr>
        <p:txBody>
          <a:bodyPr wrap="square">
            <a:spAutoFit/>
          </a:bodyPr>
          <a:lstStyle/>
          <a:p>
            <a:pPr algn="ctr">
              <a:defRPr/>
            </a:pPr>
            <a:endParaRPr lang="en-GB" dirty="0">
              <a:latin typeface="+mn-lt"/>
            </a:endParaRPr>
          </a:p>
          <a:p>
            <a:pPr algn="ctr">
              <a:defRPr/>
            </a:pPr>
            <a:r>
              <a:rPr lang="en-GB" dirty="0">
                <a:latin typeface="+mn-lt"/>
              </a:rPr>
              <a:t>(Derbyshire Community Health Services, 2015) </a:t>
            </a:r>
          </a:p>
          <a:p>
            <a:pPr algn="ctr">
              <a:defRPr/>
            </a:pPr>
            <a:r>
              <a:rPr lang="en-GB" dirty="0">
                <a:latin typeface="+mn-lt"/>
                <a:hlinkClick r:id="rId2"/>
              </a:rPr>
              <a:t>https://youtu.be/X--LMPZp93Y</a:t>
            </a:r>
            <a:r>
              <a:rPr lang="en-GB" dirty="0">
                <a:latin typeface="+mn-lt"/>
              </a:rPr>
              <a:t> </a:t>
            </a:r>
          </a:p>
        </p:txBody>
      </p:sp>
      <p:pic>
        <p:nvPicPr>
          <p:cNvPr id="8" name="Picture 7">
            <a:extLst>
              <a:ext uri="{FF2B5EF4-FFF2-40B4-BE49-F238E27FC236}">
                <a16:creationId xmlns:a16="http://schemas.microsoft.com/office/drawing/2014/main" id="{D51C9D05-30BB-457F-17D4-3C108032EB19}"/>
              </a:ext>
            </a:extLst>
          </p:cNvPr>
          <p:cNvPicPr>
            <a:picLocks noChangeAspect="1"/>
          </p:cNvPicPr>
          <p:nvPr/>
        </p:nvPicPr>
        <p:blipFill>
          <a:blip r:embed="rId3"/>
          <a:stretch>
            <a:fillRect/>
          </a:stretch>
        </p:blipFill>
        <p:spPr>
          <a:xfrm>
            <a:off x="1521346" y="1709165"/>
            <a:ext cx="5442496" cy="29886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D1669B8-97DD-DD25-2534-84207613EBE3}"/>
              </a:ext>
            </a:extLst>
          </p:cNvPr>
          <p:cNvSpPr txBox="1"/>
          <p:nvPr/>
        </p:nvSpPr>
        <p:spPr>
          <a:xfrm>
            <a:off x="503547" y="260648"/>
            <a:ext cx="8136904" cy="1200329"/>
          </a:xfrm>
          <a:prstGeom prst="rect">
            <a:avLst/>
          </a:prstGeom>
          <a:noFill/>
        </p:spPr>
        <p:txBody>
          <a:bodyPr wrap="square">
            <a:spAutoFit/>
          </a:bodyPr>
          <a:lstStyle/>
          <a:p>
            <a:pPr algn="ctr">
              <a:defRPr/>
            </a:pPr>
            <a:r>
              <a:rPr lang="en-GB" sz="3600" b="1" dirty="0">
                <a:latin typeface="+mj-lt"/>
              </a:rPr>
              <a:t>Video #2 - Childhood neglect: Scenario 3 Children's Social Care </a:t>
            </a:r>
          </a:p>
        </p:txBody>
      </p:sp>
      <p:pic>
        <p:nvPicPr>
          <p:cNvPr id="5" name="Online Media 4" title="Childhood neglect: Scenario 3 Children's Social Care (part 1)">
            <a:hlinkClick r:id="" action="ppaction://media"/>
            <a:extLst>
              <a:ext uri="{FF2B5EF4-FFF2-40B4-BE49-F238E27FC236}">
                <a16:creationId xmlns:a16="http://schemas.microsoft.com/office/drawing/2014/main" id="{8E5C5AD5-126E-DB66-2DAB-998C578C27FE}"/>
              </a:ext>
            </a:extLst>
          </p:cNvPr>
          <p:cNvPicPr>
            <a:picLocks noGrp="1" noRot="1" noChangeAspect="1"/>
          </p:cNvPicPr>
          <p:nvPr>
            <p:ph idx="1"/>
            <a:videoFile r:link="rId1"/>
          </p:nvPr>
        </p:nvPicPr>
        <p:blipFill>
          <a:blip r:embed="rId3"/>
          <a:stretch>
            <a:fillRect/>
          </a:stretch>
        </p:blipFill>
        <p:spPr>
          <a:xfrm>
            <a:off x="2015852" y="1773237"/>
            <a:ext cx="5112295" cy="2888207"/>
          </a:xfrm>
        </p:spPr>
      </p:pic>
      <p:sp>
        <p:nvSpPr>
          <p:cNvPr id="27652" name="TextBox 11">
            <a:extLst>
              <a:ext uri="{FF2B5EF4-FFF2-40B4-BE49-F238E27FC236}">
                <a16:creationId xmlns:a16="http://schemas.microsoft.com/office/drawing/2014/main" id="{23D1393C-F27D-2C87-BDE0-1685E585203C}"/>
              </a:ext>
            </a:extLst>
          </p:cNvPr>
          <p:cNvSpPr txBox="1">
            <a:spLocks noChangeArrowheads="1"/>
          </p:cNvSpPr>
          <p:nvPr/>
        </p:nvSpPr>
        <p:spPr bwMode="auto">
          <a:xfrm>
            <a:off x="2285999" y="5363243"/>
            <a:ext cx="4572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1400">
                <a:latin typeface="+mn-lt"/>
                <a:hlinkClick r:id="rId4"/>
              </a:rPr>
              <a:t>https://www.youtube.com/watch?v=GN1TJJHjGbI</a:t>
            </a:r>
            <a:r>
              <a:rPr lang="en-GB" altLang="en-US" sz="1400">
                <a:latin typeface="+mn-lt"/>
              </a:rPr>
              <a:t> </a:t>
            </a:r>
          </a:p>
        </p:txBody>
      </p:sp>
      <p:sp>
        <p:nvSpPr>
          <p:cNvPr id="27653" name="TextBox 12">
            <a:extLst>
              <a:ext uri="{FF2B5EF4-FFF2-40B4-BE49-F238E27FC236}">
                <a16:creationId xmlns:a16="http://schemas.microsoft.com/office/drawing/2014/main" id="{4F61DA08-95C2-16BE-C69C-6B22A312BB9D}"/>
              </a:ext>
            </a:extLst>
          </p:cNvPr>
          <p:cNvSpPr txBox="1">
            <a:spLocks noChangeArrowheads="1"/>
          </p:cNvSpPr>
          <p:nvPr/>
        </p:nvSpPr>
        <p:spPr bwMode="auto">
          <a:xfrm>
            <a:off x="2336799" y="4996955"/>
            <a:ext cx="44704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1600" dirty="0">
                <a:latin typeface="+mn-lt"/>
              </a:rPr>
              <a:t>(Department for Education, 2012)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65766D9-E0B8-B33F-F786-4FACFD54A23D}"/>
              </a:ext>
            </a:extLst>
          </p:cNvPr>
          <p:cNvSpPr>
            <a:spLocks noGrp="1"/>
          </p:cNvSpPr>
          <p:nvPr>
            <p:ph type="title"/>
          </p:nvPr>
        </p:nvSpPr>
        <p:spPr>
          <a:xfrm>
            <a:off x="854076" y="0"/>
            <a:ext cx="7888287" cy="1557338"/>
          </a:xfrm>
        </p:spPr>
        <p:txBody>
          <a:bodyPr/>
          <a:lstStyle/>
          <a:p>
            <a:r>
              <a:rPr lang="en-GB" altLang="en-US" b="1"/>
              <a:t>Group activity </a:t>
            </a:r>
            <a:r>
              <a:rPr lang="en-GB" altLang="en-US"/>
              <a:t/>
            </a:r>
            <a:br>
              <a:rPr lang="en-GB" altLang="en-US"/>
            </a:br>
            <a:endParaRPr lang="en-GB" altLang="en-US"/>
          </a:p>
        </p:txBody>
      </p:sp>
      <p:sp>
        <p:nvSpPr>
          <p:cNvPr id="3" name="Content Placeholder 2">
            <a:extLst>
              <a:ext uri="{FF2B5EF4-FFF2-40B4-BE49-F238E27FC236}">
                <a16:creationId xmlns:a16="http://schemas.microsoft.com/office/drawing/2014/main" id="{04B00DA1-3D50-54D4-FCE6-6F90B03208BF}"/>
              </a:ext>
            </a:extLst>
          </p:cNvPr>
          <p:cNvSpPr>
            <a:spLocks noGrp="1"/>
          </p:cNvSpPr>
          <p:nvPr>
            <p:ph idx="1"/>
          </p:nvPr>
        </p:nvSpPr>
        <p:spPr>
          <a:xfrm>
            <a:off x="362743" y="1052736"/>
            <a:ext cx="8418513" cy="4052888"/>
          </a:xfrm>
        </p:spPr>
        <p:txBody>
          <a:bodyPr>
            <a:noAutofit/>
          </a:bodyPr>
          <a:lstStyle/>
          <a:p>
            <a:pPr marL="0" indent="0">
              <a:lnSpc>
                <a:spcPct val="107000"/>
              </a:lnSpc>
              <a:spcAft>
                <a:spcPts val="600"/>
              </a:spcAft>
              <a:buNone/>
              <a:defRPr/>
            </a:pPr>
            <a:r>
              <a:rPr lang="en-GB" sz="2000" b="1" dirty="0">
                <a:latin typeface="Arial" panose="020B0604020202020204" pitchFamily="34" charset="0"/>
                <a:ea typeface="Calibri" panose="020F0502020204030204" pitchFamily="34" charset="0"/>
                <a:cs typeface="Times New Roman" panose="02020603050405020304" pitchFamily="18" charset="0"/>
              </a:rPr>
              <a:t>Select one of the video scenarios and write a brief description of what happened, answering the following questions: </a:t>
            </a:r>
          </a:p>
          <a:p>
            <a:pPr>
              <a:lnSpc>
                <a:spcPct val="107000"/>
              </a:lnSpc>
              <a:spcAft>
                <a:spcPts val="600"/>
              </a:spcAft>
              <a:defRPr/>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600"/>
              </a:spcAft>
              <a:buFont typeface="+mj-lt"/>
              <a:buAutoNum type="alphaLcParenR"/>
              <a:defRPr/>
            </a:pPr>
            <a:r>
              <a:rPr lang="en-GB" sz="2000" dirty="0">
                <a:latin typeface="Arial" panose="020B0604020202020204" pitchFamily="34" charset="0"/>
                <a:ea typeface="Calibri" panose="020F0502020204030204" pitchFamily="34" charset="0"/>
                <a:cs typeface="Times New Roman" panose="02020603050405020304" pitchFamily="18" charset="0"/>
              </a:rPr>
              <a:t>What happened? Who was involved?</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buFont typeface="+mj-lt"/>
              <a:buAutoNum type="alphaLcParenR"/>
              <a:defRPr/>
            </a:pPr>
            <a:r>
              <a:rPr lang="en-GB" sz="2000" dirty="0">
                <a:latin typeface="Arial" panose="020B0604020202020204" pitchFamily="34" charset="0"/>
                <a:ea typeface="Calibri" panose="020F0502020204030204" pitchFamily="34" charset="0"/>
                <a:cs typeface="Times New Roman" panose="02020603050405020304" pitchFamily="18" charset="0"/>
              </a:rPr>
              <a:t>What perceptions and attitudes do you think the health and social care professional has brought to this scenario?</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buFont typeface="+mj-lt"/>
              <a:buAutoNum type="alphaLcParenR"/>
              <a:defRPr/>
            </a:pPr>
            <a:r>
              <a:rPr lang="en-GB" sz="2000" dirty="0">
                <a:latin typeface="Arial" panose="020B0604020202020204" pitchFamily="34" charset="0"/>
                <a:ea typeface="Calibri" panose="020F0502020204030204" pitchFamily="34" charset="0"/>
                <a:cs typeface="Times New Roman" panose="02020603050405020304" pitchFamily="18" charset="0"/>
              </a:rPr>
              <a:t>How do you think the health and social care professional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could have applied the fundamental principles of healthcare practice?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buFont typeface="+mj-lt"/>
              <a:buAutoNum type="alphaLcParenR"/>
              <a:defRPr/>
            </a:pPr>
            <a:r>
              <a:rPr lang="en-GB" sz="2000" dirty="0">
                <a:latin typeface="Arial" panose="020B0604020202020204" pitchFamily="34" charset="0"/>
                <a:ea typeface="Calibri" panose="020F0502020204030204" pitchFamily="34" charset="0"/>
                <a:cs typeface="Times New Roman" panose="02020603050405020304" pitchFamily="18" charset="0"/>
              </a:rPr>
              <a:t>How did the health and social care professional’s behaviour impact on the service user and quality of care?</a:t>
            </a:r>
          </a:p>
          <a:p>
            <a:pPr marL="0" indent="0">
              <a:lnSpc>
                <a:spcPct val="107000"/>
              </a:lnSpc>
              <a:buNone/>
              <a:defRPr/>
            </a:pPr>
            <a:endParaRPr lang="en-GB" sz="20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buFont typeface="Arial" panose="020B0604020202020204" pitchFamily="34" charset="0"/>
              <a:buNone/>
              <a:defRPr/>
            </a:pPr>
            <a:r>
              <a:rPr lang="en-GB" sz="2000" dirty="0">
                <a:latin typeface="Arial" panose="020B0604020202020204" pitchFamily="34" charset="0"/>
                <a:ea typeface="Calibri" panose="020F0502020204030204" pitchFamily="34" charset="0"/>
                <a:cs typeface="Times New Roman" panose="02020603050405020304" pitchFamily="18" charset="0"/>
              </a:rPr>
              <a:t> (Write your notes and share your ideas with the class) </a:t>
            </a:r>
            <a:endParaRPr lang="en-GB"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C78FD6D1-431F-A851-43BB-2068339D5947}"/>
              </a:ext>
            </a:extLst>
          </p:cNvPr>
          <p:cNvSpPr>
            <a:spLocks noGrp="1"/>
          </p:cNvSpPr>
          <p:nvPr>
            <p:ph type="title"/>
          </p:nvPr>
        </p:nvSpPr>
        <p:spPr/>
        <p:txBody>
          <a:bodyPr/>
          <a:lstStyle/>
          <a:p>
            <a:r>
              <a:rPr lang="en-GB" altLang="en-US" b="1"/>
              <a:t>QUESTION TIME</a:t>
            </a:r>
          </a:p>
        </p:txBody>
      </p:sp>
      <p:pic>
        <p:nvPicPr>
          <p:cNvPr id="29699" name="Content Placeholder 5">
            <a:extLst>
              <a:ext uri="{FF2B5EF4-FFF2-40B4-BE49-F238E27FC236}">
                <a16:creationId xmlns:a16="http://schemas.microsoft.com/office/drawing/2014/main" id="{936BFDBC-00FB-076B-A7EB-65D1FF9494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a:extLst>
              <a:ext uri="{FF2B5EF4-FFF2-40B4-BE49-F238E27FC236}">
                <a16:creationId xmlns:a16="http://schemas.microsoft.com/office/drawing/2014/main" id="{DE49264E-0E61-4302-3EFD-566997628294}"/>
              </a:ext>
            </a:extLst>
          </p:cNvPr>
          <p:cNvSpPr>
            <a:spLocks noGrp="1"/>
          </p:cNvSpPr>
          <p:nvPr>
            <p:ph type="dt" sz="quarter" idx="10"/>
          </p:nvPr>
        </p:nvSpPr>
        <p:spPr/>
        <p:txBody>
          <a:bodyPr/>
          <a:lstStyle/>
          <a:p>
            <a:pPr>
              <a:defRPr/>
            </a:pPr>
            <a:fld id="{C329EE58-E6A4-4677-BD48-D1D3A6272A9B}" type="datetime1">
              <a:rPr lang="en-GB" altLang="en-US" smtClean="0">
                <a:solidFill>
                  <a:prstClr val="black">
                    <a:tint val="75000"/>
                  </a:prstClr>
                </a:solidFill>
              </a:rPr>
              <a:pPr>
                <a:defRPr/>
              </a:pPr>
              <a:t>13/10/2026</a:t>
            </a:fld>
            <a:endParaRPr lang="en-GB" altLang="en-US" dirty="0">
              <a:solidFill>
                <a:prstClr val="black">
                  <a:tint val="75000"/>
                </a:prstClr>
              </a:solidFill>
            </a:endParaRPr>
          </a:p>
        </p:txBody>
      </p:sp>
      <p:sp>
        <p:nvSpPr>
          <p:cNvPr id="29701" name="Slide Number Placeholder 4">
            <a:extLst>
              <a:ext uri="{FF2B5EF4-FFF2-40B4-BE49-F238E27FC236}">
                <a16:creationId xmlns:a16="http://schemas.microsoft.com/office/drawing/2014/main" id="{FDD7D60A-06B0-9C68-6537-3F82CFF8926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E7283ED-46FC-4B88-BE26-091D02E487AA}"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pic>
        <p:nvPicPr>
          <p:cNvPr id="29702" name="Picture 6">
            <a:extLst>
              <a:ext uri="{FF2B5EF4-FFF2-40B4-BE49-F238E27FC236}">
                <a16:creationId xmlns:a16="http://schemas.microsoft.com/office/drawing/2014/main" id="{FE57F5A7-F241-1988-8127-ACB7D5C38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7">
            <a:extLst>
              <a:ext uri="{FF2B5EF4-FFF2-40B4-BE49-F238E27FC236}">
                <a16:creationId xmlns:a16="http://schemas.microsoft.com/office/drawing/2014/main" id="{E26D5D44-E4D2-4828-E9C3-30A8F199D0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FFE9DA5F-00E8-A675-08D0-2E9CACDD7E15}"/>
              </a:ext>
            </a:extLst>
          </p:cNvPr>
          <p:cNvSpPr>
            <a:spLocks noGrp="1"/>
          </p:cNvSpPr>
          <p:nvPr>
            <p:ph type="title"/>
          </p:nvPr>
        </p:nvSpPr>
        <p:spPr/>
        <p:txBody>
          <a:bodyPr/>
          <a:lstStyle/>
          <a:p>
            <a:r>
              <a:rPr lang="en-GB" altLang="en-US" b="1"/>
              <a:t>What did I learn? </a:t>
            </a:r>
          </a:p>
        </p:txBody>
      </p:sp>
      <p:sp>
        <p:nvSpPr>
          <p:cNvPr id="30723" name="Content Placeholder 2">
            <a:extLst>
              <a:ext uri="{FF2B5EF4-FFF2-40B4-BE49-F238E27FC236}">
                <a16:creationId xmlns:a16="http://schemas.microsoft.com/office/drawing/2014/main" id="{1B1A1697-3ACB-1F70-9771-2C704BBB7FDD}"/>
              </a:ext>
            </a:extLst>
          </p:cNvPr>
          <p:cNvSpPr>
            <a:spLocks noGrp="1"/>
          </p:cNvSpPr>
          <p:nvPr>
            <p:ph idx="1"/>
          </p:nvPr>
        </p:nvSpPr>
        <p:spPr>
          <a:xfrm>
            <a:off x="2627313" y="1600200"/>
            <a:ext cx="6059487" cy="3916363"/>
          </a:xfrm>
        </p:spPr>
        <p:txBody>
          <a:bodyPr/>
          <a:lstStyle/>
          <a:p>
            <a:r>
              <a:rPr lang="en-GB" altLang="en-US" sz="2800"/>
              <a:t>The most important thing to remember from this lesson is….</a:t>
            </a:r>
          </a:p>
          <a:p>
            <a:endParaRPr lang="en-GB" altLang="en-US" sz="2800"/>
          </a:p>
          <a:p>
            <a:r>
              <a:rPr lang="en-GB" altLang="en-US" sz="2800"/>
              <a:t>What I have learnt today will help me in my practice because....</a:t>
            </a:r>
          </a:p>
          <a:p>
            <a:endParaRPr lang="en-GB" altLang="en-US" sz="2800"/>
          </a:p>
          <a:p>
            <a:r>
              <a:rPr lang="en-GB" altLang="en-US" sz="2800"/>
              <a:t>What skills have you used?</a:t>
            </a:r>
          </a:p>
          <a:p>
            <a:endParaRPr lang="en-GB" altLang="en-US"/>
          </a:p>
          <a:p>
            <a:endParaRPr lang="en-GB" altLang="en-US"/>
          </a:p>
        </p:txBody>
      </p:sp>
      <p:sp>
        <p:nvSpPr>
          <p:cNvPr id="4" name="Date Placeholder 3">
            <a:extLst>
              <a:ext uri="{FF2B5EF4-FFF2-40B4-BE49-F238E27FC236}">
                <a16:creationId xmlns:a16="http://schemas.microsoft.com/office/drawing/2014/main" id="{F4947BCB-0DBC-A5FE-7AC4-AFF266AE72A3}"/>
              </a:ext>
            </a:extLst>
          </p:cNvPr>
          <p:cNvSpPr>
            <a:spLocks noGrp="1"/>
          </p:cNvSpPr>
          <p:nvPr>
            <p:ph type="dt" sz="quarter" idx="10"/>
          </p:nvPr>
        </p:nvSpPr>
        <p:spPr/>
        <p:txBody>
          <a:bodyPr/>
          <a:lstStyle/>
          <a:p>
            <a:pPr>
              <a:defRPr/>
            </a:pPr>
            <a:fld id="{1AEAE516-398A-4C62-BFF5-3A06D03BAA36}" type="datetime1">
              <a:rPr lang="en-GB" altLang="en-US" smtClean="0"/>
              <a:pPr>
                <a:defRPr/>
              </a:pPr>
              <a:t>13/10/2026</a:t>
            </a:fld>
            <a:endParaRPr lang="en-GB" altLang="en-US" dirty="0"/>
          </a:p>
        </p:txBody>
      </p:sp>
      <p:sp>
        <p:nvSpPr>
          <p:cNvPr id="30725" name="Slide Number Placeholder 4">
            <a:extLst>
              <a:ext uri="{FF2B5EF4-FFF2-40B4-BE49-F238E27FC236}">
                <a16:creationId xmlns:a16="http://schemas.microsoft.com/office/drawing/2014/main" id="{D04C0B01-A72D-ED83-369C-FE0D275C730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02D06D-6C2F-45C8-9D27-18DCDE6953F8}" type="slidenum">
              <a:rPr lang="en-GB" altLang="en-US" smtClean="0">
                <a:solidFill>
                  <a:srgbClr val="898989"/>
                </a:solidFill>
                <a:latin typeface="Myriad Pro"/>
              </a:rPr>
              <a:pPr/>
              <a:t>23</a:t>
            </a:fld>
            <a:endParaRPr lang="en-GB" altLang="en-US">
              <a:solidFill>
                <a:srgbClr val="898989"/>
              </a:solidFill>
              <a:latin typeface="Myriad Pro"/>
            </a:endParaRPr>
          </a:p>
        </p:txBody>
      </p:sp>
      <p:pic>
        <p:nvPicPr>
          <p:cNvPr id="30726" name="Picture 5">
            <a:extLst>
              <a:ext uri="{FF2B5EF4-FFF2-40B4-BE49-F238E27FC236}">
                <a16:creationId xmlns:a16="http://schemas.microsoft.com/office/drawing/2014/main" id="{8C567D98-4B14-1A9B-1050-9558413BA8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788" y="1844675"/>
            <a:ext cx="2041525" cy="290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C2EB889-2537-7DF6-3184-A3265475E47D}"/>
              </a:ext>
            </a:extLst>
          </p:cNvPr>
          <p:cNvSpPr>
            <a:spLocks noGrp="1"/>
          </p:cNvSpPr>
          <p:nvPr>
            <p:ph type="title"/>
          </p:nvPr>
        </p:nvSpPr>
        <p:spPr>
          <a:xfrm>
            <a:off x="468313" y="0"/>
            <a:ext cx="8047037" cy="1196975"/>
          </a:xfrm>
        </p:spPr>
        <p:txBody>
          <a:bodyPr/>
          <a:lstStyle/>
          <a:p>
            <a:r>
              <a:rPr lang="en-GB" altLang="en-US" sz="3600" b="1">
                <a:cs typeface="Arial" panose="020B0604020202020204" pitchFamily="34" charset="0"/>
              </a:rPr>
              <a:t>References and essential/further readings</a:t>
            </a:r>
          </a:p>
        </p:txBody>
      </p:sp>
      <p:sp>
        <p:nvSpPr>
          <p:cNvPr id="20483" name="Content Placeholder 2">
            <a:extLst>
              <a:ext uri="{FF2B5EF4-FFF2-40B4-BE49-F238E27FC236}">
                <a16:creationId xmlns:a16="http://schemas.microsoft.com/office/drawing/2014/main" id="{5FC06025-7BA5-097E-2361-17D5B340755D}"/>
              </a:ext>
            </a:extLst>
          </p:cNvPr>
          <p:cNvSpPr>
            <a:spLocks noGrp="1"/>
          </p:cNvSpPr>
          <p:nvPr>
            <p:ph idx="1"/>
          </p:nvPr>
        </p:nvSpPr>
        <p:spPr>
          <a:xfrm>
            <a:off x="755576" y="1377156"/>
            <a:ext cx="7272808" cy="4103688"/>
          </a:xfrm>
        </p:spPr>
        <p:txBody>
          <a:bodyPr/>
          <a:lstStyle/>
          <a:p>
            <a:pPr>
              <a:defRPr/>
            </a:pPr>
            <a:r>
              <a:rPr lang="en-US" altLang="en-US" sz="2000" dirty="0">
                <a:cs typeface="Arial" panose="020B0604020202020204" pitchFamily="34" charset="0"/>
              </a:rPr>
              <a:t>Akhtar, F. (2013) </a:t>
            </a:r>
            <a:r>
              <a:rPr lang="en-US" altLang="en-US" sz="2000" i="1" dirty="0">
                <a:cs typeface="Arial" panose="020B0604020202020204" pitchFamily="34" charset="0"/>
              </a:rPr>
              <a:t>Mastering Social Work Values and Ethics (Mastering Social Work Skills). </a:t>
            </a:r>
            <a:r>
              <a:rPr lang="en-US" altLang="en-US" sz="2000" dirty="0">
                <a:cs typeface="Arial" panose="020B0604020202020204" pitchFamily="34" charset="0"/>
              </a:rPr>
              <a:t>London: Jessica Kingsley Pub. </a:t>
            </a:r>
          </a:p>
          <a:p>
            <a:pPr>
              <a:defRPr/>
            </a:pPr>
            <a:r>
              <a:rPr lang="en-US" altLang="en-US" sz="2000" dirty="0">
                <a:cs typeface="Arial" panose="020B0604020202020204" pitchFamily="34" charset="0"/>
              </a:rPr>
              <a:t>Bartley, M. (2016) </a:t>
            </a:r>
            <a:r>
              <a:rPr lang="en-US" altLang="en-US" sz="2000" i="1" dirty="0">
                <a:cs typeface="Arial" panose="020B0604020202020204" pitchFamily="34" charset="0"/>
              </a:rPr>
              <a:t>Health Inequality: An Introduction to Concepts, Theories and Methods. </a:t>
            </a:r>
            <a:r>
              <a:rPr lang="en-US" altLang="en-US" sz="2000" dirty="0">
                <a:cs typeface="Arial" panose="020B0604020202020204" pitchFamily="34" charset="0"/>
              </a:rPr>
              <a:t>2nd Edition. London: Polity Press. </a:t>
            </a:r>
          </a:p>
          <a:p>
            <a:pPr>
              <a:defRPr/>
            </a:pPr>
            <a:r>
              <a:rPr lang="en-GB" altLang="en-US" sz="2000" dirty="0">
                <a:cs typeface="Arial" panose="020B0604020202020204" pitchFamily="34" charset="0"/>
                <a:hlinkClick r:id="rId2"/>
              </a:rPr>
              <a:t>https://www.gov.uk/government/organisations/department-of-health-and-social-care</a:t>
            </a:r>
            <a:r>
              <a:rPr lang="en-GB" altLang="en-US" sz="2000" dirty="0">
                <a:cs typeface="Arial" panose="020B0604020202020204" pitchFamily="34" charset="0"/>
              </a:rPr>
              <a:t> </a:t>
            </a:r>
          </a:p>
          <a:p>
            <a:pPr>
              <a:defRPr/>
            </a:pPr>
            <a:r>
              <a:rPr lang="en-GB" altLang="en-US" sz="2000" dirty="0">
                <a:cs typeface="Arial" panose="020B0604020202020204" pitchFamily="34" charset="0"/>
                <a:hlinkClick r:id="rId3"/>
              </a:rPr>
              <a:t>www.who.org</a:t>
            </a:r>
            <a:r>
              <a:rPr lang="en-GB" altLang="en-US" sz="2000" dirty="0">
                <a:cs typeface="Arial" panose="020B0604020202020204" pitchFamily="34" charset="0"/>
              </a:rPr>
              <a:t> </a:t>
            </a:r>
          </a:p>
          <a:p>
            <a:pPr>
              <a:defRPr/>
            </a:pPr>
            <a:r>
              <a:rPr lang="en-GB" altLang="en-US" sz="2000" dirty="0">
                <a:cs typeface="Arial" panose="020B0604020202020204" pitchFamily="34" charset="0"/>
              </a:rPr>
              <a:t>Community Care</a:t>
            </a:r>
          </a:p>
          <a:p>
            <a:pPr>
              <a:defRPr/>
            </a:pPr>
            <a:r>
              <a:rPr lang="en-GB" altLang="en-US" sz="2000" dirty="0">
                <a:cs typeface="Arial" panose="020B0604020202020204" pitchFamily="34" charset="0"/>
              </a:rPr>
              <a:t>Journal of Social Policy</a:t>
            </a:r>
          </a:p>
          <a:p>
            <a:pPr>
              <a:defRPr/>
            </a:pPr>
            <a:r>
              <a:rPr lang="en-GB" altLang="en-US" sz="2000" dirty="0">
                <a:cs typeface="Arial" panose="020B0604020202020204" pitchFamily="34" charset="0"/>
              </a:rPr>
              <a:t>Nursing Times</a:t>
            </a:r>
            <a:endParaRPr lang="en-US" altLang="en-US" sz="2000" dirty="0">
              <a:cs typeface="Arial" panose="020B0604020202020204" pitchFamily="34" charset="0"/>
            </a:endParaRPr>
          </a:p>
          <a:p>
            <a:pPr>
              <a:defRPr/>
            </a:pPr>
            <a:endParaRPr lang="en-US" altLang="en-US" sz="2000" dirty="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1102</Words>
  <Application>Microsoft Office PowerPoint</Application>
  <PresentationFormat>On-screen Show (4:3)</PresentationFormat>
  <Paragraphs>156</Paragraphs>
  <Slides>24</Slides>
  <Notes>0</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Arial</vt:lpstr>
      <vt:lpstr>Calibri</vt:lpstr>
      <vt:lpstr>Myriad Pro</vt:lpstr>
      <vt:lpstr>Times New Roman</vt:lpstr>
      <vt:lpstr>Verdana</vt:lpstr>
      <vt:lpstr>20140311PresentationUWTSDTemplate</vt:lpstr>
      <vt:lpstr>1_20140311PresentationUWTSDTemplate</vt:lpstr>
      <vt:lpstr>Principles of Health and Social Care Practice  (BMHP5016)  </vt:lpstr>
      <vt:lpstr> Aim of the Module  </vt:lpstr>
      <vt:lpstr>Module Learning Outcomes</vt:lpstr>
      <vt:lpstr>                    Aim of Lecture (Week 1) </vt:lpstr>
      <vt:lpstr>Lesson objectives  (Week 1)  </vt:lpstr>
      <vt:lpstr>What do we already know about this topic? </vt:lpstr>
      <vt:lpstr>The fundamental principles of health and social care practice</vt:lpstr>
      <vt:lpstr>What do these principles include?</vt:lpstr>
      <vt:lpstr>1 - The principles of support </vt:lpstr>
      <vt:lpstr>Activity </vt:lpstr>
      <vt:lpstr>Video: Compassion, dignity and respect in health care</vt:lpstr>
      <vt:lpstr>PowerPoint Presentation</vt:lpstr>
      <vt:lpstr>Person-centred care relies on a number of aspects, including:</vt:lpstr>
      <vt:lpstr>3 - Protection from risk of harm </vt:lpstr>
      <vt:lpstr>4 - The principle of confidentiality </vt:lpstr>
      <vt:lpstr>6 C’s of Social Care</vt:lpstr>
      <vt:lpstr>The NHS values</vt:lpstr>
      <vt:lpstr>The NHS values</vt:lpstr>
      <vt:lpstr>PowerPoint Presentation</vt:lpstr>
      <vt:lpstr>PowerPoint Presentation</vt:lpstr>
      <vt:lpstr>Group activity  </vt:lpstr>
      <vt:lpstr>QUESTION TIME</vt:lpstr>
      <vt:lpstr>What did I learn? </vt:lpstr>
      <vt:lpstr>References and essential/further readings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165</cp:revision>
  <cp:lastPrinted>1601-01-01T00:00:00Z</cp:lastPrinted>
  <dcterms:created xsi:type="dcterms:W3CDTF">2002-10-07T19:43:58Z</dcterms:created>
  <dcterms:modified xsi:type="dcterms:W3CDTF">2026-10-13T10:56:46Z</dcterms:modified>
</cp:coreProperties>
</file>