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90" r:id="rId2"/>
    <p:sldId id="283" r:id="rId3"/>
    <p:sldId id="286" r:id="rId4"/>
    <p:sldId id="293" r:id="rId5"/>
    <p:sldId id="294" r:id="rId6"/>
    <p:sldId id="295" r:id="rId7"/>
    <p:sldId id="291" r:id="rId8"/>
    <p:sldId id="285" r:id="rId9"/>
    <p:sldId id="292" r:id="rId10"/>
    <p:sldId id="289" r:id="rId11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FDD6"/>
    <a:srgbClr val="FF7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4"/>
    <p:restoredTop sz="94648"/>
  </p:normalViewPr>
  <p:slideViewPr>
    <p:cSldViewPr snapToGrid="0" snapToObjects="1">
      <p:cViewPr varScale="1">
        <p:scale>
          <a:sx n="85" d="100"/>
          <a:sy n="85" d="100"/>
        </p:scale>
        <p:origin x="200" y="2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F80A00-C822-EB4A-96BA-96118C2AF4DE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08DEF2-8E16-404B-B397-94AA0DD427F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5302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12 Segments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9B328-75EF-4903-B932-E7F60FD8E0D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5425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E6CDF-95F5-7444-88DF-4304793914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3D1FEF-B6AF-6741-BF22-93A9F6B9BB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258A5-ACCE-924A-9B28-421323EBC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5D47B-1349-BF4A-ABB9-C8C0B4469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F9A43-C4CF-A540-9E61-732EBAF47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32348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7F6A1-B57F-C741-BABB-8CD8B1A14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E8327-EF21-394F-B430-4ED6C15D6C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08BB85-3D4D-D348-82F4-27FF19DA1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140A51-CB07-B04B-A3C1-6D43D9E60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410533-A20A-0B48-A21A-CF4C1352F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9991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3FB23-4AB1-6C46-9D2B-33C465DB9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DC12A-C7EC-8142-A9DB-7D3758777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2336C-13A7-1046-B0F3-81162AAED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BAF43-04AF-034D-8F17-6C1168D79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A4217F-6524-7F4F-B3F0-3CDFC37BB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7162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D7868-2EE6-A946-88E3-3FA16BA9B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A9C1E-68AD-B44A-805F-399D8B5AC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B54A6-EF7E-E448-8BA3-C5165E26E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91E714-58F5-9E48-AC69-380BC22DC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7E1367-7785-7541-98C6-42F6D8F61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48825A-ADC6-CD48-9DD1-234A42D0E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580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1F0F5-1569-DD46-8E58-8FF306328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92DDA-F456-7C48-8930-754E93AD3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397A6F-02EC-1F4B-8A53-D6B9DF47E7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F9E169-DDC1-7849-A376-A96D3EB74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8CBAAC-398E-AB4A-88BB-AE34A140C7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0A4758-12D8-9E41-BE77-6A5562902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9B5982-60A4-3F47-9C1D-130B77203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B23D25-6ED2-C848-BD01-EBF4C102D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20087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39643-8A1D-D84E-BE77-64F716D2C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66D945-4885-254C-A34A-6C32EBFA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3BD9BE-C97A-C347-A10D-29C8E5C2C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80E9E5-0D41-DF45-9C18-B4DCA53E1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7407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6D330E-D88B-C240-9C71-BD7516E53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D0CB91-4843-4B43-9E70-4AD75A77BC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8947D-C4D0-0143-9F33-3232A7E2E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1136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59370-38A9-3847-8BC5-3174167A0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38DB6-6524-A94B-A00F-A9780C0E7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EA482D-A2BA-6649-88C8-345A50E8EE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93BA5F-6B76-E94B-A775-7D8641E18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B4B0E7-9B05-7B41-9019-D87A2FB52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2DCC6D-3054-4B4E-BEE2-BE3490A8E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95863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FDF7C-D6DA-F446-93D9-C1309B64F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00535C-D83F-5E4B-9065-21AF93AF26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9E826D-464C-A34A-B013-79A11CC66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4FEC38-43E7-B84F-9F70-211D79C15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851EF-E294-6C4A-AE96-5B099EF5C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D1B145-2D9F-3444-831B-05728CD47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57176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2F020-A248-9A4C-B579-FD41189C4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B1D39-AD86-B243-8809-7B4A31A0F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B2AAA5-FC31-534E-B692-2F4A98599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25B9F-7CAD-E540-A31F-F393CF2B2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ACA64-7103-274B-9750-9B1B38BE6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5345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2FEB93-D272-6D43-A9D7-0D8EF161D4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855E1F-AC98-4547-A141-4471DAD616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44761-EE39-C04A-98A0-DCD6CF148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4790E-E93B-9543-8086-4754D44A7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1AA0A-3492-AA4F-B1BB-87B214555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531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chemeClr val="accent1">
                <a:lumMod val="5000"/>
                <a:lumOff val="95000"/>
              </a:schemeClr>
            </a:gs>
            <a:gs pos="52000">
              <a:srgbClr val="FF7E79"/>
            </a:gs>
            <a:gs pos="58000">
              <a:srgbClr val="FF7E79"/>
            </a:gs>
            <a:gs pos="75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971A38-72B4-8F47-B888-BEF949964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47A47-3301-9447-A8D1-747C75F6D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0D415C-629B-2E45-9DB3-A3F2F882A4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6D46E-A681-6648-AD66-37868FB037D6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2FF90-C15B-1F47-94E8-ACAB1B30F1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BA17C-D5BA-AC45-A2E0-94C732B8CD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9AEED-17C5-CF4E-8AC0-6185CB0D2E2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64694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5.png"/><Relationship Id="rId3" Type="http://schemas.microsoft.com/office/2007/relationships/media" Target="../media/media2.m4a"/><Relationship Id="rId21" Type="http://schemas.openxmlformats.org/officeDocument/2006/relationships/image" Target="../media/image8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4.png"/><Relationship Id="rId2" Type="http://schemas.openxmlformats.org/officeDocument/2006/relationships/audio" Target="../media/media1.m4a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2.png"/><Relationship Id="rId10" Type="http://schemas.openxmlformats.org/officeDocument/2006/relationships/audio" Target="../media/media5.m4a"/><Relationship Id="rId19" Type="http://schemas.openxmlformats.org/officeDocument/2006/relationships/image" Target="../media/image6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5.png"/><Relationship Id="rId3" Type="http://schemas.microsoft.com/office/2007/relationships/media" Target="../media/media2.m4a"/><Relationship Id="rId21" Type="http://schemas.openxmlformats.org/officeDocument/2006/relationships/image" Target="../media/image8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4.png"/><Relationship Id="rId2" Type="http://schemas.openxmlformats.org/officeDocument/2006/relationships/audio" Target="../media/media1.m4a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2.png"/><Relationship Id="rId10" Type="http://schemas.openxmlformats.org/officeDocument/2006/relationships/audio" Target="../media/media5.m4a"/><Relationship Id="rId19" Type="http://schemas.openxmlformats.org/officeDocument/2006/relationships/image" Target="../media/image6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5.png"/><Relationship Id="rId3" Type="http://schemas.microsoft.com/office/2007/relationships/media" Target="../media/media2.m4a"/><Relationship Id="rId21" Type="http://schemas.openxmlformats.org/officeDocument/2006/relationships/image" Target="../media/image8.png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4.png"/><Relationship Id="rId2" Type="http://schemas.openxmlformats.org/officeDocument/2006/relationships/audio" Target="../media/media1.m4a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image" Target="../media/image2.png"/><Relationship Id="rId10" Type="http://schemas.openxmlformats.org/officeDocument/2006/relationships/audio" Target="../media/media5.m4a"/><Relationship Id="rId19" Type="http://schemas.openxmlformats.org/officeDocument/2006/relationships/image" Target="../media/image6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2.m4a"/><Relationship Id="rId13" Type="http://schemas.openxmlformats.org/officeDocument/2006/relationships/slideLayout" Target="../slideLayouts/slideLayout2.xml"/><Relationship Id="rId18" Type="http://schemas.openxmlformats.org/officeDocument/2006/relationships/image" Target="../media/image5.png"/><Relationship Id="rId3" Type="http://schemas.microsoft.com/office/2007/relationships/media" Target="../media/media3.m4a"/><Relationship Id="rId21" Type="http://schemas.openxmlformats.org/officeDocument/2006/relationships/image" Target="../media/image8.png"/><Relationship Id="rId7" Type="http://schemas.microsoft.com/office/2007/relationships/media" Target="../media/media2.m4a"/><Relationship Id="rId12" Type="http://schemas.openxmlformats.org/officeDocument/2006/relationships/audio" Target="../media/media6.m4a"/><Relationship Id="rId17" Type="http://schemas.openxmlformats.org/officeDocument/2006/relationships/image" Target="../media/image4.png"/><Relationship Id="rId2" Type="http://schemas.openxmlformats.org/officeDocument/2006/relationships/audio" Target="../media/media5.m4a"/><Relationship Id="rId16" Type="http://schemas.openxmlformats.org/officeDocument/2006/relationships/image" Target="../media/image3.png"/><Relationship Id="rId20" Type="http://schemas.openxmlformats.org/officeDocument/2006/relationships/image" Target="../media/image7.png"/><Relationship Id="rId1" Type="http://schemas.microsoft.com/office/2007/relationships/media" Target="../media/media5.m4a"/><Relationship Id="rId6" Type="http://schemas.openxmlformats.org/officeDocument/2006/relationships/audio" Target="../media/media1.m4a"/><Relationship Id="rId11" Type="http://schemas.microsoft.com/office/2007/relationships/media" Target="../media/media6.m4a"/><Relationship Id="rId5" Type="http://schemas.microsoft.com/office/2007/relationships/media" Target="../media/media1.m4a"/><Relationship Id="rId15" Type="http://schemas.openxmlformats.org/officeDocument/2006/relationships/image" Target="../media/image2.png"/><Relationship Id="rId10" Type="http://schemas.openxmlformats.org/officeDocument/2006/relationships/audio" Target="../media/media4.m4a"/><Relationship Id="rId19" Type="http://schemas.openxmlformats.org/officeDocument/2006/relationships/image" Target="../media/image6.png"/><Relationship Id="rId4" Type="http://schemas.openxmlformats.org/officeDocument/2006/relationships/audio" Target="../media/media3.m4a"/><Relationship Id="rId9" Type="http://schemas.microsoft.com/office/2007/relationships/media" Target="../media/media4.m4a"/><Relationship Id="rId1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microsoft.com/office/2007/relationships/hdphoto" Target="../media/hdphoto1.wdp"/><Relationship Id="rId4" Type="http://schemas.openxmlformats.org/officeDocument/2006/relationships/image" Target="../media/image11.png"/><Relationship Id="rId9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2027103" y="980168"/>
            <a:ext cx="7888078" cy="5112160"/>
          </a:xfrm>
          <a:prstGeom prst="round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GWEITHGAREDD 1 	ACTIVITY 1</a:t>
            </a:r>
          </a:p>
          <a:p>
            <a:pPr algn="ctr"/>
            <a:endParaRPr lang="cy-GB" sz="45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Gwrandewch ar y clipiau a pharwch bob un gyda’r cyfarchiad.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Listen to the sound clips and match each one to the correct written greeting.</a:t>
            </a:r>
          </a:p>
          <a:p>
            <a:pPr algn="ctr"/>
            <a:endParaRPr lang="cy-GB" sz="3000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40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AEEF5F2-82CF-7E4D-8843-3CA2C75EE44B}"/>
              </a:ext>
            </a:extLst>
          </p:cNvPr>
          <p:cNvSpPr/>
          <p:nvPr/>
        </p:nvSpPr>
        <p:spPr>
          <a:xfrm>
            <a:off x="2747453" y="189747"/>
            <a:ext cx="7077036" cy="1063836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Sut wyt ti?       Sut ydych chi?</a:t>
            </a:r>
          </a:p>
          <a:p>
            <a:pPr algn="ctr"/>
            <a:r>
              <a:rPr lang="cy-GB" sz="2400" dirty="0">
                <a:solidFill>
                  <a:srgbClr val="FF0000"/>
                </a:solidFill>
                <a:latin typeface="SASSOON PRIMARY" pitchFamily="2" charset="0"/>
              </a:rPr>
              <a:t>How are you?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6EF331F-9BF8-4F47-8C2C-3A420B8B2F7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402778" y="2251399"/>
            <a:ext cx="717411" cy="17464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E3AE166-53B2-8A46-8F25-4A0CFF56AAD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10157420" y="4287703"/>
            <a:ext cx="620927" cy="2177459"/>
          </a:xfrm>
          <a:prstGeom prst="rect">
            <a:avLst/>
          </a:prstGeom>
        </p:spPr>
      </p:pic>
      <p:pic>
        <p:nvPicPr>
          <p:cNvPr id="19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3617C14E-30DF-FD4D-AEE0-32163CC766A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363754" y="1540380"/>
            <a:ext cx="811644" cy="1951810"/>
          </a:xfrm>
          <a:prstGeom prst="rect">
            <a:avLst/>
          </a:prstGeom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FF6D61FC-590C-EE41-BD66-2C67128BF7A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778347" y="4284973"/>
            <a:ext cx="437889" cy="672854"/>
          </a:xfrm>
          <a:prstGeom prst="rect">
            <a:avLst/>
          </a:prstGeom>
        </p:spPr>
      </p:pic>
      <p:pic>
        <p:nvPicPr>
          <p:cNvPr id="23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009D0504-920A-7A45-97B3-9A65C51751D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992555" y="5245888"/>
            <a:ext cx="1131340" cy="1547465"/>
          </a:xfrm>
          <a:prstGeom prst="rect">
            <a:avLst/>
          </a:prstGeom>
        </p:spPr>
      </p:pic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C756A66-F238-8E44-8670-D889F9308A6D}"/>
              </a:ext>
            </a:extLst>
          </p:cNvPr>
          <p:cNvSpPr/>
          <p:nvPr/>
        </p:nvSpPr>
        <p:spPr>
          <a:xfrm>
            <a:off x="2544862" y="1429105"/>
            <a:ext cx="3345366" cy="16445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25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6418E622-0A28-5F42-ACF7-8105EB7E4EA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1179021" y="125014"/>
            <a:ext cx="758408" cy="1304091"/>
          </a:xfrm>
          <a:prstGeom prst="rect">
            <a:avLst/>
          </a:prstGeom>
        </p:spPr>
      </p:pic>
      <p:pic>
        <p:nvPicPr>
          <p:cNvPr id="27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21ADF07C-6C93-264D-AC92-1BD79274BBA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975687" y="599884"/>
            <a:ext cx="900937" cy="145995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594391-F349-D54F-8A50-63179BB1F9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370659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D3D74-B297-464E-9D64-C1818C54A2E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1481664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35F8B-D907-2847-B244-981C6205BD0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351525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2E7D7-9F3A-7246-946F-132FCD8246D1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249581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35413D-9374-334F-8166-607780942D0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4605716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D809E3-4D41-1441-A406-6701AECB07E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5696180"/>
            <a:ext cx="812800" cy="8128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19BB4-7376-7146-8286-9B8350F76200}"/>
              </a:ext>
            </a:extLst>
          </p:cNvPr>
          <p:cNvSpPr txBox="1"/>
          <p:nvPr/>
        </p:nvSpPr>
        <p:spPr>
          <a:xfrm>
            <a:off x="3304659" y="1734345"/>
            <a:ext cx="24429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Bendigedig!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Brilliant / Fantastic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1845D09-9601-4F43-8FF9-9791C71B33C7}"/>
              </a:ext>
            </a:extLst>
          </p:cNvPr>
          <p:cNvSpPr/>
          <p:nvPr/>
        </p:nvSpPr>
        <p:spPr>
          <a:xfrm>
            <a:off x="2530095" y="3230149"/>
            <a:ext cx="3345366" cy="16445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51F516-9725-B444-818C-970C4853F352}"/>
              </a:ext>
            </a:extLst>
          </p:cNvPr>
          <p:cNvSpPr txBox="1"/>
          <p:nvPr/>
        </p:nvSpPr>
        <p:spPr>
          <a:xfrm>
            <a:off x="3914062" y="3533729"/>
            <a:ext cx="17910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Gweddol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Fair / Not bad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7956B2AB-F39D-DE4F-95D8-D2DC9423535F}"/>
              </a:ext>
            </a:extLst>
          </p:cNvPr>
          <p:cNvSpPr/>
          <p:nvPr/>
        </p:nvSpPr>
        <p:spPr>
          <a:xfrm>
            <a:off x="2544862" y="5031193"/>
            <a:ext cx="3345366" cy="16445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61D773A7-4AB1-6F4F-91C1-9BF27E06DCDE}"/>
              </a:ext>
            </a:extLst>
          </p:cNvPr>
          <p:cNvSpPr/>
          <p:nvPr/>
        </p:nvSpPr>
        <p:spPr>
          <a:xfrm>
            <a:off x="6591549" y="1429105"/>
            <a:ext cx="3345366" cy="1644588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9D9A9921-0C02-8B47-8518-B0297FCB8013}"/>
              </a:ext>
            </a:extLst>
          </p:cNvPr>
          <p:cNvSpPr/>
          <p:nvPr/>
        </p:nvSpPr>
        <p:spPr>
          <a:xfrm>
            <a:off x="6576782" y="3230149"/>
            <a:ext cx="3345366" cy="1644588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2D1EA2E4-AFA0-5542-9E55-F6FEEEEBC43C}"/>
              </a:ext>
            </a:extLst>
          </p:cNvPr>
          <p:cNvSpPr/>
          <p:nvPr/>
        </p:nvSpPr>
        <p:spPr>
          <a:xfrm>
            <a:off x="6591549" y="5031193"/>
            <a:ext cx="3345366" cy="1644588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20771A-C381-5F4C-99E0-902F0C940076}"/>
              </a:ext>
            </a:extLst>
          </p:cNvPr>
          <p:cNvSpPr txBox="1"/>
          <p:nvPr/>
        </p:nvSpPr>
        <p:spPr>
          <a:xfrm>
            <a:off x="3531523" y="5376433"/>
            <a:ext cx="214449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Wedi blino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Tired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5B1CE-0BC0-2243-BF49-37858014B4BA}"/>
              </a:ext>
            </a:extLst>
          </p:cNvPr>
          <p:cNvSpPr txBox="1"/>
          <p:nvPr/>
        </p:nvSpPr>
        <p:spPr>
          <a:xfrm>
            <a:off x="6763994" y="1630255"/>
            <a:ext cx="32101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SASSOON PRIMARY" pitchFamily="2" charset="0"/>
              </a:rPr>
              <a:t>Da iawn, diolch!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Very well/good, thanks!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D1207-19E0-2044-A3D4-2C054BBC56DF}"/>
              </a:ext>
            </a:extLst>
          </p:cNvPr>
          <p:cNvSpPr txBox="1"/>
          <p:nvPr/>
        </p:nvSpPr>
        <p:spPr>
          <a:xfrm>
            <a:off x="8203678" y="3521805"/>
            <a:ext cx="15445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SASSOON PRIMARY" pitchFamily="2" charset="0"/>
              </a:rPr>
              <a:t>Gwych!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Great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EB8390-48B4-5E4B-B15C-52CB4B89ACEA}"/>
              </a:ext>
            </a:extLst>
          </p:cNvPr>
          <p:cNvSpPr txBox="1"/>
          <p:nvPr/>
        </p:nvSpPr>
        <p:spPr>
          <a:xfrm>
            <a:off x="7928620" y="5307277"/>
            <a:ext cx="18453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Ofnadwy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Terrible / Awful</a:t>
            </a:r>
          </a:p>
        </p:txBody>
      </p:sp>
    </p:spTree>
    <p:extLst>
      <p:ext uri="{BB962C8B-B14F-4D97-AF65-F5344CB8AC3E}">
        <p14:creationId xmlns:p14="http://schemas.microsoft.com/office/powerpoint/2010/main" val="45179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AEEF5F2-82CF-7E4D-8843-3CA2C75EE44B}"/>
              </a:ext>
            </a:extLst>
          </p:cNvPr>
          <p:cNvSpPr/>
          <p:nvPr/>
        </p:nvSpPr>
        <p:spPr>
          <a:xfrm>
            <a:off x="2763745" y="152022"/>
            <a:ext cx="7077036" cy="1063836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Atebion / Answers</a:t>
            </a:r>
            <a:endParaRPr lang="cy-GB" sz="2400" dirty="0">
              <a:solidFill>
                <a:srgbClr val="FF0000"/>
              </a:solidFill>
              <a:latin typeface="SASSOON PRIMARY" pitchFamily="2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6EF331F-9BF8-4F47-8C2C-3A420B8B2F7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402778" y="2251399"/>
            <a:ext cx="717411" cy="17464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E3AE166-53B2-8A46-8F25-4A0CFF56AAD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10157420" y="4287703"/>
            <a:ext cx="620927" cy="2177459"/>
          </a:xfrm>
          <a:prstGeom prst="rect">
            <a:avLst/>
          </a:prstGeom>
        </p:spPr>
      </p:pic>
      <p:pic>
        <p:nvPicPr>
          <p:cNvPr id="19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3617C14E-30DF-FD4D-AEE0-32163CC766A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363754" y="1540380"/>
            <a:ext cx="811644" cy="1951810"/>
          </a:xfrm>
          <a:prstGeom prst="rect">
            <a:avLst/>
          </a:prstGeom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FF6D61FC-590C-EE41-BD66-2C67128BF7A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778347" y="4284973"/>
            <a:ext cx="437889" cy="672854"/>
          </a:xfrm>
          <a:prstGeom prst="rect">
            <a:avLst/>
          </a:prstGeom>
        </p:spPr>
      </p:pic>
      <p:pic>
        <p:nvPicPr>
          <p:cNvPr id="23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009D0504-920A-7A45-97B3-9A65C51751D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992555" y="5245888"/>
            <a:ext cx="1131340" cy="1547465"/>
          </a:xfrm>
          <a:prstGeom prst="rect">
            <a:avLst/>
          </a:prstGeom>
        </p:spPr>
      </p:pic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C756A66-F238-8E44-8670-D889F9308A6D}"/>
              </a:ext>
            </a:extLst>
          </p:cNvPr>
          <p:cNvSpPr/>
          <p:nvPr/>
        </p:nvSpPr>
        <p:spPr>
          <a:xfrm>
            <a:off x="2544862" y="1429105"/>
            <a:ext cx="3345366" cy="16445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pic>
        <p:nvPicPr>
          <p:cNvPr id="25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6418E622-0A28-5F42-ACF7-8105EB7E4EA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1179021" y="125014"/>
            <a:ext cx="758408" cy="1304091"/>
          </a:xfrm>
          <a:prstGeom prst="rect">
            <a:avLst/>
          </a:prstGeom>
        </p:spPr>
      </p:pic>
      <p:pic>
        <p:nvPicPr>
          <p:cNvPr id="27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21ADF07C-6C93-264D-AC92-1BD79274BBA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975687" y="599884"/>
            <a:ext cx="900937" cy="145995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594391-F349-D54F-8A50-63179BB1F9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370659"/>
            <a:ext cx="812800" cy="812800"/>
          </a:xfrm>
          <a:prstGeom prst="rect">
            <a:avLst/>
          </a:prstGeom>
          <a:solidFill>
            <a:srgbClr val="FF85FF"/>
          </a:solidFill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D3D74-B297-464E-9D64-C1818C54A2E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1419672"/>
            <a:ext cx="812800" cy="812800"/>
          </a:xfrm>
          <a:prstGeom prst="rect">
            <a:avLst/>
          </a:prstGeom>
          <a:solidFill>
            <a:srgbClr val="FFC000"/>
          </a:solidFill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35F8B-D907-2847-B244-981C6205BD0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3515252"/>
            <a:ext cx="812800" cy="812800"/>
          </a:xfrm>
          <a:prstGeom prst="rect">
            <a:avLst/>
          </a:prstGeom>
          <a:solidFill>
            <a:srgbClr val="00B0F0"/>
          </a:solidFill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2E7D7-9F3A-7246-946F-132FCD8246D1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2495812"/>
            <a:ext cx="812800" cy="8128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35413D-9374-334F-8166-607780942D0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4605716"/>
            <a:ext cx="812800" cy="812800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D809E3-4D41-1441-A406-6701AECB07E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000432" y="5696180"/>
            <a:ext cx="812800" cy="812800"/>
          </a:xfrm>
          <a:prstGeom prst="rect">
            <a:avLst/>
          </a:prstGeom>
          <a:solidFill>
            <a:srgbClr val="73FEFF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19BB4-7376-7146-8286-9B8350F76200}"/>
              </a:ext>
            </a:extLst>
          </p:cNvPr>
          <p:cNvSpPr txBox="1"/>
          <p:nvPr/>
        </p:nvSpPr>
        <p:spPr>
          <a:xfrm>
            <a:off x="3304659" y="1734345"/>
            <a:ext cx="24429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Bendigedig!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Brilliant / Fantastic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1845D09-9601-4F43-8FF9-9791C71B33C7}"/>
              </a:ext>
            </a:extLst>
          </p:cNvPr>
          <p:cNvSpPr/>
          <p:nvPr/>
        </p:nvSpPr>
        <p:spPr>
          <a:xfrm>
            <a:off x="2530095" y="3230149"/>
            <a:ext cx="3345366" cy="16445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51F516-9725-B444-818C-970C4853F352}"/>
              </a:ext>
            </a:extLst>
          </p:cNvPr>
          <p:cNvSpPr txBox="1"/>
          <p:nvPr/>
        </p:nvSpPr>
        <p:spPr>
          <a:xfrm>
            <a:off x="3914062" y="3533729"/>
            <a:ext cx="17910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Gweddol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Fair / Not bad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7956B2AB-F39D-DE4F-95D8-D2DC9423535F}"/>
              </a:ext>
            </a:extLst>
          </p:cNvPr>
          <p:cNvSpPr/>
          <p:nvPr/>
        </p:nvSpPr>
        <p:spPr>
          <a:xfrm>
            <a:off x="2544862" y="5031193"/>
            <a:ext cx="3345366" cy="16445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61D773A7-4AB1-6F4F-91C1-9BF27E06DCDE}"/>
              </a:ext>
            </a:extLst>
          </p:cNvPr>
          <p:cNvSpPr/>
          <p:nvPr/>
        </p:nvSpPr>
        <p:spPr>
          <a:xfrm>
            <a:off x="6591549" y="1429105"/>
            <a:ext cx="3345366" cy="1644588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9D9A9921-0C02-8B47-8518-B0297FCB8013}"/>
              </a:ext>
            </a:extLst>
          </p:cNvPr>
          <p:cNvSpPr/>
          <p:nvPr/>
        </p:nvSpPr>
        <p:spPr>
          <a:xfrm>
            <a:off x="6576782" y="3230149"/>
            <a:ext cx="3345366" cy="1644588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2D1EA2E4-AFA0-5542-9E55-F6FEEEEBC43C}"/>
              </a:ext>
            </a:extLst>
          </p:cNvPr>
          <p:cNvSpPr/>
          <p:nvPr/>
        </p:nvSpPr>
        <p:spPr>
          <a:xfrm>
            <a:off x="6591549" y="5031193"/>
            <a:ext cx="3345366" cy="1644588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20771A-C381-5F4C-99E0-902F0C940076}"/>
              </a:ext>
            </a:extLst>
          </p:cNvPr>
          <p:cNvSpPr txBox="1"/>
          <p:nvPr/>
        </p:nvSpPr>
        <p:spPr>
          <a:xfrm>
            <a:off x="3531523" y="5376433"/>
            <a:ext cx="214449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Wedi blino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Tired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5B1CE-0BC0-2243-BF49-37858014B4BA}"/>
              </a:ext>
            </a:extLst>
          </p:cNvPr>
          <p:cNvSpPr txBox="1"/>
          <p:nvPr/>
        </p:nvSpPr>
        <p:spPr>
          <a:xfrm>
            <a:off x="6763994" y="1630255"/>
            <a:ext cx="321017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SASSOON PRIMARY" pitchFamily="2" charset="0"/>
              </a:rPr>
              <a:t>Da iawn, diolch!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Very well/good, thanks!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D1207-19E0-2044-A3D4-2C054BBC56DF}"/>
              </a:ext>
            </a:extLst>
          </p:cNvPr>
          <p:cNvSpPr txBox="1"/>
          <p:nvPr/>
        </p:nvSpPr>
        <p:spPr>
          <a:xfrm>
            <a:off x="8203678" y="3521805"/>
            <a:ext cx="154452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latin typeface="SASSOON PRIMARY" pitchFamily="2" charset="0"/>
              </a:rPr>
              <a:t>Gwych!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Great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EB8390-48B4-5E4B-B15C-52CB4B89ACEA}"/>
              </a:ext>
            </a:extLst>
          </p:cNvPr>
          <p:cNvSpPr txBox="1"/>
          <p:nvPr/>
        </p:nvSpPr>
        <p:spPr>
          <a:xfrm>
            <a:off x="7928620" y="5307277"/>
            <a:ext cx="18453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SASSOON PRIMARY" pitchFamily="2" charset="0"/>
              </a:rPr>
              <a:t>Ofnadwy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  <a:latin typeface="SASSOON PRIMARY" pitchFamily="2" charset="0"/>
              </a:rPr>
              <a:t>Terrible / Awful</a:t>
            </a:r>
          </a:p>
        </p:txBody>
      </p:sp>
    </p:spTree>
    <p:extLst>
      <p:ext uri="{BB962C8B-B14F-4D97-AF65-F5344CB8AC3E}">
        <p14:creationId xmlns:p14="http://schemas.microsoft.com/office/powerpoint/2010/main" val="3088935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2027103" y="980168"/>
            <a:ext cx="7888078" cy="5112160"/>
          </a:xfrm>
          <a:prstGeom prst="roundRect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GWEITHGAREDD 2 	ACTIVITY 2</a:t>
            </a:r>
          </a:p>
          <a:p>
            <a:pPr algn="ctr"/>
            <a:endParaRPr lang="cy-GB" sz="45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Edrychwch ar y Saesneg. Dywedwch y Gymraeg yn uchel a llusgwch y sŵn cywir i’r blwch.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Read the English answer. Say the Welsh out loud and drag the correct sound clip to the box with the English answer. Check if you were correct. </a:t>
            </a:r>
            <a:endParaRPr lang="cy-GB" sz="3000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691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AEEF5F2-82CF-7E4D-8843-3CA2C75EE44B}"/>
              </a:ext>
            </a:extLst>
          </p:cNvPr>
          <p:cNvSpPr/>
          <p:nvPr/>
        </p:nvSpPr>
        <p:spPr>
          <a:xfrm>
            <a:off x="2747453" y="189747"/>
            <a:ext cx="7077036" cy="1063836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Sut wyt ti?       Sut ydych chi?</a:t>
            </a:r>
          </a:p>
          <a:p>
            <a:pPr algn="ctr"/>
            <a:r>
              <a:rPr lang="cy-GB" sz="2400" dirty="0">
                <a:solidFill>
                  <a:srgbClr val="FF0000"/>
                </a:solidFill>
                <a:latin typeface="SASSOON PRIMARY" pitchFamily="2" charset="0"/>
              </a:rPr>
              <a:t>How are you?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6EF331F-9BF8-4F47-8C2C-3A420B8B2F7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402778" y="2251399"/>
            <a:ext cx="717411" cy="17464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E3AE166-53B2-8A46-8F25-4A0CFF56AAD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10157420" y="4287703"/>
            <a:ext cx="620927" cy="2177459"/>
          </a:xfrm>
          <a:prstGeom prst="rect">
            <a:avLst/>
          </a:prstGeom>
        </p:spPr>
      </p:pic>
      <p:pic>
        <p:nvPicPr>
          <p:cNvPr id="19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3617C14E-30DF-FD4D-AEE0-32163CC766A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363754" y="1540380"/>
            <a:ext cx="811644" cy="1951810"/>
          </a:xfrm>
          <a:prstGeom prst="rect">
            <a:avLst/>
          </a:prstGeom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FF6D61FC-590C-EE41-BD66-2C67128BF7A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778347" y="4284973"/>
            <a:ext cx="437889" cy="672854"/>
          </a:xfrm>
          <a:prstGeom prst="rect">
            <a:avLst/>
          </a:prstGeom>
        </p:spPr>
      </p:pic>
      <p:pic>
        <p:nvPicPr>
          <p:cNvPr id="23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009D0504-920A-7A45-97B3-9A65C51751D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992555" y="5245888"/>
            <a:ext cx="1131340" cy="1547465"/>
          </a:xfrm>
          <a:prstGeom prst="rect">
            <a:avLst/>
          </a:prstGeom>
        </p:spPr>
      </p:pic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C756A66-F238-8E44-8670-D889F9308A6D}"/>
              </a:ext>
            </a:extLst>
          </p:cNvPr>
          <p:cNvSpPr/>
          <p:nvPr/>
        </p:nvSpPr>
        <p:spPr>
          <a:xfrm>
            <a:off x="2544862" y="1429105"/>
            <a:ext cx="3345366" cy="16445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pic>
        <p:nvPicPr>
          <p:cNvPr id="25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6418E622-0A28-5F42-ACF7-8105EB7E4EA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1179021" y="125014"/>
            <a:ext cx="758408" cy="1304091"/>
          </a:xfrm>
          <a:prstGeom prst="rect">
            <a:avLst/>
          </a:prstGeom>
        </p:spPr>
      </p:pic>
      <p:pic>
        <p:nvPicPr>
          <p:cNvPr id="27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21ADF07C-6C93-264D-AC92-1BD79274BBA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975687" y="599884"/>
            <a:ext cx="900937" cy="1459952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594391-F349-D54F-8A50-63179BB1F9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16880" y="4837543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D3D74-B297-464E-9D64-C1818C54A2E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442303" y="3428564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35F8B-D907-2847-B244-981C6205BD00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496790" y="2024271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2E7D7-9F3A-7246-946F-132FCD8246D1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1480597" y="4837543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35413D-9374-334F-8166-607780942D07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16880" y="2024271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D809E3-4D41-1441-A406-6701AECB07E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49147" y="3430907"/>
            <a:ext cx="812800" cy="8128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19BB4-7376-7146-8286-9B8350F76200}"/>
              </a:ext>
            </a:extLst>
          </p:cNvPr>
          <p:cNvSpPr txBox="1"/>
          <p:nvPr/>
        </p:nvSpPr>
        <p:spPr>
          <a:xfrm>
            <a:off x="3345316" y="1636742"/>
            <a:ext cx="2442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Brilliant / Fantastic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1845D09-9601-4F43-8FF9-9791C71B33C7}"/>
              </a:ext>
            </a:extLst>
          </p:cNvPr>
          <p:cNvSpPr/>
          <p:nvPr/>
        </p:nvSpPr>
        <p:spPr>
          <a:xfrm>
            <a:off x="2530095" y="3230149"/>
            <a:ext cx="3345366" cy="16445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51F516-9725-B444-818C-970C4853F352}"/>
              </a:ext>
            </a:extLst>
          </p:cNvPr>
          <p:cNvSpPr txBox="1"/>
          <p:nvPr/>
        </p:nvSpPr>
        <p:spPr>
          <a:xfrm>
            <a:off x="4135892" y="3440252"/>
            <a:ext cx="1726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Fair /</a:t>
            </a:r>
          </a:p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Not bad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7956B2AB-F39D-DE4F-95D8-D2DC9423535F}"/>
              </a:ext>
            </a:extLst>
          </p:cNvPr>
          <p:cNvSpPr/>
          <p:nvPr/>
        </p:nvSpPr>
        <p:spPr>
          <a:xfrm>
            <a:off x="2544862" y="5031952"/>
            <a:ext cx="3345366" cy="16445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61D773A7-4AB1-6F4F-91C1-9BF27E06DCDE}"/>
              </a:ext>
            </a:extLst>
          </p:cNvPr>
          <p:cNvSpPr/>
          <p:nvPr/>
        </p:nvSpPr>
        <p:spPr>
          <a:xfrm>
            <a:off x="6591549" y="1429105"/>
            <a:ext cx="3345366" cy="1644588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 dirty="0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9D9A9921-0C02-8B47-8518-B0297FCB8013}"/>
              </a:ext>
            </a:extLst>
          </p:cNvPr>
          <p:cNvSpPr/>
          <p:nvPr/>
        </p:nvSpPr>
        <p:spPr>
          <a:xfrm>
            <a:off x="6576782" y="3230149"/>
            <a:ext cx="3345366" cy="1644588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2D1EA2E4-AFA0-5542-9E55-F6FEEEEBC43C}"/>
              </a:ext>
            </a:extLst>
          </p:cNvPr>
          <p:cNvSpPr/>
          <p:nvPr/>
        </p:nvSpPr>
        <p:spPr>
          <a:xfrm>
            <a:off x="6591549" y="5031193"/>
            <a:ext cx="3345366" cy="1644588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20771A-C381-5F4C-99E0-902F0C940076}"/>
              </a:ext>
            </a:extLst>
          </p:cNvPr>
          <p:cNvSpPr txBox="1"/>
          <p:nvPr/>
        </p:nvSpPr>
        <p:spPr>
          <a:xfrm>
            <a:off x="4483058" y="5427028"/>
            <a:ext cx="1166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Tired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5B1CE-0BC0-2243-BF49-37858014B4BA}"/>
              </a:ext>
            </a:extLst>
          </p:cNvPr>
          <p:cNvSpPr txBox="1"/>
          <p:nvPr/>
        </p:nvSpPr>
        <p:spPr>
          <a:xfrm>
            <a:off x="6968821" y="1652439"/>
            <a:ext cx="28850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Very well/</a:t>
            </a:r>
          </a:p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Good, thanks!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D1207-19E0-2044-A3D4-2C054BBC56DF}"/>
              </a:ext>
            </a:extLst>
          </p:cNvPr>
          <p:cNvSpPr txBox="1"/>
          <p:nvPr/>
        </p:nvSpPr>
        <p:spPr>
          <a:xfrm>
            <a:off x="8570491" y="3689275"/>
            <a:ext cx="12539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Great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EB8390-48B4-5E4B-B15C-52CB4B89ACEA}"/>
              </a:ext>
            </a:extLst>
          </p:cNvPr>
          <p:cNvSpPr txBox="1"/>
          <p:nvPr/>
        </p:nvSpPr>
        <p:spPr>
          <a:xfrm>
            <a:off x="7878830" y="5307277"/>
            <a:ext cx="19449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Terrible /</a:t>
            </a:r>
          </a:p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Awful</a:t>
            </a:r>
          </a:p>
        </p:txBody>
      </p:sp>
    </p:spTree>
    <p:extLst>
      <p:ext uri="{BB962C8B-B14F-4D97-AF65-F5344CB8AC3E}">
        <p14:creationId xmlns:p14="http://schemas.microsoft.com/office/powerpoint/2010/main" val="29551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96EF331F-9BF8-4F47-8C2C-3A420B8B2F7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997291" y="2152107"/>
            <a:ext cx="717411" cy="174648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E3AE166-53B2-8A46-8F25-4A0CFF56AAD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10157420" y="4287703"/>
            <a:ext cx="620927" cy="2177459"/>
          </a:xfrm>
          <a:prstGeom prst="rect">
            <a:avLst/>
          </a:prstGeom>
        </p:spPr>
      </p:pic>
      <p:pic>
        <p:nvPicPr>
          <p:cNvPr id="19" name="Picture 18" descr="A picture containing tool&#10;&#10;Description automatically generated">
            <a:extLst>
              <a:ext uri="{FF2B5EF4-FFF2-40B4-BE49-F238E27FC236}">
                <a16:creationId xmlns:a16="http://schemas.microsoft.com/office/drawing/2014/main" id="{3617C14E-30DF-FD4D-AEE0-32163CC766A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412925" y="2353180"/>
            <a:ext cx="811644" cy="1951810"/>
          </a:xfrm>
          <a:prstGeom prst="rect">
            <a:avLst/>
          </a:prstGeom>
        </p:spPr>
      </p:pic>
      <p:pic>
        <p:nvPicPr>
          <p:cNvPr id="21" name="Picture 20" descr="Icon&#10;&#10;Description automatically generated">
            <a:extLst>
              <a:ext uri="{FF2B5EF4-FFF2-40B4-BE49-F238E27FC236}">
                <a16:creationId xmlns:a16="http://schemas.microsoft.com/office/drawing/2014/main" id="{FF6D61FC-590C-EE41-BD66-2C67128BF7A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778347" y="4284973"/>
            <a:ext cx="437889" cy="672854"/>
          </a:xfrm>
          <a:prstGeom prst="rect">
            <a:avLst/>
          </a:prstGeom>
        </p:spPr>
      </p:pic>
      <p:pic>
        <p:nvPicPr>
          <p:cNvPr id="23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009D0504-920A-7A45-97B3-9A65C51751D1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47625" y="442125"/>
            <a:ext cx="1131340" cy="1547465"/>
          </a:xfrm>
          <a:prstGeom prst="rect">
            <a:avLst/>
          </a:prstGeom>
        </p:spPr>
      </p:pic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C756A66-F238-8E44-8670-D889F9308A6D}"/>
              </a:ext>
            </a:extLst>
          </p:cNvPr>
          <p:cNvSpPr/>
          <p:nvPr/>
        </p:nvSpPr>
        <p:spPr>
          <a:xfrm>
            <a:off x="2544862" y="1429105"/>
            <a:ext cx="3345366" cy="164458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pic>
        <p:nvPicPr>
          <p:cNvPr id="25" name="Picture 24" descr="A person in a blue suit&#10;&#10;Description automatically generated with low confidence">
            <a:extLst>
              <a:ext uri="{FF2B5EF4-FFF2-40B4-BE49-F238E27FC236}">
                <a16:creationId xmlns:a16="http://schemas.microsoft.com/office/drawing/2014/main" id="{6418E622-0A28-5F42-ACF7-8105EB7E4EA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236570" y="4747797"/>
            <a:ext cx="999094" cy="1717954"/>
          </a:xfrm>
          <a:prstGeom prst="rect">
            <a:avLst/>
          </a:prstGeom>
        </p:spPr>
      </p:pic>
      <p:pic>
        <p:nvPicPr>
          <p:cNvPr id="27" name="Picture 26" descr="A person wearing a garment&#10;&#10;Description automatically generated with medium confidence">
            <a:extLst>
              <a:ext uri="{FF2B5EF4-FFF2-40B4-BE49-F238E27FC236}">
                <a16:creationId xmlns:a16="http://schemas.microsoft.com/office/drawing/2014/main" id="{21ADF07C-6C93-264D-AC92-1BD79274BBA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004219" y="409231"/>
            <a:ext cx="900937" cy="14599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719BB4-7376-7146-8286-9B8350F76200}"/>
              </a:ext>
            </a:extLst>
          </p:cNvPr>
          <p:cNvSpPr txBox="1"/>
          <p:nvPr/>
        </p:nvSpPr>
        <p:spPr>
          <a:xfrm>
            <a:off x="3345316" y="1636742"/>
            <a:ext cx="2442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Brilliant / Fantastic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D1845D09-9601-4F43-8FF9-9791C71B33C7}"/>
              </a:ext>
            </a:extLst>
          </p:cNvPr>
          <p:cNvSpPr/>
          <p:nvPr/>
        </p:nvSpPr>
        <p:spPr>
          <a:xfrm>
            <a:off x="2530095" y="3230149"/>
            <a:ext cx="3345366" cy="164458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51F516-9725-B444-818C-970C4853F352}"/>
              </a:ext>
            </a:extLst>
          </p:cNvPr>
          <p:cNvSpPr txBox="1"/>
          <p:nvPr/>
        </p:nvSpPr>
        <p:spPr>
          <a:xfrm>
            <a:off x="4135892" y="3440252"/>
            <a:ext cx="1726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Fair /</a:t>
            </a:r>
          </a:p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Not bad</a:t>
            </a: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7956B2AB-F39D-DE4F-95D8-D2DC9423535F}"/>
              </a:ext>
            </a:extLst>
          </p:cNvPr>
          <p:cNvSpPr/>
          <p:nvPr/>
        </p:nvSpPr>
        <p:spPr>
          <a:xfrm>
            <a:off x="2544862" y="5031952"/>
            <a:ext cx="3345366" cy="1644588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61D773A7-4AB1-6F4F-91C1-9BF27E06DCDE}"/>
              </a:ext>
            </a:extLst>
          </p:cNvPr>
          <p:cNvSpPr/>
          <p:nvPr/>
        </p:nvSpPr>
        <p:spPr>
          <a:xfrm>
            <a:off x="6591549" y="1429105"/>
            <a:ext cx="3345366" cy="1644588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 dirty="0"/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9D9A9921-0C02-8B47-8518-B0297FCB8013}"/>
              </a:ext>
            </a:extLst>
          </p:cNvPr>
          <p:cNvSpPr/>
          <p:nvPr/>
        </p:nvSpPr>
        <p:spPr>
          <a:xfrm>
            <a:off x="6576782" y="3230149"/>
            <a:ext cx="3345366" cy="1644588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2D1EA2E4-AFA0-5542-9E55-F6FEEEEBC43C}"/>
              </a:ext>
            </a:extLst>
          </p:cNvPr>
          <p:cNvSpPr/>
          <p:nvPr/>
        </p:nvSpPr>
        <p:spPr>
          <a:xfrm>
            <a:off x="6591549" y="5031193"/>
            <a:ext cx="3345366" cy="1644588"/>
          </a:xfrm>
          <a:prstGeom prst="roundRect">
            <a:avLst/>
          </a:prstGeom>
          <a:solidFill>
            <a:srgbClr val="EBEB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36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20771A-C381-5F4C-99E0-902F0C940076}"/>
              </a:ext>
            </a:extLst>
          </p:cNvPr>
          <p:cNvSpPr txBox="1"/>
          <p:nvPr/>
        </p:nvSpPr>
        <p:spPr>
          <a:xfrm>
            <a:off x="4483058" y="5427028"/>
            <a:ext cx="1166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Tired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95B1CE-0BC0-2243-BF49-37858014B4BA}"/>
              </a:ext>
            </a:extLst>
          </p:cNvPr>
          <p:cNvSpPr txBox="1"/>
          <p:nvPr/>
        </p:nvSpPr>
        <p:spPr>
          <a:xfrm>
            <a:off x="6955697" y="1849153"/>
            <a:ext cx="28850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Very well/</a:t>
            </a:r>
          </a:p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Good, thanks!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D1207-19E0-2044-A3D4-2C054BBC56DF}"/>
              </a:ext>
            </a:extLst>
          </p:cNvPr>
          <p:cNvSpPr txBox="1"/>
          <p:nvPr/>
        </p:nvSpPr>
        <p:spPr>
          <a:xfrm>
            <a:off x="8570491" y="3689275"/>
            <a:ext cx="12539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Great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EB8390-48B4-5E4B-B15C-52CB4B89ACEA}"/>
              </a:ext>
            </a:extLst>
          </p:cNvPr>
          <p:cNvSpPr txBox="1"/>
          <p:nvPr/>
        </p:nvSpPr>
        <p:spPr>
          <a:xfrm>
            <a:off x="7878830" y="5307277"/>
            <a:ext cx="19449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Terrible /</a:t>
            </a:r>
          </a:p>
          <a:p>
            <a:pPr algn="r"/>
            <a:r>
              <a:rPr lang="en-US" sz="3600" b="1" dirty="0">
                <a:solidFill>
                  <a:srgbClr val="FF0000"/>
                </a:solidFill>
                <a:latin typeface="SASSOON PRIMARY" pitchFamily="2" charset="0"/>
              </a:rPr>
              <a:t>Awful</a:t>
            </a: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391A3F63-B119-2E4C-A89F-6D87F12B2A06}"/>
              </a:ext>
            </a:extLst>
          </p:cNvPr>
          <p:cNvSpPr/>
          <p:nvPr/>
        </p:nvSpPr>
        <p:spPr>
          <a:xfrm>
            <a:off x="2763745" y="152022"/>
            <a:ext cx="7077036" cy="1063836"/>
          </a:xfrm>
          <a:prstGeom prst="roundRect">
            <a:avLst/>
          </a:prstGeom>
          <a:solidFill>
            <a:srgbClr val="FFF167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b="1" dirty="0">
                <a:solidFill>
                  <a:schemeClr val="tx1"/>
                </a:solidFill>
                <a:latin typeface="SASSOON PRIMARY" pitchFamily="2" charset="0"/>
              </a:rPr>
              <a:t>Atebion / Answers</a:t>
            </a:r>
            <a:endParaRPr lang="cy-GB" sz="2400" dirty="0">
              <a:solidFill>
                <a:srgbClr val="FF0000"/>
              </a:solidFill>
              <a:latin typeface="SASSOON PRIMARY" pitchFamily="2" charset="0"/>
            </a:endParaRPr>
          </a:p>
        </p:txBody>
      </p:sp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35413D-9374-334F-8166-607780942D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894993" y="3492190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35F8B-D907-2847-B244-981C6205BD0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869713" y="5376432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6594391-F349-D54F-8A50-63179BB1F91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899229" y="1745311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6D3D74-B297-464E-9D64-C1818C54A2E5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2925890" y="1745311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C2E7D7-9F3A-7246-946F-132FCD8246D1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6934041" y="5447087"/>
            <a:ext cx="812800" cy="812800"/>
          </a:xfrm>
          <a:prstGeom prst="rect">
            <a:avLst/>
          </a:prstGeom>
          <a:solidFill>
            <a:schemeClr val="tx1"/>
          </a:solidFill>
        </p:spPr>
      </p:pic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D809E3-4D41-1441-A406-6701AECB07E9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21"/>
          <a:stretch>
            <a:fillRect/>
          </a:stretch>
        </p:blipFill>
        <p:spPr>
          <a:xfrm>
            <a:off x="7056370" y="3591482"/>
            <a:ext cx="812800" cy="8128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2495781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0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8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80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232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6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2027103" y="980168"/>
            <a:ext cx="7888078" cy="5112160"/>
          </a:xfrm>
          <a:prstGeom prst="roundRect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500" b="1" dirty="0">
                <a:solidFill>
                  <a:schemeClr val="tx1"/>
                </a:solidFill>
              </a:rPr>
              <a:t>LEVEL 1</a:t>
            </a:r>
          </a:p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ACTIVITY 2</a:t>
            </a:r>
          </a:p>
          <a:p>
            <a:pPr algn="ctr"/>
            <a:endParaRPr lang="cy-GB" sz="45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Rhowch dyddiau’r wythnos mewn trefn. Beth yw’r cysylltiad gyda chysawd yr haul?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Place the days of the week in the correct order.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What is the connection with the solar system? </a:t>
            </a:r>
          </a:p>
          <a:p>
            <a:pPr algn="ctr"/>
            <a:endParaRPr lang="cy-GB" sz="3000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57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2112DBF-FEF2-664C-9693-281A3642A9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303" r="14494"/>
          <a:stretch/>
        </p:blipFill>
        <p:spPr>
          <a:xfrm>
            <a:off x="6366557" y="1441343"/>
            <a:ext cx="5474148" cy="3886454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C677C8C-39D2-9844-B9F5-C5ED10913FD1}"/>
              </a:ext>
            </a:extLst>
          </p:cNvPr>
          <p:cNvSpPr/>
          <p:nvPr/>
        </p:nvSpPr>
        <p:spPr>
          <a:xfrm>
            <a:off x="263282" y="4916330"/>
            <a:ext cx="3230373" cy="784830"/>
          </a:xfrm>
          <a:prstGeom prst="rect">
            <a:avLst/>
          </a:prstGeom>
          <a:solidFill>
            <a:srgbClr val="D883FF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Llun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3BFF19B-4EE7-D94A-90C1-C9CCD39CB227}"/>
              </a:ext>
            </a:extLst>
          </p:cNvPr>
          <p:cNvSpPr/>
          <p:nvPr/>
        </p:nvSpPr>
        <p:spPr>
          <a:xfrm>
            <a:off x="198522" y="3015538"/>
            <a:ext cx="4286751" cy="784830"/>
          </a:xfrm>
          <a:prstGeom prst="rect">
            <a:avLst/>
          </a:prstGeom>
          <a:solidFill>
            <a:srgbClr val="A9E85E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Mawrth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27389A-B304-CA41-A649-2FE720A399FC}"/>
              </a:ext>
            </a:extLst>
          </p:cNvPr>
          <p:cNvSpPr/>
          <p:nvPr/>
        </p:nvSpPr>
        <p:spPr>
          <a:xfrm>
            <a:off x="1800478" y="1976261"/>
            <a:ext cx="4355680" cy="784830"/>
          </a:xfrm>
          <a:prstGeom prst="rect">
            <a:avLst/>
          </a:prstGeom>
          <a:solidFill>
            <a:srgbClr val="FFFF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Mercher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EDF8D30-83EA-FD4E-BF9B-08E06DFD786B}"/>
              </a:ext>
            </a:extLst>
          </p:cNvPr>
          <p:cNvSpPr/>
          <p:nvPr/>
        </p:nvSpPr>
        <p:spPr>
          <a:xfrm>
            <a:off x="3120711" y="5701160"/>
            <a:ext cx="2842445" cy="784830"/>
          </a:xfrm>
          <a:prstGeom prst="rect">
            <a:avLst/>
          </a:prstGeom>
          <a:solidFill>
            <a:srgbClr val="FF85FF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Iau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51E2BF8-84FF-E043-B2A0-51ED03B61B53}"/>
              </a:ext>
            </a:extLst>
          </p:cNvPr>
          <p:cNvSpPr/>
          <p:nvPr/>
        </p:nvSpPr>
        <p:spPr>
          <a:xfrm>
            <a:off x="2000311" y="3976513"/>
            <a:ext cx="4201792" cy="784830"/>
          </a:xfrm>
          <a:prstGeom prst="rect">
            <a:avLst/>
          </a:prstGeom>
          <a:solidFill>
            <a:srgbClr val="73FEFF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Gwener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ACD70DE-A9E5-D349-B811-878E85D080B6}"/>
              </a:ext>
            </a:extLst>
          </p:cNvPr>
          <p:cNvSpPr/>
          <p:nvPr/>
        </p:nvSpPr>
        <p:spPr>
          <a:xfrm>
            <a:off x="221766" y="1000086"/>
            <a:ext cx="4240264" cy="784830"/>
          </a:xfrm>
          <a:prstGeom prst="rect">
            <a:avLst/>
          </a:prstGeom>
          <a:solidFill>
            <a:srgbClr val="FFC0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</a:t>
            </a:r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Sadwrn</a:t>
            </a:r>
            <a:endParaRPr lang="en-US" sz="45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Segoe Print" panose="02000800000000000000" pitchFamily="2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A6D8935-EC80-AD4D-8711-513A7F07536E}"/>
              </a:ext>
            </a:extLst>
          </p:cNvPr>
          <p:cNvSpPr/>
          <p:nvPr/>
        </p:nvSpPr>
        <p:spPr>
          <a:xfrm>
            <a:off x="3077227" y="96337"/>
            <a:ext cx="2853666" cy="784830"/>
          </a:xfrm>
          <a:prstGeom prst="rect">
            <a:avLst/>
          </a:prstGeom>
          <a:solidFill>
            <a:srgbClr val="FF0000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500" b="1" cap="none" spc="0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Dydd</a:t>
            </a:r>
            <a:r>
              <a:rPr lang="en-US" sz="45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Segoe Print" panose="02000800000000000000" pitchFamily="2" charset="0"/>
              </a:rPr>
              <a:t> Sul</a:t>
            </a:r>
          </a:p>
        </p:txBody>
      </p:sp>
    </p:spTree>
    <p:extLst>
      <p:ext uri="{BB962C8B-B14F-4D97-AF65-F5344CB8AC3E}">
        <p14:creationId xmlns:p14="http://schemas.microsoft.com/office/powerpoint/2010/main" val="22756764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7AA3970-77AA-A34B-A89F-5FCFFA248589}"/>
              </a:ext>
            </a:extLst>
          </p:cNvPr>
          <p:cNvSpPr/>
          <p:nvPr/>
        </p:nvSpPr>
        <p:spPr>
          <a:xfrm>
            <a:off x="2027103" y="980168"/>
            <a:ext cx="7888078" cy="5112160"/>
          </a:xfrm>
          <a:prstGeom prst="roundRect">
            <a:avLst/>
          </a:prstGeom>
          <a:solidFill>
            <a:srgbClr val="FFFF0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500" b="1" dirty="0">
                <a:solidFill>
                  <a:schemeClr val="tx1"/>
                </a:solidFill>
              </a:rPr>
              <a:t>LEVEL 1</a:t>
            </a:r>
          </a:p>
          <a:p>
            <a:pPr algn="ctr"/>
            <a:r>
              <a:rPr lang="cy-GB" sz="4500" dirty="0">
                <a:solidFill>
                  <a:srgbClr val="00B0F0"/>
                </a:solidFill>
                <a:latin typeface="American Typewriter" panose="02090604020004020304" pitchFamily="18" charset="77"/>
              </a:rPr>
              <a:t>ACTIVITY 3</a:t>
            </a:r>
          </a:p>
          <a:p>
            <a:pPr algn="ctr"/>
            <a:endParaRPr lang="cy-GB" sz="4500" b="1" dirty="0">
              <a:solidFill>
                <a:schemeClr val="tx1"/>
              </a:solidFill>
            </a:endParaRPr>
          </a:p>
          <a:p>
            <a:pPr algn="ctr"/>
            <a:r>
              <a:rPr lang="cy-GB" sz="3000" b="1" dirty="0">
                <a:solidFill>
                  <a:schemeClr val="tx1"/>
                </a:solidFill>
              </a:rPr>
              <a:t>Ymarferwch holi “Sut mae’r tywydd heddiw?” gan adael i bawb droelli’r cylch i ateb. </a:t>
            </a:r>
          </a:p>
          <a:p>
            <a:pPr algn="ctr"/>
            <a:r>
              <a:rPr lang="cy-GB" sz="2500" dirty="0">
                <a:solidFill>
                  <a:srgbClr val="FF0000"/>
                </a:solidFill>
              </a:rPr>
              <a:t>Take it in turns to ask “Sut mae’r tywydd heddiw?”, spin the wheel to translate the answer that is chosen. </a:t>
            </a:r>
          </a:p>
          <a:p>
            <a:pPr algn="ctr"/>
            <a:endParaRPr lang="cy-GB" sz="3000" dirty="0">
              <a:solidFill>
                <a:schemeClr val="tx1"/>
              </a:solidFill>
            </a:endParaRPr>
          </a:p>
          <a:p>
            <a:pPr algn="ctr"/>
            <a:endParaRPr lang="cy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7521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75CD91-31A6-43C4-96A5-881DD46B0F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Tekhnologic Logo">
            <a:extLst>
              <a:ext uri="{FF2B5EF4-FFF2-40B4-BE49-F238E27FC236}">
                <a16:creationId xmlns:a16="http://schemas.microsoft.com/office/drawing/2014/main" id="{9C3B2A61-94A0-48FD-B553-3546450CF361}"/>
              </a:ext>
            </a:extLst>
          </p:cNvPr>
          <p:cNvGrpSpPr/>
          <p:nvPr/>
        </p:nvGrpSpPr>
        <p:grpSpPr>
          <a:xfrm>
            <a:off x="5685616" y="6661025"/>
            <a:ext cx="820768" cy="180000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6" name="Text">
              <a:extLst>
                <a:ext uri="{FF2B5EF4-FFF2-40B4-BE49-F238E27FC236}">
                  <a16:creationId xmlns:a16="http://schemas.microsoft.com/office/drawing/2014/main" id="{AE5BF1E2-F0C8-41F3-86E6-6D3F0CE93E81}"/>
                </a:ext>
              </a:extLst>
            </p:cNvPr>
            <p:cNvSpPr/>
            <p:nvPr/>
          </p:nvSpPr>
          <p:spPr>
            <a:xfrm>
              <a:off x="5624766" y="6651674"/>
              <a:ext cx="660437" cy="138499"/>
            </a:xfrm>
            <a:prstGeom prst="rect">
              <a:avLst/>
            </a:prstGeom>
            <a:noFill/>
          </p:spPr>
          <p:txBody>
            <a:bodyPr wrap="none" lIns="0" tIns="0" rIns="0" bIns="0">
              <a:spAutoFit/>
            </a:bodyPr>
            <a:lstStyle/>
            <a:p>
              <a:pPr algn="ctr"/>
              <a:r>
                <a:rPr lang="en-US" sz="900" b="1" cap="none" spc="0" dirty="0">
                  <a:ln w="0"/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6000" y="189000"/>
            <a:ext cx="6480000" cy="6480000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6000" y="2529000"/>
            <a:ext cx="1800000" cy="1800000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8A2FCFB8-1830-4BB1-A6B6-34CC08504E63}"/>
              </a:ext>
            </a:extLst>
          </p:cNvPr>
          <p:cNvGrpSpPr/>
          <p:nvPr/>
        </p:nvGrpSpPr>
        <p:grpSpPr>
          <a:xfrm>
            <a:off x="2885164" y="159304"/>
            <a:ext cx="6423041" cy="6482213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209" y="249467"/>
              <a:ext cx="1552980" cy="2310475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6688" y="1020202"/>
              <a:ext cx="1517681" cy="2323810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4071"/>
              <a:ext cx="2202670" cy="2211083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759" y="2963102"/>
              <a:ext cx="2307149" cy="152445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234" y="4327521"/>
              <a:ext cx="2314159" cy="1522784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7759" y="4426034"/>
              <a:ext cx="2213507" cy="2215483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672" y="4325223"/>
              <a:ext cx="1507471" cy="2310696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9297" y="3541321"/>
              <a:ext cx="1543866" cy="2313066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1699" y="2887148"/>
              <a:ext cx="2216506" cy="2212380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0628" y="2373957"/>
              <a:ext cx="2312118" cy="1530902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3111" y="1062999"/>
              <a:ext cx="2305260" cy="1510854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980" y="159304"/>
              <a:ext cx="2222159" cy="2230365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9" name="Segment 12 Text">
              <a:extLst>
                <a:ext uri="{FF2B5EF4-FFF2-40B4-BE49-F238E27FC236}">
                  <a16:creationId xmlns:a16="http://schemas.microsoft.com/office/drawing/2014/main" id="{4B1DDD7E-8BDB-4D1F-BB9A-3D9CEE23754C}"/>
                </a:ext>
              </a:extLst>
            </p:cNvPr>
            <p:cNvSpPr/>
            <p:nvPr/>
          </p:nvSpPr>
          <p:spPr>
            <a:xfrm rot="15094825">
              <a:off x="4463267" y="1144441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It’s sunny</a:t>
              </a:r>
            </a:p>
          </p:txBody>
        </p:sp>
        <p:sp>
          <p:nvSpPr>
            <p:cNvPr id="50" name="Segment 11 Text">
              <a:extLst>
                <a:ext uri="{FF2B5EF4-FFF2-40B4-BE49-F238E27FC236}">
                  <a16:creationId xmlns:a16="http://schemas.microsoft.com/office/drawing/2014/main" id="{FEA8BDF8-7D2E-44E1-88E7-8E5918C791FA}"/>
                </a:ext>
              </a:extLst>
            </p:cNvPr>
            <p:cNvSpPr/>
            <p:nvPr/>
          </p:nvSpPr>
          <p:spPr>
            <a:xfrm rot="13372475">
              <a:off x="3598843" y="169167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It’s stormy</a:t>
              </a:r>
            </a:p>
          </p:txBody>
        </p:sp>
        <p:sp>
          <p:nvSpPr>
            <p:cNvPr id="51" name="Segment 10 Text">
              <a:extLst>
                <a:ext uri="{FF2B5EF4-FFF2-40B4-BE49-F238E27FC236}">
                  <a16:creationId xmlns:a16="http://schemas.microsoft.com/office/drawing/2014/main" id="{5ED905A6-A039-4FD3-ADF7-ADEA4B3BBD50}"/>
                </a:ext>
              </a:extLst>
            </p:cNvPr>
            <p:cNvSpPr/>
            <p:nvPr/>
          </p:nvSpPr>
          <p:spPr>
            <a:xfrm rot="11488962">
              <a:off x="3137292" y="2566500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foggy</a:t>
              </a:r>
            </a:p>
            <a:p>
              <a:pPr algn="ctr"/>
              <a:endParaRPr lang="en-US" sz="2400" b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2" name="Segment 9 Text">
              <a:extLst>
                <a:ext uri="{FF2B5EF4-FFF2-40B4-BE49-F238E27FC236}">
                  <a16:creationId xmlns:a16="http://schemas.microsoft.com/office/drawing/2014/main" id="{EE63C8E8-E688-445E-B50A-1A9C690DE77D}"/>
                </a:ext>
              </a:extLst>
            </p:cNvPr>
            <p:cNvSpPr/>
            <p:nvPr/>
          </p:nvSpPr>
          <p:spPr>
            <a:xfrm rot="9928268">
              <a:off x="3174221" y="3570954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cold</a:t>
              </a:r>
            </a:p>
          </p:txBody>
        </p:sp>
        <p:sp>
          <p:nvSpPr>
            <p:cNvPr id="53" name="Segment 8 Text">
              <a:extLst>
                <a:ext uri="{FF2B5EF4-FFF2-40B4-BE49-F238E27FC236}">
                  <a16:creationId xmlns:a16="http://schemas.microsoft.com/office/drawing/2014/main" id="{10687200-51C0-4CEF-8623-B947CA41F204}"/>
                </a:ext>
              </a:extLst>
            </p:cNvPr>
            <p:cNvSpPr/>
            <p:nvPr/>
          </p:nvSpPr>
          <p:spPr>
            <a:xfrm rot="8011487">
              <a:off x="3569543" y="4394748"/>
              <a:ext cx="2062367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foggy</a:t>
              </a:r>
            </a:p>
            <a:p>
              <a:pPr algn="ctr"/>
              <a:endParaRPr lang="en-US" sz="2400" b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" name="Segment 7 Text">
              <a:extLst>
                <a:ext uri="{FF2B5EF4-FFF2-40B4-BE49-F238E27FC236}">
                  <a16:creationId xmlns:a16="http://schemas.microsoft.com/office/drawing/2014/main" id="{EBFF6283-2405-4BAB-A2A8-60CAA1B058EB}"/>
                </a:ext>
              </a:extLst>
            </p:cNvPr>
            <p:cNvSpPr/>
            <p:nvPr/>
          </p:nvSpPr>
          <p:spPr>
            <a:xfrm rot="6200893">
              <a:off x="4391780" y="4921502"/>
              <a:ext cx="2117377" cy="803521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stormy</a:t>
              </a:r>
            </a:p>
            <a:p>
              <a:pPr algn="ctr"/>
              <a:endParaRPr lang="en-US" sz="2400" b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5" name="Segment 6 Text">
              <a:extLst>
                <a:ext uri="{FF2B5EF4-FFF2-40B4-BE49-F238E27FC236}">
                  <a16:creationId xmlns:a16="http://schemas.microsoft.com/office/drawing/2014/main" id="{490C904E-25FA-4B67-AEC5-B2F8136DA55F}"/>
                </a:ext>
              </a:extLst>
            </p:cNvPr>
            <p:cNvSpPr/>
            <p:nvPr/>
          </p:nvSpPr>
          <p:spPr>
            <a:xfrm rot="4481382">
              <a:off x="5417121" y="5013803"/>
              <a:ext cx="2141705" cy="618945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fine</a:t>
              </a:r>
            </a:p>
            <a:p>
              <a:pPr algn="ctr"/>
              <a:endParaRPr lang="en-US" sz="2400" b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6" name="Segment 5 Text">
              <a:extLst>
                <a:ext uri="{FF2B5EF4-FFF2-40B4-BE49-F238E27FC236}">
                  <a16:creationId xmlns:a16="http://schemas.microsoft.com/office/drawing/2014/main" id="{04E07933-07DC-4A50-AF94-68CEDCF07656}"/>
                </a:ext>
              </a:extLst>
            </p:cNvPr>
            <p:cNvSpPr/>
            <p:nvPr/>
          </p:nvSpPr>
          <p:spPr>
            <a:xfrm rot="2699573">
              <a:off x="6396327" y="440156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sunny</a:t>
              </a:r>
            </a:p>
          </p:txBody>
        </p:sp>
        <p:sp>
          <p:nvSpPr>
            <p:cNvPr id="57" name="Segment 4 Text">
              <a:extLst>
                <a:ext uri="{FF2B5EF4-FFF2-40B4-BE49-F238E27FC236}">
                  <a16:creationId xmlns:a16="http://schemas.microsoft.com/office/drawing/2014/main" id="{1F77009D-9539-410E-B129-9A03AF091CD7}"/>
                </a:ext>
              </a:extLst>
            </p:cNvPr>
            <p:cNvSpPr/>
            <p:nvPr/>
          </p:nvSpPr>
          <p:spPr>
            <a:xfrm rot="906046">
              <a:off x="6916382" y="3531351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It’s cold</a:t>
              </a:r>
            </a:p>
          </p:txBody>
        </p:sp>
        <p:sp>
          <p:nvSpPr>
            <p:cNvPr id="58" name="Segment 3 Text">
              <a:extLst>
                <a:ext uri="{FF2B5EF4-FFF2-40B4-BE49-F238E27FC236}">
                  <a16:creationId xmlns:a16="http://schemas.microsoft.com/office/drawing/2014/main" id="{9C761F5C-8CD0-4888-B71F-ABB96AA6C077}"/>
                </a:ext>
              </a:extLst>
            </p:cNvPr>
            <p:cNvSpPr/>
            <p:nvPr/>
          </p:nvSpPr>
          <p:spPr>
            <a:xfrm rot="20849754">
              <a:off x="6922781" y="2537457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It’s foggy</a:t>
              </a:r>
            </a:p>
          </p:txBody>
        </p:sp>
        <p:sp>
          <p:nvSpPr>
            <p:cNvPr id="59" name="Segment 2 Text">
              <a:extLst>
                <a:ext uri="{FF2B5EF4-FFF2-40B4-BE49-F238E27FC236}">
                  <a16:creationId xmlns:a16="http://schemas.microsoft.com/office/drawing/2014/main" id="{D48B315C-714E-4DFD-ACB0-3F7A1DA7042C}"/>
                </a:ext>
              </a:extLst>
            </p:cNvPr>
            <p:cNvSpPr/>
            <p:nvPr/>
          </p:nvSpPr>
          <p:spPr>
            <a:xfrm rot="18962840">
              <a:off x="6404623" y="163252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dirty="0">
                  <a:ln w="0"/>
                  <a:latin typeface="Arial" panose="020B0604020202020204" pitchFamily="34" charset="0"/>
                  <a:cs typeface="Arial" panose="020B0604020202020204" pitchFamily="34" charset="0"/>
                </a:rPr>
                <a:t>It’s stormy</a:t>
              </a:r>
              <a:endParaRPr lang="en-US" sz="2400" b="1" cap="none" spc="0" dirty="0">
                <a:ln w="0"/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0" name="Segment 1 Text">
              <a:extLst>
                <a:ext uri="{FF2B5EF4-FFF2-40B4-BE49-F238E27FC236}">
                  <a16:creationId xmlns:a16="http://schemas.microsoft.com/office/drawing/2014/main" id="{3F4B9156-2086-4D8C-A68F-CEA5507DD04F}"/>
                </a:ext>
              </a:extLst>
            </p:cNvPr>
            <p:cNvSpPr/>
            <p:nvPr/>
          </p:nvSpPr>
          <p:spPr>
            <a:xfrm rot="17067617">
              <a:off x="5510755" y="110567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/>
            </a:bodyPr>
            <a:lstStyle/>
            <a:p>
              <a:pPr algn="ctr"/>
              <a:r>
                <a:rPr lang="en-US" sz="24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It’s fine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5A4AE164-BDC2-4C05-9DBE-540CC6E78467}"/>
              </a:ext>
            </a:extLst>
          </p:cNvPr>
          <p:cNvGrpSpPr/>
          <p:nvPr/>
        </p:nvGrpSpPr>
        <p:grpSpPr>
          <a:xfrm>
            <a:off x="5196000" y="2529000"/>
            <a:ext cx="1800000" cy="1800000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rmAutofit/>
            </a:bodyPr>
            <a:lstStyle/>
            <a:p>
              <a:pPr algn="ctr"/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462" y="2664749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979" y="3672555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3" name="Picture 62" descr="A picture containing chart&#10;&#10;Description automatically generated">
            <a:extLst>
              <a:ext uri="{FF2B5EF4-FFF2-40B4-BE49-F238E27FC236}">
                <a16:creationId xmlns:a16="http://schemas.microsoft.com/office/drawing/2014/main" id="{5B616AB8-153D-6F4E-AD22-FA29DC6A37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854" y="587892"/>
            <a:ext cx="1379784" cy="1165571"/>
          </a:xfrm>
          <a:prstGeom prst="rect">
            <a:avLst/>
          </a:prstGeom>
        </p:spPr>
      </p:pic>
      <p:pic>
        <p:nvPicPr>
          <p:cNvPr id="64" name="Picture 63" descr="A picture containing chart&#10;&#10;Description automatically generated">
            <a:extLst>
              <a:ext uri="{FF2B5EF4-FFF2-40B4-BE49-F238E27FC236}">
                <a16:creationId xmlns:a16="http://schemas.microsoft.com/office/drawing/2014/main" id="{325A7166-1535-F34D-B9C0-A2086D7E37D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529428" y="5203886"/>
            <a:ext cx="1379784" cy="1165571"/>
          </a:xfrm>
          <a:prstGeom prst="rect">
            <a:avLst/>
          </a:prstGeom>
        </p:spPr>
      </p:pic>
      <p:pic>
        <p:nvPicPr>
          <p:cNvPr id="65" name="Picture 64" descr="Icon&#10;&#10;Description automatically generated">
            <a:extLst>
              <a:ext uri="{FF2B5EF4-FFF2-40B4-BE49-F238E27FC236}">
                <a16:creationId xmlns:a16="http://schemas.microsoft.com/office/drawing/2014/main" id="{D3132765-EB4F-DF4A-A699-16E9F87571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75726" y="398853"/>
            <a:ext cx="1287187" cy="1408333"/>
          </a:xfrm>
          <a:prstGeom prst="rect">
            <a:avLst/>
          </a:prstGeom>
        </p:spPr>
      </p:pic>
      <p:pic>
        <p:nvPicPr>
          <p:cNvPr id="66" name="Picture 65" descr="Icon&#10;&#10;Description automatically generated">
            <a:extLst>
              <a:ext uri="{FF2B5EF4-FFF2-40B4-BE49-F238E27FC236}">
                <a16:creationId xmlns:a16="http://schemas.microsoft.com/office/drawing/2014/main" id="{B82B942C-4FD9-D243-B9FB-42BFA2DE97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127" y="5147918"/>
            <a:ext cx="1287187" cy="1408333"/>
          </a:xfrm>
          <a:prstGeom prst="rect">
            <a:avLst/>
          </a:prstGeom>
        </p:spPr>
      </p:pic>
      <p:pic>
        <p:nvPicPr>
          <p:cNvPr id="67" name="Picture 66" descr="Icon&#10;&#10;Description automatically generated">
            <a:extLst>
              <a:ext uri="{FF2B5EF4-FFF2-40B4-BE49-F238E27FC236}">
                <a16:creationId xmlns:a16="http://schemas.microsoft.com/office/drawing/2014/main" id="{76A45840-E729-DA4D-8737-FB4BD4BBFB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463191" y="1445773"/>
            <a:ext cx="768082" cy="785056"/>
          </a:xfrm>
          <a:prstGeom prst="rect">
            <a:avLst/>
          </a:prstGeom>
        </p:spPr>
      </p:pic>
      <p:pic>
        <p:nvPicPr>
          <p:cNvPr id="68" name="Picture 67" descr="Icon&#10;&#10;Description automatically generated">
            <a:extLst>
              <a:ext uri="{FF2B5EF4-FFF2-40B4-BE49-F238E27FC236}">
                <a16:creationId xmlns:a16="http://schemas.microsoft.com/office/drawing/2014/main" id="{F0FD349A-1810-D649-95C7-72482BCE284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06154" y="4651687"/>
            <a:ext cx="768082" cy="785056"/>
          </a:xfrm>
          <a:prstGeom prst="rect">
            <a:avLst/>
          </a:prstGeom>
        </p:spPr>
      </p:pic>
      <p:pic>
        <p:nvPicPr>
          <p:cNvPr id="69" name="Picture 68" descr="Diagram, schematic&#10;&#10;Description automatically generated">
            <a:extLst>
              <a:ext uri="{FF2B5EF4-FFF2-40B4-BE49-F238E27FC236}">
                <a16:creationId xmlns:a16="http://schemas.microsoft.com/office/drawing/2014/main" id="{9A094D6F-C75F-E04F-A3F4-C4FFD72EC54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99253" y="1387097"/>
            <a:ext cx="782237" cy="782237"/>
          </a:xfrm>
          <a:prstGeom prst="rect">
            <a:avLst/>
          </a:prstGeom>
        </p:spPr>
      </p:pic>
      <p:pic>
        <p:nvPicPr>
          <p:cNvPr id="70" name="Picture 69" descr="Diagram, schematic&#10;&#10;Description automatically generated">
            <a:extLst>
              <a:ext uri="{FF2B5EF4-FFF2-40B4-BE49-F238E27FC236}">
                <a16:creationId xmlns:a16="http://schemas.microsoft.com/office/drawing/2014/main" id="{9F0053C6-E07F-534D-BAF6-57E4B21DE3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307684" y="4970524"/>
            <a:ext cx="782237" cy="782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0443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341</Words>
  <Application>Microsoft Macintosh PowerPoint</Application>
  <PresentationFormat>Widescreen</PresentationFormat>
  <Paragraphs>90</Paragraphs>
  <Slides>10</Slides>
  <Notes>1</Notes>
  <HiddenSlides>0</HiddenSlides>
  <MMClips>24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American Typewriter</vt:lpstr>
      <vt:lpstr>Arial</vt:lpstr>
      <vt:lpstr>Calibri</vt:lpstr>
      <vt:lpstr>Calibri Light</vt:lpstr>
      <vt:lpstr>Century Gothic</vt:lpstr>
      <vt:lpstr>SASSOON PRIMARY</vt:lpstr>
      <vt:lpstr>Segoe Print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7</cp:revision>
  <dcterms:created xsi:type="dcterms:W3CDTF">2021-09-28T05:42:46Z</dcterms:created>
  <dcterms:modified xsi:type="dcterms:W3CDTF">2021-09-29T11:04:18Z</dcterms:modified>
</cp:coreProperties>
</file>