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2" r:id="rId4"/>
    <p:sldId id="263" r:id="rId5"/>
    <p:sldId id="264" r:id="rId6"/>
    <p:sldId id="265" r:id="rId7"/>
    <p:sldId id="260"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EEEEE"/>
    <a:srgbClr val="3E9A00"/>
    <a:srgbClr val="00344B"/>
    <a:srgbClr val="ACCD48"/>
    <a:srgbClr val="738A2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41" d="100"/>
          <a:sy n="41" d="100"/>
        </p:scale>
        <p:origin x="84" y="14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B04077D-14C7-47D8-B488-8A1A52B4ECB2}"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DCA6E5-8F0B-4BB8-BC40-D1E34EC5ACCF}" type="slidenum">
              <a:rPr lang="en-GB" smtClean="0"/>
              <a:t>‹#›</a:t>
            </a:fld>
            <a:endParaRPr lang="en-GB"/>
          </a:p>
        </p:txBody>
      </p:sp>
    </p:spTree>
    <p:extLst>
      <p:ext uri="{BB962C8B-B14F-4D97-AF65-F5344CB8AC3E}">
        <p14:creationId xmlns:p14="http://schemas.microsoft.com/office/powerpoint/2010/main" val="14919118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04077D-14C7-47D8-B488-8A1A52B4ECB2}"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DCA6E5-8F0B-4BB8-BC40-D1E34EC5ACCF}" type="slidenum">
              <a:rPr lang="en-GB" smtClean="0"/>
              <a:t>‹#›</a:t>
            </a:fld>
            <a:endParaRPr lang="en-GB"/>
          </a:p>
        </p:txBody>
      </p:sp>
    </p:spTree>
    <p:extLst>
      <p:ext uri="{BB962C8B-B14F-4D97-AF65-F5344CB8AC3E}">
        <p14:creationId xmlns:p14="http://schemas.microsoft.com/office/powerpoint/2010/main" val="14050863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04077D-14C7-47D8-B488-8A1A52B4ECB2}"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DCA6E5-8F0B-4BB8-BC40-D1E34EC5ACCF}" type="slidenum">
              <a:rPr lang="en-GB" smtClean="0"/>
              <a:t>‹#›</a:t>
            </a:fld>
            <a:endParaRPr lang="en-GB"/>
          </a:p>
        </p:txBody>
      </p:sp>
    </p:spTree>
    <p:extLst>
      <p:ext uri="{BB962C8B-B14F-4D97-AF65-F5344CB8AC3E}">
        <p14:creationId xmlns:p14="http://schemas.microsoft.com/office/powerpoint/2010/main" val="315560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B04077D-14C7-47D8-B488-8A1A52B4ECB2}" type="datetimeFigureOut">
              <a:rPr lang="en-GB" smtClean="0"/>
              <a:t>03/07/2024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DCA6E5-8F0B-4BB8-BC40-D1E34EC5ACCF}" type="slidenum">
              <a:rPr lang="en-GB" smtClean="0"/>
              <a:t>‹#›</a:t>
            </a:fld>
            <a:endParaRPr lang="en-GB"/>
          </a:p>
        </p:txBody>
      </p:sp>
    </p:spTree>
    <p:extLst>
      <p:ext uri="{BB962C8B-B14F-4D97-AF65-F5344CB8AC3E}">
        <p14:creationId xmlns:p14="http://schemas.microsoft.com/office/powerpoint/2010/main" val="15700209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B04077D-14C7-47D8-B488-8A1A52B4ECB2}" type="datetimeFigureOut">
              <a:rPr lang="en-GB" smtClean="0"/>
              <a:t>03/07/2024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1DCA6E5-8F0B-4BB8-BC40-D1E34EC5ACCF}" type="slidenum">
              <a:rPr lang="en-GB" smtClean="0"/>
              <a:t>‹#›</a:t>
            </a:fld>
            <a:endParaRPr lang="en-GB"/>
          </a:p>
        </p:txBody>
      </p:sp>
    </p:spTree>
    <p:extLst>
      <p:ext uri="{BB962C8B-B14F-4D97-AF65-F5344CB8AC3E}">
        <p14:creationId xmlns:p14="http://schemas.microsoft.com/office/powerpoint/2010/main" val="29513426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B04077D-14C7-47D8-B488-8A1A52B4ECB2}" type="datetimeFigureOut">
              <a:rPr lang="en-GB" smtClean="0"/>
              <a:t>03/07/2024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1DCA6E5-8F0B-4BB8-BC40-D1E34EC5ACCF}" type="slidenum">
              <a:rPr lang="en-GB" smtClean="0"/>
              <a:t>‹#›</a:t>
            </a:fld>
            <a:endParaRPr lang="en-GB"/>
          </a:p>
        </p:txBody>
      </p:sp>
    </p:spTree>
    <p:extLst>
      <p:ext uri="{BB962C8B-B14F-4D97-AF65-F5344CB8AC3E}">
        <p14:creationId xmlns:p14="http://schemas.microsoft.com/office/powerpoint/2010/main" val="2861805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04077D-14C7-47D8-B488-8A1A52B4ECB2}" type="datetimeFigureOut">
              <a:rPr lang="en-GB" smtClean="0"/>
              <a:t>03/07/2024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1DCA6E5-8F0B-4BB8-BC40-D1E34EC5ACCF}" type="slidenum">
              <a:rPr lang="en-GB" smtClean="0"/>
              <a:t>‹#›</a:t>
            </a:fld>
            <a:endParaRPr lang="en-GB"/>
          </a:p>
        </p:txBody>
      </p:sp>
    </p:spTree>
    <p:extLst>
      <p:ext uri="{BB962C8B-B14F-4D97-AF65-F5344CB8AC3E}">
        <p14:creationId xmlns:p14="http://schemas.microsoft.com/office/powerpoint/2010/main" val="2130783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B04077D-14C7-47D8-B488-8A1A52B4ECB2}" type="datetimeFigureOut">
              <a:rPr lang="en-GB" smtClean="0"/>
              <a:t>03/07/2024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DCA6E5-8F0B-4BB8-BC40-D1E34EC5ACCF}" type="slidenum">
              <a:rPr lang="en-GB" smtClean="0"/>
              <a:t>‹#›</a:t>
            </a:fld>
            <a:endParaRPr lang="en-GB"/>
          </a:p>
        </p:txBody>
      </p:sp>
    </p:spTree>
    <p:extLst>
      <p:ext uri="{BB962C8B-B14F-4D97-AF65-F5344CB8AC3E}">
        <p14:creationId xmlns:p14="http://schemas.microsoft.com/office/powerpoint/2010/main" val="27503246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04077D-14C7-47D8-B488-8A1A52B4ECB2}" type="datetimeFigureOut">
              <a:rPr lang="en-GB" smtClean="0"/>
              <a:t>03/07/2024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DCA6E5-8F0B-4BB8-BC40-D1E34EC5ACCF}" type="slidenum">
              <a:rPr lang="en-GB" smtClean="0"/>
              <a:t>‹#›</a:t>
            </a:fld>
            <a:endParaRPr lang="en-GB"/>
          </a:p>
        </p:txBody>
      </p:sp>
    </p:spTree>
    <p:extLst>
      <p:ext uri="{BB962C8B-B14F-4D97-AF65-F5344CB8AC3E}">
        <p14:creationId xmlns:p14="http://schemas.microsoft.com/office/powerpoint/2010/main" val="1215329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04077D-14C7-47D8-B488-8A1A52B4ECB2}"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DCA6E5-8F0B-4BB8-BC40-D1E34EC5ACCF}" type="slidenum">
              <a:rPr lang="en-GB" smtClean="0"/>
              <a:t>‹#›</a:t>
            </a:fld>
            <a:endParaRPr lang="en-GB"/>
          </a:p>
        </p:txBody>
      </p:sp>
    </p:spTree>
    <p:extLst>
      <p:ext uri="{BB962C8B-B14F-4D97-AF65-F5344CB8AC3E}">
        <p14:creationId xmlns:p14="http://schemas.microsoft.com/office/powerpoint/2010/main" val="40890854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04077D-14C7-47D8-B488-8A1A52B4ECB2}"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DCA6E5-8F0B-4BB8-BC40-D1E34EC5ACCF}"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294174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04077D-14C7-47D8-B488-8A1A52B4ECB2}"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DCA6E5-8F0B-4BB8-BC40-D1E34EC5ACCF}" type="slidenum">
              <a:rPr lang="en-GB" smtClean="0"/>
              <a:t>‹#›</a:t>
            </a:fld>
            <a:endParaRPr lang="en-GB"/>
          </a:p>
        </p:txBody>
      </p:sp>
    </p:spTree>
    <p:extLst>
      <p:ext uri="{BB962C8B-B14F-4D97-AF65-F5344CB8AC3E}">
        <p14:creationId xmlns:p14="http://schemas.microsoft.com/office/powerpoint/2010/main" val="40548051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04077D-14C7-47D8-B488-8A1A52B4ECB2}"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DCA6E5-8F0B-4BB8-BC40-D1E34EC5ACC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617875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04077D-14C7-47D8-B488-8A1A52B4ECB2}"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DCA6E5-8F0B-4BB8-BC40-D1E34EC5ACCF}" type="slidenum">
              <a:rPr lang="en-GB" smtClean="0"/>
              <a:t>‹#›</a:t>
            </a:fld>
            <a:endParaRPr lang="en-GB"/>
          </a:p>
        </p:txBody>
      </p:sp>
    </p:spTree>
    <p:extLst>
      <p:ext uri="{BB962C8B-B14F-4D97-AF65-F5344CB8AC3E}">
        <p14:creationId xmlns:p14="http://schemas.microsoft.com/office/powerpoint/2010/main" val="14984103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04077D-14C7-47D8-B488-8A1A52B4ECB2}"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DCA6E5-8F0B-4BB8-BC40-D1E34EC5ACCF}" type="slidenum">
              <a:rPr lang="en-GB" smtClean="0"/>
              <a:t>‹#›</a:t>
            </a:fld>
            <a:endParaRPr lang="en-GB"/>
          </a:p>
        </p:txBody>
      </p:sp>
    </p:spTree>
    <p:extLst>
      <p:ext uri="{BB962C8B-B14F-4D97-AF65-F5344CB8AC3E}">
        <p14:creationId xmlns:p14="http://schemas.microsoft.com/office/powerpoint/2010/main" val="17119054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04077D-14C7-47D8-B488-8A1A52B4ECB2}"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DCA6E5-8F0B-4BB8-BC40-D1E34EC5ACCF}" type="slidenum">
              <a:rPr lang="en-GB" smtClean="0"/>
              <a:t>‹#›</a:t>
            </a:fld>
            <a:endParaRPr lang="en-GB"/>
          </a:p>
        </p:txBody>
      </p:sp>
    </p:spTree>
    <p:extLst>
      <p:ext uri="{BB962C8B-B14F-4D97-AF65-F5344CB8AC3E}">
        <p14:creationId xmlns:p14="http://schemas.microsoft.com/office/powerpoint/2010/main" val="4039342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B04077D-14C7-47D8-B488-8A1A52B4ECB2}" type="datetimeFigureOut">
              <a:rPr lang="en-GB" smtClean="0"/>
              <a:t>03/07/2024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1DCA6E5-8F0B-4BB8-BC40-D1E34EC5ACCF}" type="slidenum">
              <a:rPr lang="en-GB" smtClean="0"/>
              <a:t>‹#›</a:t>
            </a:fld>
            <a:endParaRPr lang="en-GB"/>
          </a:p>
        </p:txBody>
      </p:sp>
    </p:spTree>
    <p:extLst>
      <p:ext uri="{BB962C8B-B14F-4D97-AF65-F5344CB8AC3E}">
        <p14:creationId xmlns:p14="http://schemas.microsoft.com/office/powerpoint/2010/main" val="15761988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72615-984B-9B22-6AF2-405C20B2D523}"/>
              </a:ext>
            </a:extLst>
          </p:cNvPr>
          <p:cNvSpPr>
            <a:spLocks noGrp="1"/>
          </p:cNvSpPr>
          <p:nvPr>
            <p:ph type="ctrTitle"/>
          </p:nvPr>
        </p:nvSpPr>
        <p:spPr/>
        <p:txBody>
          <a:bodyPr/>
          <a:lstStyle/>
          <a:p>
            <a:r>
              <a:rPr lang="en-GB" dirty="0"/>
              <a:t>Module 3 Assignment 2</a:t>
            </a:r>
          </a:p>
        </p:txBody>
      </p:sp>
      <p:sp>
        <p:nvSpPr>
          <p:cNvPr id="3" name="Subtitle 2">
            <a:extLst>
              <a:ext uri="{FF2B5EF4-FFF2-40B4-BE49-F238E27FC236}">
                <a16:creationId xmlns:a16="http://schemas.microsoft.com/office/drawing/2014/main" id="{34C858B9-F9FE-0570-ADE4-1460E743D5C2}"/>
              </a:ext>
            </a:extLst>
          </p:cNvPr>
          <p:cNvSpPr>
            <a:spLocks noGrp="1"/>
          </p:cNvSpPr>
          <p:nvPr>
            <p:ph type="subTitle" idx="1"/>
          </p:nvPr>
        </p:nvSpPr>
        <p:spPr/>
        <p:txBody>
          <a:bodyPr/>
          <a:lstStyle/>
          <a:p>
            <a:r>
              <a:rPr lang="en-GB" dirty="0"/>
              <a:t>Debby Mercer (1902778) </a:t>
            </a:r>
          </a:p>
          <a:p>
            <a:r>
              <a:rPr lang="en-GB" dirty="0"/>
              <a:t>03/07/2024</a:t>
            </a:r>
          </a:p>
        </p:txBody>
      </p:sp>
    </p:spTree>
    <p:extLst>
      <p:ext uri="{BB962C8B-B14F-4D97-AF65-F5344CB8AC3E}">
        <p14:creationId xmlns:p14="http://schemas.microsoft.com/office/powerpoint/2010/main" val="15022993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M3A2">
            <a:hlinkClick r:id="" action="ppaction://media"/>
            <a:extLst>
              <a:ext uri="{FF2B5EF4-FFF2-40B4-BE49-F238E27FC236}">
                <a16:creationId xmlns:a16="http://schemas.microsoft.com/office/drawing/2014/main" id="{9CAF1DB9-0B06-37BE-3E61-5CA6B1774A07}"/>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961304" y="763794"/>
            <a:ext cx="9905879" cy="5572351"/>
          </a:xfrm>
        </p:spPr>
      </p:pic>
      <p:sp>
        <p:nvSpPr>
          <p:cNvPr id="7" name="Title 1">
            <a:extLst>
              <a:ext uri="{FF2B5EF4-FFF2-40B4-BE49-F238E27FC236}">
                <a16:creationId xmlns:a16="http://schemas.microsoft.com/office/drawing/2014/main" id="{42DBEF37-DDC5-4C38-F775-D3BE21C323E1}"/>
              </a:ext>
            </a:extLst>
          </p:cNvPr>
          <p:cNvSpPr>
            <a:spLocks noGrp="1"/>
          </p:cNvSpPr>
          <p:nvPr>
            <p:ph type="title"/>
          </p:nvPr>
        </p:nvSpPr>
        <p:spPr>
          <a:xfrm>
            <a:off x="961304" y="177574"/>
            <a:ext cx="10143836" cy="586220"/>
          </a:xfrm>
        </p:spPr>
        <p:txBody>
          <a:bodyPr>
            <a:normAutofit fontScale="90000"/>
          </a:bodyPr>
          <a:lstStyle/>
          <a:p>
            <a:r>
              <a:rPr lang="en-GB" dirty="0"/>
              <a:t>Video Reflection</a:t>
            </a:r>
          </a:p>
        </p:txBody>
      </p:sp>
    </p:spTree>
    <p:extLst>
      <p:ext uri="{BB962C8B-B14F-4D97-AF65-F5344CB8AC3E}">
        <p14:creationId xmlns:p14="http://schemas.microsoft.com/office/powerpoint/2010/main" val="2380097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828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098DC11-F511-4D08-1E88-CDD853FCEF8E}"/>
              </a:ext>
            </a:extLst>
          </p:cNvPr>
          <p:cNvSpPr txBox="1"/>
          <p:nvPr/>
        </p:nvSpPr>
        <p:spPr>
          <a:xfrm>
            <a:off x="319938" y="230909"/>
            <a:ext cx="8805589" cy="585729"/>
          </a:xfrm>
          <a:prstGeom prst="rect">
            <a:avLst/>
          </a:prstGeom>
        </p:spPr>
        <p:txBody>
          <a:bodyPr vert="horz" lIns="91440" tIns="45720" rIns="91440" bIns="45720" rtlCol="0" anchor="t">
            <a:normAutofit lnSpcReduction="10000"/>
          </a:bodyPr>
          <a:lstStyle/>
          <a:p>
            <a:pPr>
              <a:spcBef>
                <a:spcPct val="0"/>
              </a:spcBef>
              <a:spcAft>
                <a:spcPts val="600"/>
              </a:spcAft>
            </a:pPr>
            <a:r>
              <a:rPr lang="en-US" sz="3600" dirty="0">
                <a:solidFill>
                  <a:schemeClr val="accent1"/>
                </a:solidFill>
                <a:latin typeface="+mj-lt"/>
                <a:ea typeface="+mj-ea"/>
                <a:cs typeface="+mj-cs"/>
              </a:rPr>
              <a:t>Claude.ai Summary of Training Document </a:t>
            </a:r>
          </a:p>
        </p:txBody>
      </p:sp>
      <p:sp>
        <p:nvSpPr>
          <p:cNvPr id="20" name="Isosceles Triangle 19">
            <a:extLst>
              <a:ext uri="{FF2B5EF4-FFF2-40B4-BE49-F238E27FC236}">
                <a16:creationId xmlns:a16="http://schemas.microsoft.com/office/drawing/2014/main" id="{518E5A25-92C5-4F27-8E26-0AAAB0CDC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8CCAD7BD-1F04-7567-3315-62239643E40E}"/>
              </a:ext>
            </a:extLst>
          </p:cNvPr>
          <p:cNvSpPr txBox="1"/>
          <p:nvPr/>
        </p:nvSpPr>
        <p:spPr>
          <a:xfrm>
            <a:off x="720437" y="816639"/>
            <a:ext cx="8553566" cy="5666154"/>
          </a:xfrm>
          <a:prstGeom prst="rect">
            <a:avLst/>
          </a:prstGeom>
        </p:spPr>
        <p:txBody>
          <a:bodyPr vert="horz" lIns="91440" tIns="45720" rIns="91440" bIns="45720" rtlCol="0">
            <a:normAutofit fontScale="85000" lnSpcReduction="20000"/>
          </a:bodyPr>
          <a:lstStyle/>
          <a:p>
            <a:pPr>
              <a:lnSpc>
                <a:spcPct val="90000"/>
              </a:lnSpc>
              <a:spcBef>
                <a:spcPts val="1000"/>
              </a:spcBef>
              <a:buClr>
                <a:schemeClr val="accent1"/>
              </a:buClr>
              <a:buSzPct val="80000"/>
            </a:pPr>
            <a:r>
              <a:rPr lang="en-US" sz="1700" dirty="0">
                <a:solidFill>
                  <a:schemeClr val="tx1">
                    <a:lumMod val="75000"/>
                    <a:lumOff val="25000"/>
                  </a:schemeClr>
                </a:solidFill>
              </a:rPr>
              <a:t>This appears to be a comprehensive business plan and vision document for a Wool Innovation Centre (WIC) in Wales. The document outlines the vision, opportunities, value proposition, stakeholder communication strategies, creative adaptations, ethical considerations, financial strategy, resource management, team building, and leadership perspectives for the proposed WIC.</a:t>
            </a:r>
          </a:p>
          <a:p>
            <a:pPr marL="342900" indent="-342900">
              <a:lnSpc>
                <a:spcPct val="90000"/>
              </a:lnSpc>
              <a:spcBef>
                <a:spcPts val="1000"/>
              </a:spcBef>
              <a:buClr>
                <a:schemeClr val="accent1"/>
              </a:buClr>
              <a:buSzPct val="80000"/>
              <a:buFont typeface="+mj-lt"/>
              <a:buAutoNum type="arabicPeriod"/>
            </a:pPr>
            <a:r>
              <a:rPr lang="en-US" sz="1700" dirty="0">
                <a:solidFill>
                  <a:schemeClr val="tx1">
                    <a:lumMod val="75000"/>
                    <a:lumOff val="25000"/>
                  </a:schemeClr>
                </a:solidFill>
              </a:rPr>
              <a:t>Some key points:</a:t>
            </a:r>
          </a:p>
          <a:p>
            <a:pPr marL="342900" indent="-342900">
              <a:lnSpc>
                <a:spcPct val="90000"/>
              </a:lnSpc>
              <a:spcBef>
                <a:spcPts val="1000"/>
              </a:spcBef>
              <a:buClr>
                <a:schemeClr val="accent1"/>
              </a:buClr>
              <a:buSzPct val="80000"/>
              <a:buFont typeface="+mj-lt"/>
              <a:buAutoNum type="arabicPeriod"/>
            </a:pPr>
            <a:r>
              <a:rPr lang="en-US" sz="1700" dirty="0">
                <a:solidFill>
                  <a:schemeClr val="tx1">
                    <a:lumMod val="75000"/>
                    <a:lumOff val="25000"/>
                  </a:schemeClr>
                </a:solidFill>
              </a:rPr>
              <a:t>The long-term vision is to change the role of wool in Welsh agriculture to promote sustainable sheep farming through research, education, and community engagement.</a:t>
            </a:r>
          </a:p>
          <a:p>
            <a:pPr marL="342900" indent="-342900">
              <a:lnSpc>
                <a:spcPct val="90000"/>
              </a:lnSpc>
              <a:spcBef>
                <a:spcPts val="1000"/>
              </a:spcBef>
              <a:buClr>
                <a:schemeClr val="accent1"/>
              </a:buClr>
              <a:buSzPct val="80000"/>
              <a:buFont typeface="+mj-lt"/>
              <a:buAutoNum type="arabicPeriod"/>
            </a:pPr>
            <a:r>
              <a:rPr lang="en-US" sz="1700" dirty="0">
                <a:solidFill>
                  <a:schemeClr val="tx1">
                    <a:lumMod val="75000"/>
                    <a:lumOff val="25000"/>
                  </a:schemeClr>
                </a:solidFill>
              </a:rPr>
              <a:t>The WIC aims to focus on non-textile uses for wool to create new value and opportunities for the Welsh wool industry.</a:t>
            </a:r>
          </a:p>
          <a:p>
            <a:pPr marL="342900" indent="-342900">
              <a:lnSpc>
                <a:spcPct val="90000"/>
              </a:lnSpc>
              <a:spcBef>
                <a:spcPts val="1000"/>
              </a:spcBef>
              <a:buClr>
                <a:schemeClr val="accent1"/>
              </a:buClr>
              <a:buSzPct val="80000"/>
              <a:buFont typeface="+mj-lt"/>
              <a:buAutoNum type="arabicPeriod"/>
            </a:pPr>
            <a:r>
              <a:rPr lang="en-US" sz="1700" dirty="0">
                <a:solidFill>
                  <a:schemeClr val="tx1">
                    <a:lumMod val="75000"/>
                    <a:lumOff val="25000"/>
                  </a:schemeClr>
                </a:solidFill>
              </a:rPr>
              <a:t>Key areas of focus include education (university modules and short courses), community engagement, and research &amp; innovation.</a:t>
            </a:r>
          </a:p>
          <a:p>
            <a:pPr marL="342900" indent="-342900">
              <a:lnSpc>
                <a:spcPct val="90000"/>
              </a:lnSpc>
              <a:spcBef>
                <a:spcPts val="1000"/>
              </a:spcBef>
              <a:buClr>
                <a:schemeClr val="accent1"/>
              </a:buClr>
              <a:buSzPct val="80000"/>
              <a:buFont typeface="+mj-lt"/>
              <a:buAutoNum type="arabicPeriod"/>
            </a:pPr>
            <a:r>
              <a:rPr lang="en-US" sz="1700" dirty="0">
                <a:solidFill>
                  <a:schemeClr val="tx1">
                    <a:lumMod val="75000"/>
                    <a:lumOff val="25000"/>
                  </a:schemeClr>
                </a:solidFill>
              </a:rPr>
              <a:t>The plan emphasizes bridging the gap between academic and agricultural communities.</a:t>
            </a:r>
          </a:p>
          <a:p>
            <a:pPr marL="342900" indent="-342900">
              <a:lnSpc>
                <a:spcPct val="90000"/>
              </a:lnSpc>
              <a:spcBef>
                <a:spcPts val="1000"/>
              </a:spcBef>
              <a:buClr>
                <a:schemeClr val="accent1"/>
              </a:buClr>
              <a:buSzPct val="80000"/>
              <a:buFont typeface="+mj-lt"/>
              <a:buAutoNum type="arabicPeriod"/>
            </a:pPr>
            <a:r>
              <a:rPr lang="en-US" sz="1700" dirty="0">
                <a:solidFill>
                  <a:schemeClr val="tx1">
                    <a:lumMod val="75000"/>
                    <a:lumOff val="25000"/>
                  </a:schemeClr>
                </a:solidFill>
              </a:rPr>
              <a:t>Ethical considerations include animal welfare and equal opportunities for knowledge exchange.</a:t>
            </a:r>
          </a:p>
          <a:p>
            <a:pPr marL="342900" indent="-342900">
              <a:lnSpc>
                <a:spcPct val="90000"/>
              </a:lnSpc>
              <a:spcBef>
                <a:spcPts val="1000"/>
              </a:spcBef>
              <a:buClr>
                <a:schemeClr val="accent1"/>
              </a:buClr>
              <a:buSzPct val="80000"/>
              <a:buFont typeface="+mj-lt"/>
              <a:buAutoNum type="arabicPeriod"/>
            </a:pPr>
            <a:r>
              <a:rPr lang="en-US" sz="1700" dirty="0">
                <a:solidFill>
                  <a:schemeClr val="tx1">
                    <a:lumMod val="75000"/>
                    <a:lumOff val="25000"/>
                  </a:schemeClr>
                </a:solidFill>
              </a:rPr>
              <a:t>Financial strategy includes income from students, wool-based products, industry partnerships, and grants.</a:t>
            </a:r>
          </a:p>
          <a:p>
            <a:pPr marL="342900" indent="-342900">
              <a:lnSpc>
                <a:spcPct val="90000"/>
              </a:lnSpc>
              <a:spcBef>
                <a:spcPts val="1000"/>
              </a:spcBef>
              <a:buClr>
                <a:schemeClr val="accent1"/>
              </a:buClr>
              <a:buSzPct val="80000"/>
              <a:buFont typeface="+mj-lt"/>
              <a:buAutoNum type="arabicPeriod"/>
            </a:pPr>
            <a:r>
              <a:rPr lang="en-US" sz="1700" dirty="0">
                <a:solidFill>
                  <a:schemeClr val="tx1">
                    <a:lumMod val="75000"/>
                    <a:lumOff val="25000"/>
                  </a:schemeClr>
                </a:solidFill>
              </a:rPr>
              <a:t>Resource management focuses on building trust with the agricultural community and leveraging partnerships.</a:t>
            </a:r>
          </a:p>
          <a:p>
            <a:pPr marL="342900" indent="-342900">
              <a:lnSpc>
                <a:spcPct val="90000"/>
              </a:lnSpc>
              <a:spcBef>
                <a:spcPts val="1000"/>
              </a:spcBef>
              <a:buClr>
                <a:schemeClr val="accent1"/>
              </a:buClr>
              <a:buSzPct val="80000"/>
              <a:buFont typeface="+mj-lt"/>
              <a:buAutoNum type="arabicPeriod"/>
            </a:pPr>
            <a:r>
              <a:rPr lang="en-US" sz="1700" dirty="0">
                <a:solidFill>
                  <a:schemeClr val="tx1">
                    <a:lumMod val="75000"/>
                    <a:lumOff val="25000"/>
                  </a:schemeClr>
                </a:solidFill>
              </a:rPr>
              <a:t>Leadership perspective emphasizes delegation and trust in colleagues.</a:t>
            </a:r>
          </a:p>
          <a:p>
            <a:pPr marL="342900" indent="-342900">
              <a:lnSpc>
                <a:spcPct val="90000"/>
              </a:lnSpc>
              <a:spcBef>
                <a:spcPts val="1000"/>
              </a:spcBef>
              <a:buClr>
                <a:schemeClr val="accent1"/>
              </a:buClr>
              <a:buSzPct val="80000"/>
              <a:buFont typeface="+mj-lt"/>
              <a:buAutoNum type="arabicPeriod"/>
            </a:pPr>
            <a:r>
              <a:rPr lang="en-US" sz="1700" dirty="0">
                <a:solidFill>
                  <a:schemeClr val="tx1">
                    <a:lumMod val="75000"/>
                    <a:lumOff val="25000"/>
                  </a:schemeClr>
                </a:solidFill>
              </a:rPr>
              <a:t>The document also includes several visual elements like infographics, a business model canvas, and website mockups in both English and Welsh.</a:t>
            </a:r>
          </a:p>
          <a:p>
            <a:pPr>
              <a:lnSpc>
                <a:spcPct val="90000"/>
              </a:lnSpc>
              <a:spcBef>
                <a:spcPts val="1000"/>
              </a:spcBef>
              <a:buClr>
                <a:schemeClr val="accent1"/>
              </a:buClr>
              <a:buSzPct val="80000"/>
            </a:pPr>
            <a:r>
              <a:rPr lang="en-US" sz="1700" dirty="0">
                <a:solidFill>
                  <a:schemeClr val="tx1">
                    <a:lumMod val="75000"/>
                    <a:lumOff val="25000"/>
                  </a:schemeClr>
                </a:solidFill>
              </a:rPr>
              <a:t>Overall, this appears to be a well-thought-out plan for an innovative approach to revitalizing the Welsh wool industry through research, education, and community engagement. The focus on sustainability and non-textile uses for wool aligns with current trends in environmental consciousness and circular economy principles.</a:t>
            </a:r>
          </a:p>
          <a:p>
            <a:pPr>
              <a:lnSpc>
                <a:spcPct val="90000"/>
              </a:lnSpc>
              <a:spcBef>
                <a:spcPts val="1000"/>
              </a:spcBef>
              <a:buClr>
                <a:schemeClr val="accent1"/>
              </a:buClr>
              <a:buSzPct val="80000"/>
            </a:pPr>
            <a:r>
              <a:rPr lang="en-US" sz="1700" dirty="0">
                <a:solidFill>
                  <a:schemeClr val="tx1">
                    <a:lumMod val="75000"/>
                    <a:lumOff val="25000"/>
                  </a:schemeClr>
                </a:solidFill>
              </a:rPr>
              <a:t>Would you like me to elaborate on any specific aspect of this business plan?</a:t>
            </a:r>
          </a:p>
          <a:p>
            <a:pPr>
              <a:lnSpc>
                <a:spcPct val="90000"/>
              </a:lnSpc>
              <a:spcBef>
                <a:spcPts val="1000"/>
              </a:spcBef>
              <a:buClr>
                <a:schemeClr val="accent1"/>
              </a:buClr>
              <a:buSzPct val="80000"/>
              <a:buFont typeface="Wingdings 3" charset="2"/>
              <a:buChar char=""/>
            </a:pPr>
            <a:endParaRPr lang="en-US" sz="700" dirty="0">
              <a:solidFill>
                <a:schemeClr val="tx1">
                  <a:lumMod val="75000"/>
                  <a:lumOff val="25000"/>
                </a:schemeClr>
              </a:solidFill>
            </a:endParaRPr>
          </a:p>
        </p:txBody>
      </p:sp>
    </p:spTree>
    <p:extLst>
      <p:ext uri="{BB962C8B-B14F-4D97-AF65-F5344CB8AC3E}">
        <p14:creationId xmlns:p14="http://schemas.microsoft.com/office/powerpoint/2010/main" val="25320767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TextBox 7">
            <a:extLst>
              <a:ext uri="{FF2B5EF4-FFF2-40B4-BE49-F238E27FC236}">
                <a16:creationId xmlns:a16="http://schemas.microsoft.com/office/drawing/2014/main" id="{7E449A78-8F11-3B5C-69ED-A719A0062BE5}"/>
              </a:ext>
            </a:extLst>
          </p:cNvPr>
          <p:cNvSpPr txBox="1"/>
          <p:nvPr/>
        </p:nvSpPr>
        <p:spPr>
          <a:xfrm>
            <a:off x="842597" y="0"/>
            <a:ext cx="9721516" cy="369332"/>
          </a:xfrm>
          <a:prstGeom prst="rect">
            <a:avLst/>
          </a:prstGeom>
          <a:noFill/>
        </p:spPr>
        <p:txBody>
          <a:bodyPr wrap="square" rtlCol="0">
            <a:spAutoFit/>
          </a:bodyPr>
          <a:lstStyle/>
          <a:p>
            <a:r>
              <a:rPr lang="en-GB" b="1" i="1" dirty="0"/>
              <a:t>Question 1: How will the wool innovation centre provide opportunities for farmers?</a:t>
            </a:r>
          </a:p>
        </p:txBody>
      </p:sp>
      <p:sp>
        <p:nvSpPr>
          <p:cNvPr id="9" name="TextBox 8">
            <a:extLst>
              <a:ext uri="{FF2B5EF4-FFF2-40B4-BE49-F238E27FC236}">
                <a16:creationId xmlns:a16="http://schemas.microsoft.com/office/drawing/2014/main" id="{11CE7257-6CD9-0B80-62A8-F262B87D215E}"/>
              </a:ext>
            </a:extLst>
          </p:cNvPr>
          <p:cNvSpPr txBox="1"/>
          <p:nvPr/>
        </p:nvSpPr>
        <p:spPr>
          <a:xfrm>
            <a:off x="778598" y="380244"/>
            <a:ext cx="11219307" cy="6555641"/>
          </a:xfrm>
          <a:prstGeom prst="rect">
            <a:avLst/>
          </a:prstGeom>
          <a:noFill/>
        </p:spPr>
        <p:txBody>
          <a:bodyPr wrap="square" rtlCol="0">
            <a:spAutoFit/>
          </a:bodyPr>
          <a:lstStyle/>
          <a:p>
            <a:r>
              <a:rPr lang="en-GB" sz="1500" dirty="0"/>
              <a:t>Based on the information provided in the document, the Wool Innovation Centre (WIC) aims to provide several opportunities for farmers:</a:t>
            </a:r>
          </a:p>
          <a:p>
            <a:pPr>
              <a:buFont typeface="+mj-lt"/>
              <a:buAutoNum type="arabicPeriod"/>
            </a:pPr>
            <a:r>
              <a:rPr lang="en-GB" sz="1500" dirty="0"/>
              <a:t>Farm Diversification: One of the key aims mentioned is "To encourage farm diversification towards wool-based businesses." This suggests that WIC will help farmers explore new revenue streams and business opportunities related to wool production beyond traditional textile uses.</a:t>
            </a:r>
          </a:p>
          <a:p>
            <a:pPr>
              <a:buFont typeface="+mj-lt"/>
              <a:buAutoNum type="arabicPeriod"/>
            </a:pPr>
            <a:r>
              <a:rPr lang="en-GB" sz="1500" dirty="0"/>
              <a:t>Research and Innovation: WIC plans to research innovative uses for wool, particularly focusing on non-textile applications. This research could lead to new markets and higher-value products for farmers' wool.</a:t>
            </a:r>
          </a:p>
          <a:p>
            <a:pPr>
              <a:buFont typeface="+mj-lt"/>
              <a:buAutoNum type="arabicPeriod"/>
            </a:pPr>
            <a:r>
              <a:rPr lang="en-GB" sz="1500" dirty="0"/>
              <a:t>Education and Training: The </a:t>
            </a:r>
            <a:r>
              <a:rPr lang="en-GB" sz="1500" dirty="0" err="1"/>
              <a:t>center</a:t>
            </a:r>
            <a:r>
              <a:rPr lang="en-GB" sz="1500" dirty="0"/>
              <a:t> will offer short courses aimed at the general public and farmers. These courses will be practical and farm-based, potentially helping farmers develop new skills and knowledge about wool production and uses.</a:t>
            </a:r>
          </a:p>
          <a:p>
            <a:pPr>
              <a:buFont typeface="+mj-lt"/>
              <a:buAutoNum type="arabicPeriod"/>
            </a:pPr>
            <a:r>
              <a:rPr lang="en-GB" sz="1500" dirty="0"/>
              <a:t>On-Farm Events: WIC plans to hold on-farm events similar to Farming Connect, but focused specifically on wool. This could provide farmers with direct access to new information and techniques.</a:t>
            </a:r>
          </a:p>
          <a:p>
            <a:pPr>
              <a:buFont typeface="+mj-lt"/>
              <a:buAutoNum type="arabicPeriod"/>
            </a:pPr>
            <a:r>
              <a:rPr lang="en-GB" sz="1500" dirty="0"/>
              <a:t>Market Presence: WIC will have a presence at livestock markets and agricultural shows, providing farmers with easy access to information and potential new opportunities.</a:t>
            </a:r>
          </a:p>
          <a:p>
            <a:pPr>
              <a:buFont typeface="+mj-lt"/>
              <a:buAutoNum type="arabicPeriod"/>
            </a:pPr>
            <a:r>
              <a:rPr lang="en-GB" sz="1500" dirty="0"/>
              <a:t>Knowledge Transfer: A key aim is to foster knowledge transfer between stakeholder groups. This could help farmers gain access to academic research and innovative ideas that could benefit their operations.</a:t>
            </a:r>
          </a:p>
          <a:p>
            <a:pPr>
              <a:buFont typeface="+mj-lt"/>
              <a:buAutoNum type="arabicPeriod"/>
            </a:pPr>
            <a:r>
              <a:rPr lang="en-GB" sz="1500" dirty="0"/>
              <a:t>Changing Perceptions: WIC aims to promote a positive perspective on wool and its role in creating a sustainable future. This could potentially increase the value of wool for farmers.</a:t>
            </a:r>
          </a:p>
          <a:p>
            <a:pPr>
              <a:buFont typeface="+mj-lt"/>
              <a:buAutoNum type="arabicPeriod"/>
            </a:pPr>
            <a:r>
              <a:rPr lang="en-GB" sz="1500" dirty="0"/>
              <a:t>Modifying Wool Grading: The plan mentions modifying the wool grading system to include parameters like carbon content, nitrogen content, and insulative qualities. This could potentially lead to better pricing for farmers' wool based on these new quality metrics.</a:t>
            </a:r>
          </a:p>
          <a:p>
            <a:pPr>
              <a:buFont typeface="+mj-lt"/>
              <a:buAutoNum type="arabicPeriod"/>
            </a:pPr>
            <a:r>
              <a:rPr lang="en-GB" sz="1500" dirty="0"/>
              <a:t>Community Building: By fostering closer ties between the agricultural and academic communities, farmers may gain new networking opportunities and collaborations.</a:t>
            </a:r>
          </a:p>
          <a:p>
            <a:pPr>
              <a:buFont typeface="+mj-lt"/>
              <a:buAutoNum type="arabicPeriod"/>
            </a:pPr>
            <a:r>
              <a:rPr lang="en-GB" sz="1500" dirty="0"/>
              <a:t>Potential New Markets: Through its research into non-textile uses for wool, WIC could potentially open up new markets for farmers' wool, potentially increasing its value and demand.</a:t>
            </a:r>
          </a:p>
          <a:p>
            <a:endParaRPr lang="en-GB" sz="1500" dirty="0"/>
          </a:p>
          <a:p>
            <a:r>
              <a:rPr lang="en-GB" sz="1500" dirty="0"/>
              <a:t>Overall, the WIC seems focused on creating new opportunities for farmers by increasing the value of wool, providing education and training, and fostering innovation in wool-based products and businesses.</a:t>
            </a:r>
          </a:p>
          <a:p>
            <a:endParaRPr lang="en-GB" sz="1500" dirty="0"/>
          </a:p>
        </p:txBody>
      </p:sp>
    </p:spTree>
    <p:extLst>
      <p:ext uri="{BB962C8B-B14F-4D97-AF65-F5344CB8AC3E}">
        <p14:creationId xmlns:p14="http://schemas.microsoft.com/office/powerpoint/2010/main" val="29133921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extBox 3">
            <a:extLst>
              <a:ext uri="{FF2B5EF4-FFF2-40B4-BE49-F238E27FC236}">
                <a16:creationId xmlns:a16="http://schemas.microsoft.com/office/drawing/2014/main" id="{19C3018E-C0FE-2980-EF36-2013B323811E}"/>
              </a:ext>
            </a:extLst>
          </p:cNvPr>
          <p:cNvSpPr txBox="1"/>
          <p:nvPr/>
        </p:nvSpPr>
        <p:spPr>
          <a:xfrm>
            <a:off x="842597" y="7476"/>
            <a:ext cx="7908758" cy="369332"/>
          </a:xfrm>
          <a:prstGeom prst="rect">
            <a:avLst/>
          </a:prstGeom>
          <a:noFill/>
        </p:spPr>
        <p:txBody>
          <a:bodyPr wrap="square" rtlCol="0">
            <a:spAutoFit/>
          </a:bodyPr>
          <a:lstStyle/>
          <a:p>
            <a:r>
              <a:rPr lang="en-GB" b="1" i="1" dirty="0"/>
              <a:t>Question 2: What areas of WIC need investment?</a:t>
            </a:r>
          </a:p>
        </p:txBody>
      </p:sp>
      <p:sp>
        <p:nvSpPr>
          <p:cNvPr id="5" name="TextBox 4">
            <a:extLst>
              <a:ext uri="{FF2B5EF4-FFF2-40B4-BE49-F238E27FC236}">
                <a16:creationId xmlns:a16="http://schemas.microsoft.com/office/drawing/2014/main" id="{C59EEF7D-B75C-E2E8-C2C7-7E17D9073FA8}"/>
              </a:ext>
            </a:extLst>
          </p:cNvPr>
          <p:cNvSpPr txBox="1"/>
          <p:nvPr/>
        </p:nvSpPr>
        <p:spPr>
          <a:xfrm>
            <a:off x="734120" y="320913"/>
            <a:ext cx="11009147" cy="6740307"/>
          </a:xfrm>
          <a:prstGeom prst="rect">
            <a:avLst/>
          </a:prstGeom>
          <a:noFill/>
        </p:spPr>
        <p:txBody>
          <a:bodyPr wrap="square" rtlCol="0">
            <a:spAutoFit/>
          </a:bodyPr>
          <a:lstStyle/>
          <a:p>
            <a:r>
              <a:rPr lang="en-GB" sz="1200" dirty="0"/>
              <a:t>Based on the information provided in the document, several areas of the Wool Innovation Centre (WIC) would likely require investment:</a:t>
            </a:r>
          </a:p>
          <a:p>
            <a:pPr>
              <a:buFont typeface="+mj-lt"/>
              <a:buAutoNum type="arabicPeriod"/>
            </a:pPr>
            <a:r>
              <a:rPr lang="en-GB" sz="1200" dirty="0"/>
              <a:t>Research and Development: </a:t>
            </a:r>
          </a:p>
          <a:p>
            <a:pPr marL="742950" lvl="1" indent="-285750">
              <a:buFont typeface="+mj-lt"/>
              <a:buAutoNum type="arabicPeriod"/>
            </a:pPr>
            <a:r>
              <a:rPr lang="en-GB" sz="1200" dirty="0"/>
              <a:t>The document emphasizes a focus on researching innovative, non-textile uses for wool. This would likely require significant investment in laboratory equipment and facilities.</a:t>
            </a:r>
          </a:p>
          <a:p>
            <a:pPr marL="742950" lvl="1" indent="-285750">
              <a:buFont typeface="+mj-lt"/>
              <a:buAutoNum type="arabicPeriod"/>
            </a:pPr>
            <a:r>
              <a:rPr lang="en-GB" sz="1200" dirty="0"/>
              <a:t>The plan mentions potential future needs for "suitable facilities for different types of research" and "laboratory equipment... for experimenting with innovative wool-based products such as </a:t>
            </a:r>
            <a:r>
              <a:rPr lang="en-GB" sz="1200" dirty="0" err="1"/>
              <a:t>biocomposites</a:t>
            </a:r>
            <a:r>
              <a:rPr lang="en-GB" sz="1200" dirty="0"/>
              <a:t>."</a:t>
            </a:r>
          </a:p>
          <a:p>
            <a:pPr>
              <a:buFont typeface="+mj-lt"/>
              <a:buAutoNum type="arabicPeriod"/>
            </a:pPr>
            <a:r>
              <a:rPr lang="en-GB" sz="1200" dirty="0"/>
              <a:t>Education Infrastructure: </a:t>
            </a:r>
          </a:p>
          <a:p>
            <a:pPr marL="742950" lvl="1" indent="-285750">
              <a:buFont typeface="+mj-lt"/>
              <a:buAutoNum type="arabicPeriod"/>
            </a:pPr>
            <a:r>
              <a:rPr lang="en-GB" sz="1200" dirty="0"/>
              <a:t>While initially relying on UWTSD and </a:t>
            </a:r>
            <a:r>
              <a:rPr lang="en-GB" sz="1200" dirty="0" err="1"/>
              <a:t>Tir</a:t>
            </a:r>
            <a:r>
              <a:rPr lang="en-GB" sz="1200" dirty="0"/>
              <a:t> Glas facilities, the plan acknowledges that WIC may outgrow these spaces, potentially requiring investment in dedicated educational facilities.</a:t>
            </a:r>
          </a:p>
          <a:p>
            <a:pPr marL="742950" lvl="1" indent="-285750">
              <a:buFont typeface="+mj-lt"/>
              <a:buAutoNum type="arabicPeriod"/>
            </a:pPr>
            <a:r>
              <a:rPr lang="en-GB" sz="1200" dirty="0"/>
              <a:t>This could include classrooms, practical training areas, and potentially a demonstration farm.</a:t>
            </a:r>
          </a:p>
          <a:p>
            <a:pPr>
              <a:buFont typeface="+mj-lt"/>
              <a:buAutoNum type="arabicPeriod"/>
            </a:pPr>
            <a:r>
              <a:rPr lang="en-GB" sz="1200" dirty="0"/>
              <a:t>Community Outreach: </a:t>
            </a:r>
          </a:p>
          <a:p>
            <a:pPr marL="742950" lvl="1" indent="-285750">
              <a:buFont typeface="+mj-lt"/>
              <a:buAutoNum type="arabicPeriod"/>
            </a:pPr>
            <a:r>
              <a:rPr lang="en-GB" sz="1200" dirty="0"/>
              <a:t>Resources for maintaining a presence at agricultural shows and markets.</a:t>
            </a:r>
          </a:p>
          <a:p>
            <a:pPr marL="742950" lvl="1" indent="-285750">
              <a:buFont typeface="+mj-lt"/>
              <a:buAutoNum type="arabicPeriod"/>
            </a:pPr>
            <a:r>
              <a:rPr lang="en-GB" sz="1200" dirty="0"/>
              <a:t>Funding for organizing on-farm events and open days.</a:t>
            </a:r>
          </a:p>
          <a:p>
            <a:pPr>
              <a:buFont typeface="+mj-lt"/>
              <a:buAutoNum type="arabicPeriod"/>
            </a:pPr>
            <a:r>
              <a:rPr lang="en-GB" sz="1200" dirty="0"/>
              <a:t>Human Resources: </a:t>
            </a:r>
          </a:p>
          <a:p>
            <a:pPr marL="742950" lvl="1" indent="-285750">
              <a:buFont typeface="+mj-lt"/>
              <a:buAutoNum type="arabicPeriod"/>
            </a:pPr>
            <a:r>
              <a:rPr lang="en-GB" sz="1200" dirty="0"/>
              <a:t>The plan mentions the need to "offer competitive salaries" to attract top talent.</a:t>
            </a:r>
          </a:p>
          <a:p>
            <a:pPr marL="742950" lvl="1" indent="-285750">
              <a:buFont typeface="+mj-lt"/>
              <a:buAutoNum type="arabicPeriod"/>
            </a:pPr>
            <a:r>
              <a:rPr lang="en-GB" sz="1200" dirty="0"/>
              <a:t>Investment in a diverse team representing both farming communities and interdisciplinary researchers.</a:t>
            </a:r>
          </a:p>
          <a:p>
            <a:pPr>
              <a:buFont typeface="+mj-lt"/>
              <a:buAutoNum type="arabicPeriod"/>
            </a:pPr>
            <a:r>
              <a:rPr lang="en-GB" sz="1200" dirty="0"/>
              <a:t>Product Development: </a:t>
            </a:r>
          </a:p>
          <a:p>
            <a:pPr marL="742950" lvl="1" indent="-285750">
              <a:buFont typeface="+mj-lt"/>
              <a:buAutoNum type="arabicPeriod"/>
            </a:pPr>
            <a:r>
              <a:rPr lang="en-GB" sz="1200" dirty="0"/>
              <a:t>Resources for developing and potentially scaling up production of new wool-based products, such as the mentioned wool-based compost.</a:t>
            </a:r>
          </a:p>
          <a:p>
            <a:pPr>
              <a:buFont typeface="+mj-lt"/>
              <a:buAutoNum type="arabicPeriod"/>
            </a:pPr>
            <a:r>
              <a:rPr lang="en-GB" sz="1200" dirty="0"/>
              <a:t>Marketing and Communication: </a:t>
            </a:r>
          </a:p>
          <a:p>
            <a:pPr marL="742950" lvl="1" indent="-285750">
              <a:buFont typeface="+mj-lt"/>
              <a:buAutoNum type="arabicPeriod"/>
            </a:pPr>
            <a:r>
              <a:rPr lang="en-GB" sz="1200" dirty="0"/>
              <a:t>Investment in developing and maintaining the bilingual website.</a:t>
            </a:r>
          </a:p>
          <a:p>
            <a:pPr marL="742950" lvl="1" indent="-285750">
              <a:buFont typeface="+mj-lt"/>
              <a:buAutoNum type="arabicPeriod"/>
            </a:pPr>
            <a:r>
              <a:rPr lang="en-GB" sz="1200" dirty="0"/>
              <a:t>Resources for creating educational materials and promotional content.</a:t>
            </a:r>
          </a:p>
          <a:p>
            <a:pPr>
              <a:buFont typeface="+mj-lt"/>
              <a:buAutoNum type="arabicPeriod"/>
            </a:pPr>
            <a:r>
              <a:rPr lang="en-GB" sz="1200" dirty="0"/>
              <a:t>Partnerships and Collaborations: </a:t>
            </a:r>
          </a:p>
          <a:p>
            <a:pPr marL="742950" lvl="1" indent="-285750">
              <a:buFont typeface="+mj-lt"/>
              <a:buAutoNum type="arabicPeriod"/>
            </a:pPr>
            <a:r>
              <a:rPr lang="en-GB" sz="1200" dirty="0"/>
              <a:t>While not a direct investment, resources may be needed to establish and maintain industry partnerships and collaborations with other research institutions.</a:t>
            </a:r>
          </a:p>
          <a:p>
            <a:pPr>
              <a:buFont typeface="+mj-lt"/>
              <a:buAutoNum type="arabicPeriod"/>
            </a:pPr>
            <a:r>
              <a:rPr lang="en-GB" sz="1200" dirty="0"/>
              <a:t>Technology and Equipment: </a:t>
            </a:r>
          </a:p>
          <a:p>
            <a:pPr marL="742950" lvl="1" indent="-285750">
              <a:buFont typeface="+mj-lt"/>
              <a:buAutoNum type="arabicPeriod"/>
            </a:pPr>
            <a:r>
              <a:rPr lang="en-GB" sz="1200" dirty="0"/>
              <a:t>Investment in technology for research, education, and potentially for demonstrating new wool processing techniques.</a:t>
            </a:r>
          </a:p>
          <a:p>
            <a:pPr>
              <a:buFont typeface="+mj-lt"/>
              <a:buAutoNum type="arabicPeriod"/>
            </a:pPr>
            <a:r>
              <a:rPr lang="en-GB" sz="1200" dirty="0"/>
              <a:t>Sustainability Initiatives: </a:t>
            </a:r>
          </a:p>
          <a:p>
            <a:pPr marL="742950" lvl="1" indent="-285750">
              <a:buFont typeface="+mj-lt"/>
              <a:buAutoNum type="arabicPeriod"/>
            </a:pPr>
            <a:r>
              <a:rPr lang="en-GB" sz="1200" dirty="0"/>
              <a:t>Resources for implementing and promoting sustainable practices within the wool industry.</a:t>
            </a:r>
          </a:p>
          <a:p>
            <a:pPr>
              <a:buFont typeface="+mj-lt"/>
              <a:buAutoNum type="arabicPeriod"/>
            </a:pPr>
            <a:r>
              <a:rPr lang="en-GB" sz="1200" dirty="0"/>
              <a:t>Grant Writing and Fundraising: </a:t>
            </a:r>
          </a:p>
          <a:p>
            <a:pPr marL="742950" lvl="1" indent="-285750">
              <a:buFont typeface="+mj-lt"/>
              <a:buAutoNum type="arabicPeriod"/>
            </a:pPr>
            <a:r>
              <a:rPr lang="en-GB" sz="1200" dirty="0"/>
              <a:t>While not a direct investment area, resources may be needed to support grant writing and fundraising efforts, as these are mentioned as key parts of the financial strategy.</a:t>
            </a:r>
          </a:p>
          <a:p>
            <a:pPr>
              <a:buFont typeface="+mj-lt"/>
              <a:buAutoNum type="arabicPeriod"/>
            </a:pPr>
            <a:r>
              <a:rPr lang="en-GB" sz="1200" dirty="0"/>
              <a:t>Physical Premises: </a:t>
            </a:r>
          </a:p>
          <a:p>
            <a:pPr marL="742950" lvl="1" indent="-285750">
              <a:buFont typeface="+mj-lt"/>
              <a:buAutoNum type="arabicPeriod"/>
            </a:pPr>
            <a:r>
              <a:rPr lang="en-GB" sz="1200" dirty="0"/>
              <a:t>The document mentions that WIC may eventually need its own physical premises for conducting training, research, and community outreach.</a:t>
            </a:r>
          </a:p>
          <a:p>
            <a:r>
              <a:rPr lang="en-GB" sz="1200" dirty="0"/>
              <a:t>It's worth noting that the document emphasizes a lean approach initially, leveraging existing resources from UWTSD and </a:t>
            </a:r>
            <a:r>
              <a:rPr lang="en-GB" sz="1200" dirty="0" err="1"/>
              <a:t>Tir</a:t>
            </a:r>
            <a:r>
              <a:rPr lang="en-GB" sz="1200" dirty="0"/>
              <a:t> Glas. However, as the </a:t>
            </a:r>
            <a:r>
              <a:rPr lang="en-GB" sz="1200" dirty="0" err="1"/>
              <a:t>center</a:t>
            </a:r>
            <a:r>
              <a:rPr lang="en-GB" sz="1200" dirty="0"/>
              <a:t> grows and develops, these investment needs are likely to become more pressing.</a:t>
            </a:r>
          </a:p>
        </p:txBody>
      </p:sp>
    </p:spTree>
    <p:extLst>
      <p:ext uri="{BB962C8B-B14F-4D97-AF65-F5344CB8AC3E}">
        <p14:creationId xmlns:p14="http://schemas.microsoft.com/office/powerpoint/2010/main" val="34905969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4FD2E68E-8B80-DC54-055F-E7970F82C68B}"/>
              </a:ext>
            </a:extLst>
          </p:cNvPr>
          <p:cNvSpPr txBox="1"/>
          <p:nvPr/>
        </p:nvSpPr>
        <p:spPr>
          <a:xfrm>
            <a:off x="842597" y="31721"/>
            <a:ext cx="8887327" cy="369332"/>
          </a:xfrm>
          <a:prstGeom prst="rect">
            <a:avLst/>
          </a:prstGeom>
          <a:noFill/>
        </p:spPr>
        <p:txBody>
          <a:bodyPr wrap="square" rtlCol="0">
            <a:spAutoFit/>
          </a:bodyPr>
          <a:lstStyle/>
          <a:p>
            <a:r>
              <a:rPr lang="en-GB" b="1" i="1" dirty="0"/>
              <a:t>Question 3: Are there any areas of concern for the initial set up?</a:t>
            </a:r>
          </a:p>
        </p:txBody>
      </p:sp>
      <p:sp>
        <p:nvSpPr>
          <p:cNvPr id="3" name="TextBox 2">
            <a:extLst>
              <a:ext uri="{FF2B5EF4-FFF2-40B4-BE49-F238E27FC236}">
                <a16:creationId xmlns:a16="http://schemas.microsoft.com/office/drawing/2014/main" id="{A42271F0-142A-8E72-E632-DC42DAE1664C}"/>
              </a:ext>
            </a:extLst>
          </p:cNvPr>
          <p:cNvSpPr txBox="1"/>
          <p:nvPr/>
        </p:nvSpPr>
        <p:spPr>
          <a:xfrm>
            <a:off x="842597" y="421928"/>
            <a:ext cx="10900670" cy="6555641"/>
          </a:xfrm>
          <a:prstGeom prst="rect">
            <a:avLst/>
          </a:prstGeom>
          <a:noFill/>
        </p:spPr>
        <p:txBody>
          <a:bodyPr wrap="square" rtlCol="0">
            <a:spAutoFit/>
          </a:bodyPr>
          <a:lstStyle/>
          <a:p>
            <a:r>
              <a:rPr lang="en-GB" sz="1400" dirty="0"/>
              <a:t>Based on the information provided in the document, there are several potential areas of concern for the initial setup of the Wool Innovation Centre (WIC):</a:t>
            </a:r>
          </a:p>
          <a:p>
            <a:pPr>
              <a:buFont typeface="+mj-lt"/>
              <a:buAutoNum type="arabicPeriod"/>
            </a:pPr>
            <a:r>
              <a:rPr lang="en-GB" sz="1400" dirty="0"/>
              <a:t>Trust Building: The document repeatedly emphasizes the need to build trust with the agricultural community. It states, "The main resource required for WIC will be trust from the agricultural community." This could be a significant challenge initially, as the plan acknowledges a persistent mistrust between academic and agricultural communities.</a:t>
            </a:r>
          </a:p>
          <a:p>
            <a:pPr>
              <a:buFont typeface="+mj-lt"/>
              <a:buAutoNum type="arabicPeriod"/>
            </a:pPr>
            <a:r>
              <a:rPr lang="en-GB" sz="1400" dirty="0"/>
              <a:t>Financial Sustainability: While the document outlines four main income streams, it also notes that the financial strategy is the author's "weakest" area. This could be a concern, especially in the early stages when funding might be limited.</a:t>
            </a:r>
          </a:p>
          <a:p>
            <a:pPr>
              <a:buFont typeface="+mj-lt"/>
              <a:buAutoNum type="arabicPeriod"/>
            </a:pPr>
            <a:r>
              <a:rPr lang="en-GB" sz="1400" dirty="0"/>
              <a:t>Reliance on Partnerships: The initial setup heavily relies on resources and support from UWTSD, </a:t>
            </a:r>
            <a:r>
              <a:rPr lang="en-GB" sz="1400" dirty="0" err="1"/>
              <a:t>Tir</a:t>
            </a:r>
            <a:r>
              <a:rPr lang="en-GB" sz="1400" dirty="0"/>
              <a:t> Glas, and industry partnerships. This dependence could be a vulnerability if any of these relationships face challenges.</a:t>
            </a:r>
          </a:p>
          <a:p>
            <a:pPr>
              <a:buFont typeface="+mj-lt"/>
              <a:buAutoNum type="arabicPeriod"/>
            </a:pPr>
            <a:r>
              <a:rPr lang="en-GB" sz="1400" dirty="0"/>
              <a:t>Market Acceptance: The focus on non-textile uses for wool is innovative, but it may face resistance or </a:t>
            </a:r>
            <a:r>
              <a:rPr lang="en-GB" sz="1400" dirty="0" err="1"/>
              <a:t>skepticism</a:t>
            </a:r>
            <a:r>
              <a:rPr lang="en-GB" sz="1400" dirty="0"/>
              <a:t> from traditional markets and consumers. Changing perceptions and </a:t>
            </a:r>
            <a:r>
              <a:rPr lang="en-GB" sz="1400" dirty="0" err="1"/>
              <a:t>behavior</a:t>
            </a:r>
            <a:r>
              <a:rPr lang="en-GB" sz="1400" dirty="0"/>
              <a:t> could take time.</a:t>
            </a:r>
          </a:p>
          <a:p>
            <a:pPr>
              <a:buFont typeface="+mj-lt"/>
              <a:buAutoNum type="arabicPeriod"/>
            </a:pPr>
            <a:r>
              <a:rPr lang="en-GB" sz="1400" dirty="0"/>
              <a:t>Seasonal Nature of the Industry: The document mentions that the wool industry is not consistent year-round, which could pose challenges for maintaining steady operations and cash flow.</a:t>
            </a:r>
          </a:p>
          <a:p>
            <a:pPr>
              <a:buFont typeface="+mj-lt"/>
              <a:buAutoNum type="arabicPeriod"/>
            </a:pPr>
            <a:r>
              <a:rPr lang="en-GB" sz="1400" dirty="0"/>
              <a:t>Leadership and Management: The author expresses concern about delegating tasks and focusing efforts effectively, given their previous experience with "one-man-band" operations. This transition could be challenging.</a:t>
            </a:r>
          </a:p>
          <a:p>
            <a:pPr>
              <a:buFont typeface="+mj-lt"/>
              <a:buAutoNum type="arabicPeriod"/>
            </a:pPr>
            <a:r>
              <a:rPr lang="en-GB" sz="1400" dirty="0"/>
              <a:t>Balancing Multiple Objectives: WIC aims to serve multiple stakeholders (farmers, academics, students, industry) with various programs (education, research, community outreach). Balancing these diverse objectives effectively from the start could be complex.</a:t>
            </a:r>
          </a:p>
          <a:p>
            <a:pPr>
              <a:buFont typeface="+mj-lt"/>
              <a:buAutoNum type="arabicPeriod"/>
            </a:pPr>
            <a:r>
              <a:rPr lang="en-GB" sz="1400" dirty="0"/>
              <a:t>Infrastructure Limitations: While initially using UWTSD and </a:t>
            </a:r>
            <a:r>
              <a:rPr lang="en-GB" sz="1400" dirty="0" err="1"/>
              <a:t>Tir</a:t>
            </a:r>
            <a:r>
              <a:rPr lang="en-GB" sz="1400" dirty="0"/>
              <a:t> Glas facilities, the document acknowledges that WIC may outgrow these. Planning for future expansion while operating within initial constraints could be challenging.</a:t>
            </a:r>
          </a:p>
          <a:p>
            <a:pPr>
              <a:buFont typeface="+mj-lt"/>
              <a:buAutoNum type="arabicPeriod"/>
            </a:pPr>
            <a:r>
              <a:rPr lang="en-GB" sz="1400" dirty="0"/>
              <a:t>Recruiting Expertise: Attracting the right mix of academic and agricultural expertise to staff WIC could be challenging, especially if budget constraints limit the ability to offer competitive salaries initially.</a:t>
            </a:r>
          </a:p>
          <a:p>
            <a:pPr>
              <a:buFont typeface="+mj-lt"/>
              <a:buAutoNum type="arabicPeriod"/>
            </a:pPr>
            <a:r>
              <a:rPr lang="en-GB" sz="1400" dirty="0"/>
              <a:t>Regulatory Compliance: While not explicitly mentioned, setting up a </a:t>
            </a:r>
            <a:r>
              <a:rPr lang="en-GB" sz="1400" dirty="0" err="1"/>
              <a:t>center</a:t>
            </a:r>
            <a:r>
              <a:rPr lang="en-GB" sz="1400" dirty="0"/>
              <a:t> dealing with agricultural products and research likely involves navigating various regulations and compliance issues.</a:t>
            </a:r>
          </a:p>
          <a:p>
            <a:pPr>
              <a:buFont typeface="+mj-lt"/>
              <a:buAutoNum type="arabicPeriod"/>
            </a:pPr>
            <a:r>
              <a:rPr lang="en-GB" sz="1400" dirty="0"/>
              <a:t>Measuring Impact: The document doesn't detail how WIC will measure its success or impact, particularly in its early stages. This could be crucial for securing ongoing support and funding.</a:t>
            </a:r>
          </a:p>
          <a:p>
            <a:endParaRPr lang="en-GB" sz="1400" dirty="0"/>
          </a:p>
          <a:p>
            <a:r>
              <a:rPr lang="en-GB" sz="1400" dirty="0"/>
              <a:t>These areas of concern are not insurmountable, but they represent potential challenges that would need careful consideration and planning in the initial setup phase of the Wool Innovation Centre.</a:t>
            </a:r>
          </a:p>
        </p:txBody>
      </p:sp>
    </p:spTree>
    <p:extLst>
      <p:ext uri="{BB962C8B-B14F-4D97-AF65-F5344CB8AC3E}">
        <p14:creationId xmlns:p14="http://schemas.microsoft.com/office/powerpoint/2010/main" val="23134499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C73F6E1-487B-743E-9578-1DD243FF709D}"/>
              </a:ext>
            </a:extLst>
          </p:cNvPr>
          <p:cNvSpPr>
            <a:spLocks noGrp="1"/>
          </p:cNvSpPr>
          <p:nvPr>
            <p:ph type="title"/>
          </p:nvPr>
        </p:nvSpPr>
        <p:spPr/>
        <p:txBody>
          <a:bodyPr/>
          <a:lstStyle/>
          <a:p>
            <a:r>
              <a:rPr lang="en-GB" dirty="0"/>
              <a:t>Bibliography</a:t>
            </a:r>
          </a:p>
        </p:txBody>
      </p:sp>
      <p:sp>
        <p:nvSpPr>
          <p:cNvPr id="7" name="Content Placeholder 6">
            <a:extLst>
              <a:ext uri="{FF2B5EF4-FFF2-40B4-BE49-F238E27FC236}">
                <a16:creationId xmlns:a16="http://schemas.microsoft.com/office/drawing/2014/main" id="{E89FDEB6-9728-F73D-1FC2-0C68484882C9}"/>
              </a:ext>
            </a:extLst>
          </p:cNvPr>
          <p:cNvSpPr>
            <a:spLocks noGrp="1"/>
          </p:cNvSpPr>
          <p:nvPr>
            <p:ph idx="1"/>
          </p:nvPr>
        </p:nvSpPr>
        <p:spPr/>
        <p:txBody>
          <a:bodyPr/>
          <a:lstStyle/>
          <a:p>
            <a:pPr marL="0" indent="0">
              <a:buNone/>
            </a:pPr>
            <a:r>
              <a:rPr lang="en-GB" dirty="0"/>
              <a:t>Claude.ai. (2024) Claude response to Debby Mercer, 3</a:t>
            </a:r>
            <a:r>
              <a:rPr lang="en-GB" baseline="30000" dirty="0"/>
              <a:t>rd</a:t>
            </a:r>
            <a:r>
              <a:rPr lang="en-GB" dirty="0"/>
              <a:t> July 2024. </a:t>
            </a:r>
          </a:p>
          <a:p>
            <a:pPr marL="0" indent="0">
              <a:buNone/>
            </a:pPr>
            <a:r>
              <a:rPr lang="en-GB" dirty="0"/>
              <a:t>Mercer, D. (2024) </a:t>
            </a:r>
            <a:r>
              <a:rPr lang="en-GB" i="1" dirty="0"/>
              <a:t>Module 3 Assignment 1. </a:t>
            </a:r>
            <a:r>
              <a:rPr lang="en-GB" dirty="0"/>
              <a:t>Internal Report- University of Wales Trinity Saint David [Unpublished].</a:t>
            </a:r>
          </a:p>
          <a:p>
            <a:pPr marL="0" indent="0">
              <a:buNone/>
            </a:pPr>
            <a:endParaRPr lang="en-GB" dirty="0"/>
          </a:p>
        </p:txBody>
      </p:sp>
    </p:spTree>
    <p:extLst>
      <p:ext uri="{BB962C8B-B14F-4D97-AF65-F5344CB8AC3E}">
        <p14:creationId xmlns:p14="http://schemas.microsoft.com/office/powerpoint/2010/main" val="3597701443"/>
      </p:ext>
    </p:extLst>
  </p:cSld>
  <p:clrMapOvr>
    <a:masterClrMapping/>
  </p:clrMapOvr>
</p:sld>
</file>

<file path=ppt/theme/theme1.xml><?xml version="1.0" encoding="utf-8"?>
<a:theme xmlns:a="http://schemas.openxmlformats.org/drawingml/2006/main" name="Facet">
  <a:themeElements>
    <a:clrScheme name="Custom 1">
      <a:dk1>
        <a:sysClr val="windowText" lastClr="000000"/>
      </a:dk1>
      <a:lt1>
        <a:sysClr val="window" lastClr="FFFFFF"/>
      </a:lt1>
      <a:dk2>
        <a:srgbClr val="2C3C43"/>
      </a:dk2>
      <a:lt2>
        <a:srgbClr val="EBEBEB"/>
      </a:lt2>
      <a:accent1>
        <a:srgbClr val="00344B"/>
      </a:accent1>
      <a:accent2>
        <a:srgbClr val="3E9A00"/>
      </a:accent2>
      <a:accent3>
        <a:srgbClr val="E6B91E"/>
      </a:accent3>
      <a:accent4>
        <a:srgbClr val="E76618"/>
      </a:accent4>
      <a:accent5>
        <a:srgbClr val="C42F1A"/>
      </a:accent5>
      <a:accent6>
        <a:srgbClr val="738A2F"/>
      </a:accent6>
      <a:hlink>
        <a:srgbClr val="ACCD48"/>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84</TotalTime>
  <Words>1636</Words>
  <Application>Microsoft Office PowerPoint</Application>
  <PresentationFormat>Widescreen</PresentationFormat>
  <Paragraphs>80</Paragraphs>
  <Slides>7</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Trebuchet MS</vt:lpstr>
      <vt:lpstr>Wingdings 3</vt:lpstr>
      <vt:lpstr>Facet</vt:lpstr>
      <vt:lpstr>Module 3 Assignment 2</vt:lpstr>
      <vt:lpstr>Video Reflection</vt:lpstr>
      <vt:lpstr>PowerPoint Presentation</vt:lpstr>
      <vt:lpstr>PowerPoint Presentation</vt:lpstr>
      <vt:lpstr>PowerPoint Presentation</vt:lpstr>
      <vt:lpstr>PowerPoint Presentation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Debby Mercer (1902778)</dc:creator>
  <cp:lastModifiedBy>Debby Mercer (1902778)</cp:lastModifiedBy>
  <cp:revision>4</cp:revision>
  <dcterms:created xsi:type="dcterms:W3CDTF">2024-07-03T09:40:56Z</dcterms:created>
  <dcterms:modified xsi:type="dcterms:W3CDTF">2024-07-03T11:05:52Z</dcterms:modified>
</cp:coreProperties>
</file>