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 id="262" r:id="rId8"/>
    <p:sldId id="263" r:id="rId9"/>
    <p:sldId id="264" r:id="rId10"/>
    <p:sldId id="271" r:id="rId11"/>
    <p:sldId id="265" r:id="rId12"/>
    <p:sldId id="267" r:id="rId13"/>
    <p:sldId id="266"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1" d="100"/>
          <a:sy n="71"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9F3D6E0-4A52-4432-9823-4CC329C2DF3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2320758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F3D6E0-4A52-4432-9823-4CC329C2DF3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3437484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4171035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F3D6E0-4A52-4432-9823-4CC329C2DF3F}"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668999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9F3D6E0-4A52-4432-9823-4CC329C2DF3F}" type="datetimeFigureOut">
              <a:rPr lang="en-GB" smtClean="0"/>
              <a:t>28/01/2021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2143724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9F3D6E0-4A52-4432-9823-4CC329C2DF3F}" type="datetimeFigureOut">
              <a:rPr lang="en-GB" smtClean="0"/>
              <a:t>28/01/2021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343417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F3D6E0-4A52-4432-9823-4CC329C2DF3F}" type="datetimeFigureOut">
              <a:rPr lang="en-GB" smtClean="0"/>
              <a:t>28/01/2021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3521693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F3D6E0-4A52-4432-9823-4CC329C2DF3F}"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1779353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F3D6E0-4A52-4432-9823-4CC329C2DF3F}" type="datetimeFigureOut">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1027191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3835454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787747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1391067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939904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F3D6E0-4A52-4432-9823-4CC329C2DF3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13106266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F3D6E0-4A52-4432-9823-4CC329C2DF3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1548625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9F3D6E0-4A52-4432-9823-4CC329C2DF3F}" type="datetimeFigureOut">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BF4407-E48A-4A28-B46A-533AB3E006CB}" type="slidenum">
              <a:rPr lang="en-GB" smtClean="0"/>
              <a:t>‹#›</a:t>
            </a:fld>
            <a:endParaRPr lang="en-GB"/>
          </a:p>
        </p:txBody>
      </p:sp>
    </p:spTree>
    <p:extLst>
      <p:ext uri="{BB962C8B-B14F-4D97-AF65-F5344CB8AC3E}">
        <p14:creationId xmlns:p14="http://schemas.microsoft.com/office/powerpoint/2010/main" val="294782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F3D6E0-4A52-4432-9823-4CC329C2DF3F}" type="datetimeFigureOut">
              <a:rPr lang="en-GB" smtClean="0"/>
              <a:t>28/01/2021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FBF4407-E48A-4A28-B46A-533AB3E006CB}" type="slidenum">
              <a:rPr lang="en-GB" smtClean="0"/>
              <a:t>‹#›</a:t>
            </a:fld>
            <a:endParaRPr lang="en-GB"/>
          </a:p>
        </p:txBody>
      </p:sp>
    </p:spTree>
    <p:extLst>
      <p:ext uri="{BB962C8B-B14F-4D97-AF65-F5344CB8AC3E}">
        <p14:creationId xmlns:p14="http://schemas.microsoft.com/office/powerpoint/2010/main" val="7773122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Board of Directors </a:t>
            </a:r>
            <a:br>
              <a:rPr lang="en-GB" dirty="0" smtClean="0"/>
            </a:br>
            <a:r>
              <a:rPr lang="en-ZW" sz="2400" b="1" dirty="0"/>
              <a:t>Qualities</a:t>
            </a:r>
            <a:r>
              <a:rPr lang="en-US" sz="2400" b="1" dirty="0"/>
              <a:t>, </a:t>
            </a:r>
            <a:r>
              <a:rPr lang="en-ZW" sz="2400" b="1" dirty="0"/>
              <a:t>Roles, Responsibilities And Duties Of Directors</a:t>
            </a:r>
            <a:endParaRPr lang="en-GB" sz="2400" dirty="0"/>
          </a:p>
        </p:txBody>
      </p:sp>
      <p:sp>
        <p:nvSpPr>
          <p:cNvPr id="3" name="Subtitle 2"/>
          <p:cNvSpPr>
            <a:spLocks noGrp="1"/>
          </p:cNvSpPr>
          <p:nvPr>
            <p:ph type="subTitle" idx="1"/>
          </p:nvPr>
        </p:nvSpPr>
        <p:spPr/>
        <p:txBody>
          <a:bodyPr/>
          <a:lstStyle/>
          <a:p>
            <a:r>
              <a:rPr lang="en-GB" dirty="0" smtClean="0"/>
              <a:t>Dr Konstantina Mari</a:t>
            </a:r>
            <a:endParaRPr lang="en-GB" dirty="0"/>
          </a:p>
        </p:txBody>
      </p:sp>
    </p:spTree>
    <p:extLst>
      <p:ext uri="{BB962C8B-B14F-4D97-AF65-F5344CB8AC3E}">
        <p14:creationId xmlns:p14="http://schemas.microsoft.com/office/powerpoint/2010/main" val="3030197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ZW" b="1" dirty="0" smtClean="0"/>
              <a:t>Qualitie</a:t>
            </a:r>
            <a:r>
              <a:rPr lang="en-ZW" b="1" dirty="0" smtClean="0"/>
              <a:t>s of</a:t>
            </a:r>
            <a:r>
              <a:rPr lang="en-ZW" b="1" dirty="0" smtClean="0"/>
              <a:t> Directors</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pPr lvl="0"/>
            <a:r>
              <a:rPr lang="en-ZW" sz="1700" dirty="0"/>
              <a:t>A </a:t>
            </a:r>
            <a:r>
              <a:rPr lang="en-ZW" sz="1700" dirty="0"/>
              <a:t>quality is a distinctive attribute or a moral trait or characteristic which speak to a particular level </a:t>
            </a:r>
            <a:r>
              <a:rPr lang="en-ZW" sz="1700" dirty="0"/>
              <a:t>degree </a:t>
            </a:r>
            <a:r>
              <a:rPr lang="en-ZW" sz="1700" dirty="0"/>
              <a:t>of excellence or relative goodness of something or person.</a:t>
            </a:r>
            <a:endParaRPr lang="en-GB" sz="1700" dirty="0"/>
          </a:p>
          <a:p>
            <a:r>
              <a:rPr lang="en-US" sz="1700" dirty="0"/>
              <a:t>Reduced </a:t>
            </a:r>
            <a:r>
              <a:rPr lang="en-US" sz="1700" dirty="0"/>
              <a:t>and distilled to basics, the qualities directors must have for effectiveness </a:t>
            </a:r>
            <a:r>
              <a:rPr lang="en-US" sz="1700" dirty="0"/>
              <a:t>boil down to:</a:t>
            </a:r>
            <a:endParaRPr lang="en-GB" sz="1700" dirty="0"/>
          </a:p>
          <a:p>
            <a:pPr lvl="0"/>
            <a:r>
              <a:rPr lang="en-US" sz="1700" b="1" dirty="0"/>
              <a:t>Curiosity </a:t>
            </a:r>
            <a:r>
              <a:rPr lang="en-US" sz="1700" dirty="0"/>
              <a:t>– an effective director must be curious and expansive, seeking input from a wide range of people including the contrarians.  He must listen to people outside the “yes sir” crowd in his inner circle.  He is a leader interested in mastering the global point of view and strives to understand what motivates people to seek progress around the world.</a:t>
            </a:r>
            <a:endParaRPr lang="en-GB" sz="1700" dirty="0"/>
          </a:p>
          <a:p>
            <a:pPr lvl="0"/>
            <a:r>
              <a:rPr lang="en-US" sz="1700" b="1" dirty="0"/>
              <a:t>Creative </a:t>
            </a:r>
            <a:r>
              <a:rPr lang="en-US" sz="1700" dirty="0"/>
              <a:t>– a good director must be creative – he must be willing to try something different, i.e. think outside the box.  Leadership is all about managing change – things change and a leader must be creative and adaptive</a:t>
            </a:r>
            <a:r>
              <a:rPr lang="en-US" sz="1700" dirty="0"/>
              <a:t>.</a:t>
            </a:r>
            <a:endParaRPr lang="en-GB" sz="1700" dirty="0"/>
          </a:p>
        </p:txBody>
      </p:sp>
    </p:spTree>
    <p:extLst>
      <p:ext uri="{BB962C8B-B14F-4D97-AF65-F5344CB8AC3E}">
        <p14:creationId xmlns:p14="http://schemas.microsoft.com/office/powerpoint/2010/main" val="40306051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ZW" b="1" dirty="0" smtClean="0"/>
              <a:t>Qualities</a:t>
            </a:r>
            <a:r>
              <a:rPr lang="en-GB" b="1" dirty="0" smtClean="0"/>
              <a:t> of </a:t>
            </a:r>
            <a:r>
              <a:rPr lang="en-ZW" b="1" dirty="0" smtClean="0"/>
              <a:t>Directors</a:t>
            </a:r>
            <a:endParaRPr lang="en-GB" dirty="0"/>
          </a:p>
        </p:txBody>
      </p:sp>
      <p:sp>
        <p:nvSpPr>
          <p:cNvPr id="3" name="Content Placeholder 2"/>
          <p:cNvSpPr>
            <a:spLocks noGrp="1"/>
          </p:cNvSpPr>
          <p:nvPr>
            <p:ph idx="1"/>
          </p:nvPr>
        </p:nvSpPr>
        <p:spPr/>
        <p:txBody>
          <a:bodyPr>
            <a:normAutofit fontScale="92500"/>
          </a:bodyPr>
          <a:lstStyle/>
          <a:p>
            <a:r>
              <a:rPr lang="en-US" b="1" dirty="0"/>
              <a:t>Communication</a:t>
            </a:r>
            <a:r>
              <a:rPr lang="en-US" dirty="0"/>
              <a:t> – this underpins an open director who does not hide the bad news or motivate followers with fear.  This director speaks the truth even when it is hard to hear, and inspires followers by asking them to share in the obligations of democracy.  Communication is not “</a:t>
            </a:r>
            <a:r>
              <a:rPr lang="en-US" i="1" dirty="0"/>
              <a:t>talking about running off at the mouth or spouting sound bites</a:t>
            </a:r>
            <a:r>
              <a:rPr lang="en-US" dirty="0"/>
              <a:t>”. Communication starts with telling the truth even when it is painful to do so</a:t>
            </a:r>
            <a:r>
              <a:rPr lang="en-US" dirty="0" smtClean="0"/>
              <a:t>.</a:t>
            </a:r>
            <a:endParaRPr lang="en-US" dirty="0" smtClean="0"/>
          </a:p>
          <a:p>
            <a:pPr lvl="0"/>
            <a:r>
              <a:rPr lang="en-US" b="1" dirty="0" smtClean="0"/>
              <a:t>Character</a:t>
            </a:r>
            <a:r>
              <a:rPr lang="en-US" dirty="0" smtClean="0"/>
              <a:t> – an effective director must be a person of character i.e. knowing the difference between right and wrong and having the guts to do the right thing. </a:t>
            </a:r>
            <a:endParaRPr lang="en-GB" dirty="0" smtClean="0"/>
          </a:p>
          <a:p>
            <a:pPr lvl="0"/>
            <a:r>
              <a:rPr lang="en-US" b="1" dirty="0" smtClean="0"/>
              <a:t>Courage</a:t>
            </a:r>
            <a:r>
              <a:rPr lang="en-US" dirty="0" smtClean="0"/>
              <a:t> – a director must be courageous, i.e. a commitment to sit down at the negotiating table and talk.  Courage in the business leadership sense is not bravado.  It means taking a position even if it makes one unpopular.</a:t>
            </a:r>
            <a:endParaRPr lang="en-GB" dirty="0" smtClean="0"/>
          </a:p>
          <a:p>
            <a:pPr lvl="0"/>
            <a:r>
              <a:rPr lang="en-US" b="1" dirty="0" smtClean="0"/>
              <a:t>Conviction</a:t>
            </a:r>
            <a:r>
              <a:rPr lang="en-US" dirty="0" smtClean="0"/>
              <a:t> – a director must have conviction, i.e. passion to get something done.</a:t>
            </a:r>
            <a:endParaRPr lang="en-GB" dirty="0" smtClean="0"/>
          </a:p>
          <a:p>
            <a:endParaRPr lang="en-GB" dirty="0"/>
          </a:p>
        </p:txBody>
      </p:sp>
    </p:spTree>
    <p:extLst>
      <p:ext uri="{BB962C8B-B14F-4D97-AF65-F5344CB8AC3E}">
        <p14:creationId xmlns:p14="http://schemas.microsoft.com/office/powerpoint/2010/main" val="8360009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ZW" b="1" dirty="0" smtClean="0"/>
              <a:t>Qualities</a:t>
            </a:r>
            <a:r>
              <a:rPr lang="en-US" b="1" dirty="0"/>
              <a:t> </a:t>
            </a:r>
            <a:r>
              <a:rPr lang="en-US" b="1" dirty="0" smtClean="0"/>
              <a:t>of </a:t>
            </a:r>
            <a:r>
              <a:rPr lang="en-ZW" b="1" dirty="0" smtClean="0"/>
              <a:t>Directors</a:t>
            </a:r>
            <a:endParaRPr lang="en-GB" dirty="0"/>
          </a:p>
        </p:txBody>
      </p:sp>
      <p:sp>
        <p:nvSpPr>
          <p:cNvPr id="3" name="Content Placeholder 2"/>
          <p:cNvSpPr>
            <a:spLocks noGrp="1"/>
          </p:cNvSpPr>
          <p:nvPr>
            <p:ph idx="1"/>
          </p:nvPr>
        </p:nvSpPr>
        <p:spPr/>
        <p:txBody>
          <a:bodyPr>
            <a:normAutofit/>
          </a:bodyPr>
          <a:lstStyle/>
          <a:p>
            <a:pPr lvl="0"/>
            <a:r>
              <a:rPr lang="en-US" b="1" dirty="0" smtClean="0"/>
              <a:t>Charisma</a:t>
            </a:r>
            <a:r>
              <a:rPr lang="en-US" dirty="0" smtClean="0"/>
              <a:t> </a:t>
            </a:r>
            <a:r>
              <a:rPr lang="en-US" sz="1700" dirty="0"/>
              <a:t>– a director must be charismatic – a quality that makes people want to follow you, the ability to inspire and generate trust.</a:t>
            </a:r>
            <a:endParaRPr lang="en-GB" sz="1700" dirty="0"/>
          </a:p>
          <a:p>
            <a:pPr lvl="0"/>
            <a:r>
              <a:rPr lang="en-US" b="1" dirty="0"/>
              <a:t>Competence</a:t>
            </a:r>
            <a:r>
              <a:rPr lang="en-US" dirty="0"/>
              <a:t> </a:t>
            </a:r>
            <a:r>
              <a:rPr lang="en-US" sz="1700" dirty="0"/>
              <a:t>– a good and effective director must be competent – he has to know what he is doing.  Much more importantly he must surround himself with people who know what they are doing.</a:t>
            </a:r>
            <a:endParaRPr lang="en-GB" sz="1700" dirty="0"/>
          </a:p>
          <a:p>
            <a:pPr lvl="0"/>
            <a:r>
              <a:rPr lang="en-US" b="1" dirty="0"/>
              <a:t>Common sense </a:t>
            </a:r>
            <a:r>
              <a:rPr lang="en-US" sz="1700" dirty="0"/>
              <a:t>– a director must have common sense – the ability to listen and find your way in the “… reality based </a:t>
            </a:r>
            <a:r>
              <a:rPr lang="en-US" sz="1700" dirty="0"/>
              <a:t>world.</a:t>
            </a:r>
            <a:endParaRPr lang="en-GB" sz="1700" dirty="0"/>
          </a:p>
          <a:p>
            <a:pPr lvl="0"/>
            <a:r>
              <a:rPr lang="en-US" dirty="0"/>
              <a:t>The biggest </a:t>
            </a:r>
            <a:r>
              <a:rPr lang="en-US" b="1" dirty="0"/>
              <a:t>C </a:t>
            </a:r>
            <a:r>
              <a:rPr lang="en-US" sz="1700" dirty="0"/>
              <a:t>however represents </a:t>
            </a:r>
            <a:r>
              <a:rPr lang="en-US" b="1" dirty="0"/>
              <a:t>Crisis</a:t>
            </a:r>
            <a:r>
              <a:rPr lang="en-US" dirty="0"/>
              <a:t> </a:t>
            </a:r>
            <a:r>
              <a:rPr lang="en-US" sz="1700" dirty="0"/>
              <a:t>– directors should be made into leaders and not born leaders.  Leadership forged in times of crisis sticks.  </a:t>
            </a:r>
            <a:endParaRPr lang="en-GB" sz="1700" dirty="0"/>
          </a:p>
          <a:p>
            <a:pPr lvl="0"/>
            <a:r>
              <a:rPr lang="en-US" sz="1700" dirty="0"/>
              <a:t>In sum, effective directors must be “… curious, creative communicators”.  They must be people of “…character, courage, conviction, competence and must have common </a:t>
            </a:r>
            <a:r>
              <a:rPr lang="en-US" sz="1700" dirty="0"/>
              <a:t>sense”.</a:t>
            </a:r>
            <a:endParaRPr lang="en-GB" sz="1700" dirty="0"/>
          </a:p>
        </p:txBody>
      </p:sp>
    </p:spTree>
    <p:extLst>
      <p:ext uri="{BB962C8B-B14F-4D97-AF65-F5344CB8AC3E}">
        <p14:creationId xmlns:p14="http://schemas.microsoft.com/office/powerpoint/2010/main" val="4365392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ZW" b="1" dirty="0"/>
              <a:t>Roles or Functions of Board Members</a:t>
            </a:r>
            <a:endParaRPr lang="en-GB" b="1" dirty="0"/>
          </a:p>
        </p:txBody>
      </p:sp>
      <p:sp>
        <p:nvSpPr>
          <p:cNvPr id="3" name="Content Placeholder 2"/>
          <p:cNvSpPr>
            <a:spLocks noGrp="1"/>
          </p:cNvSpPr>
          <p:nvPr>
            <p:ph idx="1"/>
          </p:nvPr>
        </p:nvSpPr>
        <p:spPr/>
        <p:txBody>
          <a:bodyPr>
            <a:normAutofit/>
          </a:bodyPr>
          <a:lstStyle/>
          <a:p>
            <a:pPr marL="268288" indent="-268288"/>
            <a:r>
              <a:rPr lang="en-ZW" sz="1700" dirty="0"/>
              <a:t>A </a:t>
            </a:r>
            <a:r>
              <a:rPr lang="en-ZW" sz="1700" dirty="0"/>
              <a:t>role or function is a set of tasks to be performed arising from a position held.  The following are proposed as tasks or functions for Board members:</a:t>
            </a:r>
            <a:endParaRPr lang="en-GB" sz="1700" dirty="0"/>
          </a:p>
          <a:p>
            <a:pPr marL="268288" indent="-268288"/>
            <a:r>
              <a:rPr lang="en-US" sz="1700" dirty="0"/>
              <a:t>Determine</a:t>
            </a:r>
            <a:r>
              <a:rPr lang="en-US" sz="1700" dirty="0"/>
              <a:t> </a:t>
            </a:r>
            <a:r>
              <a:rPr lang="en-US" sz="1700" dirty="0"/>
              <a:t>company’s purpose (vision &amp; mission) and values – are you on the front of </a:t>
            </a:r>
            <a:r>
              <a:rPr lang="en-US" sz="1700" dirty="0" err="1"/>
              <a:t>centre</a:t>
            </a:r>
            <a:r>
              <a:rPr lang="en-US" sz="1700" dirty="0"/>
              <a:t> </a:t>
            </a:r>
            <a:r>
              <a:rPr lang="en-US" sz="1700" dirty="0"/>
              <a:t>on this</a:t>
            </a:r>
            <a:r>
              <a:rPr lang="en-US" sz="1700" dirty="0"/>
              <a:t>? </a:t>
            </a:r>
            <a:r>
              <a:rPr lang="en-US" sz="1700" dirty="0" smtClean="0"/>
              <a:t>What </a:t>
            </a:r>
            <a:r>
              <a:rPr lang="en-US" sz="1700" dirty="0"/>
              <a:t>is your vision, mission and core </a:t>
            </a:r>
            <a:r>
              <a:rPr lang="en-US" sz="1700" dirty="0"/>
              <a:t>values?</a:t>
            </a:r>
            <a:endParaRPr lang="en-GB" sz="1700" dirty="0"/>
          </a:p>
          <a:p>
            <a:pPr marL="268288" indent="-268288"/>
            <a:r>
              <a:rPr lang="en-US" sz="1700" dirty="0"/>
              <a:t>Set </a:t>
            </a:r>
            <a:r>
              <a:rPr lang="en-US" sz="1700" dirty="0"/>
              <a:t>strategy to achieve purpose – has this been done?</a:t>
            </a:r>
            <a:endParaRPr lang="en-GB" sz="1700" dirty="0"/>
          </a:p>
          <a:p>
            <a:pPr marL="268288" indent="-268288"/>
            <a:r>
              <a:rPr lang="en-US" sz="1700" dirty="0"/>
              <a:t>Exercise </a:t>
            </a:r>
            <a:r>
              <a:rPr lang="en-US" sz="1700" dirty="0"/>
              <a:t>leadership, enterprise, integrity and judgment for the entity to prosper.  Is this on course?</a:t>
            </a:r>
            <a:endParaRPr lang="en-GB" sz="1700" dirty="0"/>
          </a:p>
          <a:p>
            <a:pPr marL="268288" indent="-268288"/>
            <a:r>
              <a:rPr lang="en-US" sz="1700" dirty="0"/>
              <a:t>Ensure </a:t>
            </a:r>
            <a:r>
              <a:rPr lang="en-US" sz="1700" dirty="0"/>
              <a:t>establishment of systems (procedures, policies and practices) to protect the assets and reputation of the </a:t>
            </a:r>
            <a:r>
              <a:rPr lang="en-US" sz="1700" dirty="0"/>
              <a:t>entity.</a:t>
            </a:r>
            <a:endParaRPr lang="en-GB" sz="1700" dirty="0"/>
          </a:p>
          <a:p>
            <a:pPr marL="268288" indent="-268288"/>
            <a:r>
              <a:rPr lang="en-US" sz="1700" dirty="0"/>
              <a:t>Approve</a:t>
            </a:r>
            <a:r>
              <a:rPr lang="en-US" sz="1700" dirty="0"/>
              <a:t>, monitor and evaluate the implementation of strategies, policies and business plans</a:t>
            </a:r>
            <a:r>
              <a:rPr lang="en-US" sz="1700" dirty="0"/>
              <a:t>.</a:t>
            </a:r>
            <a:endParaRPr lang="en-GB" sz="1700" dirty="0"/>
          </a:p>
        </p:txBody>
      </p:sp>
    </p:spTree>
    <p:extLst>
      <p:ext uri="{BB962C8B-B14F-4D97-AF65-F5344CB8AC3E}">
        <p14:creationId xmlns:p14="http://schemas.microsoft.com/office/powerpoint/2010/main" val="39176309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ZW" b="1" dirty="0" smtClean="0"/>
              <a:t>Roles or Functions of Board Members</a:t>
            </a:r>
            <a:endParaRPr lang="en-GB" dirty="0"/>
          </a:p>
        </p:txBody>
      </p:sp>
      <p:sp>
        <p:nvSpPr>
          <p:cNvPr id="3" name="Content Placeholder 2"/>
          <p:cNvSpPr>
            <a:spLocks noGrp="1"/>
          </p:cNvSpPr>
          <p:nvPr>
            <p:ph idx="1"/>
          </p:nvPr>
        </p:nvSpPr>
        <p:spPr/>
        <p:txBody>
          <a:bodyPr>
            <a:normAutofit fontScale="92500" lnSpcReduction="10000"/>
          </a:bodyPr>
          <a:lstStyle/>
          <a:p>
            <a:pPr marL="268288" indent="-268288"/>
            <a:r>
              <a:rPr lang="en-US" dirty="0" smtClean="0"/>
              <a:t>Identify key risk areas and key performance indicators in order to generate stakeholder value – this does appear to be an area which the entity’s Board needs to look into.</a:t>
            </a:r>
            <a:endParaRPr lang="en-GB" dirty="0" smtClean="0"/>
          </a:p>
          <a:p>
            <a:pPr marL="268288" indent="-268288"/>
            <a:r>
              <a:rPr lang="en-US" dirty="0" smtClean="0"/>
              <a:t>Ensure that technology and systems used by the entity are adequate to run its business viably.</a:t>
            </a:r>
            <a:endParaRPr lang="en-GB" dirty="0" smtClean="0"/>
          </a:p>
          <a:p>
            <a:pPr marL="268288" indent="-268288"/>
            <a:r>
              <a:rPr lang="en-US" dirty="0" smtClean="0"/>
              <a:t>Ensure the entity complies with all relevant laws, regulations and best business practice.</a:t>
            </a:r>
            <a:r>
              <a:rPr lang="en-GB" dirty="0" smtClean="0"/>
              <a:t> </a:t>
            </a:r>
          </a:p>
          <a:p>
            <a:pPr marL="268288" indent="-268288"/>
            <a:r>
              <a:rPr lang="en-US" dirty="0" smtClean="0"/>
              <a:t>Establish </a:t>
            </a:r>
            <a:r>
              <a:rPr lang="en-US" dirty="0"/>
              <a:t>succession plans for executive directors and other senior management.</a:t>
            </a:r>
            <a:endParaRPr lang="en-GB" dirty="0"/>
          </a:p>
          <a:p>
            <a:pPr marL="268288" indent="-268288"/>
            <a:r>
              <a:rPr lang="en-US" dirty="0" smtClean="0"/>
              <a:t>Regularly </a:t>
            </a:r>
            <a:r>
              <a:rPr lang="en-US" dirty="0"/>
              <a:t>assesses the entity’s own performance and effectiveness as a whole, that of individual directors and that of entity’s </a:t>
            </a:r>
            <a:r>
              <a:rPr lang="en-US" dirty="0" smtClean="0"/>
              <a:t>CEO.</a:t>
            </a:r>
            <a:endParaRPr lang="en-GB" dirty="0" smtClean="0"/>
          </a:p>
          <a:p>
            <a:pPr marL="268288" indent="-268288"/>
            <a:r>
              <a:rPr lang="en-US" dirty="0" smtClean="0"/>
              <a:t>Must </a:t>
            </a:r>
            <a:r>
              <a:rPr lang="en-US" dirty="0"/>
              <a:t>account for their performance to the shareholders, at least once per annum, through presentation of entity’s Annual Reports to the Annual General Meeting (AGM).  </a:t>
            </a:r>
            <a:endParaRPr lang="en-GB" dirty="0"/>
          </a:p>
          <a:p>
            <a:endParaRPr lang="en-GB" dirty="0" smtClean="0"/>
          </a:p>
        </p:txBody>
      </p:sp>
    </p:spTree>
    <p:extLst>
      <p:ext uri="{BB962C8B-B14F-4D97-AF65-F5344CB8AC3E}">
        <p14:creationId xmlns:p14="http://schemas.microsoft.com/office/powerpoint/2010/main" val="31556078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ZW" b="1" dirty="0" smtClean="0"/>
              <a:t>Responsibilities of Directors</a:t>
            </a:r>
            <a:r>
              <a:rPr lang="en-GB" sz="4000" dirty="0" smtClean="0"/>
              <a:t/>
            </a:r>
            <a:br>
              <a:rPr lang="en-GB" sz="4000" dirty="0" smtClean="0"/>
            </a:br>
            <a:endParaRPr lang="en-GB" dirty="0"/>
          </a:p>
        </p:txBody>
      </p:sp>
      <p:sp>
        <p:nvSpPr>
          <p:cNvPr id="3" name="Content Placeholder 2"/>
          <p:cNvSpPr>
            <a:spLocks noGrp="1"/>
          </p:cNvSpPr>
          <p:nvPr>
            <p:ph idx="1"/>
          </p:nvPr>
        </p:nvSpPr>
        <p:spPr/>
        <p:txBody>
          <a:bodyPr>
            <a:normAutofit lnSpcReduction="10000"/>
          </a:bodyPr>
          <a:lstStyle/>
          <a:p>
            <a:r>
              <a:rPr lang="en-ZW" sz="1700" dirty="0"/>
              <a:t>A responsibility is an obligation to ensure that certain tasks are performed both by the person who bears the responsibility as well as others.</a:t>
            </a:r>
            <a:endParaRPr lang="en-GB" sz="1700" dirty="0"/>
          </a:p>
          <a:p>
            <a:r>
              <a:rPr lang="en-ZW" sz="1700" dirty="0"/>
              <a:t>Directors have the obligation to ensure that the following tasks are performed:</a:t>
            </a:r>
            <a:endParaRPr lang="en-GB" sz="1700" dirty="0"/>
          </a:p>
          <a:p>
            <a:r>
              <a:rPr lang="en-ZW" sz="1700" dirty="0"/>
              <a:t>Ensure that each director of the entity has time to devote to the entity.</a:t>
            </a:r>
            <a:endParaRPr lang="en-GB" sz="1700" dirty="0"/>
          </a:p>
          <a:p>
            <a:pPr lvl="0"/>
            <a:r>
              <a:rPr lang="en-ZW" sz="1700" dirty="0"/>
              <a:t>Each entity Board member is </a:t>
            </a:r>
            <a:r>
              <a:rPr lang="en-US" sz="1700" dirty="0"/>
              <a:t>informed about the financial, social and political milieu in which the entity operates.</a:t>
            </a:r>
            <a:endParaRPr lang="en-GB" sz="1700" dirty="0"/>
          </a:p>
          <a:p>
            <a:r>
              <a:rPr lang="en-US" sz="1700" dirty="0"/>
              <a:t>Each entity Board member is satisfied that he or she is in a position to make informed decisions</a:t>
            </a:r>
            <a:r>
              <a:rPr lang="en-US" sz="1700" dirty="0"/>
              <a:t>.</a:t>
            </a:r>
          </a:p>
          <a:p>
            <a:r>
              <a:rPr lang="en-US" sz="1700" dirty="0"/>
              <a:t>Each Board member of the entity must be prepared to disagree with fellow directors if necessary in the interests of the entity.</a:t>
            </a:r>
            <a:endParaRPr lang="en-GB" sz="1700" dirty="0"/>
          </a:p>
          <a:p>
            <a:r>
              <a:rPr lang="en-US" sz="1700" dirty="0"/>
              <a:t>Each Board member of the entity must act independently of any outside fetter or instruction.   </a:t>
            </a:r>
            <a:endParaRPr lang="en-GB" sz="1700" dirty="0"/>
          </a:p>
          <a:p>
            <a:pPr marL="0" indent="0">
              <a:buNone/>
            </a:pPr>
            <a:endParaRPr lang="en-GB" sz="1700" dirty="0"/>
          </a:p>
        </p:txBody>
      </p:sp>
    </p:spTree>
    <p:extLst>
      <p:ext uri="{BB962C8B-B14F-4D97-AF65-F5344CB8AC3E}">
        <p14:creationId xmlns:p14="http://schemas.microsoft.com/office/powerpoint/2010/main" val="179765613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ZW" b="1" dirty="0" smtClean="0"/>
              <a:t>Responsibilities of Directors</a:t>
            </a:r>
            <a:r>
              <a:rPr lang="en-GB" sz="4000" dirty="0" smtClean="0"/>
              <a:t/>
            </a:r>
            <a:br>
              <a:rPr lang="en-GB" sz="4000" dirty="0" smtClean="0"/>
            </a:br>
            <a:endParaRPr lang="en-GB" dirty="0"/>
          </a:p>
        </p:txBody>
      </p:sp>
      <p:sp>
        <p:nvSpPr>
          <p:cNvPr id="3" name="Content Placeholder 2"/>
          <p:cNvSpPr>
            <a:spLocks noGrp="1"/>
          </p:cNvSpPr>
          <p:nvPr>
            <p:ph idx="1"/>
          </p:nvPr>
        </p:nvSpPr>
        <p:spPr/>
        <p:txBody>
          <a:bodyPr>
            <a:normAutofit/>
          </a:bodyPr>
          <a:lstStyle/>
          <a:p>
            <a:pPr lvl="0"/>
            <a:r>
              <a:rPr lang="en-US" sz="1700" dirty="0"/>
              <a:t>The entity’s board members should obtain independent professional advice if in doubt about any aspect of their duties.</a:t>
            </a:r>
            <a:endParaRPr lang="en-GB" sz="1700" dirty="0"/>
          </a:p>
          <a:p>
            <a:pPr lvl="0"/>
            <a:r>
              <a:rPr lang="en-US" sz="1700" dirty="0"/>
              <a:t>The entity’s Board must ensure that confidential matters of the entity are treated as such and not divulged to anyone without the authority of the entity’s Board.</a:t>
            </a:r>
            <a:endParaRPr lang="en-GB" sz="1700" dirty="0"/>
          </a:p>
          <a:p>
            <a:r>
              <a:rPr lang="en-US" sz="1700" dirty="0"/>
              <a:t>Each member of the entity’s Board must ensure that the entity prepares annual budgets against which the entity’s performance can be monitored. </a:t>
            </a:r>
            <a:endParaRPr lang="en-GB" sz="1700" dirty="0"/>
          </a:p>
          <a:p>
            <a:pPr lvl="0"/>
            <a:r>
              <a:rPr lang="en-US" sz="1700" dirty="0"/>
              <a:t>Each Board member of the entity should ensure that procedures and systems are in place to act as checks and balances on the information received.</a:t>
            </a:r>
            <a:endParaRPr lang="en-GB" sz="1700" dirty="0"/>
          </a:p>
          <a:p>
            <a:r>
              <a:rPr lang="en-US" sz="1700" dirty="0"/>
              <a:t>Each Board Member of the entity should ensure that the entity Board monitors the performance of its management</a:t>
            </a:r>
            <a:r>
              <a:rPr lang="en-GB" sz="1700" dirty="0"/>
              <a:t> and the senior management team.  The Board should be guided by the functions of the CEO prescribed in the CEO’s contract of employment.</a:t>
            </a:r>
          </a:p>
          <a:p>
            <a:endParaRPr lang="en-GB" dirty="0"/>
          </a:p>
        </p:txBody>
      </p:sp>
    </p:spTree>
    <p:extLst>
      <p:ext uri="{BB962C8B-B14F-4D97-AF65-F5344CB8AC3E}">
        <p14:creationId xmlns:p14="http://schemas.microsoft.com/office/powerpoint/2010/main" val="39576716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ZW" b="1" dirty="0" smtClean="0"/>
              <a:t>Duties of Directors</a:t>
            </a:r>
            <a:r>
              <a:rPr lang="en-GB" sz="4000" b="1" dirty="0" smtClean="0"/>
              <a:t/>
            </a:r>
            <a:br>
              <a:rPr lang="en-GB" sz="4000" b="1" dirty="0" smtClean="0"/>
            </a:br>
            <a:r>
              <a:rPr lang="en-ZW" dirty="0" smtClean="0"/>
              <a:t> </a:t>
            </a:r>
            <a:r>
              <a:rPr lang="en-GB" sz="4000" dirty="0" smtClean="0"/>
              <a:t/>
            </a:r>
            <a:br>
              <a:rPr lang="en-GB" sz="4000" dirty="0" smtClean="0"/>
            </a:br>
            <a:endParaRPr lang="en-GB" dirty="0"/>
          </a:p>
        </p:txBody>
      </p:sp>
      <p:sp>
        <p:nvSpPr>
          <p:cNvPr id="3" name="Content Placeholder 2"/>
          <p:cNvSpPr>
            <a:spLocks noGrp="1"/>
          </p:cNvSpPr>
          <p:nvPr>
            <p:ph idx="1"/>
          </p:nvPr>
        </p:nvSpPr>
        <p:spPr/>
        <p:txBody>
          <a:bodyPr>
            <a:normAutofit/>
          </a:bodyPr>
          <a:lstStyle/>
          <a:p>
            <a:r>
              <a:rPr lang="en-ZW" sz="1700" dirty="0"/>
              <a:t>A </a:t>
            </a:r>
            <a:r>
              <a:rPr lang="en-ZW" sz="1700" dirty="0"/>
              <a:t>duty is an act or omission expected to be performed by one in accordance with the moral dictates of the office or position he or she holds.</a:t>
            </a:r>
            <a:endParaRPr lang="en-GB" sz="1700" dirty="0"/>
          </a:p>
          <a:p>
            <a:r>
              <a:rPr lang="en-ZW" sz="1700" dirty="0"/>
              <a:t>There </a:t>
            </a:r>
            <a:r>
              <a:rPr lang="en-ZW" sz="1700" dirty="0"/>
              <a:t>are broadly three (3) types of duties – common law, statutory and moral.</a:t>
            </a:r>
            <a:endParaRPr lang="en-GB" sz="1700" dirty="0"/>
          </a:p>
          <a:p>
            <a:r>
              <a:rPr lang="en-ZW" sz="1700" dirty="0"/>
              <a:t>The </a:t>
            </a:r>
            <a:r>
              <a:rPr lang="en-ZW" sz="1700" dirty="0"/>
              <a:t>common law duties of the entity’s directors are basically the time honoured four (4) - good faith, care, skill and diligence.</a:t>
            </a:r>
            <a:endParaRPr lang="en-GB" sz="1700" dirty="0"/>
          </a:p>
          <a:p>
            <a:r>
              <a:rPr lang="en-ZW" b="1" dirty="0" smtClean="0"/>
              <a:t>Good </a:t>
            </a:r>
            <a:r>
              <a:rPr lang="en-ZW" b="1" dirty="0"/>
              <a:t>faith </a:t>
            </a:r>
            <a:r>
              <a:rPr lang="en-ZW" sz="1700" dirty="0"/>
              <a:t>- means a director in the entity’s Board must:</a:t>
            </a:r>
            <a:endParaRPr lang="en-GB" sz="1700" dirty="0"/>
          </a:p>
          <a:p>
            <a:r>
              <a:rPr lang="en-ZW" sz="1700" dirty="0"/>
              <a:t>Honestly </a:t>
            </a:r>
            <a:r>
              <a:rPr lang="en-ZW" sz="1700" dirty="0"/>
              <a:t>apply his mind and act in the best interests of the entity at all times.  </a:t>
            </a:r>
            <a:endParaRPr lang="en-GB" sz="1700" dirty="0"/>
          </a:p>
          <a:p>
            <a:r>
              <a:rPr lang="en-ZW" sz="1700" dirty="0"/>
              <a:t>Ensure </a:t>
            </a:r>
            <a:r>
              <a:rPr lang="en-ZW" sz="1700" dirty="0"/>
              <a:t>that there is no conflict between his interests and those of the entity</a:t>
            </a:r>
            <a:r>
              <a:rPr lang="en-ZW" sz="1700" dirty="0"/>
              <a:t>.</a:t>
            </a:r>
            <a:endParaRPr lang="en-GB" sz="1700" dirty="0"/>
          </a:p>
        </p:txBody>
      </p:sp>
    </p:spTree>
    <p:extLst>
      <p:ext uri="{BB962C8B-B14F-4D97-AF65-F5344CB8AC3E}">
        <p14:creationId xmlns:p14="http://schemas.microsoft.com/office/powerpoint/2010/main" val="2335655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ZW" b="1" dirty="0" smtClean="0"/>
              <a:t>Duties of Directors</a:t>
            </a:r>
            <a:r>
              <a:rPr lang="en-GB" sz="4000" b="1" dirty="0" smtClean="0"/>
              <a:t/>
            </a:r>
            <a:br>
              <a:rPr lang="en-GB" sz="4000" b="1" dirty="0" smtClean="0"/>
            </a:br>
            <a:r>
              <a:rPr lang="en-ZW" dirty="0" smtClean="0"/>
              <a:t> </a:t>
            </a:r>
            <a:r>
              <a:rPr lang="en-GB" sz="4000" dirty="0" smtClean="0"/>
              <a:t/>
            </a:r>
            <a:br>
              <a:rPr lang="en-GB" sz="4000" dirty="0" smtClean="0"/>
            </a:br>
            <a:endParaRPr lang="en-GB" dirty="0"/>
          </a:p>
        </p:txBody>
      </p:sp>
      <p:sp>
        <p:nvSpPr>
          <p:cNvPr id="3" name="Content Placeholder 2"/>
          <p:cNvSpPr>
            <a:spLocks noGrp="1"/>
          </p:cNvSpPr>
          <p:nvPr>
            <p:ph idx="1"/>
          </p:nvPr>
        </p:nvSpPr>
        <p:spPr/>
        <p:txBody>
          <a:bodyPr>
            <a:normAutofit/>
          </a:bodyPr>
          <a:lstStyle/>
          <a:p>
            <a:r>
              <a:rPr lang="en-ZW" b="1" dirty="0"/>
              <a:t>Care</a:t>
            </a:r>
            <a:r>
              <a:rPr lang="en-ZW" dirty="0"/>
              <a:t> </a:t>
            </a:r>
            <a:r>
              <a:rPr lang="en-ZW" sz="1700" dirty="0"/>
              <a:t>– means an entity’s Board member must:</a:t>
            </a:r>
            <a:endParaRPr lang="en-GB" sz="1700" dirty="0"/>
          </a:p>
          <a:p>
            <a:r>
              <a:rPr lang="en-ZW" sz="1700" dirty="0"/>
              <a:t>Act with a degree of care expected of a reasonable person caring for assets of what Mervyn King calls “an incapacitated person”. </a:t>
            </a:r>
            <a:r>
              <a:rPr lang="en-ZW" sz="1700" dirty="0"/>
              <a:t>The entity is an incapacitated person. </a:t>
            </a:r>
            <a:r>
              <a:rPr lang="en-ZW" sz="1700" dirty="0" smtClean="0"/>
              <a:t>It </a:t>
            </a:r>
            <a:r>
              <a:rPr lang="en-ZW" sz="1700" dirty="0"/>
              <a:t>is a legal fiction acting through natural persons being its directors.</a:t>
            </a:r>
            <a:endParaRPr lang="en-GB" sz="1700" dirty="0"/>
          </a:p>
          <a:p>
            <a:r>
              <a:rPr lang="en-ZW" sz="1700" dirty="0" smtClean="0"/>
              <a:t>Be </a:t>
            </a:r>
            <a:r>
              <a:rPr lang="en-ZW" sz="1700" dirty="0"/>
              <a:t>a good steward of the entity’s assets. </a:t>
            </a:r>
            <a:r>
              <a:rPr lang="en-ZW" sz="1700" dirty="0" smtClean="0"/>
              <a:t>Use </a:t>
            </a:r>
            <a:r>
              <a:rPr lang="en-ZW" sz="1700" dirty="0"/>
              <a:t>of the entity’s assets by Board members for personal interest is </a:t>
            </a:r>
            <a:r>
              <a:rPr lang="en-ZW" sz="1700" u="sng" dirty="0"/>
              <a:t>not</a:t>
            </a:r>
            <a:r>
              <a:rPr lang="en-ZW" sz="1700" dirty="0"/>
              <a:t> allowed.</a:t>
            </a:r>
            <a:endParaRPr lang="en-GB" sz="1700" dirty="0"/>
          </a:p>
          <a:p>
            <a:r>
              <a:rPr lang="en-ZW" sz="1700" dirty="0" smtClean="0"/>
              <a:t>Honestly </a:t>
            </a:r>
            <a:r>
              <a:rPr lang="en-ZW" sz="1700" dirty="0"/>
              <a:t>apply his mind in making a decision in regard to the enterprise side of the entity’s business operations.</a:t>
            </a:r>
            <a:endParaRPr lang="en-GB" sz="1700" dirty="0"/>
          </a:p>
        </p:txBody>
      </p:sp>
    </p:spTree>
    <p:extLst>
      <p:ext uri="{BB962C8B-B14F-4D97-AF65-F5344CB8AC3E}">
        <p14:creationId xmlns:p14="http://schemas.microsoft.com/office/powerpoint/2010/main" val="8941249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ZW" b="1" dirty="0" smtClean="0"/>
              <a:t>Duties of Directors</a:t>
            </a:r>
            <a:r>
              <a:rPr lang="en-GB" sz="4000" dirty="0" smtClean="0"/>
              <a:t/>
            </a:r>
            <a:br>
              <a:rPr lang="en-GB" sz="4000" dirty="0" smtClean="0"/>
            </a:br>
            <a:r>
              <a:rPr lang="en-ZW" dirty="0" smtClean="0"/>
              <a:t> </a:t>
            </a:r>
            <a:r>
              <a:rPr lang="en-GB" sz="4000" dirty="0" smtClean="0"/>
              <a:t/>
            </a:r>
            <a:br>
              <a:rPr lang="en-GB" sz="4000" dirty="0" smtClean="0"/>
            </a:br>
            <a:endParaRPr lang="en-GB" dirty="0"/>
          </a:p>
        </p:txBody>
      </p:sp>
      <p:sp>
        <p:nvSpPr>
          <p:cNvPr id="3" name="Content Placeholder 2"/>
          <p:cNvSpPr>
            <a:spLocks noGrp="1"/>
          </p:cNvSpPr>
          <p:nvPr>
            <p:ph idx="1"/>
          </p:nvPr>
        </p:nvSpPr>
        <p:spPr/>
        <p:txBody>
          <a:bodyPr>
            <a:normAutofit/>
          </a:bodyPr>
          <a:lstStyle/>
          <a:p>
            <a:r>
              <a:rPr lang="en-ZW" b="1" dirty="0"/>
              <a:t>Skill </a:t>
            </a:r>
            <a:r>
              <a:rPr lang="en-ZW" sz="1700" dirty="0"/>
              <a:t>– means an entity Director must</a:t>
            </a:r>
            <a:r>
              <a:rPr lang="en-ZW" sz="1700" dirty="0"/>
              <a:t>:</a:t>
            </a:r>
          </a:p>
          <a:p>
            <a:pPr lvl="0"/>
            <a:r>
              <a:rPr lang="en-ZW" sz="1700" dirty="0"/>
              <a:t>Apply his </a:t>
            </a:r>
            <a:r>
              <a:rPr lang="en-ZW" sz="1700" i="1" dirty="0"/>
              <a:t>practised abilities </a:t>
            </a:r>
            <a:r>
              <a:rPr lang="en-ZW" sz="1700" dirty="0"/>
              <a:t>in the entity’s interests.</a:t>
            </a:r>
            <a:endParaRPr lang="en-GB" sz="1700" dirty="0"/>
          </a:p>
          <a:p>
            <a:pPr lvl="0"/>
            <a:r>
              <a:rPr lang="en-ZW" sz="1700" dirty="0"/>
              <a:t>Use his </a:t>
            </a:r>
            <a:r>
              <a:rPr lang="en-ZW" sz="1700" i="1" dirty="0"/>
              <a:t>practised abilities </a:t>
            </a:r>
            <a:r>
              <a:rPr lang="en-ZW" sz="1700" dirty="0"/>
              <a:t>to add value to the debate around the table especially in making a business judgment call.</a:t>
            </a:r>
            <a:endParaRPr lang="en-GB" sz="1700" dirty="0"/>
          </a:p>
          <a:p>
            <a:r>
              <a:rPr lang="en-ZW" b="1" dirty="0" smtClean="0"/>
              <a:t>Diligence</a:t>
            </a:r>
            <a:r>
              <a:rPr lang="en-ZW" dirty="0" smtClean="0"/>
              <a:t> </a:t>
            </a:r>
            <a:r>
              <a:rPr lang="en-ZW" sz="1700" dirty="0"/>
              <a:t>– means a Board member of the entity must:</a:t>
            </a:r>
            <a:endParaRPr lang="en-GB" sz="1700" dirty="0"/>
          </a:p>
          <a:p>
            <a:r>
              <a:rPr lang="en-ZW" sz="1700" dirty="0" smtClean="0"/>
              <a:t>Do </a:t>
            </a:r>
            <a:r>
              <a:rPr lang="en-ZW" sz="1700" dirty="0"/>
              <a:t>his homework and come to the decision making table fully informed about the issues to be decided upon.</a:t>
            </a:r>
            <a:endParaRPr lang="en-GB" sz="1700" dirty="0"/>
          </a:p>
          <a:p>
            <a:r>
              <a:rPr lang="en-ZW" sz="1700" dirty="0" smtClean="0"/>
              <a:t>Understand </a:t>
            </a:r>
            <a:r>
              <a:rPr lang="en-ZW" sz="1700" dirty="0"/>
              <a:t>the issues and information given to him – he must study the Board pack furnished to him to be able to meaningfully participate at the Board Meeting.</a:t>
            </a:r>
            <a:endParaRPr lang="en-GB" sz="1700" dirty="0"/>
          </a:p>
          <a:p>
            <a:endParaRPr lang="en-GB" sz="1700" dirty="0"/>
          </a:p>
        </p:txBody>
      </p:sp>
    </p:spTree>
    <p:extLst>
      <p:ext uri="{BB962C8B-B14F-4D97-AF65-F5344CB8AC3E}">
        <p14:creationId xmlns:p14="http://schemas.microsoft.com/office/powerpoint/2010/main" val="15181236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ZW" b="1" dirty="0" smtClean="0"/>
              <a:t>Duties of Directors</a:t>
            </a:r>
            <a:r>
              <a:rPr lang="en-GB" sz="4000" b="1" dirty="0" smtClean="0"/>
              <a:t/>
            </a:r>
            <a:br>
              <a:rPr lang="en-GB" sz="4000" b="1" dirty="0" smtClean="0"/>
            </a:br>
            <a:r>
              <a:rPr lang="en-ZW" dirty="0" smtClean="0"/>
              <a:t> </a:t>
            </a:r>
            <a:r>
              <a:rPr lang="en-GB" sz="4000" dirty="0" smtClean="0"/>
              <a:t/>
            </a:r>
            <a:br>
              <a:rPr lang="en-GB" sz="4000" dirty="0" smtClean="0"/>
            </a:br>
            <a:endParaRPr lang="en-GB" dirty="0"/>
          </a:p>
        </p:txBody>
      </p:sp>
      <p:sp>
        <p:nvSpPr>
          <p:cNvPr id="3" name="Content Placeholder 2"/>
          <p:cNvSpPr>
            <a:spLocks noGrp="1"/>
          </p:cNvSpPr>
          <p:nvPr>
            <p:ph idx="1"/>
          </p:nvPr>
        </p:nvSpPr>
        <p:spPr/>
        <p:txBody>
          <a:bodyPr>
            <a:normAutofit fontScale="62500" lnSpcReduction="20000"/>
          </a:bodyPr>
          <a:lstStyle/>
          <a:p>
            <a:pPr marL="363538" lvl="1">
              <a:spcBef>
                <a:spcPts val="1000"/>
              </a:spcBef>
            </a:pPr>
            <a:r>
              <a:rPr lang="en-US" sz="2800" b="1" dirty="0" smtClean="0"/>
              <a:t>Conscience</a:t>
            </a:r>
            <a:r>
              <a:rPr lang="en-US" sz="2800" dirty="0" smtClean="0"/>
              <a:t> </a:t>
            </a:r>
            <a:r>
              <a:rPr lang="en-US" sz="2700" dirty="0"/>
              <a:t>– the duty to act with intellectual honesty and independence of mind in the best interests of the entity and all its stakeholders in accordance with the inclusive stakeholder approach to corporate governance.</a:t>
            </a:r>
            <a:r>
              <a:rPr lang="en-US" sz="2700" dirty="0"/>
              <a:t> </a:t>
            </a:r>
            <a:endParaRPr lang="en-GB" sz="2700" dirty="0"/>
          </a:p>
          <a:p>
            <a:pPr lvl="0"/>
            <a:r>
              <a:rPr lang="en-US" sz="2800" b="1" dirty="0"/>
              <a:t>Inclusivity</a:t>
            </a:r>
            <a:r>
              <a:rPr lang="en-US" sz="2800" dirty="0"/>
              <a:t> </a:t>
            </a:r>
            <a:r>
              <a:rPr lang="en-US" sz="2700" dirty="0"/>
              <a:t>– duty to ensure that all the legitimate interests and expectations of all the entity’s stakeholders are taken into account in decision making and strategy</a:t>
            </a:r>
            <a:r>
              <a:rPr lang="en-US" sz="2700" dirty="0"/>
              <a:t>.</a:t>
            </a:r>
            <a:endParaRPr lang="en-GB" sz="2700" dirty="0"/>
          </a:p>
          <a:p>
            <a:r>
              <a:rPr lang="en-US" sz="2800" b="1" dirty="0"/>
              <a:t>Competence</a:t>
            </a:r>
            <a:r>
              <a:rPr lang="en-US" sz="2800" dirty="0"/>
              <a:t> </a:t>
            </a:r>
            <a:r>
              <a:rPr lang="en-US" sz="2700" dirty="0"/>
              <a:t>– the duty to ensure that the director has knowledge and skills required for governing the entity effectively, which competence should be continually </a:t>
            </a:r>
            <a:r>
              <a:rPr lang="en-US" sz="2700" dirty="0"/>
              <a:t>developed.</a:t>
            </a:r>
          </a:p>
          <a:p>
            <a:pPr lvl="0"/>
            <a:r>
              <a:rPr lang="en-US" sz="2800" b="1" dirty="0"/>
              <a:t>Commitment </a:t>
            </a:r>
            <a:r>
              <a:rPr lang="en-US" sz="2700" dirty="0"/>
              <a:t>– the duty to diligently perform one’s duties and devote sufficient time to company affairs.  </a:t>
            </a:r>
            <a:endParaRPr lang="en-GB" sz="2700" dirty="0"/>
          </a:p>
          <a:p>
            <a:r>
              <a:rPr lang="en-US" sz="2800" b="1" dirty="0"/>
              <a:t>Courage </a:t>
            </a:r>
            <a:r>
              <a:rPr lang="en-US" sz="2700" dirty="0"/>
              <a:t>– having the courage to take the decisions associated with directing and controlling a successful, sustainable enterprise and also the courage to act with integrity in all board decisions and activities.</a:t>
            </a:r>
            <a:endParaRPr lang="en-GB" sz="2700" dirty="0"/>
          </a:p>
          <a:p>
            <a:endParaRPr lang="en-GB" sz="2400" b="1" dirty="0"/>
          </a:p>
        </p:txBody>
      </p:sp>
    </p:spTree>
    <p:extLst>
      <p:ext uri="{BB962C8B-B14F-4D97-AF65-F5344CB8AC3E}">
        <p14:creationId xmlns:p14="http://schemas.microsoft.com/office/powerpoint/2010/main" val="35125297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553" y="550208"/>
            <a:ext cx="8435802" cy="1325563"/>
          </a:xfrm>
        </p:spPr>
        <p:txBody>
          <a:bodyPr>
            <a:normAutofit/>
          </a:bodyPr>
          <a:lstStyle/>
          <a:p>
            <a:pPr algn="ctr"/>
            <a:r>
              <a:rPr lang="en-ZW" b="1" dirty="0" smtClean="0"/>
              <a:t>The Entity’s Board Structure</a:t>
            </a:r>
            <a:r>
              <a:rPr lang="en-GB" sz="4000" b="1" dirty="0" smtClean="0"/>
              <a:t/>
            </a:r>
            <a:br>
              <a:rPr lang="en-GB" sz="4000" b="1" dirty="0" smtClean="0"/>
            </a:br>
            <a:endParaRPr lang="en-GB" b="1" dirty="0"/>
          </a:p>
        </p:txBody>
      </p:sp>
      <p:sp>
        <p:nvSpPr>
          <p:cNvPr id="3" name="Content Placeholder 2"/>
          <p:cNvSpPr>
            <a:spLocks noGrp="1"/>
          </p:cNvSpPr>
          <p:nvPr>
            <p:ph idx="1"/>
          </p:nvPr>
        </p:nvSpPr>
        <p:spPr/>
        <p:txBody>
          <a:bodyPr>
            <a:normAutofit fontScale="92500"/>
          </a:bodyPr>
          <a:lstStyle/>
          <a:p>
            <a:r>
              <a:rPr lang="en-ZW" dirty="0" smtClean="0"/>
              <a:t>Best </a:t>
            </a:r>
            <a:r>
              <a:rPr lang="en-ZW" dirty="0"/>
              <a:t>practice directs that:</a:t>
            </a:r>
            <a:endParaRPr lang="en-GB" sz="2400" dirty="0"/>
          </a:p>
          <a:p>
            <a:r>
              <a:rPr lang="en-ZW" dirty="0" smtClean="0"/>
              <a:t>Boards </a:t>
            </a:r>
            <a:r>
              <a:rPr lang="en-ZW" dirty="0"/>
              <a:t>should not be dominated by a single individual or a group of individuals.</a:t>
            </a:r>
            <a:endParaRPr lang="en-GB" sz="2000" dirty="0"/>
          </a:p>
          <a:p>
            <a:r>
              <a:rPr lang="en-US" dirty="0" smtClean="0"/>
              <a:t>Boards </a:t>
            </a:r>
            <a:r>
              <a:rPr lang="en-US" dirty="0"/>
              <a:t>should have an appropriate balance between Executive and non-Executive members – it should have a good mix of coal </a:t>
            </a:r>
            <a:r>
              <a:rPr lang="en-US" dirty="0" smtClean="0"/>
              <a:t>face </a:t>
            </a:r>
            <a:r>
              <a:rPr lang="en-US" dirty="0"/>
              <a:t>knowledge (the inside directors) and outside </a:t>
            </a:r>
            <a:r>
              <a:rPr lang="en-US" dirty="0" err="1"/>
              <a:t>practised</a:t>
            </a:r>
            <a:r>
              <a:rPr lang="en-US" dirty="0"/>
              <a:t> abilities (the outside directors).</a:t>
            </a:r>
            <a:endParaRPr lang="en-GB" dirty="0" smtClean="0">
              <a:effectLst/>
            </a:endParaRPr>
          </a:p>
          <a:p>
            <a:r>
              <a:rPr lang="en-US" dirty="0" smtClean="0"/>
              <a:t>Not </a:t>
            </a:r>
            <a:r>
              <a:rPr lang="en-US" dirty="0"/>
              <a:t>less than fifty percent (50%) of the Board members should be non-Executive directors, if their collective views are to carry weight in carrying out their </a:t>
            </a:r>
            <a:r>
              <a:rPr lang="en-US" dirty="0"/>
              <a:t>independence</a:t>
            </a:r>
            <a:r>
              <a:rPr lang="en-US" dirty="0"/>
              <a:t> enhancing functions.</a:t>
            </a:r>
            <a:endParaRPr lang="en-GB" dirty="0" smtClean="0">
              <a:effectLst/>
            </a:endParaRPr>
          </a:p>
          <a:p>
            <a:r>
              <a:rPr lang="en-US" dirty="0" smtClean="0"/>
              <a:t>Not </a:t>
            </a:r>
            <a:r>
              <a:rPr lang="en-US" dirty="0"/>
              <a:t>less than thirty percent (30%) of the Board members should be truly independent non-Executive directors with no material relationship with the entity.</a:t>
            </a:r>
            <a:endParaRPr lang="en-GB" dirty="0" smtClean="0">
              <a:effectLst/>
            </a:endParaRPr>
          </a:p>
          <a:p>
            <a:r>
              <a:rPr lang="en-US" dirty="0" smtClean="0"/>
              <a:t>The </a:t>
            </a:r>
            <a:r>
              <a:rPr lang="en-US" dirty="0"/>
              <a:t>roles of Chairman and CEO of the entity should be kept separate. </a:t>
            </a:r>
            <a:endParaRPr lang="en-GB" dirty="0" smtClean="0">
              <a:effectLst/>
            </a:endParaRPr>
          </a:p>
          <a:p>
            <a:endParaRPr lang="en-GB" dirty="0"/>
          </a:p>
        </p:txBody>
      </p:sp>
    </p:spTree>
    <p:extLst>
      <p:ext uri="{BB962C8B-B14F-4D97-AF65-F5344CB8AC3E}">
        <p14:creationId xmlns:p14="http://schemas.microsoft.com/office/powerpoint/2010/main" val="15651348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469" y="550208"/>
            <a:ext cx="8435802" cy="1325563"/>
          </a:xfrm>
        </p:spPr>
        <p:txBody>
          <a:bodyPr>
            <a:normAutofit/>
          </a:bodyPr>
          <a:lstStyle/>
          <a:p>
            <a:pPr algn="ctr"/>
            <a:r>
              <a:rPr lang="en-ZW" b="1" dirty="0" smtClean="0"/>
              <a:t>The Entity’s Board Structure</a:t>
            </a:r>
            <a:r>
              <a:rPr lang="en-GB" sz="4000" b="1" dirty="0" smtClean="0"/>
              <a:t/>
            </a:r>
            <a:br>
              <a:rPr lang="en-GB" sz="4000" b="1" dirty="0" smtClean="0"/>
            </a:br>
            <a:endParaRPr lang="en-GB" b="1" dirty="0"/>
          </a:p>
        </p:txBody>
      </p:sp>
      <p:sp>
        <p:nvSpPr>
          <p:cNvPr id="3" name="Content Placeholder 2"/>
          <p:cNvSpPr>
            <a:spLocks noGrp="1"/>
          </p:cNvSpPr>
          <p:nvPr>
            <p:ph idx="1"/>
          </p:nvPr>
        </p:nvSpPr>
        <p:spPr/>
        <p:txBody>
          <a:bodyPr>
            <a:normAutofit/>
          </a:bodyPr>
          <a:lstStyle/>
          <a:p>
            <a:r>
              <a:rPr lang="en-US" sz="1700" dirty="0"/>
              <a:t>Boards should operate through committees, e.g. nominations, audit, compensation all with non-Executive Board members being in the majority and chaired by a non-Executive Director who is truly independent in the sense already defined.  The committee system of the Board is healthy.  It allows for a detailed analysis of issues and promotes well thought out recommendations made to the full Board.</a:t>
            </a:r>
            <a:endParaRPr lang="en-GB" sz="1700" dirty="0"/>
          </a:p>
          <a:p>
            <a:r>
              <a:rPr lang="en-ZW" sz="1700" dirty="0"/>
              <a:t>The entity’s board must be clear on how it </a:t>
            </a:r>
            <a:r>
              <a:rPr lang="en-ZW" sz="1700" i="1" dirty="0"/>
              <a:t>relates</a:t>
            </a:r>
            <a:r>
              <a:rPr lang="en-ZW" sz="1700" dirty="0"/>
              <a:t> with the CEO and its Management.</a:t>
            </a:r>
            <a:endParaRPr lang="en-GB" sz="1700" dirty="0"/>
          </a:p>
          <a:p>
            <a:r>
              <a:rPr lang="en-ZW" sz="1700" dirty="0"/>
              <a:t>Most CEOs are an ex-officio members of the Board of their entities and the following observations are pertinent.</a:t>
            </a:r>
            <a:endParaRPr lang="en-GB" sz="1700" dirty="0"/>
          </a:p>
        </p:txBody>
      </p:sp>
    </p:spTree>
    <p:extLst>
      <p:ext uri="{BB962C8B-B14F-4D97-AF65-F5344CB8AC3E}">
        <p14:creationId xmlns:p14="http://schemas.microsoft.com/office/powerpoint/2010/main" val="25275047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188" y="563655"/>
            <a:ext cx="9067814" cy="1325563"/>
          </a:xfrm>
        </p:spPr>
        <p:txBody>
          <a:bodyPr>
            <a:normAutofit/>
          </a:bodyPr>
          <a:lstStyle/>
          <a:p>
            <a:pPr algn="ctr"/>
            <a:r>
              <a:rPr lang="en-ZW" b="1" dirty="0"/>
              <a:t>The Entity’s </a:t>
            </a:r>
            <a:r>
              <a:rPr lang="en-ZW" b="1" dirty="0"/>
              <a:t>Board</a:t>
            </a:r>
            <a:r>
              <a:rPr lang="en-ZW" b="1" dirty="0"/>
              <a:t> Structure</a:t>
            </a:r>
            <a:r>
              <a:rPr lang="en-GB" b="1" dirty="0"/>
              <a:t/>
            </a:r>
            <a:br>
              <a:rPr lang="en-GB" b="1" dirty="0"/>
            </a:br>
            <a:endParaRPr lang="en-GB" b="1" dirty="0"/>
          </a:p>
        </p:txBody>
      </p:sp>
      <p:sp>
        <p:nvSpPr>
          <p:cNvPr id="3" name="Content Placeholder 2"/>
          <p:cNvSpPr>
            <a:spLocks noGrp="1"/>
          </p:cNvSpPr>
          <p:nvPr>
            <p:ph idx="1"/>
          </p:nvPr>
        </p:nvSpPr>
        <p:spPr/>
        <p:txBody>
          <a:bodyPr>
            <a:normAutofit/>
          </a:bodyPr>
          <a:lstStyle/>
          <a:p>
            <a:r>
              <a:rPr lang="en-ZW" sz="1700" dirty="0"/>
              <a:t>The entity’s Board is different from the entity’s Management in that:</a:t>
            </a:r>
            <a:endParaRPr lang="en-GB" sz="1700" dirty="0"/>
          </a:p>
          <a:p>
            <a:pPr marL="342900" lvl="3" indent="-342900"/>
            <a:r>
              <a:rPr lang="en-US" sz="1700" dirty="0"/>
              <a:t>The Board directs, which is a “brains on activity” focused on showing the way ahead and giving leadership.</a:t>
            </a:r>
          </a:p>
          <a:p>
            <a:pPr marL="342900" lvl="3" indent="-342900"/>
            <a:r>
              <a:rPr lang="en-US" sz="1700" dirty="0"/>
              <a:t>The Board’s role is a reflective one. </a:t>
            </a:r>
            <a:r>
              <a:rPr lang="en-US" sz="1700" dirty="0" smtClean="0"/>
              <a:t>It </a:t>
            </a:r>
            <a:r>
              <a:rPr lang="en-US" sz="1700" dirty="0"/>
              <a:t>concentrates on strategy -  it provides strategic, objective and reality based guidance.</a:t>
            </a:r>
            <a:endParaRPr lang="en-GB" sz="1700" dirty="0"/>
          </a:p>
          <a:p>
            <a:r>
              <a:rPr lang="en-US" sz="1700" dirty="0"/>
              <a:t>The Board brings panache, visibility and authority to the company and sets the right tone at the top.</a:t>
            </a:r>
            <a:endParaRPr lang="en-GB" sz="1700" dirty="0"/>
          </a:p>
          <a:p>
            <a:r>
              <a:rPr lang="en-US" sz="1700" dirty="0"/>
              <a:t>Management on the other hand, manages, which is a “hands on activity” focused on action, crisis resolution and the maintenance of systems.</a:t>
            </a:r>
            <a:endParaRPr lang="en-GB" sz="1700" dirty="0"/>
          </a:p>
          <a:p>
            <a:r>
              <a:rPr lang="en-US" sz="1700" dirty="0"/>
              <a:t>The Board maintains a helicopter vision while management keeps the tractor vision or the corporate feel of the companies they work for or lead</a:t>
            </a:r>
            <a:r>
              <a:rPr lang="en-ZW" sz="1700" dirty="0"/>
              <a:t>.</a:t>
            </a:r>
            <a:endParaRPr lang="en-GB" sz="1700" dirty="0"/>
          </a:p>
        </p:txBody>
      </p:sp>
    </p:spTree>
    <p:extLst>
      <p:ext uri="{BB962C8B-B14F-4D97-AF65-F5344CB8AC3E}">
        <p14:creationId xmlns:p14="http://schemas.microsoft.com/office/powerpoint/2010/main" val="210768873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role of Board Committees</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US" sz="1700" dirty="0"/>
              <a:t>An </a:t>
            </a:r>
            <a:r>
              <a:rPr lang="en-US" sz="1700" dirty="0"/>
              <a:t>aid to assist the Board, not substitute the Board.</a:t>
            </a:r>
            <a:endParaRPr lang="en-GB" sz="1700" dirty="0"/>
          </a:p>
          <a:p>
            <a:r>
              <a:rPr lang="en-US" sz="1700" dirty="0"/>
              <a:t>Focus </a:t>
            </a:r>
            <a:r>
              <a:rPr lang="en-US" sz="1700" dirty="0"/>
              <a:t>on specialized Area of Responsibility e.g. </a:t>
            </a:r>
            <a:r>
              <a:rPr lang="en-US" sz="1700" dirty="0"/>
              <a:t>Audit/Finance, Remuneration/Personal, Nomination </a:t>
            </a:r>
            <a:r>
              <a:rPr lang="en-US" sz="1700" dirty="0" smtClean="0"/>
              <a:t>etc</a:t>
            </a:r>
            <a:r>
              <a:rPr lang="en-US" sz="1700" dirty="0"/>
              <a:t>.</a:t>
            </a:r>
            <a:endParaRPr lang="en-GB" sz="1700" dirty="0"/>
          </a:p>
          <a:p>
            <a:r>
              <a:rPr lang="en-US" sz="1700" dirty="0"/>
              <a:t>Board </a:t>
            </a:r>
            <a:r>
              <a:rPr lang="en-US" sz="1700" dirty="0"/>
              <a:t>cannot shield behind Committee.</a:t>
            </a:r>
            <a:endParaRPr lang="en-GB" sz="1700" dirty="0"/>
          </a:p>
          <a:p>
            <a:r>
              <a:rPr lang="en-US" sz="1700" dirty="0"/>
              <a:t>Terms </a:t>
            </a:r>
            <a:r>
              <a:rPr lang="en-US" sz="1700" dirty="0"/>
              <a:t>of reference for Committees-role, function, reporting procedures and authority must be clear.</a:t>
            </a:r>
            <a:endParaRPr lang="en-GB" sz="1700" dirty="0"/>
          </a:p>
          <a:p>
            <a:r>
              <a:rPr lang="en-US" sz="1700" dirty="0"/>
              <a:t>Transparency </a:t>
            </a:r>
            <a:r>
              <a:rPr lang="en-US" sz="1700" dirty="0"/>
              <a:t>and disclosure to </a:t>
            </a:r>
            <a:r>
              <a:rPr lang="en-US" sz="1700" dirty="0" smtClean="0"/>
              <a:t>Board.</a:t>
            </a:r>
            <a:endParaRPr lang="en-GB" sz="1700" dirty="0"/>
          </a:p>
          <a:p>
            <a:r>
              <a:rPr lang="en-US" sz="1700" dirty="0"/>
              <a:t>Independent </a:t>
            </a:r>
            <a:r>
              <a:rPr lang="en-US" sz="1700" dirty="0"/>
              <a:t>professional </a:t>
            </a:r>
            <a:r>
              <a:rPr lang="en-US" sz="1700" dirty="0" smtClean="0"/>
              <a:t>advice.</a:t>
            </a:r>
            <a:endParaRPr lang="en-GB" sz="1700" dirty="0"/>
          </a:p>
          <a:p>
            <a:r>
              <a:rPr lang="en-US" sz="1700" dirty="0"/>
              <a:t>Minimum </a:t>
            </a:r>
            <a:r>
              <a:rPr lang="en-US" sz="1700" dirty="0"/>
              <a:t>– Audit/Finance and </a:t>
            </a:r>
            <a:r>
              <a:rPr lang="en-US" sz="1700" dirty="0" smtClean="0"/>
              <a:t>Remuneration.</a:t>
            </a:r>
            <a:endParaRPr lang="en-GB" sz="1700" dirty="0"/>
          </a:p>
          <a:p>
            <a:endParaRPr lang="en-GB" sz="1700" dirty="0"/>
          </a:p>
        </p:txBody>
      </p:sp>
    </p:spTree>
    <p:extLst>
      <p:ext uri="{BB962C8B-B14F-4D97-AF65-F5344CB8AC3E}">
        <p14:creationId xmlns:p14="http://schemas.microsoft.com/office/powerpoint/2010/main" val="2564716199"/>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719</TotalTime>
  <Words>1827</Words>
  <Application>Microsoft Office PowerPoint</Application>
  <PresentationFormat>Widescreen</PresentationFormat>
  <Paragraphs>97</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Board of Directors  Qualities, Roles, Responsibilities And Duties Of Directors</vt:lpstr>
      <vt:lpstr>Qualities of Directors </vt:lpstr>
      <vt:lpstr>Qualities of Directors</vt:lpstr>
      <vt:lpstr>Qualities of Directors</vt:lpstr>
      <vt:lpstr>Roles or Functions of Board Members</vt:lpstr>
      <vt:lpstr>Roles or Functions of Board Members</vt:lpstr>
      <vt:lpstr>Responsibilities of Directors </vt:lpstr>
      <vt:lpstr>Responsibilities of Directors </vt:lpstr>
      <vt:lpstr>Duties of Directors   </vt:lpstr>
      <vt:lpstr>Duties of Directors   </vt:lpstr>
      <vt:lpstr>Duties of Directors   </vt:lpstr>
      <vt:lpstr>Duties of Directors   </vt:lpstr>
      <vt:lpstr>The Entity’s Board Structure </vt:lpstr>
      <vt:lpstr>The Entity’s Board Structure </vt:lpstr>
      <vt:lpstr>The Entity’s Board Structure </vt:lpstr>
      <vt:lpstr>The role of Board Committees </vt:lpstr>
    </vt:vector>
  </TitlesOfParts>
  <Company>SEF Queen Mary University of London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Economist</dc:creator>
  <cp:lastModifiedBy>Economist</cp:lastModifiedBy>
  <cp:revision>9</cp:revision>
  <dcterms:created xsi:type="dcterms:W3CDTF">2021-01-28T13:16:51Z</dcterms:created>
  <dcterms:modified xsi:type="dcterms:W3CDTF">2021-01-29T01:16:43Z</dcterms:modified>
</cp:coreProperties>
</file>