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75" r:id="rId2"/>
    <p:sldId id="324" r:id="rId3"/>
    <p:sldId id="278" r:id="rId4"/>
    <p:sldId id="288" r:id="rId5"/>
    <p:sldId id="326" r:id="rId6"/>
    <p:sldId id="327" r:id="rId7"/>
    <p:sldId id="328" r:id="rId8"/>
    <p:sldId id="290" r:id="rId9"/>
    <p:sldId id="280" r:id="rId10"/>
    <p:sldId id="318" r:id="rId11"/>
    <p:sldId id="319" r:id="rId12"/>
    <p:sldId id="320" r:id="rId13"/>
    <p:sldId id="294" r:id="rId14"/>
    <p:sldId id="293" r:id="rId15"/>
    <p:sldId id="295" r:id="rId16"/>
    <p:sldId id="296" r:id="rId17"/>
    <p:sldId id="297" r:id="rId18"/>
    <p:sldId id="298" r:id="rId19"/>
    <p:sldId id="323" r:id="rId20"/>
    <p:sldId id="300" r:id="rId21"/>
    <p:sldId id="317" r:id="rId22"/>
    <p:sldId id="329" r:id="rId23"/>
    <p:sldId id="274" r:id="rId24"/>
    <p:sldId id="33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an Wood" initials="AW" lastIdx="5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B0514E-C1C5-43D8-8996-904B9A250B65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D4ACFE-02D3-4742-954B-4860B18DC1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03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4461B37-85C4-48B2-9D71-64236D5689F4}" type="slidenum">
              <a:rPr lang="en-US" altLang="en-US" smtClean="0"/>
              <a:pPr>
                <a:spcBef>
                  <a:spcPct val="0"/>
                </a:spcBef>
              </a:pPr>
              <a:t>3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52946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7C799D2-E820-416F-ADAA-D3C62F37F82E}" type="slidenum">
              <a:rPr lang="en-US" altLang="en-US" smtClean="0"/>
              <a:pPr>
                <a:spcBef>
                  <a:spcPct val="0"/>
                </a:spcBef>
              </a:pPr>
              <a:t>4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85487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F0EF650-A798-4E58-92EA-BB63E94BFE58}" type="slidenum">
              <a:rPr lang="en-US" altLang="en-US" smtClean="0"/>
              <a:pPr>
                <a:spcBef>
                  <a:spcPct val="0"/>
                </a:spcBef>
              </a:pPr>
              <a:t>8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487579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07FBEE4-6268-4603-81D3-A2D9D35A660B}" type="slidenum">
              <a:rPr lang="en-US" altLang="en-US" smtClean="0"/>
              <a:pPr>
                <a:spcBef>
                  <a:spcPct val="0"/>
                </a:spcBef>
              </a:pPr>
              <a:t>13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24639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CCECD4-5962-45B6-9BF1-56565D0AE256}" type="slidenum">
              <a:rPr lang="en-US" altLang="en-US" smtClean="0"/>
              <a:pPr>
                <a:spcBef>
                  <a:spcPct val="0"/>
                </a:spcBef>
              </a:pPr>
              <a:t>14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21173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B01702D-B720-4D92-9F52-F133FAC6F690}" type="slidenum">
              <a:rPr lang="en-US" altLang="en-US" smtClean="0"/>
              <a:pPr>
                <a:spcBef>
                  <a:spcPct val="0"/>
                </a:spcBef>
              </a:pPr>
              <a:t>15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58443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4DA716-7037-4E11-9E06-798F09CE591D}" type="slidenum">
              <a:rPr lang="en-US" altLang="en-US" smtClean="0"/>
              <a:pPr>
                <a:spcBef>
                  <a:spcPct val="0"/>
                </a:spcBef>
              </a:pPr>
              <a:t>16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043869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BD8239F-037A-4E62-B80A-FFCAD5539FBF}" type="slidenum">
              <a:rPr lang="en-US" altLang="en-US" smtClean="0"/>
              <a:pPr>
                <a:spcBef>
                  <a:spcPct val="0"/>
                </a:spcBef>
              </a:pPr>
              <a:t>17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19026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AAA441F-753B-4BFC-B56B-6773AD06F351}" type="slidenum">
              <a:rPr lang="en-US" altLang="en-US" smtClean="0"/>
              <a:pPr>
                <a:spcBef>
                  <a:spcPct val="0"/>
                </a:spcBef>
              </a:pPr>
              <a:t>18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3268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F4FCE31-B39E-4A41-948D-3314ECC70D54}" type="slidenum">
              <a:rPr lang="en-US" altLang="en-US" smtClean="0"/>
              <a:pPr>
                <a:spcBef>
                  <a:spcPct val="0"/>
                </a:spcBef>
              </a:pPr>
              <a:t>20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236323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451A511-EF3B-4899-B1D4-ECE8782B39FF}" type="slidenum">
              <a:rPr lang="en-US" altLang="en-US" smtClean="0"/>
              <a:pPr>
                <a:spcBef>
                  <a:spcPct val="0"/>
                </a:spcBef>
              </a:pPr>
              <a:t>21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79622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6232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8929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2437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0583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1881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4629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0903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4479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3478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8573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1773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303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020752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Module Title: International Financial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948469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Module Code: BABM 6002</a:t>
            </a: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Week </a:t>
            </a:r>
            <a:r>
              <a:rPr lang="en-GB" altLang="en-US" dirty="0">
                <a:solidFill>
                  <a:schemeClr val="accent2"/>
                </a:solidFill>
              </a:rPr>
              <a:t>3</a:t>
            </a:r>
          </a:p>
          <a:p>
            <a:pPr eaLnBrk="1" hangingPunct="1"/>
            <a:endParaRPr lang="en-GB" altLang="en-US" sz="28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Lecture </a:t>
            </a:r>
            <a:r>
              <a:rPr lang="en-GB" altLang="en-US" sz="2800" dirty="0" smtClean="0">
                <a:solidFill>
                  <a:schemeClr val="accent2"/>
                </a:solidFill>
              </a:rPr>
              <a:t>3. </a:t>
            </a:r>
            <a:r>
              <a:rPr lang="en-GB" altLang="en-US" sz="2800" dirty="0">
                <a:solidFill>
                  <a:schemeClr val="accent2"/>
                </a:solidFill>
              </a:rPr>
              <a:t>1</a:t>
            </a:r>
            <a:r>
              <a:rPr lang="en-GB" altLang="en-US" sz="2800" dirty="0" smtClean="0">
                <a:solidFill>
                  <a:schemeClr val="accent2"/>
                </a:solidFill>
              </a:rPr>
              <a:t> </a:t>
            </a:r>
            <a:r>
              <a:rPr lang="en-GB" altLang="en-US" sz="2800" dirty="0">
                <a:solidFill>
                  <a:schemeClr val="accent2"/>
                </a:solidFill>
              </a:rPr>
              <a:t>– </a:t>
            </a:r>
            <a:r>
              <a:rPr lang="en-GB" altLang="en-US" sz="2800" dirty="0" smtClean="0">
                <a:solidFill>
                  <a:schemeClr val="accent2"/>
                </a:solidFill>
              </a:rPr>
              <a:t>Efficient Market Hypothesis (EMH)</a:t>
            </a:r>
            <a:endParaRPr lang="en-GB" altLang="en-US" sz="28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28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fld id="{B6282CF4-F11D-4118-ADBB-5F84001E3BD5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70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Session’s 3.1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Explain Efficient Market Hypothesis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Discuss the three forms of EMH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</a:rPr>
              <a:t>Discuss the implications of the use of Technical Analysis </a:t>
            </a:r>
            <a:r>
              <a:rPr lang="en-GB" altLang="en-US" sz="2800" dirty="0">
                <a:solidFill>
                  <a:prstClr val="black"/>
                </a:solidFill>
              </a:rPr>
              <a:t>vs Fundamental </a:t>
            </a:r>
            <a:r>
              <a:rPr lang="en-GB" altLang="en-US" sz="2800" dirty="0" smtClean="0">
                <a:solidFill>
                  <a:prstClr val="black"/>
                </a:solidFill>
              </a:rPr>
              <a:t>Analysis in predicting stock returns.</a:t>
            </a:r>
            <a:endParaRPr lang="en-GB" altLang="en-US" sz="2800" dirty="0">
              <a:solidFill>
                <a:prstClr val="black"/>
              </a:solidFill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</a:rPr>
              <a:t>Explain the Active </a:t>
            </a:r>
            <a:r>
              <a:rPr lang="en-GB" altLang="en-US" sz="2800" dirty="0">
                <a:solidFill>
                  <a:prstClr val="black"/>
                </a:solidFill>
              </a:rPr>
              <a:t>Strategy vs Passive Strategy</a:t>
            </a:r>
            <a:endParaRPr lang="en-GB" sz="2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2725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931817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Efficient Market Hypothesis (EMH)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800" b="1" dirty="0">
                <a:solidFill>
                  <a:prstClr val="black"/>
                </a:solidFill>
              </a:rPr>
              <a:t>The EMH posits that prices of securities already fully reflect all available information about those securities</a:t>
            </a:r>
            <a:r>
              <a:rPr lang="en-GB" altLang="en-US" sz="2800" b="1" dirty="0" smtClean="0">
                <a:solidFill>
                  <a:prstClr val="black"/>
                </a:solidFill>
              </a:rPr>
              <a:t>.</a:t>
            </a:r>
            <a:r>
              <a:rPr lang="en-US" altLang="en-US" sz="2800" b="1" dirty="0">
                <a:latin typeface="+mj-lt"/>
              </a:rPr>
              <a:t> </a:t>
            </a:r>
            <a:endParaRPr lang="en-US" altLang="en-US" sz="2800" b="1" dirty="0" smtClean="0">
              <a:latin typeface="+mj-lt"/>
            </a:endParaRPr>
          </a:p>
          <a:p>
            <a:pPr marL="0" indent="0" eaLnBrk="1" hangingPunct="1">
              <a:buNone/>
              <a:defRPr/>
            </a:pPr>
            <a:endParaRPr lang="en-US" altLang="en-US" sz="2800" dirty="0">
              <a:latin typeface="+mj-lt"/>
            </a:endParaRPr>
          </a:p>
          <a:p>
            <a:pPr marL="0" indent="0" eaLnBrk="1" hangingPunct="1">
              <a:buNone/>
              <a:defRPr/>
            </a:pPr>
            <a:r>
              <a:rPr lang="en-US" altLang="en-US" sz="2800" dirty="0" smtClean="0">
                <a:latin typeface="+mj-lt"/>
              </a:rPr>
              <a:t>As such, it is believed that a </a:t>
            </a:r>
            <a:r>
              <a:rPr lang="en-US" altLang="en-US" sz="2800" dirty="0">
                <a:latin typeface="+mj-lt"/>
              </a:rPr>
              <a:t>forecast about favorable </a:t>
            </a:r>
            <a:r>
              <a:rPr lang="en-US" altLang="en-US" sz="2800" u="sng" dirty="0">
                <a:latin typeface="+mj-lt"/>
              </a:rPr>
              <a:t>future</a:t>
            </a:r>
            <a:r>
              <a:rPr lang="en-US" altLang="en-US" sz="2800" dirty="0">
                <a:latin typeface="+mj-lt"/>
              </a:rPr>
              <a:t> performance </a:t>
            </a:r>
            <a:r>
              <a:rPr lang="en-US" altLang="en-US" sz="2800" dirty="0" smtClean="0">
                <a:latin typeface="+mj-lt"/>
              </a:rPr>
              <a:t>may lead </a:t>
            </a:r>
            <a:r>
              <a:rPr lang="en-US" altLang="en-US" sz="2800" dirty="0">
                <a:latin typeface="+mj-lt"/>
              </a:rPr>
              <a:t>to favorable </a:t>
            </a:r>
            <a:r>
              <a:rPr lang="en-US" altLang="en-US" sz="2800" u="sng" dirty="0">
                <a:latin typeface="+mj-lt"/>
              </a:rPr>
              <a:t>current</a:t>
            </a:r>
            <a:r>
              <a:rPr lang="en-US" altLang="en-US" sz="2800" dirty="0">
                <a:latin typeface="+mj-lt"/>
              </a:rPr>
              <a:t> performance, as market participants </a:t>
            </a:r>
            <a:r>
              <a:rPr lang="en-US" altLang="en-US" sz="2800" dirty="0" smtClean="0">
                <a:latin typeface="+mj-lt"/>
              </a:rPr>
              <a:t>are most likely to rush </a:t>
            </a:r>
            <a:r>
              <a:rPr lang="en-US" altLang="en-US" sz="2800" dirty="0">
                <a:latin typeface="+mj-lt"/>
              </a:rPr>
              <a:t>to trade on new information.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US" alt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25977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735874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Efficient Market Hypothesis (EMH)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531223" y="888273"/>
            <a:ext cx="10972800" cy="455893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New information is unpredictable; if it could be predicted, then the prediction would be part of today’s information.</a:t>
            </a:r>
          </a:p>
          <a:p>
            <a:pPr marL="0" indent="0" eaLnBrk="1" hangingPunct="1">
              <a:buNone/>
            </a:pPr>
            <a:endParaRPr lang="en-US" altLang="en-US" sz="2800" dirty="0" smtClean="0">
              <a:latin typeface="+mj-lt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Stock prices that change in response to new (unpredictable) information also must move unpredictably.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2800" dirty="0" smtClean="0">
              <a:latin typeface="+mj-lt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Stock price changes follow a </a:t>
            </a:r>
            <a:r>
              <a:rPr lang="en-US" altLang="en-US" sz="2800" u="sng" dirty="0">
                <a:latin typeface="+mj-lt"/>
              </a:rPr>
              <a:t>R</a:t>
            </a:r>
            <a:r>
              <a:rPr lang="en-US" altLang="en-US" sz="2800" u="sng" dirty="0" smtClean="0">
                <a:latin typeface="+mj-lt"/>
              </a:rPr>
              <a:t>andom </a:t>
            </a:r>
            <a:r>
              <a:rPr lang="en-US" altLang="en-US" sz="2800" u="sng" dirty="0">
                <a:latin typeface="+mj-lt"/>
              </a:rPr>
              <a:t>W</a:t>
            </a:r>
            <a:r>
              <a:rPr lang="en-US" altLang="en-US" sz="2800" u="sng" dirty="0" smtClean="0">
                <a:latin typeface="+mj-lt"/>
              </a:rPr>
              <a:t>alk</a:t>
            </a:r>
            <a:r>
              <a:rPr lang="en-US" altLang="en-US" sz="2800" dirty="0" smtClean="0">
                <a:latin typeface="+mj-lt"/>
              </a:rPr>
              <a:t>.</a:t>
            </a:r>
            <a:r>
              <a:rPr lang="en-GB" b="1" dirty="0"/>
              <a:t> </a:t>
            </a:r>
            <a:r>
              <a:rPr lang="en-GB" sz="2800" dirty="0">
                <a:solidFill>
                  <a:srgbClr val="FF0000"/>
                </a:solidFill>
              </a:rPr>
              <a:t>Random </a:t>
            </a:r>
            <a:r>
              <a:rPr lang="en-GB" sz="2800" dirty="0" smtClean="0">
                <a:solidFill>
                  <a:srgbClr val="FF0000"/>
                </a:solidFill>
              </a:rPr>
              <a:t>Walk</a:t>
            </a:r>
            <a:r>
              <a:rPr lang="en-GB" sz="2800" dirty="0"/>
              <a:t> theory </a:t>
            </a:r>
            <a:r>
              <a:rPr lang="en-GB" sz="2800" dirty="0" smtClean="0"/>
              <a:t>posits </a:t>
            </a:r>
            <a:r>
              <a:rPr lang="en-GB" sz="2800" dirty="0"/>
              <a:t>that changes in stock prices have the same distribution and </a:t>
            </a:r>
            <a:r>
              <a:rPr lang="en-GB" sz="2800" dirty="0" smtClean="0"/>
              <a:t>that they are </a:t>
            </a:r>
            <a:r>
              <a:rPr lang="en-GB" sz="2800" dirty="0"/>
              <a:t>independent of each other.</a:t>
            </a:r>
            <a:endParaRPr lang="en-US" altLang="en-US" sz="28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181567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833" y="274638"/>
            <a:ext cx="8978900" cy="809579"/>
          </a:xfrm>
        </p:spPr>
        <p:txBody>
          <a:bodyPr/>
          <a:lstStyle/>
          <a:p>
            <a:r>
              <a:rPr lang="en-GB" sz="3200" dirty="0" smtClean="0"/>
              <a:t>A Random Walk Example</a:t>
            </a:r>
            <a:endParaRPr lang="en-GB" sz="3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2050" name="Picture 2" descr="Random vs. Non-Random Walk [ChartSchool]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32" y="940527"/>
            <a:ext cx="11247967" cy="4314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821143" y="5259343"/>
            <a:ext cx="27875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Source: Chart School –  Stockcharts.com</a:t>
            </a:r>
            <a:endParaRPr lang="en-GB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153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1524000" y="444137"/>
            <a:ext cx="8229600" cy="914399"/>
          </a:xfrm>
        </p:spPr>
        <p:txBody>
          <a:bodyPr/>
          <a:lstStyle/>
          <a:p>
            <a:r>
              <a:rPr lang="en-GB" altLang="en-US" sz="3200" dirty="0" smtClean="0"/>
              <a:t>Random Walk and EMH</a:t>
            </a:r>
            <a:br>
              <a:rPr lang="en-GB" altLang="en-US" sz="3200" dirty="0" smtClean="0"/>
            </a:br>
            <a:endParaRPr lang="en-GB" altLang="en-US" sz="3200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A forecast about favourable future performance leads to favourable current performance 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because</a:t>
            </a:r>
            <a:r>
              <a:rPr lang="en-GB" altLang="en-US" sz="2800" dirty="0" smtClean="0">
                <a:solidFill>
                  <a:prstClr val="black"/>
                </a:solidFill>
              </a:rPr>
              <a:t> 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market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participants 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often try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to get in on the action before the price jumps.</a:t>
            </a:r>
            <a:b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buNone/>
            </a:pPr>
            <a:r>
              <a:rPr lang="en-GB" altLang="en-US" sz="2800" dirty="0" smtClean="0">
                <a:solidFill>
                  <a:srgbClr val="FF0000"/>
                </a:solidFill>
                <a:ea typeface="+mj-ea"/>
                <a:cs typeface="+mj-cs"/>
              </a:rPr>
              <a:t>Discussion </a:t>
            </a:r>
            <a:r>
              <a:rPr lang="en-GB" altLang="en-US" sz="2800" dirty="0">
                <a:solidFill>
                  <a:srgbClr val="FF0000"/>
                </a:solidFill>
                <a:ea typeface="+mj-ea"/>
                <a:cs typeface="+mj-cs"/>
              </a:rPr>
              <a:t>(5 Minutes)  - Why </a:t>
            </a:r>
            <a:r>
              <a:rPr lang="en-GB" altLang="en-US" sz="2800" dirty="0" smtClean="0">
                <a:solidFill>
                  <a:srgbClr val="FF0000"/>
                </a:solidFill>
                <a:ea typeface="+mj-ea"/>
                <a:cs typeface="+mj-cs"/>
              </a:rPr>
              <a:t>are price changes random </a:t>
            </a:r>
            <a:r>
              <a:rPr lang="en-GB" altLang="en-US" sz="2800" dirty="0">
                <a:solidFill>
                  <a:srgbClr val="FF0000"/>
                </a:solidFill>
                <a:ea typeface="+mj-ea"/>
                <a:cs typeface="+mj-cs"/>
              </a:rPr>
              <a:t>?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213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866503"/>
          </a:xfrm>
        </p:spPr>
        <p:txBody>
          <a:bodyPr/>
          <a:lstStyle/>
          <a:p>
            <a:r>
              <a:rPr lang="en-GB" altLang="en-US" sz="3200" dirty="0" smtClean="0"/>
              <a:t>Rational Expectations</a:t>
            </a:r>
            <a:br>
              <a:rPr lang="en-GB" altLang="en-US" sz="3200" dirty="0" smtClean="0"/>
            </a:br>
            <a:endParaRPr lang="en-GB" altLang="en-US" sz="3200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2069" y="585651"/>
            <a:ext cx="11704320" cy="509669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As soon as there is any information that a stock is under-priced and offers a profit opportunity, investors flock to buy this stock and immediately bid up its price to a fair level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0" indent="0">
              <a:buNone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If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prices are bid immediately to fair levels, given all available information, it must be that prices increase or decrease only in response to new information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New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information by definition must be unpredictable – stock prices that change in response to new unpredictable information also must move unpredictably.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7720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762000"/>
          </a:xfrm>
        </p:spPr>
        <p:txBody>
          <a:bodyPr vert="horz" wrap="square" lIns="90488" tIns="44450" rIns="90488" bIns="44450" numCol="1" anchor="ctr" anchorCtr="1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sz="3200" dirty="0"/>
              <a:t>EMH and Competition</a:t>
            </a:r>
          </a:p>
        </p:txBody>
      </p:sp>
      <p:sp>
        <p:nvSpPr>
          <p:cNvPr id="55298" name="Rectangle 2"/>
          <p:cNvSpPr>
            <a:spLocks noGrp="1" noChangeArrowheads="1"/>
          </p:cNvSpPr>
          <p:nvPr>
            <p:ph idx="1"/>
          </p:nvPr>
        </p:nvSpPr>
        <p:spPr>
          <a:xfrm>
            <a:off x="248193" y="1064624"/>
            <a:ext cx="11678195" cy="448709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None/>
              <a:defRPr/>
            </a:pPr>
            <a:r>
              <a:rPr lang="en-US" altLang="en-US" sz="2800" b="1" dirty="0" smtClean="0">
                <a:latin typeface="+mj-lt"/>
              </a:rPr>
              <a:t>Information is regarded as the most </a:t>
            </a:r>
            <a:r>
              <a:rPr lang="en-US" altLang="en-US" sz="2800" b="1" dirty="0">
                <a:latin typeface="+mj-lt"/>
              </a:rPr>
              <a:t>precious commodity on Wall </a:t>
            </a:r>
            <a:r>
              <a:rPr lang="en-US" altLang="en-US" sz="2800" b="1" dirty="0" smtClean="0">
                <a:latin typeface="+mj-lt"/>
              </a:rPr>
              <a:t>Street. Therefore: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dirty="0" smtClean="0">
                <a:latin typeface="+mj-lt"/>
              </a:rPr>
              <a:t>Strong </a:t>
            </a:r>
            <a:r>
              <a:rPr lang="en-US" altLang="en-US" dirty="0">
                <a:latin typeface="+mj-lt"/>
              </a:rPr>
              <a:t>competition assures prices reflect information</a:t>
            </a:r>
            <a:r>
              <a:rPr lang="en-US" altLang="en-US" dirty="0" smtClean="0">
                <a:latin typeface="+mj-lt"/>
              </a:rPr>
              <a:t>.</a:t>
            </a:r>
          </a:p>
          <a:p>
            <a:pPr marL="361950" lvl="1" indent="0" eaLnBrk="1" hangingPunct="1">
              <a:buNone/>
              <a:defRPr/>
            </a:pPr>
            <a:endParaRPr lang="en-US" altLang="en-US" dirty="0">
              <a:latin typeface="+mj-lt"/>
            </a:endParaRPr>
          </a:p>
          <a:p>
            <a:pPr marL="819150" lvl="1" indent="-4572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latin typeface="+mj-lt"/>
              </a:rPr>
              <a:t>Information-gathering is motivated by desire for higher investment returns</a:t>
            </a:r>
            <a:r>
              <a:rPr lang="en-US" altLang="en-US" dirty="0" smtClean="0">
                <a:latin typeface="+mj-lt"/>
              </a:rPr>
              <a:t>.</a:t>
            </a:r>
          </a:p>
          <a:p>
            <a:pPr marL="361950" lvl="1" indent="0" eaLnBrk="1" hangingPunct="1">
              <a:buNone/>
              <a:defRPr/>
            </a:pPr>
            <a:endParaRPr lang="en-US" altLang="en-US" dirty="0">
              <a:latin typeface="+mj-lt"/>
            </a:endParaRPr>
          </a:p>
          <a:p>
            <a:pPr marL="819150" lvl="1" indent="-4572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latin typeface="+mj-lt"/>
              </a:rPr>
              <a:t>The marginal return on research activity may be so small that only managers of the largest portfolios will find them worth pursuing.</a:t>
            </a:r>
          </a:p>
          <a:p>
            <a:pPr lvl="1" eaLnBrk="1" hangingPunct="1">
              <a:defRPr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42694632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354182" y="156755"/>
            <a:ext cx="8229600" cy="613955"/>
          </a:xfrm>
        </p:spPr>
        <p:txBody>
          <a:bodyPr/>
          <a:lstStyle/>
          <a:p>
            <a:r>
              <a:rPr lang="en-GB" altLang="en-US" sz="3200" dirty="0" smtClean="0"/>
              <a:t>The Three Forms of Efficient Market Hypothesis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110344"/>
            <a:ext cx="10972800" cy="4406889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altLang="en-US" sz="2800" b="1" dirty="0" smtClean="0">
                <a:solidFill>
                  <a:prstClr val="black"/>
                </a:solidFill>
                <a:ea typeface="+mj-ea"/>
                <a:cs typeface="+mj-cs"/>
              </a:rPr>
              <a:t>There </a:t>
            </a:r>
            <a:r>
              <a:rPr lang="en-GB" altLang="en-US" sz="2800" b="1" dirty="0">
                <a:solidFill>
                  <a:prstClr val="black"/>
                </a:solidFill>
                <a:ea typeface="+mj-ea"/>
                <a:cs typeface="+mj-cs"/>
              </a:rPr>
              <a:t>are three forms of EMH</a:t>
            </a:r>
            <a:r>
              <a:rPr lang="en-GB" altLang="en-US" sz="2800" b="1" dirty="0" smtClean="0">
                <a:solidFill>
                  <a:prstClr val="black"/>
                </a:solidFill>
                <a:ea typeface="+mj-ea"/>
                <a:cs typeface="+mj-cs"/>
              </a:rPr>
              <a:t>: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(</a:t>
            </a:r>
            <a:r>
              <a:rPr lang="en-GB" altLang="en-US" sz="2800" dirty="0" err="1" smtClean="0">
                <a:solidFill>
                  <a:prstClr val="black"/>
                </a:solidFill>
                <a:ea typeface="+mj-ea"/>
                <a:cs typeface="+mj-cs"/>
              </a:rPr>
              <a:t>i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) Weak-form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(ii) </a:t>
            </a:r>
            <a:r>
              <a:rPr lang="en-GB" altLang="en-US" sz="2800" dirty="0" err="1" smtClean="0">
                <a:solidFill>
                  <a:prstClr val="black"/>
                </a:solidFill>
                <a:ea typeface="+mj-ea"/>
                <a:cs typeface="+mj-cs"/>
              </a:rPr>
              <a:t>Semistrong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-form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(iii) Strong-form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42398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524000" y="283029"/>
            <a:ext cx="8229600" cy="1049382"/>
          </a:xfrm>
        </p:spPr>
        <p:txBody>
          <a:bodyPr/>
          <a:lstStyle/>
          <a:p>
            <a:r>
              <a:rPr lang="en-GB" altLang="en-US" sz="3200" dirty="0" smtClean="0"/>
              <a:t>The Weak-form EMH</a:t>
            </a:r>
            <a:br>
              <a:rPr lang="en-GB" altLang="en-US" sz="3200" dirty="0" smtClean="0"/>
            </a:br>
            <a:endParaRPr lang="en-GB" altLang="en-US" sz="32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725" y="1129939"/>
            <a:ext cx="109728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Weak-form EMH asserts that stock prices already reflect all information that can be obtained by examining market trading data such as the history of past trading activities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;</a:t>
            </a:r>
          </a:p>
          <a:p>
            <a:pPr marL="0" indent="0">
              <a:buNone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Technical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(trend) analysis is </a:t>
            </a:r>
            <a:r>
              <a:rPr lang="en-GB" altLang="en-US" sz="2800" dirty="0">
                <a:solidFill>
                  <a:srgbClr val="FF0000"/>
                </a:solidFill>
                <a:ea typeface="+mj-ea"/>
                <a:cs typeface="+mj-cs"/>
              </a:rPr>
              <a:t>fruitless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;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Past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stock price data are publicly available and virtually </a:t>
            </a:r>
            <a:r>
              <a:rPr lang="en-GB" altLang="en-US" sz="2800" dirty="0">
                <a:solidFill>
                  <a:srgbClr val="FF0000"/>
                </a:solidFill>
                <a:ea typeface="+mj-ea"/>
                <a:cs typeface="+mj-cs"/>
              </a:rPr>
              <a:t>costless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 to obtain.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81297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510937" y="169818"/>
            <a:ext cx="8229600" cy="966652"/>
          </a:xfrm>
        </p:spPr>
        <p:txBody>
          <a:bodyPr/>
          <a:lstStyle/>
          <a:p>
            <a:r>
              <a:rPr lang="en-GB" altLang="en-US" sz="3200" dirty="0" smtClean="0"/>
              <a:t>The </a:t>
            </a:r>
            <a:r>
              <a:rPr lang="en-GB" altLang="en-US" sz="3200" dirty="0" err="1" smtClean="0"/>
              <a:t>Semistrong</a:t>
            </a:r>
            <a:r>
              <a:rPr lang="en-GB" altLang="en-US" sz="3200" dirty="0" smtClean="0"/>
              <a:t>-form EMH</a:t>
            </a:r>
            <a:br>
              <a:rPr lang="en-GB" altLang="en-US" sz="3200" dirty="0" smtClean="0"/>
            </a:br>
            <a:endParaRPr lang="en-GB" altLang="en-US" sz="3200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9634" y="914400"/>
            <a:ext cx="11573691" cy="463731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Semistrong-form EMH states that all publicly available information regarding the prospects of a firm must already be reflected in the stock price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Such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information includes, in addition to past prices, fundamental data on the firm’s product line, quality of management, Balance Sheet composition, earnings forecast and accounting practices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0" indent="0">
              <a:buNone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If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any investor has access to such information from publicly available sources, one would expect it to be reflected in stock prices.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25002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1497875" y="587828"/>
            <a:ext cx="8229600" cy="681446"/>
          </a:xfrm>
        </p:spPr>
        <p:txBody>
          <a:bodyPr/>
          <a:lstStyle/>
          <a:p>
            <a:r>
              <a:rPr lang="en-GB" altLang="en-US" sz="3200" dirty="0" smtClean="0"/>
              <a:t>The Strong-form</a:t>
            </a:r>
            <a:br>
              <a:rPr lang="en-GB" altLang="en-US" sz="3200" dirty="0" smtClean="0"/>
            </a:br>
            <a:endParaRPr lang="en-GB" altLang="en-US" sz="3200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22663" y="1064624"/>
            <a:ext cx="109728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Strong-form EMH posits that stock prices reflect all information relevant to the firm, including information available only to company insiders.</a:t>
            </a:r>
            <a:b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This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version is quite 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extreme.</a:t>
            </a:r>
          </a:p>
          <a:p>
            <a:pPr marL="0" indent="0">
              <a:buNone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Moreover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, defining insider trading is not always easy.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69276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866503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Types of Stock Analysis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sz="3000" u="sng" dirty="0">
                <a:solidFill>
                  <a:srgbClr val="FF0000"/>
                </a:solidFill>
                <a:latin typeface="+mj-lt"/>
              </a:rPr>
              <a:t>Fundamental Analysis </a:t>
            </a:r>
            <a:r>
              <a:rPr lang="en-US" altLang="en-US" sz="3000" dirty="0">
                <a:latin typeface="+mj-lt"/>
              </a:rPr>
              <a:t>- using economic and accounting information to predict stock prices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Try to find firms that are </a:t>
            </a:r>
            <a:r>
              <a:rPr lang="en-US" altLang="en-US" i="1" dirty="0" smtClean="0">
                <a:latin typeface="+mj-lt"/>
              </a:rPr>
              <a:t>better than </a:t>
            </a:r>
            <a:r>
              <a:rPr lang="en-US" altLang="en-US" dirty="0" smtClean="0">
                <a:latin typeface="+mj-lt"/>
              </a:rPr>
              <a:t>everyone else’s estimate.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Try to find poorly run firms that are not as bad as the market thinks.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sz="3000" dirty="0">
                <a:latin typeface="+mj-lt"/>
              </a:rPr>
              <a:t>Semi strong form efficiency and fundamental analysis</a:t>
            </a: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8350429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827314"/>
          </a:xfrm>
        </p:spPr>
        <p:txBody>
          <a:bodyPr vert="horz" wrap="square" lIns="90488" tIns="44450" rIns="90488" bIns="44450" numCol="1" anchor="ctr" anchorCtr="1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sz="3200" dirty="0" smtClean="0"/>
              <a:t>Technical Analysis </a:t>
            </a:r>
            <a:endParaRPr lang="en-US" altLang="en-US" sz="3200" dirty="0"/>
          </a:p>
        </p:txBody>
      </p:sp>
      <p:sp>
        <p:nvSpPr>
          <p:cNvPr id="57346" name="Rectangle 2"/>
          <p:cNvSpPr>
            <a:spLocks noGrp="1"/>
          </p:cNvSpPr>
          <p:nvPr>
            <p:ph idx="1"/>
          </p:nvPr>
        </p:nvSpPr>
        <p:spPr>
          <a:xfrm>
            <a:off x="648789" y="1221378"/>
            <a:ext cx="10972800" cy="3917032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None/>
            </a:pPr>
            <a:r>
              <a:rPr lang="en-US" altLang="en-US" sz="2800" u="sng" dirty="0">
                <a:solidFill>
                  <a:srgbClr val="FF0000"/>
                </a:solidFill>
                <a:latin typeface="+mj-lt"/>
              </a:rPr>
              <a:t>Technical Analysis </a:t>
            </a:r>
            <a:r>
              <a:rPr lang="en-US" altLang="en-US" sz="2800" dirty="0">
                <a:latin typeface="+mj-lt"/>
              </a:rPr>
              <a:t>- using prices and volume information to predict future prices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Success depends on a sluggish response of stock prices to fundamental supply-and-demand factors.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Weak form efficiency</a:t>
            </a:r>
          </a:p>
          <a:p>
            <a:pPr marL="1181100" lvl="2" indent="-457200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>
                <a:latin typeface="+mj-lt"/>
              </a:rPr>
              <a:t>Relative strength</a:t>
            </a:r>
          </a:p>
          <a:p>
            <a:pPr marL="1181100" lvl="2" indent="-457200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>
                <a:latin typeface="+mj-lt"/>
              </a:rPr>
              <a:t>Resistance levels</a:t>
            </a:r>
          </a:p>
        </p:txBody>
      </p:sp>
    </p:spTree>
    <p:extLst>
      <p:ext uri="{BB962C8B-B14F-4D97-AF65-F5344CB8AC3E}">
        <p14:creationId xmlns:p14="http://schemas.microsoft.com/office/powerpoint/2010/main" val="12438268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/>
          </p:cNvSpPr>
          <p:nvPr>
            <p:ph type="title"/>
          </p:nvPr>
        </p:nvSpPr>
        <p:spPr>
          <a:xfrm>
            <a:off x="104503" y="152400"/>
            <a:ext cx="11926388" cy="827314"/>
          </a:xfrm>
        </p:spPr>
        <p:txBody>
          <a:bodyPr vert="horz" wrap="square" lIns="90488" tIns="44450" rIns="90488" bIns="44450" numCol="1" anchor="ctr" anchorCtr="1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sz="2800" b="1" dirty="0" smtClean="0"/>
              <a:t>Strategies for Managing Efficient Markets - </a:t>
            </a:r>
            <a:r>
              <a:rPr lang="en-US" altLang="en-US" sz="2800" b="1" dirty="0" smtClean="0">
                <a:solidFill>
                  <a:srgbClr val="FF0000"/>
                </a:solidFill>
              </a:rPr>
              <a:t>Active </a:t>
            </a:r>
            <a:r>
              <a:rPr lang="en-US" altLang="en-US" sz="2800" b="1" dirty="0">
                <a:solidFill>
                  <a:srgbClr val="FF0000"/>
                </a:solidFill>
              </a:rPr>
              <a:t>vs Passive Management</a:t>
            </a:r>
          </a:p>
        </p:txBody>
      </p:sp>
      <p:sp>
        <p:nvSpPr>
          <p:cNvPr id="58370" name="Rectangle 2"/>
          <p:cNvSpPr>
            <a:spLocks noGrp="1"/>
          </p:cNvSpPr>
          <p:nvPr>
            <p:ph idx="1"/>
          </p:nvPr>
        </p:nvSpPr>
        <p:spPr>
          <a:xfrm>
            <a:off x="391885" y="1219202"/>
            <a:ext cx="11299371" cy="4463142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None/>
            </a:pPr>
            <a:r>
              <a:rPr lang="en-US" altLang="en-US" sz="2800" b="1" dirty="0">
                <a:latin typeface="+mj-lt"/>
              </a:rPr>
              <a:t>Active Management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An expensive strategy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Suitable only for very large portfolios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endParaRPr lang="en-US" altLang="en-US" dirty="0" smtClean="0">
              <a:latin typeface="+mj-lt"/>
            </a:endParaRPr>
          </a:p>
          <a:p>
            <a:pPr marL="0" indent="0" eaLnBrk="1" hangingPunct="1">
              <a:buNone/>
            </a:pPr>
            <a:r>
              <a:rPr lang="en-US" altLang="en-US" sz="2800" b="1" dirty="0">
                <a:latin typeface="+mj-lt"/>
              </a:rPr>
              <a:t>Passive Management: No attempt to outsmart the market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Accept EMH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Index Funds and ETFs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Very low costs</a:t>
            </a:r>
          </a:p>
          <a:p>
            <a:pPr marL="723900" lvl="1" indent="-361950" eaLnBrk="1" hangingPunct="1"/>
            <a:endParaRPr lang="en-US" altLang="en-US" sz="3000" dirty="0">
              <a:latin typeface="Calibri (Body)"/>
            </a:endParaRPr>
          </a:p>
        </p:txBody>
      </p:sp>
    </p:spTree>
    <p:extLst>
      <p:ext uri="{BB962C8B-B14F-4D97-AF65-F5344CB8AC3E}">
        <p14:creationId xmlns:p14="http://schemas.microsoft.com/office/powerpoint/2010/main" val="7487199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152400"/>
            <a:ext cx="8229600" cy="1143000"/>
          </a:xfrm>
        </p:spPr>
        <p:txBody>
          <a:bodyPr vert="horz" wrap="square" lIns="90488" tIns="44450" rIns="90488" bIns="44450" numCol="1" rtlCol="0" anchor="ctr" anchorCtr="1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/>
              <a:t>Market Efficiency &amp; </a:t>
            </a:r>
            <a:br>
              <a:rPr lang="en-US" altLang="en-US" sz="3600" dirty="0"/>
            </a:br>
            <a:r>
              <a:rPr lang="en-US" altLang="en-US" sz="3600" dirty="0"/>
              <a:t>Portfolio Management</a:t>
            </a:r>
          </a:p>
        </p:txBody>
      </p:sp>
      <p:sp>
        <p:nvSpPr>
          <p:cNvPr id="59394" name="Rectangle 2"/>
          <p:cNvSpPr>
            <a:spLocks noGrp="1"/>
          </p:cNvSpPr>
          <p:nvPr>
            <p:ph idx="1"/>
          </p:nvPr>
        </p:nvSpPr>
        <p:spPr/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indent="0" eaLnBrk="1" hangingPunct="1">
              <a:buNone/>
            </a:pPr>
            <a:r>
              <a:rPr lang="en-US" altLang="en-US" sz="2800" dirty="0" smtClean="0">
                <a:latin typeface="+mj-lt"/>
              </a:rPr>
              <a:t>Even if the market is efficient, a role exists for portfolio management:</a:t>
            </a:r>
          </a:p>
          <a:p>
            <a:pPr indent="0" eaLnBrk="1" hangingPunct="1">
              <a:buNone/>
            </a:pPr>
            <a:endParaRPr lang="en-US" altLang="en-US" sz="2800" dirty="0" smtClean="0">
              <a:latin typeface="+mj-lt"/>
            </a:endParaRPr>
          </a:p>
          <a:p>
            <a:pPr marL="800100" indent="-457200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Diversification</a:t>
            </a:r>
          </a:p>
          <a:p>
            <a:pPr marL="800100" indent="-457200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Appropriate risk level</a:t>
            </a:r>
          </a:p>
          <a:p>
            <a:pPr marL="800100" indent="-457200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Tax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40498067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2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879566"/>
          </a:xfrm>
        </p:spPr>
        <p:txBody>
          <a:bodyPr/>
          <a:lstStyle/>
          <a:p>
            <a:pPr eaLnBrk="1" hangingPunct="1"/>
            <a:r>
              <a:rPr lang="en-US" altLang="en-US" sz="3200" dirty="0" smtClean="0"/>
              <a:t>Resource Allocation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35725" y="1295400"/>
            <a:ext cx="10972800" cy="391703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800" dirty="0">
                <a:latin typeface="+mj-lt"/>
              </a:rPr>
              <a:t>If markets were inefficient, resources would be systematically misallocated</a:t>
            </a:r>
            <a:r>
              <a:rPr lang="en-US" altLang="en-US" sz="2800" dirty="0" smtClean="0">
                <a:latin typeface="+mj-lt"/>
              </a:rPr>
              <a:t>.</a:t>
            </a:r>
          </a:p>
          <a:p>
            <a:pPr marL="0" indent="0" eaLnBrk="1" hangingPunct="1">
              <a:buNone/>
            </a:pPr>
            <a:endParaRPr lang="en-US" altLang="en-US" sz="2800" dirty="0">
              <a:latin typeface="+mj-lt"/>
            </a:endParaRP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Firm with overvalued securities can raise capital too cheaply.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Firm with undervalued securities may have to pass up profitable opportunities because cost of capital is too high.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Efficient market ≠ perfect foresight market </a:t>
            </a:r>
          </a:p>
        </p:txBody>
      </p:sp>
    </p:spTree>
    <p:extLst>
      <p:ext uri="{BB962C8B-B14F-4D97-AF65-F5344CB8AC3E}">
        <p14:creationId xmlns:p14="http://schemas.microsoft.com/office/powerpoint/2010/main" val="37905963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1143000"/>
          </a:xfrm>
        </p:spPr>
        <p:txBody>
          <a:bodyPr vert="horz" wrap="square" lIns="90488" tIns="44450" rIns="90488" bIns="44450" numCol="1" anchor="ctr" anchorCtr="1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sz="3200" dirty="0"/>
              <a:t>Event Studies</a:t>
            </a:r>
          </a:p>
        </p:txBody>
      </p:sp>
      <p:sp>
        <p:nvSpPr>
          <p:cNvPr id="60418" name="Rectangle 2"/>
          <p:cNvSpPr>
            <a:spLocks noGrp="1"/>
          </p:cNvSpPr>
          <p:nvPr>
            <p:ph idx="1"/>
          </p:nvPr>
        </p:nvSpPr>
        <p:spPr/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Empirical financial research enables us to assess the impact of a particular event on a firm’s stock price.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The abnormal return due to the event is the difference between the stock’s actual return and a proxy for the stock’s return in the absence of the event.</a:t>
            </a:r>
          </a:p>
          <a:p>
            <a:pPr eaLnBrk="1" hangingPunct="1"/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834764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537063" y="169818"/>
            <a:ext cx="8229600" cy="1097280"/>
          </a:xfrm>
        </p:spPr>
        <p:txBody>
          <a:bodyPr/>
          <a:lstStyle/>
          <a:p>
            <a:r>
              <a:rPr lang="en-GB" altLang="en-US" sz="3200" dirty="0" smtClean="0"/>
              <a:t>Discussion  </a:t>
            </a:r>
            <a:r>
              <a:rPr lang="en-GB" altLang="en-US" sz="3200" dirty="0" smtClean="0">
                <a:solidFill>
                  <a:srgbClr val="FF0000"/>
                </a:solidFill>
              </a:rPr>
              <a:t>(15 Minutes)</a:t>
            </a:r>
            <a:br>
              <a:rPr lang="en-GB" altLang="en-US" sz="3200" dirty="0" smtClean="0">
                <a:solidFill>
                  <a:srgbClr val="FF0000"/>
                </a:solidFill>
              </a:rPr>
            </a:br>
            <a:endParaRPr lang="en-GB" altLang="en-US" sz="3200" dirty="0" smtClean="0">
              <a:solidFill>
                <a:srgbClr val="FF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27166" y="1090748"/>
            <a:ext cx="10972800" cy="404295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What are the implications of </a:t>
            </a: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 using the following strategies for predicting and managing stock returns?:</a:t>
            </a:r>
          </a:p>
          <a:p>
            <a:pPr marL="0" indent="0">
              <a:buNone/>
            </a:pP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514350" indent="-514350">
              <a:buFont typeface="+mj-lt"/>
              <a:buAutoNum type="arabicParenR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EMH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Technical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Analysis </a:t>
            </a: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514350" indent="-514350">
              <a:buFont typeface="+mj-lt"/>
              <a:buAutoNum type="arabicParenR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Fundamental Analysis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Active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Strategy </a:t>
            </a:r>
            <a:endParaRPr lang="en-GB" altLang="en-US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514350" indent="-514350">
              <a:buFont typeface="+mj-lt"/>
              <a:buAutoNum type="arabicParenR"/>
            </a:pPr>
            <a:r>
              <a:rPr lang="en-GB" altLang="en-US" sz="2800" dirty="0" smtClean="0">
                <a:solidFill>
                  <a:prstClr val="black"/>
                </a:solidFill>
                <a:ea typeface="+mj-ea"/>
                <a:cs typeface="+mj-cs"/>
              </a:rPr>
              <a:t>Passive </a:t>
            </a:r>
            <a:r>
              <a:rPr lang="en-GB" altLang="en-US" sz="2800" dirty="0">
                <a:solidFill>
                  <a:prstClr val="black"/>
                </a:solidFill>
                <a:ea typeface="+mj-ea"/>
                <a:cs typeface="+mj-cs"/>
              </a:rPr>
              <a:t>Strategy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182011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3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944880"/>
          </a:xfrm>
        </p:spPr>
        <p:txBody>
          <a:bodyPr vert="horz" wrap="square" lIns="90488" tIns="44450" rIns="90488" bIns="44450" numCol="1" anchor="ctr" anchorCtr="1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sz="3800" dirty="0"/>
              <a:t>Are Markets Efficient?</a:t>
            </a:r>
          </a:p>
        </p:txBody>
      </p:sp>
      <p:sp>
        <p:nvSpPr>
          <p:cNvPr id="65538" name="Rectangle 2"/>
          <p:cNvSpPr>
            <a:spLocks noGrp="1"/>
          </p:cNvSpPr>
          <p:nvPr>
            <p:ph idx="1"/>
          </p:nvPr>
        </p:nvSpPr>
        <p:spPr/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None/>
            </a:pPr>
            <a:r>
              <a:rPr lang="en-US" altLang="en-US" sz="2800" b="1" dirty="0">
                <a:latin typeface="+mj-lt"/>
              </a:rPr>
              <a:t>Magnitude Issue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Only managers of large portfolios can earn enough trading profits to make the exploitation of minor mispricing worth the effort.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latin typeface="+mj-lt"/>
              </a:rPr>
              <a:t>Selection Bias Issue</a:t>
            </a:r>
          </a:p>
          <a:p>
            <a:pPr marL="819150" lvl="1" indent="-457200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Only unsuccessful investment schemes are made public; good schemes remain private.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latin typeface="+mj-lt"/>
              </a:rPr>
              <a:t>Lucky Event Issue</a:t>
            </a:r>
          </a:p>
        </p:txBody>
      </p:sp>
    </p:spTree>
    <p:extLst>
      <p:ext uri="{BB962C8B-B14F-4D97-AF65-F5344CB8AC3E}">
        <p14:creationId xmlns:p14="http://schemas.microsoft.com/office/powerpoint/2010/main" val="8341306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1524000" y="152400"/>
            <a:ext cx="8229600" cy="971006"/>
          </a:xfrm>
        </p:spPr>
        <p:txBody>
          <a:bodyPr/>
          <a:lstStyle/>
          <a:p>
            <a:pPr eaLnBrk="1" hangingPunct="1"/>
            <a:r>
              <a:rPr lang="en-US" altLang="en-US" sz="3200" dirty="0" smtClean="0"/>
              <a:t>So, Are Markets Efficient?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The performance of professional managers is broadly consistent with market efficiency.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Most managers do not do better than the passive strategy.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There are, however, some notable superstars: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Peter Lynch, Warren Buffett, John Templeton, George Soros</a:t>
            </a:r>
          </a:p>
        </p:txBody>
      </p:sp>
    </p:spTree>
    <p:extLst>
      <p:ext uri="{BB962C8B-B14F-4D97-AF65-F5344CB8AC3E}">
        <p14:creationId xmlns:p14="http://schemas.microsoft.com/office/powerpoint/2010/main" val="35068238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Discussion – Journal Article </a:t>
            </a:r>
            <a:r>
              <a:rPr lang="en-GB" sz="3200" dirty="0" smtClean="0">
                <a:solidFill>
                  <a:srgbClr val="FF0000"/>
                </a:solidFill>
              </a:rPr>
              <a:t>(40 Minutes)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Read the journal article entitled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EFFICIENT CAPITAL MARKETS: A REVIEW OF THEORY AND EMPIRICAL </a:t>
            </a:r>
            <a:r>
              <a:rPr lang="en-GB" dirty="0" smtClean="0">
                <a:solidFill>
                  <a:srgbClr val="FF0000"/>
                </a:solidFill>
              </a:rPr>
              <a:t>WORK </a:t>
            </a:r>
            <a:r>
              <a:rPr lang="en-GB" dirty="0" smtClean="0"/>
              <a:t>– and answer the fundamental question – Are Markets Efficient?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58632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199" y="4818503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25/06/2023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GB" altLang="en-US"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1999" cy="454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88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7207"/>
            <a:ext cx="10972800" cy="465124"/>
          </a:xfrm>
        </p:spPr>
        <p:txBody>
          <a:bodyPr/>
          <a:lstStyle/>
          <a:p>
            <a:r>
              <a:rPr lang="en-GB" sz="2800" dirty="0" smtClean="0"/>
              <a:t>References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331"/>
            <a:ext cx="12192000" cy="4763122"/>
          </a:xfrm>
        </p:spPr>
        <p:txBody>
          <a:bodyPr/>
          <a:lstStyle/>
          <a:p>
            <a:r>
              <a:rPr lang="en-GB" sz="1400" dirty="0"/>
              <a:t>Allen, F and R </a:t>
            </a:r>
            <a:r>
              <a:rPr lang="en-GB" sz="1400" dirty="0" err="1"/>
              <a:t>Karjalainen</a:t>
            </a:r>
            <a:r>
              <a:rPr lang="en-GB" sz="1400" dirty="0"/>
              <a:t> (1999), ‘Using Genetic Algorithms to Find Technical Trading Rules’, Journal of Financial Economics, 51(2), pp 245–271.</a:t>
            </a:r>
          </a:p>
          <a:p>
            <a:r>
              <a:rPr lang="en-GB" sz="1400" dirty="0"/>
              <a:t>Allen, H and MP Taylor (1990), ‘Charts, Noise and Fundamentals in the London Foreign Exchange Market’, The Economic Journal, 100(400), pp 49–59.</a:t>
            </a:r>
          </a:p>
          <a:p>
            <a:r>
              <a:rPr lang="en-GB" sz="1400" dirty="0"/>
              <a:t>Ball, R (1990), ‘What Do We Know About Market Efficiency?’, The University of New South Wales School of Banking and Finance Working Paper Series No 31.</a:t>
            </a:r>
          </a:p>
          <a:p>
            <a:r>
              <a:rPr lang="en-GB" sz="1400" dirty="0"/>
              <a:t>Ball, R and P Brown (1968), ‘An Empirical Evaluation of Accounting Income Numbers’, Journal of Accounting Research, 6(2), pp 159–178.</a:t>
            </a:r>
          </a:p>
          <a:p>
            <a:r>
              <a:rPr lang="en-GB" sz="1400" dirty="0"/>
              <a:t>Brock, W, J </a:t>
            </a:r>
            <a:r>
              <a:rPr lang="en-GB" sz="1400" dirty="0" err="1"/>
              <a:t>Lakonishok</a:t>
            </a:r>
            <a:r>
              <a:rPr lang="en-GB" sz="1400" dirty="0"/>
              <a:t> and B </a:t>
            </a:r>
            <a:r>
              <a:rPr lang="en-GB" sz="1400" dirty="0" err="1"/>
              <a:t>LeBaron</a:t>
            </a:r>
            <a:r>
              <a:rPr lang="en-GB" sz="1400" dirty="0"/>
              <a:t> (1992), ‘Simple Technical Trading Rules and the Stochastic Properties of Stock Returns’, Journal of Finance, 47(5), pp 1731–1764.</a:t>
            </a:r>
          </a:p>
          <a:p>
            <a:r>
              <a:rPr lang="en-GB" sz="1400" dirty="0"/>
              <a:t>Brown, S and W </a:t>
            </a:r>
            <a:r>
              <a:rPr lang="en-GB" sz="1400" dirty="0" err="1"/>
              <a:t>Goetzmann</a:t>
            </a:r>
            <a:r>
              <a:rPr lang="en-GB" sz="1400" dirty="0"/>
              <a:t> (1995), ‘Performance Persistence’, Journal of Finance, 50(2), pp 679–698.</a:t>
            </a:r>
          </a:p>
          <a:p>
            <a:r>
              <a:rPr lang="en-GB" sz="1400" dirty="0"/>
              <a:t>Campbell, JY, AW Lo and AC </a:t>
            </a:r>
            <a:r>
              <a:rPr lang="en-GB" sz="1400" dirty="0" err="1"/>
              <a:t>MacKinlay</a:t>
            </a:r>
            <a:r>
              <a:rPr lang="en-GB" sz="1400" dirty="0"/>
              <a:t> (1997), The Econometrics of Financial Markets, Princeton University Press, Princeton, New Jersey.</a:t>
            </a:r>
          </a:p>
          <a:p>
            <a:r>
              <a:rPr lang="en-GB" sz="1400" dirty="0"/>
              <a:t>De </a:t>
            </a:r>
            <a:r>
              <a:rPr lang="en-GB" sz="1400" dirty="0" err="1"/>
              <a:t>Bondt</a:t>
            </a:r>
            <a:r>
              <a:rPr lang="en-GB" sz="1400" dirty="0"/>
              <a:t>, W and R </a:t>
            </a:r>
            <a:r>
              <a:rPr lang="en-GB" sz="1400" dirty="0" err="1"/>
              <a:t>Thaler</a:t>
            </a:r>
            <a:r>
              <a:rPr lang="en-GB" sz="1400" dirty="0"/>
              <a:t> (1985), ‘Does the Stock Market Overreact?’, Journal of Finance, 40(3), pp 793–808.</a:t>
            </a:r>
          </a:p>
          <a:p>
            <a:r>
              <a:rPr lang="en-GB" sz="1400" dirty="0"/>
              <a:t>De Long, J, A Shleifer, LH Summers and R Waldman (1990), ‘Noise Trader Risk in Financial Markets’, Journal of Political Economy, 98(4), pp 703–738.</a:t>
            </a:r>
          </a:p>
          <a:p>
            <a:r>
              <a:rPr lang="en-GB" sz="1400" dirty="0"/>
              <a:t>Engel, CM (1995), ‘The Forward Discount Anomaly and the Risk Premium: a Survey of Recent Evidence’, NBER Working Paper No 5312.</a:t>
            </a:r>
          </a:p>
          <a:p>
            <a:r>
              <a:rPr lang="en-GB" sz="1400" dirty="0" err="1"/>
              <a:t>Fama</a:t>
            </a:r>
            <a:r>
              <a:rPr lang="en-GB" sz="1400" dirty="0"/>
              <a:t>, EF (1965), ‘The </a:t>
            </a:r>
            <a:r>
              <a:rPr lang="en-GB" sz="1400" dirty="0" err="1"/>
              <a:t>Behavior</a:t>
            </a:r>
            <a:r>
              <a:rPr lang="en-GB" sz="1400" dirty="0"/>
              <a:t> of Stock Market Prices’, Journal of Business, 38, pp 34–105.</a:t>
            </a:r>
          </a:p>
          <a:p>
            <a:r>
              <a:rPr lang="en-GB" sz="1400" dirty="0" err="1"/>
              <a:t>Fama</a:t>
            </a:r>
            <a:r>
              <a:rPr lang="en-GB" sz="1400" dirty="0"/>
              <a:t>, EF (1970), ‘Efficient Capital Markets: a Review of Theory and Empirical Work’, Journal of Finance, 25(1), pp 383–417.</a:t>
            </a:r>
          </a:p>
          <a:p>
            <a:r>
              <a:rPr lang="en-GB" sz="1400" dirty="0" err="1"/>
              <a:t>Fama</a:t>
            </a:r>
            <a:r>
              <a:rPr lang="en-GB" sz="1400" dirty="0"/>
              <a:t>, EF (1991), ‘Efficient Capital Markets: II’, Journal of Finance, 46(5), pp 1575–1617.</a:t>
            </a:r>
          </a:p>
          <a:p>
            <a:r>
              <a:rPr lang="en-GB" sz="1400" dirty="0" err="1"/>
              <a:t>Fama</a:t>
            </a:r>
            <a:r>
              <a:rPr lang="en-GB" sz="1400" dirty="0"/>
              <a:t>, EF (1998), ‘Market Efficiency, Long-term Returns and </a:t>
            </a:r>
            <a:r>
              <a:rPr lang="en-GB" sz="1400" dirty="0" err="1"/>
              <a:t>Behavioral</a:t>
            </a:r>
            <a:r>
              <a:rPr lang="en-GB" sz="1400" dirty="0"/>
              <a:t> Finance’, Journal of Financial Economics, 49, pp 283–306.</a:t>
            </a:r>
          </a:p>
          <a:p>
            <a:r>
              <a:rPr lang="en-GB" sz="1400" dirty="0" err="1"/>
              <a:t>Fama</a:t>
            </a:r>
            <a:r>
              <a:rPr lang="en-GB" sz="1400" dirty="0"/>
              <a:t>, EF, L Fisher, M Jensen and R Roll (1969), ‘The Adjustment of Stock Prices to New Information’, International Economic Review, 10(1), pp 1–21.</a:t>
            </a:r>
          </a:p>
          <a:p>
            <a:r>
              <a:rPr lang="en-GB" sz="1400" dirty="0" err="1"/>
              <a:t>Fama</a:t>
            </a:r>
            <a:r>
              <a:rPr lang="en-GB" sz="1400" dirty="0"/>
              <a:t>, E and K French (1988), ‘Permanent and Temporary Components of Stock Prices’, Journal of Political Economy, 96(2), pp 246–273.</a:t>
            </a:r>
          </a:p>
          <a:p>
            <a:r>
              <a:rPr lang="en-GB" sz="1400" dirty="0" err="1"/>
              <a:t>Fama</a:t>
            </a:r>
            <a:r>
              <a:rPr lang="en-GB" sz="1400" dirty="0"/>
              <a:t>, E and K French (1992), ‘The Cross-Section of Expected Stock Returns’, Journal of Finance, 47(2), pp 427–465.</a:t>
            </a:r>
          </a:p>
          <a:p>
            <a:endParaRPr lang="en-GB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25/06/2023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7618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1438</Words>
  <Application>Microsoft Office PowerPoint</Application>
  <PresentationFormat>Widescreen</PresentationFormat>
  <Paragraphs>159</Paragraphs>
  <Slides>24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Calibri (Body)</vt:lpstr>
      <vt:lpstr>Myriad Pro</vt:lpstr>
      <vt:lpstr>Wingdings</vt:lpstr>
      <vt:lpstr>20140311PresentationUWTSDTemplate</vt:lpstr>
      <vt:lpstr>Module Title: International Financial Management</vt:lpstr>
      <vt:lpstr>Session’s 3.1 Objectives</vt:lpstr>
      <vt:lpstr>Efficient Market Hypothesis (EMH)</vt:lpstr>
      <vt:lpstr>Efficient Market Hypothesis (EMH)</vt:lpstr>
      <vt:lpstr>A Random Walk Example</vt:lpstr>
      <vt:lpstr>Random Walk and EMH </vt:lpstr>
      <vt:lpstr>Rational Expectations </vt:lpstr>
      <vt:lpstr>EMH and Competition</vt:lpstr>
      <vt:lpstr>The Three Forms of Efficient Market Hypothesis</vt:lpstr>
      <vt:lpstr>The Weak-form EMH </vt:lpstr>
      <vt:lpstr>The Semistrong-form EMH </vt:lpstr>
      <vt:lpstr>The Strong-form </vt:lpstr>
      <vt:lpstr>Types of Stock Analysis</vt:lpstr>
      <vt:lpstr>Technical Analysis </vt:lpstr>
      <vt:lpstr>Strategies for Managing Efficient Markets - Active vs Passive Management</vt:lpstr>
      <vt:lpstr>Market Efficiency &amp;  Portfolio Management</vt:lpstr>
      <vt:lpstr>Resource Allocation</vt:lpstr>
      <vt:lpstr>Event Studies</vt:lpstr>
      <vt:lpstr>Discussion  (15 Minutes) </vt:lpstr>
      <vt:lpstr>Are Markets Efficient?</vt:lpstr>
      <vt:lpstr>So, Are Markets Efficient?</vt:lpstr>
      <vt:lpstr>Discussion – Journal Article (40 Minutes)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</dc:title>
  <dc:creator>Timothy Osadiya</dc:creator>
  <cp:lastModifiedBy>Timothy Osadiya</cp:lastModifiedBy>
  <cp:revision>80</cp:revision>
  <dcterms:created xsi:type="dcterms:W3CDTF">2021-10-05T11:39:22Z</dcterms:created>
  <dcterms:modified xsi:type="dcterms:W3CDTF">2023-06-25T06:07:10Z</dcterms:modified>
</cp:coreProperties>
</file>