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57" r:id="rId6"/>
    <p:sldId id="263" r:id="rId7"/>
    <p:sldId id="258" r:id="rId8"/>
    <p:sldId id="259" r:id="rId9"/>
    <p:sldId id="260" r:id="rId10"/>
    <p:sldId id="261" r:id="rId11"/>
    <p:sldId id="262"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84314" autoAdjust="0"/>
  </p:normalViewPr>
  <p:slideViewPr>
    <p:cSldViewPr snapToGrid="0">
      <p:cViewPr varScale="1">
        <p:scale>
          <a:sx n="69" d="100"/>
          <a:sy n="69" d="100"/>
        </p:scale>
        <p:origin x="12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F6AA0C-527A-42A9-BBBE-C90F7D6AB2A1}" type="datetimeFigureOut">
              <a:rPr lang="en-GB" smtClean="0"/>
              <a:t>30/11/2023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4B3DA-0064-42D0-9C9A-54DA3FBF09F1}" type="slidenum">
              <a:rPr lang="en-GB" smtClean="0"/>
              <a:t>‹#›</a:t>
            </a:fld>
            <a:endParaRPr lang="en-GB"/>
          </a:p>
        </p:txBody>
      </p:sp>
    </p:spTree>
    <p:extLst>
      <p:ext uri="{BB962C8B-B14F-4D97-AF65-F5344CB8AC3E}">
        <p14:creationId xmlns:p14="http://schemas.microsoft.com/office/powerpoint/2010/main" val="341029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tatswales.gov.wales/Catalogue"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phw.nhs.wales/services-and-teams/observatory/data-and-analysis/" TargetMode="External"/><Relationship Id="rId5" Type="http://schemas.openxmlformats.org/officeDocument/2006/relationships/hyperlink" Target="https://www.gov.wales/national-survey-wales-headline-results-april-2022-march-2023-html#126272" TargetMode="External"/><Relationship Id="rId4" Type="http://schemas.openxmlformats.org/officeDocument/2006/relationships/hyperlink" Target="https://phw.nhs.wales/data/"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4B3DA-0064-42D0-9C9A-54DA3FBF09F1}" type="slidenum">
              <a:rPr lang="en-GB" smtClean="0"/>
              <a:t>1</a:t>
            </a:fld>
            <a:endParaRPr lang="en-GB"/>
          </a:p>
        </p:txBody>
      </p:sp>
    </p:spTree>
    <p:extLst>
      <p:ext uri="{BB962C8B-B14F-4D97-AF65-F5344CB8AC3E}">
        <p14:creationId xmlns:p14="http://schemas.microsoft.com/office/powerpoint/2010/main" val="1102254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shown in the slide. Maybe briefly explain a tiny bit as part of each area, though these will be covered regardless so not much detail needed.</a:t>
            </a:r>
          </a:p>
        </p:txBody>
      </p:sp>
      <p:sp>
        <p:nvSpPr>
          <p:cNvPr id="4" name="Slide Number Placeholder 3"/>
          <p:cNvSpPr>
            <a:spLocks noGrp="1"/>
          </p:cNvSpPr>
          <p:nvPr>
            <p:ph type="sldNum" sz="quarter" idx="5"/>
          </p:nvPr>
        </p:nvSpPr>
        <p:spPr/>
        <p:txBody>
          <a:bodyPr/>
          <a:lstStyle/>
          <a:p>
            <a:fld id="{3044B3DA-0064-42D0-9C9A-54DA3FBF09F1}" type="slidenum">
              <a:rPr lang="en-GB" smtClean="0"/>
              <a:t>2</a:t>
            </a:fld>
            <a:endParaRPr lang="en-GB"/>
          </a:p>
        </p:txBody>
      </p:sp>
    </p:spTree>
    <p:extLst>
      <p:ext uri="{BB962C8B-B14F-4D97-AF65-F5344CB8AC3E}">
        <p14:creationId xmlns:p14="http://schemas.microsoft.com/office/powerpoint/2010/main" val="3942178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bullet points can be linked together, as informed decision making can be linked to advise what that decision making is. Some examples are:</a:t>
            </a:r>
          </a:p>
          <a:p>
            <a:endParaRPr lang="en-GB" dirty="0"/>
          </a:p>
          <a:p>
            <a:pPr marL="171450" indent="-171450">
              <a:buFont typeface="Arial" panose="020B0604020202020204" pitchFamily="34" charset="0"/>
              <a:buChar char="•"/>
            </a:pPr>
            <a:r>
              <a:rPr lang="en-GB" dirty="0"/>
              <a:t>Specific targeting of an area in a unitary authority if there is a low uptake of vaccinations that could be causing outbreaks.</a:t>
            </a:r>
          </a:p>
          <a:p>
            <a:pPr marL="171450" indent="-171450">
              <a:buFont typeface="Arial" panose="020B0604020202020204" pitchFamily="34" charset="0"/>
              <a:buChar char="•"/>
            </a:pPr>
            <a:r>
              <a:rPr lang="en-GB" dirty="0"/>
              <a:t>Using distance between services like hospitals and GPs to place new public buildings to improve links and convenience for stakeholders.</a:t>
            </a:r>
          </a:p>
          <a:p>
            <a:pPr marL="171450" indent="-171450">
              <a:buFont typeface="Arial" panose="020B0604020202020204" pitchFamily="34" charset="0"/>
              <a:buChar char="•"/>
            </a:pPr>
            <a:r>
              <a:rPr lang="en-GB" dirty="0"/>
              <a:t>Private companies researching an area to consider potential new shops.</a:t>
            </a:r>
          </a:p>
        </p:txBody>
      </p:sp>
      <p:sp>
        <p:nvSpPr>
          <p:cNvPr id="4" name="Slide Number Placeholder 3"/>
          <p:cNvSpPr>
            <a:spLocks noGrp="1"/>
          </p:cNvSpPr>
          <p:nvPr>
            <p:ph type="sldNum" sz="quarter" idx="5"/>
          </p:nvPr>
        </p:nvSpPr>
        <p:spPr/>
        <p:txBody>
          <a:bodyPr/>
          <a:lstStyle/>
          <a:p>
            <a:fld id="{3044B3DA-0064-42D0-9C9A-54DA3FBF09F1}" type="slidenum">
              <a:rPr lang="en-GB" smtClean="0"/>
              <a:t>3</a:t>
            </a:fld>
            <a:endParaRPr lang="en-GB"/>
          </a:p>
        </p:txBody>
      </p:sp>
    </p:spTree>
    <p:extLst>
      <p:ext uri="{BB962C8B-B14F-4D97-AF65-F5344CB8AC3E}">
        <p14:creationId xmlns:p14="http://schemas.microsoft.com/office/powerpoint/2010/main" val="2041598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First bullet point – Link to recent outbreak in Cardiff and measles reoccurring a few years ago (Cardiff measles outbreak - https://www.bbc.co.uk/news/uk-wales-67285817, vaccine rates dip in UK - https://www.bbc.co.uk/news/health-67485037 and measles found in England and Wales, with Swansea the epicentre in 2012 - https://www.bbc.com/news/health-22277186, and Newport Torfaen in 2013 - https://research.senedd.wales/research-articles/measles-an-update/, so due to recent events and occurrences to investigate further.</a:t>
            </a:r>
          </a:p>
          <a:p>
            <a:pPr marL="171450" indent="-171450">
              <a:buFont typeface="Arial" panose="020B0604020202020204" pitchFamily="34" charset="0"/>
              <a:buChar char="•"/>
            </a:pPr>
            <a:r>
              <a:rPr lang="en-GB" dirty="0"/>
              <a:t>Second bullet point – LHB due to the healthcare nature of the assignment, so LHB makes logical senses. Unitary Authority can also work as it splits Wales into defined areas like Blaenau Gwent, Vale of Glamorgan and Rhondda-Cynon-</a:t>
            </a:r>
            <a:r>
              <a:rPr lang="en-GB" dirty="0" err="1"/>
              <a:t>Taf</a:t>
            </a:r>
            <a:r>
              <a:rPr lang="en-GB" dirty="0"/>
              <a:t>.</a:t>
            </a:r>
          </a:p>
          <a:p>
            <a:pPr marL="171450" indent="-171450">
              <a:buFont typeface="Arial" panose="020B0604020202020204" pitchFamily="34" charset="0"/>
              <a:buChar char="•"/>
            </a:pPr>
            <a:r>
              <a:rPr lang="en-GB" dirty="0"/>
              <a:t>Third bullet point – Self-explanatory as it is an All-Wales approach agreed</a:t>
            </a:r>
          </a:p>
          <a:p>
            <a:pPr marL="171450" indent="-171450">
              <a:buFont typeface="Arial" panose="020B0604020202020204" pitchFamily="34" charset="0"/>
              <a:buChar char="•"/>
            </a:pPr>
            <a:r>
              <a:rPr lang="en-GB" dirty="0"/>
              <a:t>Fourth bullet point – Self-explanatory as it goes into too fine a detail for an All-Wales approach, though if an LHB area or unitary authority stood out (as well as any patterns occurring locally), this could be used to investigate further to dig into those fine details (might be more individually).</a:t>
            </a:r>
          </a:p>
          <a:p>
            <a:pPr marL="171450" indent="-171450">
              <a:buFont typeface="Arial" panose="020B0604020202020204" pitchFamily="34" charset="0"/>
              <a:buChar char="•"/>
            </a:pPr>
            <a:r>
              <a:rPr lang="en-GB" dirty="0"/>
              <a:t>Fifth bullet point – 2011 census data used as 2021 data is not fully available as of yet, leading to possible inconsistencies.</a:t>
            </a:r>
          </a:p>
        </p:txBody>
      </p:sp>
      <p:sp>
        <p:nvSpPr>
          <p:cNvPr id="4" name="Slide Number Placeholder 3"/>
          <p:cNvSpPr>
            <a:spLocks noGrp="1"/>
          </p:cNvSpPr>
          <p:nvPr>
            <p:ph type="sldNum" sz="quarter" idx="5"/>
          </p:nvPr>
        </p:nvSpPr>
        <p:spPr/>
        <p:txBody>
          <a:bodyPr/>
          <a:lstStyle/>
          <a:p>
            <a:fld id="{3044B3DA-0064-42D0-9C9A-54DA3FBF09F1}" type="slidenum">
              <a:rPr lang="en-GB" smtClean="0"/>
              <a:t>4</a:t>
            </a:fld>
            <a:endParaRPr lang="en-GB"/>
          </a:p>
        </p:txBody>
      </p:sp>
    </p:spTree>
    <p:extLst>
      <p:ext uri="{BB962C8B-B14F-4D97-AF65-F5344CB8AC3E}">
        <p14:creationId xmlns:p14="http://schemas.microsoft.com/office/powerpoint/2010/main" val="3597564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where this information was retrieved from and why that information was gathered (for example, to fit a specific hypothesis, to look into specific patterns or investigate a specific area in more detail, which could link to the LOSA aspect).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Extra areas - </a:t>
            </a:r>
            <a:r>
              <a:rPr lang="en-GB" dirty="0" err="1"/>
              <a:t>StatsWales</a:t>
            </a:r>
            <a:r>
              <a:rPr lang="en-GB" dirty="0"/>
              <a:t> - </a:t>
            </a:r>
            <a:r>
              <a:rPr lang="en-GB" dirty="0">
                <a:hlinkClick r:id="rId3"/>
              </a:rPr>
              <a:t>Catalogue (</a:t>
            </a:r>
            <a:r>
              <a:rPr lang="en-GB" dirty="0" err="1">
                <a:hlinkClick r:id="rId3"/>
              </a:rPr>
              <a:t>gov.wales</a:t>
            </a:r>
            <a:r>
              <a:rPr lang="en-GB" dirty="0">
                <a:hlinkClick r:id="rId3"/>
              </a:rPr>
              <a:t>)</a:t>
            </a:r>
            <a:r>
              <a:rPr lang="en-GB" dirty="0"/>
              <a:t>, PHW - </a:t>
            </a:r>
            <a:r>
              <a:rPr lang="en-GB" dirty="0">
                <a:hlinkClick r:id="rId4"/>
              </a:rPr>
              <a:t>Data - Public Health Wales (</a:t>
            </a:r>
            <a:r>
              <a:rPr lang="en-GB" dirty="0" err="1">
                <a:hlinkClick r:id="rId4"/>
              </a:rPr>
              <a:t>nhs.wales</a:t>
            </a:r>
            <a:r>
              <a:rPr lang="en-GB" dirty="0">
                <a:hlinkClick r:id="rId4"/>
              </a:rPr>
              <a:t>)</a:t>
            </a:r>
            <a:r>
              <a:rPr lang="en-GB" dirty="0"/>
              <a:t>, </a:t>
            </a:r>
            <a:r>
              <a:rPr lang="en-GB" dirty="0">
                <a:hlinkClick r:id="rId5"/>
              </a:rPr>
              <a:t>National Survey for Wales headline results: April 2022 to March 2023 | GOV.WALES</a:t>
            </a:r>
            <a:r>
              <a:rPr lang="en-GB" dirty="0"/>
              <a:t> and </a:t>
            </a:r>
            <a:r>
              <a:rPr lang="en-GB" dirty="0">
                <a:hlinkClick r:id="rId6"/>
              </a:rPr>
              <a:t>Data and analysis - Public Health Wales (</a:t>
            </a:r>
            <a:r>
              <a:rPr lang="en-GB" dirty="0" err="1">
                <a:hlinkClick r:id="rId6"/>
              </a:rPr>
              <a:t>nhs.wales</a:t>
            </a:r>
            <a:r>
              <a:rPr lang="en-GB" dirty="0">
                <a:hlinkClick r:id="rId6"/>
              </a:rPr>
              <a: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044B3DA-0064-42D0-9C9A-54DA3FBF09F1}" type="slidenum">
              <a:rPr lang="en-GB" smtClean="0"/>
              <a:t>5</a:t>
            </a:fld>
            <a:endParaRPr lang="en-GB"/>
          </a:p>
        </p:txBody>
      </p:sp>
    </p:spTree>
    <p:extLst>
      <p:ext uri="{BB962C8B-B14F-4D97-AF65-F5344CB8AC3E}">
        <p14:creationId xmlns:p14="http://schemas.microsoft.com/office/powerpoint/2010/main" val="2362931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First bullet point – Look at potentially providing a log to document the data gathering process, mainly the types of data gathered and how it will help build the GIS workspace for the MMR uptake.</a:t>
            </a:r>
          </a:p>
        </p:txBody>
      </p:sp>
      <p:sp>
        <p:nvSpPr>
          <p:cNvPr id="4" name="Slide Number Placeholder 3"/>
          <p:cNvSpPr>
            <a:spLocks noGrp="1"/>
          </p:cNvSpPr>
          <p:nvPr>
            <p:ph type="sldNum" sz="quarter" idx="5"/>
          </p:nvPr>
        </p:nvSpPr>
        <p:spPr/>
        <p:txBody>
          <a:bodyPr/>
          <a:lstStyle/>
          <a:p>
            <a:fld id="{3044B3DA-0064-42D0-9C9A-54DA3FBF09F1}" type="slidenum">
              <a:rPr lang="en-GB" smtClean="0"/>
              <a:t>6</a:t>
            </a:fld>
            <a:endParaRPr lang="en-GB"/>
          </a:p>
        </p:txBody>
      </p:sp>
    </p:spTree>
    <p:extLst>
      <p:ext uri="{BB962C8B-B14F-4D97-AF65-F5344CB8AC3E}">
        <p14:creationId xmlns:p14="http://schemas.microsoft.com/office/powerpoint/2010/main" val="3404362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all information of how I will progress the rest of my assignment will go, so could consider looking into the measles outbreak in Cardiff further and see why it has happened, are there any patterns occurring, any remedial plans that could be put in place etc.</a:t>
            </a:r>
          </a:p>
          <a:p>
            <a:endParaRPr lang="en-GB" dirty="0"/>
          </a:p>
        </p:txBody>
      </p:sp>
      <p:sp>
        <p:nvSpPr>
          <p:cNvPr id="4" name="Slide Number Placeholder 3"/>
          <p:cNvSpPr>
            <a:spLocks noGrp="1"/>
          </p:cNvSpPr>
          <p:nvPr>
            <p:ph type="sldNum" sz="quarter" idx="5"/>
          </p:nvPr>
        </p:nvSpPr>
        <p:spPr/>
        <p:txBody>
          <a:bodyPr/>
          <a:lstStyle/>
          <a:p>
            <a:fld id="{3044B3DA-0064-42D0-9C9A-54DA3FBF09F1}" type="slidenum">
              <a:rPr lang="en-GB" smtClean="0"/>
              <a:t>7</a:t>
            </a:fld>
            <a:endParaRPr lang="en-GB"/>
          </a:p>
        </p:txBody>
      </p:sp>
    </p:spTree>
    <p:extLst>
      <p:ext uri="{BB962C8B-B14F-4D97-AF65-F5344CB8AC3E}">
        <p14:creationId xmlns:p14="http://schemas.microsoft.com/office/powerpoint/2010/main" val="1134096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5ABE9-3BF5-4D07-9EFB-1A1DA24C9E7F}"/>
              </a:ext>
            </a:extLst>
          </p:cNvPr>
          <p:cNvSpPr>
            <a:spLocks noGrp="1"/>
          </p:cNvSpPr>
          <p:nvPr>
            <p:ph type="ctrTitle"/>
          </p:nvPr>
        </p:nvSpPr>
        <p:spPr>
          <a:xfrm>
            <a:off x="685800" y="503238"/>
            <a:ext cx="4371975" cy="2387600"/>
          </a:xfrm>
        </p:spPr>
        <p:txBody>
          <a:bodyPr anchor="ctr">
            <a:normAutofit/>
          </a:bodyPr>
          <a:lstStyle>
            <a:lvl1pPr algn="l">
              <a:defRPr sz="5400"/>
            </a:lvl1pPr>
          </a:lstStyle>
          <a:p>
            <a:r>
              <a:rPr lang="en-US"/>
              <a:t>Click to edit Master title style</a:t>
            </a:r>
            <a:endParaRPr lang="en-GB"/>
          </a:p>
        </p:txBody>
      </p:sp>
      <p:sp>
        <p:nvSpPr>
          <p:cNvPr id="3" name="Subtitle 2">
            <a:extLst>
              <a:ext uri="{FF2B5EF4-FFF2-40B4-BE49-F238E27FC236}">
                <a16:creationId xmlns:a16="http://schemas.microsoft.com/office/drawing/2014/main" id="{DDD37707-B1F6-43BB-8AB4-3CD3B062CB93}"/>
              </a:ext>
            </a:extLst>
          </p:cNvPr>
          <p:cNvSpPr>
            <a:spLocks noGrp="1"/>
          </p:cNvSpPr>
          <p:nvPr>
            <p:ph type="subTitle" idx="1"/>
          </p:nvPr>
        </p:nvSpPr>
        <p:spPr>
          <a:xfrm>
            <a:off x="685800" y="3573463"/>
            <a:ext cx="11106150" cy="81942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5656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2805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bg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a:xfrm>
            <a:off x="838200" y="1825625"/>
            <a:ext cx="10515600" cy="3406251"/>
          </a:xfrm>
        </p:spPr>
        <p:txBody>
          <a:bodyPr/>
          <a:lstStyle>
            <a:lvl1pPr>
              <a:defRPr>
                <a:solidFill>
                  <a:schemeClr val="accent3"/>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79829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3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8EE4-4FBC-4373-90AC-0D3B3F867D3E}"/>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30/11/2023</a:t>
            </a:fld>
            <a:endParaRPr lang="en-GB"/>
          </a:p>
        </p:txBody>
      </p:sp>
      <p:sp>
        <p:nvSpPr>
          <p:cNvPr id="5" name="Footer Placeholder 4">
            <a:extLst>
              <a:ext uri="{FF2B5EF4-FFF2-40B4-BE49-F238E27FC236}">
                <a16:creationId xmlns:a16="http://schemas.microsoft.com/office/drawing/2014/main" id="{D90B02D1-CB99-476C-95CB-C78E1CC5DD5D}"/>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2D4290E7-A4B2-4600-80E4-E7FE5029FC33}"/>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4126314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4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lvl1pPr>
              <a:defRPr>
                <a:solidFill>
                  <a:schemeClr val="accent2"/>
                </a:solidFill>
              </a:defRPr>
            </a:lvl1pPr>
            <a:lvl2pPr>
              <a:defRPr>
                <a:solidFill>
                  <a:schemeClr val="accent2"/>
                </a:solidFill>
              </a:defRPr>
            </a:lvl2pPr>
            <a:lvl3pPr>
              <a:defRPr>
                <a:solidFill>
                  <a:schemeClr val="accent2"/>
                </a:solidFill>
              </a:defRPr>
            </a:lvl3pPr>
            <a:lvl4pPr>
              <a:defRPr>
                <a:solidFill>
                  <a:schemeClr val="accent2"/>
                </a:solidFill>
              </a:defRPr>
            </a:lvl4pPr>
            <a:lvl5pP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8EE4-4FBC-4373-90AC-0D3B3F867D3E}"/>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30/11/2023</a:t>
            </a:fld>
            <a:endParaRPr lang="en-GB"/>
          </a:p>
        </p:txBody>
      </p:sp>
      <p:sp>
        <p:nvSpPr>
          <p:cNvPr id="5" name="Footer Placeholder 4">
            <a:extLst>
              <a:ext uri="{FF2B5EF4-FFF2-40B4-BE49-F238E27FC236}">
                <a16:creationId xmlns:a16="http://schemas.microsoft.com/office/drawing/2014/main" id="{D90B02D1-CB99-476C-95CB-C78E1CC5DD5D}"/>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2D4290E7-A4B2-4600-80E4-E7FE5029FC33}"/>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677089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a:xfrm>
            <a:off x="838200" y="365125"/>
            <a:ext cx="10515600" cy="1358900"/>
          </a:xfrm>
        </p:spPr>
        <p:txBody>
          <a:bodyPr/>
          <a:lstStyle>
            <a:lvl1pPr>
              <a:defRPr>
                <a:solidFill>
                  <a:schemeClr val="accent3"/>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a:xfrm>
            <a:off x="838200" y="3028949"/>
            <a:ext cx="10515600" cy="3463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16357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40C7-E696-4387-B996-35981CD595F0}"/>
              </a:ext>
            </a:extLst>
          </p:cNvPr>
          <p:cNvSpPr>
            <a:spLocks noGrp="1"/>
          </p:cNvSpPr>
          <p:nvPr>
            <p:ph type="title"/>
          </p:nvPr>
        </p:nvSpPr>
        <p:spPr>
          <a:xfrm>
            <a:off x="838200" y="177008"/>
            <a:ext cx="10515600" cy="1057903"/>
          </a:xfrm>
        </p:spPr>
        <p:txBody>
          <a:bodyPr anchor="b"/>
          <a:lstStyle>
            <a:lvl1pPr>
              <a:defRPr sz="6000">
                <a:solidFill>
                  <a:schemeClr val="accent3"/>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4A98B-F053-43A0-9DA0-36B716DE1171}"/>
              </a:ext>
            </a:extLst>
          </p:cNvPr>
          <p:cNvSpPr>
            <a:spLocks noGrp="1"/>
          </p:cNvSpPr>
          <p:nvPr>
            <p:ph type="body" idx="1"/>
          </p:nvPr>
        </p:nvSpPr>
        <p:spPr>
          <a:xfrm>
            <a:off x="831850" y="1404595"/>
            <a:ext cx="10515600" cy="4685056"/>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80302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40C7-E696-4387-B996-35981CD595F0}"/>
              </a:ext>
            </a:extLst>
          </p:cNvPr>
          <p:cNvSpPr>
            <a:spLocks noGrp="1"/>
          </p:cNvSpPr>
          <p:nvPr>
            <p:ph type="title"/>
          </p:nvPr>
        </p:nvSpPr>
        <p:spPr>
          <a:xfrm>
            <a:off x="1350324" y="177008"/>
            <a:ext cx="10515600" cy="963635"/>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4A98B-F053-43A0-9DA0-36B716DE1171}"/>
              </a:ext>
            </a:extLst>
          </p:cNvPr>
          <p:cNvSpPr>
            <a:spLocks noGrp="1"/>
          </p:cNvSpPr>
          <p:nvPr>
            <p:ph type="body" idx="1"/>
          </p:nvPr>
        </p:nvSpPr>
        <p:spPr>
          <a:xfrm>
            <a:off x="1350324" y="1310326"/>
            <a:ext cx="10515600" cy="4044099"/>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47550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7BEB-1C73-4C22-B288-5BD8626AB2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96423B-B3BD-45C0-B589-410C9131F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C73D64-0FDB-4288-B837-D6134ACC0B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FC1F7C-2140-49FB-B26E-3E3676676BA0}"/>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30/11/2023</a:t>
            </a:fld>
            <a:endParaRPr lang="en-GB"/>
          </a:p>
        </p:txBody>
      </p:sp>
      <p:sp>
        <p:nvSpPr>
          <p:cNvPr id="6" name="Footer Placeholder 5">
            <a:extLst>
              <a:ext uri="{FF2B5EF4-FFF2-40B4-BE49-F238E27FC236}">
                <a16:creationId xmlns:a16="http://schemas.microsoft.com/office/drawing/2014/main" id="{D61FEBEC-298F-433D-9E6A-615AB837650C}"/>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CD0E2890-AEF7-432A-BDBE-55144995D222}"/>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160859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B600-1C58-4CD7-9A71-80B3DE17E699}"/>
              </a:ext>
            </a:extLst>
          </p:cNvPr>
          <p:cNvSpPr>
            <a:spLocks noGrp="1"/>
          </p:cNvSpPr>
          <p:nvPr>
            <p:ph type="title"/>
          </p:nvPr>
        </p:nvSpPr>
        <p:spPr>
          <a:xfrm>
            <a:off x="839788" y="365125"/>
            <a:ext cx="10515600" cy="1325563"/>
          </a:xfrm>
        </p:spPr>
        <p:txBody>
          <a:bodyPr/>
          <a:lstStyle>
            <a:lvl1pPr>
              <a:defRPr>
                <a:solidFill>
                  <a:schemeClr val="accent2"/>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3BCBB4-BBF4-4775-92A3-F08F92C46F60}"/>
              </a:ext>
            </a:extLst>
          </p:cNvPr>
          <p:cNvSpPr>
            <a:spLocks noGrp="1"/>
          </p:cNvSpPr>
          <p:nvPr>
            <p:ph type="body" idx="1"/>
          </p:nvPr>
        </p:nvSpPr>
        <p:spPr>
          <a:xfrm>
            <a:off x="839788" y="1876720"/>
            <a:ext cx="5157787"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B3D997-87B9-4BC1-83D8-12524D6B1540}"/>
              </a:ext>
            </a:extLst>
          </p:cNvPr>
          <p:cNvSpPr>
            <a:spLocks noGrp="1"/>
          </p:cNvSpPr>
          <p:nvPr>
            <p:ph sz="half" idx="2"/>
          </p:nvPr>
        </p:nvSpPr>
        <p:spPr>
          <a:xfrm>
            <a:off x="839788" y="2891574"/>
            <a:ext cx="5157787" cy="36845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A56218-BAA0-4BE7-A733-90B0E5B569EC}"/>
              </a:ext>
            </a:extLst>
          </p:cNvPr>
          <p:cNvSpPr>
            <a:spLocks noGrp="1"/>
          </p:cNvSpPr>
          <p:nvPr>
            <p:ph type="body" sz="quarter" idx="3"/>
          </p:nvPr>
        </p:nvSpPr>
        <p:spPr>
          <a:xfrm>
            <a:off x="6172200" y="1876720"/>
            <a:ext cx="5183188"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B6864-3448-4C6D-98EC-F3DC76051F1A}"/>
              </a:ext>
            </a:extLst>
          </p:cNvPr>
          <p:cNvSpPr>
            <a:spLocks noGrp="1"/>
          </p:cNvSpPr>
          <p:nvPr>
            <p:ph sz="quarter" idx="4"/>
          </p:nvPr>
        </p:nvSpPr>
        <p:spPr>
          <a:xfrm>
            <a:off x="6172200" y="2891574"/>
            <a:ext cx="5183188" cy="36845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088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B600-1C58-4CD7-9A71-80B3DE17E699}"/>
              </a:ext>
            </a:extLst>
          </p:cNvPr>
          <p:cNvSpPr>
            <a:spLocks noGrp="1"/>
          </p:cNvSpPr>
          <p:nvPr>
            <p:ph type="title"/>
          </p:nvPr>
        </p:nvSpPr>
        <p:spPr>
          <a:xfrm>
            <a:off x="696913" y="365125"/>
            <a:ext cx="5157787" cy="1325563"/>
          </a:xfrm>
        </p:spPr>
        <p:txBody>
          <a:bodyPr/>
          <a:lstStyle>
            <a:lvl1pPr>
              <a:defRPr>
                <a:solidFill>
                  <a:schemeClr val="bg2"/>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3BCBB4-BBF4-4775-92A3-F08F92C46F60}"/>
              </a:ext>
            </a:extLst>
          </p:cNvPr>
          <p:cNvSpPr>
            <a:spLocks noGrp="1"/>
          </p:cNvSpPr>
          <p:nvPr>
            <p:ph type="body" idx="1"/>
          </p:nvPr>
        </p:nvSpPr>
        <p:spPr>
          <a:xfrm>
            <a:off x="696913" y="1819128"/>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B3D997-87B9-4BC1-83D8-12524D6B1540}"/>
              </a:ext>
            </a:extLst>
          </p:cNvPr>
          <p:cNvSpPr>
            <a:spLocks noGrp="1"/>
          </p:cNvSpPr>
          <p:nvPr>
            <p:ph sz="half" idx="2"/>
          </p:nvPr>
        </p:nvSpPr>
        <p:spPr>
          <a:xfrm>
            <a:off x="696913" y="2771480"/>
            <a:ext cx="5157787" cy="3924594"/>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A56218-BAA0-4BE7-A733-90B0E5B569EC}"/>
              </a:ext>
            </a:extLst>
          </p:cNvPr>
          <p:cNvSpPr>
            <a:spLocks noGrp="1"/>
          </p:cNvSpPr>
          <p:nvPr>
            <p:ph type="body" sz="quarter" idx="3"/>
          </p:nvPr>
        </p:nvSpPr>
        <p:spPr>
          <a:xfrm>
            <a:off x="6486525" y="365125"/>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B6864-3448-4C6D-98EC-F3DC76051F1A}"/>
              </a:ext>
            </a:extLst>
          </p:cNvPr>
          <p:cNvSpPr>
            <a:spLocks noGrp="1"/>
          </p:cNvSpPr>
          <p:nvPr>
            <p:ph sz="quarter" idx="4"/>
          </p:nvPr>
        </p:nvSpPr>
        <p:spPr>
          <a:xfrm>
            <a:off x="6486525" y="1357461"/>
            <a:ext cx="5183188" cy="53386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36574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2B25-79E4-44C4-B400-244BCBE44B50}"/>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Tree>
    <p:extLst>
      <p:ext uri="{BB962C8B-B14F-4D97-AF65-F5344CB8AC3E}">
        <p14:creationId xmlns:p14="http://schemas.microsoft.com/office/powerpoint/2010/main" val="1442082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1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2B25-79E4-44C4-B400-244BCBE44B50}"/>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26077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3279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4146-3D36-43B0-9AA0-212B4629E816}"/>
              </a:ext>
            </a:extLst>
          </p:cNvPr>
          <p:cNvSpPr>
            <a:spLocks noGrp="1"/>
          </p:cNvSpPr>
          <p:nvPr>
            <p:ph type="title"/>
          </p:nvPr>
        </p:nvSpPr>
        <p:spPr>
          <a:xfrm>
            <a:off x="839788" y="457200"/>
            <a:ext cx="3932237" cy="1600200"/>
          </a:xfrm>
        </p:spPr>
        <p:txBody>
          <a:bodyPr anchor="b"/>
          <a:lstStyle>
            <a:lvl1pPr>
              <a:defRPr sz="3200">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9FDA0-A377-4F90-BDF4-B66241036361}"/>
              </a:ext>
            </a:extLst>
          </p:cNvPr>
          <p:cNvSpPr>
            <a:spLocks noGrp="1"/>
          </p:cNvSpPr>
          <p:nvPr>
            <p:ph idx="1"/>
          </p:nvPr>
        </p:nvSpPr>
        <p:spPr>
          <a:xfrm>
            <a:off x="5183188" y="457201"/>
            <a:ext cx="6172200" cy="5403850"/>
          </a:xfr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ED02B-99C3-49CD-A118-035A906CA4C9}"/>
              </a:ext>
            </a:extLst>
          </p:cNvPr>
          <p:cNvSpPr>
            <a:spLocks noGrp="1"/>
          </p:cNvSpPr>
          <p:nvPr>
            <p:ph type="body" sz="half" idx="2"/>
          </p:nvPr>
        </p:nvSpPr>
        <p:spPr>
          <a:xfrm>
            <a:off x="839788" y="2057400"/>
            <a:ext cx="3932237" cy="3811588"/>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03448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1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4146-3D36-43B0-9AA0-212B4629E816}"/>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9FDA0-A377-4F90-BDF4-B662410363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ED02B-99C3-49CD-A118-035A906CA4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98643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8EAF-BA3D-4A30-B935-71F4D42DA1B2}"/>
              </a:ext>
            </a:extLst>
          </p:cNvPr>
          <p:cNvSpPr>
            <a:spLocks noGrp="1"/>
          </p:cNvSpPr>
          <p:nvPr>
            <p:ph type="title"/>
          </p:nvPr>
        </p:nvSpPr>
        <p:spPr>
          <a:xfrm>
            <a:off x="839788" y="457200"/>
            <a:ext cx="3932237" cy="1112838"/>
          </a:xfrm>
        </p:spPr>
        <p:txBody>
          <a:bodyPr anchor="b"/>
          <a:lstStyle>
            <a:lvl1pPr>
              <a:defRPr sz="3200">
                <a:solidFill>
                  <a:schemeClr val="bg1"/>
                </a:solidFill>
              </a:defRPr>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4474A-AE78-4828-9BBA-005CD04F04E1}"/>
              </a:ext>
            </a:extLst>
          </p:cNvPr>
          <p:cNvSpPr>
            <a:spLocks noGrp="1"/>
          </p:cNvSpPr>
          <p:nvPr>
            <p:ph type="pic" idx="1"/>
          </p:nvPr>
        </p:nvSpPr>
        <p:spPr>
          <a:xfrm>
            <a:off x="4985225" y="457200"/>
            <a:ext cx="7005670" cy="6113250"/>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669C191-4ABD-4CAC-BEB5-60948F8888FB}"/>
              </a:ext>
            </a:extLst>
          </p:cNvPr>
          <p:cNvSpPr>
            <a:spLocks noGrp="1"/>
          </p:cNvSpPr>
          <p:nvPr>
            <p:ph type="body" sz="half" idx="2"/>
          </p:nvPr>
        </p:nvSpPr>
        <p:spPr>
          <a:xfrm>
            <a:off x="839788" y="1696825"/>
            <a:ext cx="3932237" cy="4873625"/>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165896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1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8EAF-BA3D-4A30-B935-71F4D42DA1B2}"/>
              </a:ext>
            </a:extLst>
          </p:cNvPr>
          <p:cNvSpPr>
            <a:spLocks noGrp="1"/>
          </p:cNvSpPr>
          <p:nvPr>
            <p:ph type="title"/>
          </p:nvPr>
        </p:nvSpPr>
        <p:spPr>
          <a:xfrm>
            <a:off x="839788" y="457200"/>
            <a:ext cx="3932237" cy="1112838"/>
          </a:xfrm>
        </p:spPr>
        <p:txBody>
          <a:bodyPr anchor="b"/>
          <a:lstStyle>
            <a:lvl1pPr>
              <a:defRPr sz="3200">
                <a:solidFill>
                  <a:schemeClr val="bg1"/>
                </a:solidFill>
              </a:defRPr>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4474A-AE78-4828-9BBA-005CD04F04E1}"/>
              </a:ext>
            </a:extLst>
          </p:cNvPr>
          <p:cNvSpPr>
            <a:spLocks noGrp="1"/>
          </p:cNvSpPr>
          <p:nvPr>
            <p:ph type="pic" idx="1"/>
          </p:nvPr>
        </p:nvSpPr>
        <p:spPr>
          <a:xfrm>
            <a:off x="4985225" y="457200"/>
            <a:ext cx="7005670" cy="6113250"/>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669C191-4ABD-4CAC-BEB5-60948F8888FB}"/>
              </a:ext>
            </a:extLst>
          </p:cNvPr>
          <p:cNvSpPr>
            <a:spLocks noGrp="1"/>
          </p:cNvSpPr>
          <p:nvPr>
            <p:ph type="body" sz="half" idx="2"/>
          </p:nvPr>
        </p:nvSpPr>
        <p:spPr>
          <a:xfrm>
            <a:off x="839788" y="1696825"/>
            <a:ext cx="3932237" cy="4873625"/>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274133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286F-6C0E-406D-8478-09807E6DCFC1}"/>
              </a:ext>
            </a:extLst>
          </p:cNvPr>
          <p:cNvSpPr>
            <a:spLocks noGrp="1"/>
          </p:cNvSpPr>
          <p:nvPr>
            <p:ph type="title"/>
          </p:nvPr>
        </p:nvSpPr>
        <p:spPr/>
        <p:txBody>
          <a:bodyPr/>
          <a:lstStyle>
            <a:lvl1pPr>
              <a:defRPr>
                <a:solidFill>
                  <a:schemeClr val="bg2"/>
                </a:solidFill>
              </a:defRPr>
            </a:lvl1p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3ACC-E4F4-497B-B30E-95B2817A3BB7}"/>
              </a:ext>
            </a:extLst>
          </p:cNvPr>
          <p:cNvSpPr>
            <a:spLocks noGrp="1"/>
          </p:cNvSpPr>
          <p:nvPr>
            <p:ph type="body" orient="vert" idx="1"/>
          </p:nvPr>
        </p:nvSpPr>
        <p:spPr/>
        <p:txBody>
          <a:bodyPr vert="horz"/>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57242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1_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286F-6C0E-406D-8478-09807E6DCF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3ACC-E4F4-497B-B30E-95B2817A3B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5CCA2-2A0F-4F73-BDB8-BC06FE528F1A}"/>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30/11/2023</a:t>
            </a:fld>
            <a:endParaRPr lang="en-GB"/>
          </a:p>
        </p:txBody>
      </p:sp>
      <p:sp>
        <p:nvSpPr>
          <p:cNvPr id="5" name="Footer Placeholder 4">
            <a:extLst>
              <a:ext uri="{FF2B5EF4-FFF2-40B4-BE49-F238E27FC236}">
                <a16:creationId xmlns:a16="http://schemas.microsoft.com/office/drawing/2014/main" id="{DEEC4640-420B-44A5-94D3-199A506E55BA}"/>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1165BEAB-2BD8-4C49-B4C9-12B3D4184AEC}"/>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13333673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0EBBC7-0811-47AE-80BE-B395A7C20960}"/>
              </a:ext>
            </a:extLst>
          </p:cNvPr>
          <p:cNvSpPr>
            <a:spLocks noGrp="1"/>
          </p:cNvSpPr>
          <p:nvPr>
            <p:ph type="title" orient="vert"/>
          </p:nvPr>
        </p:nvSpPr>
        <p:spPr>
          <a:xfrm>
            <a:off x="838200" y="365125"/>
            <a:ext cx="2628900" cy="5811838"/>
          </a:xfrm>
        </p:spPr>
        <p:txBody>
          <a:bodyPr vert="horz"/>
          <a:lstStyle>
            <a:lvl1pPr>
              <a:defRPr>
                <a:solidFill>
                  <a:schemeClr val="bg2"/>
                </a:solidFill>
              </a:defRPr>
            </a:lvl1p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A53EA9-1ABC-47F8-8EB5-55F687031FF2}"/>
              </a:ext>
            </a:extLst>
          </p:cNvPr>
          <p:cNvSpPr>
            <a:spLocks noGrp="1"/>
          </p:cNvSpPr>
          <p:nvPr>
            <p:ph type="body" orient="vert" idx="1"/>
          </p:nvPr>
        </p:nvSpPr>
        <p:spPr>
          <a:xfrm>
            <a:off x="3977325" y="353178"/>
            <a:ext cx="7734300" cy="5811838"/>
          </a:xfrm>
        </p:spPr>
        <p:txBody>
          <a:bodyPr vert="horz"/>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5701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652463" y="365125"/>
            <a:ext cx="10515600" cy="662397"/>
          </a:xfrm>
        </p:spPr>
        <p:txBody>
          <a:bodyPr/>
          <a:lstStyle>
            <a:lvl1pPr>
              <a:defRPr sz="4200">
                <a:solidFill>
                  <a:schemeClr val="bg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24314" y="1216230"/>
            <a:ext cx="3580041"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039945"/>
            <a:ext cx="3551892"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375546" y="1216230"/>
            <a:ext cx="3580041"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375546" y="2039945"/>
            <a:ext cx="3580041"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8123380" y="1216230"/>
            <a:ext cx="3444306"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8123380" y="2052432"/>
            <a:ext cx="3444306"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1894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92125D-D36D-4F10-8B1D-68A99F17AF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89EDD-03E2-4475-B7BA-7F4A71ABC2D4}"/>
              </a:ext>
            </a:extLst>
          </p:cNvPr>
          <p:cNvSpPr>
            <a:spLocks noGrp="1"/>
          </p:cNvSpPr>
          <p:nvPr>
            <p:ph type="body" idx="1"/>
          </p:nvPr>
        </p:nvSpPr>
        <p:spPr>
          <a:xfrm>
            <a:off x="838200" y="1825625"/>
            <a:ext cx="1051560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713833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Lst>
  <p:txStyles>
    <p:titleStyle>
      <a:lvl1pPr algn="l" defTabSz="914400" rtl="0" eaLnBrk="1" latinLnBrk="0" hangingPunct="1">
        <a:lnSpc>
          <a:spcPct val="90000"/>
        </a:lnSpc>
        <a:spcBef>
          <a:spcPct val="0"/>
        </a:spcBef>
        <a:buNone/>
        <a:defRPr sz="440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handwriting/o/objectives.htm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d/data.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campocasoli.org/documenti/"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0967D89-255D-4BFA-BC59-97F18D4B1034}"/>
              </a:ext>
            </a:extLst>
          </p:cNvPr>
          <p:cNvSpPr>
            <a:spLocks noGrp="1"/>
          </p:cNvSpPr>
          <p:nvPr>
            <p:ph type="subTitle" idx="1"/>
          </p:nvPr>
        </p:nvSpPr>
        <p:spPr/>
        <p:txBody>
          <a:bodyPr>
            <a:normAutofit/>
          </a:bodyPr>
          <a:lstStyle/>
          <a:p>
            <a:r>
              <a:rPr lang="en-GB" sz="3200" dirty="0"/>
              <a:t>Module ACCB5027 - Geographical Information System</a:t>
            </a:r>
          </a:p>
        </p:txBody>
      </p:sp>
      <p:sp>
        <p:nvSpPr>
          <p:cNvPr id="5" name="Title 4">
            <a:extLst>
              <a:ext uri="{FF2B5EF4-FFF2-40B4-BE49-F238E27FC236}">
                <a16:creationId xmlns:a16="http://schemas.microsoft.com/office/drawing/2014/main" id="{332D224B-7954-5B7D-C428-0F0A49166113}"/>
              </a:ext>
            </a:extLst>
          </p:cNvPr>
          <p:cNvSpPr>
            <a:spLocks noGrp="1"/>
          </p:cNvSpPr>
          <p:nvPr>
            <p:ph type="ctrTitle"/>
          </p:nvPr>
        </p:nvSpPr>
        <p:spPr>
          <a:xfrm>
            <a:off x="685800" y="503238"/>
            <a:ext cx="7573297" cy="2387600"/>
          </a:xfrm>
        </p:spPr>
        <p:txBody>
          <a:bodyPr>
            <a:normAutofit/>
          </a:bodyPr>
          <a:lstStyle/>
          <a:p>
            <a:r>
              <a:rPr lang="en-GB" sz="6000" dirty="0">
                <a:solidFill>
                  <a:schemeClr val="tx2"/>
                </a:solidFill>
              </a:rPr>
              <a:t>Group Work Discussion</a:t>
            </a:r>
          </a:p>
        </p:txBody>
      </p:sp>
    </p:spTree>
    <p:extLst>
      <p:ext uri="{BB962C8B-B14F-4D97-AF65-F5344CB8AC3E}">
        <p14:creationId xmlns:p14="http://schemas.microsoft.com/office/powerpoint/2010/main" val="342780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34F1-007C-257C-50BA-540B5B3F980A}"/>
              </a:ext>
            </a:extLst>
          </p:cNvPr>
          <p:cNvSpPr>
            <a:spLocks noGrp="1"/>
          </p:cNvSpPr>
          <p:nvPr>
            <p:ph type="title"/>
          </p:nvPr>
        </p:nvSpPr>
        <p:spPr/>
        <p:txBody>
          <a:bodyPr/>
          <a:lstStyle/>
          <a:p>
            <a:r>
              <a:rPr lang="en-GB" dirty="0"/>
              <a:t>Aims and Objectives of Presentation</a:t>
            </a:r>
          </a:p>
        </p:txBody>
      </p:sp>
      <p:sp>
        <p:nvSpPr>
          <p:cNvPr id="3" name="Content Placeholder 2">
            <a:extLst>
              <a:ext uri="{FF2B5EF4-FFF2-40B4-BE49-F238E27FC236}">
                <a16:creationId xmlns:a16="http://schemas.microsoft.com/office/drawing/2014/main" id="{68DC1457-6AE7-EC3E-3F14-BECDA0167FED}"/>
              </a:ext>
            </a:extLst>
          </p:cNvPr>
          <p:cNvSpPr>
            <a:spLocks noGrp="1"/>
          </p:cNvSpPr>
          <p:nvPr>
            <p:ph idx="1"/>
          </p:nvPr>
        </p:nvSpPr>
        <p:spPr/>
        <p:txBody>
          <a:bodyPr>
            <a:normAutofit lnSpcReduction="10000"/>
          </a:bodyPr>
          <a:lstStyle/>
          <a:p>
            <a:pPr marL="0" indent="0">
              <a:buNone/>
            </a:pPr>
            <a:r>
              <a:rPr lang="en-GB" b="1" u="sng" dirty="0"/>
              <a:t>Aim</a:t>
            </a:r>
          </a:p>
          <a:p>
            <a:endParaRPr lang="en-GB" dirty="0"/>
          </a:p>
          <a:p>
            <a:r>
              <a:rPr lang="en-GB" dirty="0"/>
              <a:t>Demonstrate the agreed group approach</a:t>
            </a:r>
          </a:p>
          <a:p>
            <a:pPr marL="0" indent="0">
              <a:buNone/>
            </a:pPr>
            <a:endParaRPr lang="en-GB" dirty="0"/>
          </a:p>
          <a:p>
            <a:pPr marL="0" indent="0">
              <a:buNone/>
            </a:pPr>
            <a:r>
              <a:rPr lang="en-GB" b="1" u="sng" dirty="0"/>
              <a:t>Objectives</a:t>
            </a:r>
          </a:p>
          <a:p>
            <a:pPr marL="0" indent="0">
              <a:buNone/>
            </a:pPr>
            <a:endParaRPr lang="en-GB" b="1" u="sng" dirty="0"/>
          </a:p>
          <a:p>
            <a:r>
              <a:rPr lang="en-GB" dirty="0"/>
              <a:t>Showcase the agreed topic chosen and direction</a:t>
            </a:r>
          </a:p>
          <a:p>
            <a:r>
              <a:rPr lang="en-GB" dirty="0"/>
              <a:t>Showcase data acquired from various sources</a:t>
            </a:r>
          </a:p>
          <a:p>
            <a:r>
              <a:rPr lang="en-GB" dirty="0"/>
              <a:t>Showcase different file types used</a:t>
            </a:r>
          </a:p>
          <a:p>
            <a:r>
              <a:rPr lang="en-GB" dirty="0"/>
              <a:t>Showcase my individual approach</a:t>
            </a:r>
          </a:p>
        </p:txBody>
      </p:sp>
      <p:pic>
        <p:nvPicPr>
          <p:cNvPr id="5" name="Picture 4" descr="A hand writing a word on a white board&#10;&#10;Description automatically generated">
            <a:extLst>
              <a:ext uri="{FF2B5EF4-FFF2-40B4-BE49-F238E27FC236}">
                <a16:creationId xmlns:a16="http://schemas.microsoft.com/office/drawing/2014/main" id="{712E4BE8-F1F6-2FF7-38E8-CD5F82610D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06937" y="1825625"/>
            <a:ext cx="3246863" cy="2164575"/>
          </a:xfrm>
          <a:prstGeom prst="rect">
            <a:avLst/>
          </a:prstGeom>
        </p:spPr>
      </p:pic>
      <p:sp>
        <p:nvSpPr>
          <p:cNvPr id="6" name="TextBox 5">
            <a:extLst>
              <a:ext uri="{FF2B5EF4-FFF2-40B4-BE49-F238E27FC236}">
                <a16:creationId xmlns:a16="http://schemas.microsoft.com/office/drawing/2014/main" id="{4198E191-1D0B-9C91-1D23-1D0C4561D32A}"/>
              </a:ext>
            </a:extLst>
          </p:cNvPr>
          <p:cNvSpPr txBox="1"/>
          <p:nvPr/>
        </p:nvSpPr>
        <p:spPr>
          <a:xfrm>
            <a:off x="8270719" y="4125137"/>
            <a:ext cx="2919297" cy="230832"/>
          </a:xfrm>
          <a:prstGeom prst="rect">
            <a:avLst/>
          </a:prstGeom>
          <a:noFill/>
        </p:spPr>
        <p:txBody>
          <a:bodyPr wrap="square" rtlCol="0">
            <a:spAutoFit/>
          </a:bodyPr>
          <a:lstStyle/>
          <a:p>
            <a:r>
              <a:rPr lang="en-GB" sz="900" dirty="0">
                <a:solidFill>
                  <a:srgbClr val="12A3C9"/>
                </a:solidFill>
                <a:hlinkClick r:id="rId4" tooltip="https://www.thebluediamondgallery.com/handwriting/o/objectives.html">
                  <a:extLst>
                    <a:ext uri="{A12FA001-AC4F-418D-AE19-62706E023703}">
                      <ahyp:hlinkClr xmlns:ahyp="http://schemas.microsoft.com/office/drawing/2018/hyperlinkcolor" val="tx"/>
                    </a:ext>
                  </a:extLst>
                </a:hlinkClick>
              </a:rPr>
              <a:t>This Photo</a:t>
            </a:r>
            <a:r>
              <a:rPr lang="en-GB" sz="900" dirty="0">
                <a:solidFill>
                  <a:srgbClr val="12A3C9"/>
                </a:solidFill>
              </a:rPr>
              <a:t> </a:t>
            </a:r>
            <a:r>
              <a:rPr lang="en-GB" sz="900" dirty="0">
                <a:solidFill>
                  <a:schemeClr val="accent1">
                    <a:lumMod val="50000"/>
                  </a:schemeClr>
                </a:solidFill>
              </a:rPr>
              <a:t>by Unknown Author is licensed under </a:t>
            </a:r>
            <a:r>
              <a:rPr lang="en-GB" sz="900" dirty="0">
                <a:solidFill>
                  <a:srgbClr val="12A3C9"/>
                </a:solidFill>
                <a:hlinkClick r:id="rId5" tooltip="https://creativecommons.org/licenses/by-sa/3.0/">
                  <a:extLst>
                    <a:ext uri="{A12FA001-AC4F-418D-AE19-62706E023703}">
                      <ahyp:hlinkClr xmlns:ahyp="http://schemas.microsoft.com/office/drawing/2018/hyperlinkcolor" val="tx"/>
                    </a:ext>
                  </a:extLst>
                </a:hlinkClick>
              </a:rPr>
              <a:t>CC</a:t>
            </a:r>
            <a:r>
              <a:rPr lang="en-GB" sz="900" dirty="0">
                <a:solidFill>
                  <a:schemeClr val="accent1">
                    <a:lumMod val="50000"/>
                  </a:schemeClr>
                </a:solidFill>
                <a:hlinkClick r:id="rId5" tooltip="https://creativecommons.org/licenses/by-sa/3.0/">
                  <a:extLst>
                    <a:ext uri="{A12FA001-AC4F-418D-AE19-62706E023703}">
                      <ahyp:hlinkClr xmlns:ahyp="http://schemas.microsoft.com/office/drawing/2018/hyperlinkcolor" val="tx"/>
                    </a:ext>
                  </a:extLst>
                </a:hlinkClick>
              </a:rPr>
              <a:t> </a:t>
            </a:r>
            <a:r>
              <a:rPr lang="en-GB" sz="900" dirty="0">
                <a:solidFill>
                  <a:srgbClr val="12A3C9"/>
                </a:solidFill>
                <a:hlinkClick r:id="rId5" tooltip="https://creativecommons.org/licenses/by-sa/3.0/">
                  <a:extLst>
                    <a:ext uri="{A12FA001-AC4F-418D-AE19-62706E023703}">
                      <ahyp:hlinkClr xmlns:ahyp="http://schemas.microsoft.com/office/drawing/2018/hyperlinkcolor" val="tx"/>
                    </a:ext>
                  </a:extLst>
                </a:hlinkClick>
              </a:rPr>
              <a:t>BY-SA</a:t>
            </a:r>
            <a:endParaRPr lang="en-GB" sz="900" dirty="0"/>
          </a:p>
        </p:txBody>
      </p:sp>
    </p:spTree>
    <p:extLst>
      <p:ext uri="{BB962C8B-B14F-4D97-AF65-F5344CB8AC3E}">
        <p14:creationId xmlns:p14="http://schemas.microsoft.com/office/powerpoint/2010/main" val="3971002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0D486-50D1-FF43-370A-62CC31766BA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4A71F63-39C2-0ACA-6BAD-FBAFDEC61BAF}"/>
              </a:ext>
            </a:extLst>
          </p:cNvPr>
          <p:cNvSpPr>
            <a:spLocks noGrp="1"/>
          </p:cNvSpPr>
          <p:nvPr>
            <p:ph idx="1"/>
          </p:nvPr>
        </p:nvSpPr>
        <p:spPr/>
        <p:txBody>
          <a:bodyPr>
            <a:normAutofit/>
          </a:bodyPr>
          <a:lstStyle/>
          <a:p>
            <a:r>
              <a:rPr lang="en-GB" dirty="0"/>
              <a:t>Geographical Information Systems (GIS) allow for retrieval, storage, analysis and presentation of geographical data [1]</a:t>
            </a:r>
          </a:p>
          <a:p>
            <a:pPr marL="0" indent="0">
              <a:buNone/>
            </a:pPr>
            <a:endParaRPr lang="en-GB" dirty="0"/>
          </a:p>
          <a:p>
            <a:r>
              <a:rPr lang="en-GB" dirty="0"/>
              <a:t>GIS used to assist with informed decision making. Examples include:</a:t>
            </a:r>
          </a:p>
          <a:p>
            <a:endParaRPr lang="en-GB" dirty="0"/>
          </a:p>
          <a:p>
            <a:pPr lvl="1"/>
            <a:r>
              <a:rPr lang="en-GB" dirty="0"/>
              <a:t>Private companies researching suitable locations (shops, offices, headquarters etc)</a:t>
            </a:r>
          </a:p>
          <a:p>
            <a:pPr lvl="1"/>
            <a:r>
              <a:rPr lang="en-GB" dirty="0"/>
              <a:t>Public sector/government targeting areas like improving healthcare drives</a:t>
            </a:r>
          </a:p>
          <a:p>
            <a:pPr lvl="1"/>
            <a:r>
              <a:rPr lang="en-GB" dirty="0"/>
              <a:t>Study of geographical disparity of obesity in USA concluded a significant relation and recommended geographical health policies [2]</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4781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82296-D6DF-CF51-9241-9AF3E658E2BA}"/>
              </a:ext>
            </a:extLst>
          </p:cNvPr>
          <p:cNvSpPr>
            <a:spLocks noGrp="1"/>
          </p:cNvSpPr>
          <p:nvPr>
            <p:ph type="title"/>
          </p:nvPr>
        </p:nvSpPr>
        <p:spPr/>
        <p:txBody>
          <a:bodyPr>
            <a:normAutofit/>
          </a:bodyPr>
          <a:lstStyle/>
          <a:p>
            <a:r>
              <a:rPr lang="en-GB" dirty="0"/>
              <a:t>Chosen Case Study and Agreed Path</a:t>
            </a:r>
          </a:p>
        </p:txBody>
      </p:sp>
      <p:sp>
        <p:nvSpPr>
          <p:cNvPr id="3" name="Content Placeholder 2">
            <a:extLst>
              <a:ext uri="{FF2B5EF4-FFF2-40B4-BE49-F238E27FC236}">
                <a16:creationId xmlns:a16="http://schemas.microsoft.com/office/drawing/2014/main" id="{08E91382-90A2-D40B-7CB1-A8F6C517BBA3}"/>
              </a:ext>
            </a:extLst>
          </p:cNvPr>
          <p:cNvSpPr>
            <a:spLocks noGrp="1"/>
          </p:cNvSpPr>
          <p:nvPr>
            <p:ph idx="1"/>
          </p:nvPr>
        </p:nvSpPr>
        <p:spPr/>
        <p:txBody>
          <a:bodyPr>
            <a:normAutofit fontScale="92500" lnSpcReduction="10000"/>
          </a:bodyPr>
          <a:lstStyle/>
          <a:p>
            <a:r>
              <a:rPr lang="en-GB" dirty="0"/>
              <a:t>Measles, Mumps and Rubella (MMR) uptake agreed</a:t>
            </a:r>
          </a:p>
          <a:p>
            <a:endParaRPr lang="en-GB" dirty="0"/>
          </a:p>
          <a:p>
            <a:r>
              <a:rPr lang="en-GB" dirty="0"/>
              <a:t>Detail via Local Health Boards (LHB) or Unitary Authority</a:t>
            </a:r>
          </a:p>
          <a:p>
            <a:endParaRPr lang="en-GB" dirty="0"/>
          </a:p>
          <a:p>
            <a:r>
              <a:rPr lang="en-GB" dirty="0"/>
              <a:t>Middle Layer Super Outer Area (MSOA) best approach agreed</a:t>
            </a:r>
          </a:p>
          <a:p>
            <a:endParaRPr lang="en-GB" dirty="0"/>
          </a:p>
          <a:p>
            <a:r>
              <a:rPr lang="en-GB" dirty="0"/>
              <a:t>Lower Layer Super Outer Area (LSOA) discussed, but decision made not to use this</a:t>
            </a:r>
          </a:p>
          <a:p>
            <a:endParaRPr lang="en-GB" dirty="0"/>
          </a:p>
          <a:p>
            <a:r>
              <a:rPr lang="en-GB" dirty="0"/>
              <a:t>Census data for 2011 used. 2021 data not fully available yet, leading to possible inconsistencies</a:t>
            </a:r>
          </a:p>
        </p:txBody>
      </p:sp>
    </p:spTree>
    <p:extLst>
      <p:ext uri="{BB962C8B-B14F-4D97-AF65-F5344CB8AC3E}">
        <p14:creationId xmlns:p14="http://schemas.microsoft.com/office/powerpoint/2010/main" val="1174088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A6795-D22B-220F-1F00-F7383A5BBF99}"/>
              </a:ext>
            </a:extLst>
          </p:cNvPr>
          <p:cNvSpPr>
            <a:spLocks noGrp="1"/>
          </p:cNvSpPr>
          <p:nvPr>
            <p:ph type="title"/>
          </p:nvPr>
        </p:nvSpPr>
        <p:spPr/>
        <p:txBody>
          <a:bodyPr>
            <a:normAutofit/>
          </a:bodyPr>
          <a:lstStyle/>
          <a:p>
            <a:r>
              <a:rPr lang="en-GB" dirty="0"/>
              <a:t>Group Data Acquisition</a:t>
            </a:r>
          </a:p>
        </p:txBody>
      </p:sp>
      <p:sp>
        <p:nvSpPr>
          <p:cNvPr id="3" name="Content Placeholder 2">
            <a:extLst>
              <a:ext uri="{FF2B5EF4-FFF2-40B4-BE49-F238E27FC236}">
                <a16:creationId xmlns:a16="http://schemas.microsoft.com/office/drawing/2014/main" id="{726FDC79-08C8-B33A-B594-EFC68961D063}"/>
              </a:ext>
            </a:extLst>
          </p:cNvPr>
          <p:cNvSpPr>
            <a:spLocks noGrp="1"/>
          </p:cNvSpPr>
          <p:nvPr>
            <p:ph idx="1"/>
          </p:nvPr>
        </p:nvSpPr>
        <p:spPr/>
        <p:txBody>
          <a:bodyPr>
            <a:normAutofit fontScale="77500" lnSpcReduction="20000"/>
          </a:bodyPr>
          <a:lstStyle/>
          <a:p>
            <a:r>
              <a:rPr lang="en-GB" dirty="0"/>
              <a:t>Total amount of data acquired – Between 50 - 60</a:t>
            </a:r>
          </a:p>
          <a:p>
            <a:pPr marL="0" indent="0">
              <a:buNone/>
            </a:pPr>
            <a:endParaRPr lang="en-GB" dirty="0"/>
          </a:p>
          <a:p>
            <a:r>
              <a:rPr lang="en-GB" dirty="0"/>
              <a:t>Data retrieved from:</a:t>
            </a:r>
          </a:p>
          <a:p>
            <a:pPr marL="0" indent="0">
              <a:buNone/>
            </a:pPr>
            <a:endParaRPr lang="en-GB" dirty="0"/>
          </a:p>
          <a:p>
            <a:pPr lvl="1"/>
            <a:r>
              <a:rPr lang="en-GB" dirty="0"/>
              <a:t>UK Data Services </a:t>
            </a:r>
          </a:p>
          <a:p>
            <a:pPr lvl="1"/>
            <a:r>
              <a:rPr lang="en-GB" dirty="0"/>
              <a:t>Health Map Wales </a:t>
            </a:r>
          </a:p>
          <a:p>
            <a:pPr lvl="1"/>
            <a:r>
              <a:rPr lang="en-GB" dirty="0" err="1"/>
              <a:t>InFuse</a:t>
            </a:r>
            <a:endParaRPr lang="en-GB" dirty="0"/>
          </a:p>
          <a:p>
            <a:pPr lvl="1"/>
            <a:r>
              <a:rPr lang="en-GB" dirty="0"/>
              <a:t>Annual PEDW Data Tables</a:t>
            </a:r>
          </a:p>
          <a:p>
            <a:pPr lvl="1"/>
            <a:r>
              <a:rPr lang="en-GB" dirty="0"/>
              <a:t>Public Health Wales (PHW)</a:t>
            </a:r>
          </a:p>
          <a:p>
            <a:pPr lvl="1"/>
            <a:endParaRPr lang="en-GB" dirty="0"/>
          </a:p>
          <a:p>
            <a:r>
              <a:rPr lang="en-GB" dirty="0"/>
              <a:t>Gathered demographic data like age, sex, economic activity, ethnic group and occupation</a:t>
            </a:r>
          </a:p>
          <a:p>
            <a:r>
              <a:rPr lang="en-GB" dirty="0"/>
              <a:t>Gathered healthcare data like 1</a:t>
            </a:r>
            <a:r>
              <a:rPr lang="en-GB" baseline="30000" dirty="0"/>
              <a:t>st</a:t>
            </a:r>
            <a:r>
              <a:rPr lang="en-GB" dirty="0"/>
              <a:t> and 2</a:t>
            </a:r>
            <a:r>
              <a:rPr lang="en-GB" baseline="30000" dirty="0"/>
              <a:t>nd</a:t>
            </a:r>
            <a:r>
              <a:rPr lang="en-GB" dirty="0"/>
              <a:t> doses of MMR vaccine, life expectancy and mortality </a:t>
            </a:r>
          </a:p>
          <a:p>
            <a:r>
              <a:rPr lang="en-GB" dirty="0"/>
              <a:t>Assists group to analyse data, find patterns and perform further in-depth investigations, improving decision making and make informed recommendations</a:t>
            </a:r>
          </a:p>
        </p:txBody>
      </p:sp>
      <p:pic>
        <p:nvPicPr>
          <p:cNvPr id="5" name="Picture 4" descr="A wooden letter tiles on a table&#10;&#10;Description automatically generated">
            <a:extLst>
              <a:ext uri="{FF2B5EF4-FFF2-40B4-BE49-F238E27FC236}">
                <a16:creationId xmlns:a16="http://schemas.microsoft.com/office/drawing/2014/main" id="{4508A39B-A262-CA58-6F39-C92D5CE61D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98680" y="1027906"/>
            <a:ext cx="4255120" cy="2836747"/>
          </a:xfrm>
          <a:prstGeom prst="rect">
            <a:avLst/>
          </a:prstGeom>
        </p:spPr>
      </p:pic>
      <p:sp>
        <p:nvSpPr>
          <p:cNvPr id="6" name="TextBox 5">
            <a:extLst>
              <a:ext uri="{FF2B5EF4-FFF2-40B4-BE49-F238E27FC236}">
                <a16:creationId xmlns:a16="http://schemas.microsoft.com/office/drawing/2014/main" id="{BB008BDC-D5A7-829B-BEE9-7A92667F26BD}"/>
              </a:ext>
            </a:extLst>
          </p:cNvPr>
          <p:cNvSpPr txBox="1"/>
          <p:nvPr/>
        </p:nvSpPr>
        <p:spPr>
          <a:xfrm>
            <a:off x="7774258" y="3999435"/>
            <a:ext cx="2903964" cy="230832"/>
          </a:xfrm>
          <a:prstGeom prst="rect">
            <a:avLst/>
          </a:prstGeom>
          <a:noFill/>
        </p:spPr>
        <p:txBody>
          <a:bodyPr wrap="square" rtlCol="0">
            <a:spAutoFit/>
          </a:bodyPr>
          <a:lstStyle/>
          <a:p>
            <a:r>
              <a:rPr lang="en-GB" sz="900" dirty="0">
                <a:hlinkClick r:id="rId4" tooltip="https://www.thebluediamondgallery.com/wooden-tile/d/data.html"/>
              </a:rPr>
              <a:t>This Photo</a:t>
            </a:r>
            <a:r>
              <a:rPr lang="en-GB" sz="900" dirty="0"/>
              <a:t> </a:t>
            </a:r>
            <a:r>
              <a:rPr lang="en-GB" sz="900" dirty="0">
                <a:solidFill>
                  <a:schemeClr val="accent1">
                    <a:lumMod val="50000"/>
                  </a:schemeClr>
                </a:solidFill>
              </a:rPr>
              <a:t>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771136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FA110-49CA-EA6D-54CF-744177006185}"/>
              </a:ext>
            </a:extLst>
          </p:cNvPr>
          <p:cNvSpPr>
            <a:spLocks noGrp="1"/>
          </p:cNvSpPr>
          <p:nvPr>
            <p:ph type="title"/>
          </p:nvPr>
        </p:nvSpPr>
        <p:spPr/>
        <p:txBody>
          <a:bodyPr>
            <a:normAutofit/>
          </a:bodyPr>
          <a:lstStyle/>
          <a:p>
            <a:r>
              <a:rPr lang="en-GB" dirty="0"/>
              <a:t>Data Retrieval and File Types for GIS Build</a:t>
            </a:r>
          </a:p>
        </p:txBody>
      </p:sp>
      <p:sp>
        <p:nvSpPr>
          <p:cNvPr id="3" name="Content Placeholder 2">
            <a:extLst>
              <a:ext uri="{FF2B5EF4-FFF2-40B4-BE49-F238E27FC236}">
                <a16:creationId xmlns:a16="http://schemas.microsoft.com/office/drawing/2014/main" id="{6E4E2442-3879-E223-EDF2-570C6CD09595}"/>
              </a:ext>
            </a:extLst>
          </p:cNvPr>
          <p:cNvSpPr>
            <a:spLocks noGrp="1"/>
          </p:cNvSpPr>
          <p:nvPr>
            <p:ph idx="1"/>
          </p:nvPr>
        </p:nvSpPr>
        <p:spPr/>
        <p:txBody>
          <a:bodyPr>
            <a:normAutofit lnSpcReduction="10000"/>
          </a:bodyPr>
          <a:lstStyle/>
          <a:p>
            <a:r>
              <a:rPr lang="en-GB" dirty="0"/>
              <a:t>File types used for MapInfo compatibility:</a:t>
            </a:r>
          </a:p>
          <a:p>
            <a:pPr marL="0" indent="0">
              <a:buNone/>
            </a:pPr>
            <a:endParaRPr lang="en-GB" dirty="0"/>
          </a:p>
          <a:p>
            <a:pPr lvl="1"/>
            <a:r>
              <a:rPr lang="en-GB" dirty="0"/>
              <a:t>‘Tab’</a:t>
            </a:r>
          </a:p>
          <a:p>
            <a:pPr lvl="1"/>
            <a:r>
              <a:rPr lang="en-GB" dirty="0"/>
              <a:t>‘Shape’ </a:t>
            </a:r>
          </a:p>
          <a:p>
            <a:pPr lvl="1"/>
            <a:r>
              <a:rPr lang="en-GB" dirty="0"/>
              <a:t>‘Excel’ </a:t>
            </a:r>
          </a:p>
          <a:p>
            <a:pPr lvl="1"/>
            <a:r>
              <a:rPr lang="en-GB" dirty="0"/>
              <a:t>‘CSV’</a:t>
            </a:r>
          </a:p>
          <a:p>
            <a:pPr marL="457200" lvl="1" indent="0">
              <a:buNone/>
            </a:pPr>
            <a:endParaRPr lang="en-GB" dirty="0"/>
          </a:p>
          <a:p>
            <a:r>
              <a:rPr lang="en-GB" dirty="0"/>
              <a:t>‘Tab’ files build main layers of GIS like MSOA and LHBs </a:t>
            </a:r>
          </a:p>
          <a:p>
            <a:r>
              <a:rPr lang="en-GB" dirty="0"/>
              <a:t>‘Shape’ files provide geometric data like spatial vector, pinpointing locations and show areas [3], [4]</a:t>
            </a:r>
          </a:p>
          <a:p>
            <a:r>
              <a:rPr lang="en-GB" dirty="0"/>
              <a:t>‘Excel’ and ‘CSV’ files provide raw data required for analysis</a:t>
            </a:r>
          </a:p>
        </p:txBody>
      </p:sp>
      <p:pic>
        <p:nvPicPr>
          <p:cNvPr id="5" name="Picture 4" descr="A stack of files with papers&#10;&#10;Description automatically generated">
            <a:extLst>
              <a:ext uri="{FF2B5EF4-FFF2-40B4-BE49-F238E27FC236}">
                <a16:creationId xmlns:a16="http://schemas.microsoft.com/office/drawing/2014/main" id="{8C200CBA-6410-C671-54A6-3A932B6AA51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21883" y="1465011"/>
            <a:ext cx="3531917" cy="2443886"/>
          </a:xfrm>
          <a:prstGeom prst="rect">
            <a:avLst/>
          </a:prstGeom>
        </p:spPr>
      </p:pic>
      <p:sp>
        <p:nvSpPr>
          <p:cNvPr id="6" name="TextBox 5">
            <a:extLst>
              <a:ext uri="{FF2B5EF4-FFF2-40B4-BE49-F238E27FC236}">
                <a16:creationId xmlns:a16="http://schemas.microsoft.com/office/drawing/2014/main" id="{FE0D4A37-9196-F72A-0522-9656E94A97E4}"/>
              </a:ext>
            </a:extLst>
          </p:cNvPr>
          <p:cNvSpPr txBox="1"/>
          <p:nvPr/>
        </p:nvSpPr>
        <p:spPr>
          <a:xfrm>
            <a:off x="8029109" y="4043834"/>
            <a:ext cx="3117463" cy="230832"/>
          </a:xfrm>
          <a:prstGeom prst="rect">
            <a:avLst/>
          </a:prstGeom>
          <a:noFill/>
        </p:spPr>
        <p:txBody>
          <a:bodyPr wrap="square" rtlCol="0">
            <a:spAutoFit/>
          </a:bodyPr>
          <a:lstStyle/>
          <a:p>
            <a:r>
              <a:rPr lang="en-GB" sz="900" dirty="0">
                <a:hlinkClick r:id="rId4" tooltip="https://www.campocasoli.org/documenti/"/>
              </a:rPr>
              <a:t>This Photo</a:t>
            </a:r>
            <a:r>
              <a:rPr lang="en-GB" sz="900" dirty="0"/>
              <a:t> </a:t>
            </a:r>
            <a:r>
              <a:rPr lang="en-GB" sz="900" dirty="0">
                <a:solidFill>
                  <a:schemeClr val="accent1">
                    <a:lumMod val="50000"/>
                  </a:schemeClr>
                </a:solidFill>
              </a:rPr>
              <a:t>by Unknown Author is licensed under </a:t>
            </a:r>
            <a:r>
              <a:rPr lang="en-GB" sz="900" dirty="0">
                <a:hlinkClick r:id="rId5" tooltip="https://creativecommons.org/licenses/by-nc-nd/3.0/"/>
              </a:rPr>
              <a:t>CC BY-NC-ND</a:t>
            </a:r>
            <a:endParaRPr lang="en-GB" sz="900" dirty="0"/>
          </a:p>
        </p:txBody>
      </p:sp>
    </p:spTree>
    <p:extLst>
      <p:ext uri="{BB962C8B-B14F-4D97-AF65-F5344CB8AC3E}">
        <p14:creationId xmlns:p14="http://schemas.microsoft.com/office/powerpoint/2010/main" val="4062917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8C7BB-5581-B684-AF13-01293082DC24}"/>
              </a:ext>
            </a:extLst>
          </p:cNvPr>
          <p:cNvSpPr>
            <a:spLocks noGrp="1"/>
          </p:cNvSpPr>
          <p:nvPr>
            <p:ph type="title"/>
          </p:nvPr>
        </p:nvSpPr>
        <p:spPr/>
        <p:txBody>
          <a:bodyPr>
            <a:normAutofit/>
          </a:bodyPr>
          <a:lstStyle/>
          <a:p>
            <a:r>
              <a:rPr lang="en-GB" dirty="0"/>
              <a:t>My Individual Pathway</a:t>
            </a:r>
          </a:p>
        </p:txBody>
      </p:sp>
      <p:sp>
        <p:nvSpPr>
          <p:cNvPr id="3" name="Content Placeholder 2">
            <a:extLst>
              <a:ext uri="{FF2B5EF4-FFF2-40B4-BE49-F238E27FC236}">
                <a16:creationId xmlns:a16="http://schemas.microsoft.com/office/drawing/2014/main" id="{7DB15176-3C2E-8F1E-37DB-F1310F552F6E}"/>
              </a:ext>
            </a:extLst>
          </p:cNvPr>
          <p:cNvSpPr>
            <a:spLocks noGrp="1"/>
          </p:cNvSpPr>
          <p:nvPr>
            <p:ph idx="1"/>
          </p:nvPr>
        </p:nvSpPr>
        <p:spPr/>
        <p:txBody>
          <a:bodyPr>
            <a:normAutofit fontScale="70000" lnSpcReduction="20000"/>
          </a:bodyPr>
          <a:lstStyle/>
          <a:p>
            <a:r>
              <a:rPr lang="en-GB" b="1" dirty="0"/>
              <a:t>Explain why measles has become prevalent within Wales in the past 10-11 years</a:t>
            </a:r>
          </a:p>
          <a:p>
            <a:pPr marL="0" indent="0">
              <a:buNone/>
            </a:pPr>
            <a:endParaRPr lang="en-GB" dirty="0"/>
          </a:p>
          <a:p>
            <a:r>
              <a:rPr lang="en-GB" dirty="0"/>
              <a:t>Measles reoccurred in Wales in 2012, with epidemic in Swansea [5]</a:t>
            </a:r>
          </a:p>
          <a:p>
            <a:endParaRPr lang="en-GB" dirty="0"/>
          </a:p>
          <a:p>
            <a:r>
              <a:rPr lang="en-GB" dirty="0"/>
              <a:t>BBC article highlighted urgency in UK for measles with vaccinations dropping to 10 year low, prompting vaccination plea from PHW [6], [7]</a:t>
            </a:r>
          </a:p>
          <a:p>
            <a:endParaRPr lang="en-GB" dirty="0"/>
          </a:p>
          <a:p>
            <a:r>
              <a:rPr lang="en-GB" dirty="0"/>
              <a:t>Could rise in cases be due to, for example:</a:t>
            </a:r>
          </a:p>
          <a:p>
            <a:pPr marL="457200" lvl="1" indent="0">
              <a:buNone/>
            </a:pPr>
            <a:endParaRPr lang="en-GB" dirty="0"/>
          </a:p>
          <a:p>
            <a:pPr lvl="1"/>
            <a:r>
              <a:rPr lang="en-GB" dirty="0"/>
              <a:t>Deprivation (poverty/economic activity, lack of education etc)?</a:t>
            </a:r>
          </a:p>
          <a:p>
            <a:pPr lvl="1"/>
            <a:r>
              <a:rPr lang="en-GB" dirty="0"/>
              <a:t>Disproportion of ethnic minority groups?</a:t>
            </a:r>
          </a:p>
          <a:p>
            <a:pPr lvl="1"/>
            <a:r>
              <a:rPr lang="en-GB" dirty="0"/>
              <a:t>General uptake reluctance? </a:t>
            </a:r>
          </a:p>
          <a:p>
            <a:endParaRPr lang="en-GB" dirty="0"/>
          </a:p>
          <a:p>
            <a:r>
              <a:rPr lang="en-GB" dirty="0"/>
              <a:t>LSOA will assist to pinpoint specific patterns or areas, with Ordnance Survey from </a:t>
            </a:r>
            <a:r>
              <a:rPr lang="en-GB" dirty="0" err="1"/>
              <a:t>Digimap</a:t>
            </a:r>
            <a:r>
              <a:rPr lang="en-GB" dirty="0"/>
              <a:t> allowing for further detailed analysis.</a:t>
            </a:r>
          </a:p>
        </p:txBody>
      </p:sp>
    </p:spTree>
    <p:extLst>
      <p:ext uri="{BB962C8B-B14F-4D97-AF65-F5344CB8AC3E}">
        <p14:creationId xmlns:p14="http://schemas.microsoft.com/office/powerpoint/2010/main" val="3509212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D83C3-5118-65FA-E8DE-F0016184445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DCD4C9B-2CFF-734A-74BF-6EB09B586531}"/>
              </a:ext>
            </a:extLst>
          </p:cNvPr>
          <p:cNvSpPr>
            <a:spLocks noGrp="1"/>
          </p:cNvSpPr>
          <p:nvPr>
            <p:ph idx="1"/>
          </p:nvPr>
        </p:nvSpPr>
        <p:spPr/>
        <p:txBody>
          <a:bodyPr>
            <a:normAutofit fontScale="77500" lnSpcReduction="20000"/>
          </a:bodyPr>
          <a:lstStyle/>
          <a:p>
            <a:pPr marL="0" indent="0">
              <a:buNone/>
            </a:pPr>
            <a:r>
              <a:rPr lang="en-GB" dirty="0"/>
              <a:t>[1] R. B. Rustamov, </a:t>
            </a:r>
            <a:r>
              <a:rPr lang="en-GB" i="1" dirty="0"/>
              <a:t>Geographic information systems in geospatial intelligence</a:t>
            </a:r>
            <a:r>
              <a:rPr lang="en-GB" dirty="0"/>
              <a:t>, </a:t>
            </a:r>
            <a:r>
              <a:rPr lang="en-GB" dirty="0" err="1"/>
              <a:t>IntechOpen</a:t>
            </a:r>
            <a:r>
              <a:rPr lang="en-GB" dirty="0"/>
              <a:t>, 2020. [E-book]</a:t>
            </a:r>
          </a:p>
          <a:p>
            <a:pPr marL="0" indent="0">
              <a:buNone/>
            </a:pPr>
            <a:endParaRPr lang="en-GB" dirty="0"/>
          </a:p>
          <a:p>
            <a:pPr marL="0" indent="0">
              <a:buNone/>
            </a:pPr>
            <a:r>
              <a:rPr lang="en-GB" dirty="0"/>
              <a:t>[2] M. Chen, T. </a:t>
            </a:r>
            <a:r>
              <a:rPr lang="en-GB" dirty="0" err="1"/>
              <a:t>Creger</a:t>
            </a:r>
            <a:r>
              <a:rPr lang="en-GB" dirty="0"/>
              <a:t>, V. Howard, S. E. Judd, K. F. Harrington and K. R. Fontaine, “Association of community food environment and obesity among US adults: a geographical information system analysis”, </a:t>
            </a:r>
            <a:r>
              <a:rPr lang="en-GB" i="1" dirty="0"/>
              <a:t>Journal of epidemiology and community health (1979)</a:t>
            </a:r>
            <a:r>
              <a:rPr lang="en-GB" dirty="0"/>
              <a:t>, vol. 73, no. 2, pp. 148–155, Feb. 2019 [Online] Available: 10.1136/jech-2018-210838 [Accessed November 24, 2023].</a:t>
            </a:r>
          </a:p>
          <a:p>
            <a:pPr marL="0" indent="0">
              <a:buNone/>
            </a:pPr>
            <a:endParaRPr lang="en-GB" dirty="0"/>
          </a:p>
          <a:p>
            <a:pPr marL="0" indent="0">
              <a:buNone/>
            </a:pPr>
            <a:r>
              <a:rPr lang="en-GB" dirty="0"/>
              <a:t>[3] </a:t>
            </a:r>
            <a:r>
              <a:rPr lang="en-GB" dirty="0" err="1"/>
              <a:t>GISGeography</a:t>
            </a:r>
            <a:r>
              <a:rPr lang="en-GB" dirty="0"/>
              <a:t>, “ArcGIS Shapefile Files Types &amp; Extensions”, </a:t>
            </a:r>
            <a:r>
              <a:rPr lang="en-GB" i="1" dirty="0" err="1"/>
              <a:t>GISGeography</a:t>
            </a:r>
            <a:r>
              <a:rPr lang="en-GB" dirty="0"/>
              <a:t>, Sept. 6, 2023 [Online] Available: https://gisgeography.com/arcgis-shapefile-files-types-extensions/ [Accessed Nov. 26, 2023]. </a:t>
            </a:r>
          </a:p>
          <a:p>
            <a:pPr marL="0" indent="0">
              <a:buNone/>
            </a:pPr>
            <a:endParaRPr lang="en-GB" dirty="0"/>
          </a:p>
          <a:p>
            <a:pPr marL="0" indent="0">
              <a:buNone/>
            </a:pPr>
            <a:r>
              <a:rPr lang="en-GB" dirty="0"/>
              <a:t>[4] </a:t>
            </a:r>
            <a:r>
              <a:rPr lang="en-GB" dirty="0" err="1"/>
              <a:t>GISGeography</a:t>
            </a:r>
            <a:r>
              <a:rPr lang="en-GB" dirty="0"/>
              <a:t>, “Vector vs Raster in GIS: What’s the Difference?”, </a:t>
            </a:r>
            <a:r>
              <a:rPr lang="en-GB" i="1" dirty="0" err="1"/>
              <a:t>GISGeography</a:t>
            </a:r>
            <a:r>
              <a:rPr lang="en-GB" dirty="0"/>
              <a:t>, Nov. 4, 2023 [Online] Available: https://gisgeography.com/spatial-data-types-vector-raster/ [Accessed Nov. 26, 2023]. </a:t>
            </a:r>
          </a:p>
        </p:txBody>
      </p:sp>
    </p:spTree>
    <p:extLst>
      <p:ext uri="{BB962C8B-B14F-4D97-AF65-F5344CB8AC3E}">
        <p14:creationId xmlns:p14="http://schemas.microsoft.com/office/powerpoint/2010/main" val="1589876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D83C3-5118-65FA-E8DE-F00161844458}"/>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1DCD4C9B-2CFF-734A-74BF-6EB09B586531}"/>
              </a:ext>
            </a:extLst>
          </p:cNvPr>
          <p:cNvSpPr>
            <a:spLocks noGrp="1"/>
          </p:cNvSpPr>
          <p:nvPr>
            <p:ph idx="1"/>
          </p:nvPr>
        </p:nvSpPr>
        <p:spPr/>
        <p:txBody>
          <a:bodyPr>
            <a:normAutofit fontScale="92500"/>
          </a:bodyPr>
          <a:lstStyle/>
          <a:p>
            <a:pPr marL="0" indent="0">
              <a:buNone/>
            </a:pPr>
            <a:r>
              <a:rPr lang="en-GB" dirty="0"/>
              <a:t>[5] BBC, “Measles outbreak in maps and graphics”, </a:t>
            </a:r>
            <a:r>
              <a:rPr lang="en-GB" i="1" dirty="0"/>
              <a:t>BBC</a:t>
            </a:r>
            <a:r>
              <a:rPr lang="en-GB" dirty="0"/>
              <a:t>, May 2, 2013 [Online] Available: https://www.bbc.com/news/health-22277186 [Accessed Nov. 24, 2023]. </a:t>
            </a:r>
          </a:p>
          <a:p>
            <a:pPr marL="0" indent="0">
              <a:buNone/>
            </a:pPr>
            <a:endParaRPr lang="en-GB" dirty="0"/>
          </a:p>
          <a:p>
            <a:pPr marL="0" indent="0">
              <a:buNone/>
            </a:pPr>
            <a:r>
              <a:rPr lang="en-GB" dirty="0"/>
              <a:t>[6] M. Roberts, “Watch for measles, UK doctors told, as vaccine rate dips”, </a:t>
            </a:r>
            <a:r>
              <a:rPr lang="en-GB" i="1" dirty="0"/>
              <a:t>BBC</a:t>
            </a:r>
            <a:r>
              <a:rPr lang="en-GB" dirty="0"/>
              <a:t>, Nov. 21, 2023 [Online] Available: https://www.bbc.co.uk/news/health-67485037 [Accessed Nov. 24, 2023]. </a:t>
            </a:r>
          </a:p>
          <a:p>
            <a:pPr marL="0" indent="0">
              <a:buNone/>
            </a:pPr>
            <a:endParaRPr lang="en-GB" dirty="0"/>
          </a:p>
          <a:p>
            <a:pPr marL="0" indent="0">
              <a:buNone/>
            </a:pPr>
            <a:r>
              <a:rPr lang="en-GB" dirty="0"/>
              <a:t>[7] BBC, “Cardiff measles outbreak prompts MMR vaccination plea”, </a:t>
            </a:r>
            <a:r>
              <a:rPr lang="en-GB" i="1" dirty="0"/>
              <a:t>BBC</a:t>
            </a:r>
            <a:r>
              <a:rPr lang="en-GB" dirty="0"/>
              <a:t>, Nov. 1, 2023 [Online] Available: https://www.bbc.co.uk/news/uk-wales-67285817 [Accessed Nov. 24, 2023].</a:t>
            </a:r>
          </a:p>
        </p:txBody>
      </p:sp>
    </p:spTree>
    <p:extLst>
      <p:ext uri="{BB962C8B-B14F-4D97-AF65-F5344CB8AC3E}">
        <p14:creationId xmlns:p14="http://schemas.microsoft.com/office/powerpoint/2010/main" val="3906355293"/>
      </p:ext>
    </p:extLst>
  </p:cSld>
  <p:clrMapOvr>
    <a:masterClrMapping/>
  </p:clrMapOvr>
</p:sld>
</file>

<file path=ppt/theme/theme1.xml><?xml version="1.0" encoding="utf-8"?>
<a:theme xmlns:a="http://schemas.openxmlformats.org/drawingml/2006/main" name="dhcw">
  <a:themeElements>
    <a:clrScheme name="DHCW">
      <a:dk1>
        <a:srgbClr val="13A3C9"/>
      </a:dk1>
      <a:lt1>
        <a:srgbClr val="FFFFFF"/>
      </a:lt1>
      <a:dk2>
        <a:srgbClr val="2C3E72"/>
      </a:dk2>
      <a:lt2>
        <a:srgbClr val="FFFFFF"/>
      </a:lt2>
      <a:accent1>
        <a:srgbClr val="7F7F7F"/>
      </a:accent1>
      <a:accent2>
        <a:srgbClr val="2C3E72"/>
      </a:accent2>
      <a:accent3>
        <a:srgbClr val="13A3C9"/>
      </a:accent3>
      <a:accent4>
        <a:srgbClr val="2C3E72"/>
      </a:accent4>
      <a:accent5>
        <a:srgbClr val="F8CA4D"/>
      </a:accent5>
      <a:accent6>
        <a:srgbClr val="70CBE0"/>
      </a:accent6>
      <a:hlink>
        <a:srgbClr val="12A3C9"/>
      </a:hlink>
      <a:folHlink>
        <a:srgbClr val="12A3C9"/>
      </a:folHlink>
    </a:clrScheme>
    <a:fontScheme name="Custom 2">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HCW-SlideSet2022" id="{7BD4D4C7-2237-458A-AFA1-38E4DE641802}" vid="{30E5487E-15E2-4311-85D4-C1AB0EDECD5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Information xmlns="521d9ff8-e0e4-4f5c-8249-cd1c3b45e615">Please download and save to your own PC before editing</Information>
    <For_x0020_Print_x0020_or_x0020_Online_x002f__x0020_Web xmlns="521d9ff8-e0e4-4f5c-8249-cd1c3b45e615">For use in printed documents only</For_x0020_Print_x0020_or_x0020_Online_x002f__x0020_Web>
    <Thumbnail xmlns="521d9ff8-e0e4-4f5c-8249-cd1c3b45e615">{"type":"thumbnail","fileName":"basic-design-07.png","nativeFile":{},"fieldName":"Thumbnail","serverUrl":"https://nhswales365.sharepoint.com","fieldId":"1db8d53b-ed93-4da3-8cce-148be0b7f791","serverRelativeUrl":"/sites/DHCW_CORP_Graphics/SiteAssets/Lists/521d9ff8-e0e4-4f5c-8249-cd1c3b45e615/basic-design-07.png","id":"8ae0c834-f21d-4a41-92a4-6eefc3a6091a"}</Thumbnail>
    <TaxCatchAll xmlns="f60c554f-8d64-4c8e-9220-9a447885f1fb" xsi:nil="true"/>
    <lcf76f155ced4ddcb4097134ff3c332f xmlns="521d9ff8-e0e4-4f5c-8249-cd1c3b45e615">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4D377AB59904E4A84571201235C800C" ma:contentTypeVersion="19" ma:contentTypeDescription="Create a new document." ma:contentTypeScope="" ma:versionID="f3d726e004f5b208149c64355c096f6a">
  <xsd:schema xmlns:xsd="http://www.w3.org/2001/XMLSchema" xmlns:xs="http://www.w3.org/2001/XMLSchema" xmlns:p="http://schemas.microsoft.com/office/2006/metadata/properties" xmlns:ns2="521d9ff8-e0e4-4f5c-8249-cd1c3b45e615" xmlns:ns3="f60c554f-8d64-4c8e-9220-9a447885f1fb" targetNamespace="http://schemas.microsoft.com/office/2006/metadata/properties" ma:root="true" ma:fieldsID="49a384f7807fd60c0e8746134cb9c83c" ns2:_="" ns3:_="">
    <xsd:import namespace="521d9ff8-e0e4-4f5c-8249-cd1c3b45e615"/>
    <xsd:import namespace="f60c554f-8d64-4c8e-9220-9a447885f1fb"/>
    <xsd:element name="properties">
      <xsd:complexType>
        <xsd:sequence>
          <xsd:element name="documentManagement">
            <xsd:complexType>
              <xsd:all>
                <xsd:element ref="ns2:Thumbnail" minOccurs="0"/>
                <xsd:element ref="ns2:Information" minOccurs="0"/>
                <xsd:element ref="ns2:For_x0020_Print_x0020_or_x0020_Online_x002f__x0020_Web" minOccurs="0"/>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3:TaxCatchAll"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1d9ff8-e0e4-4f5c-8249-cd1c3b45e615" elementFormDefault="qualified">
    <xsd:import namespace="http://schemas.microsoft.com/office/2006/documentManagement/types"/>
    <xsd:import namespace="http://schemas.microsoft.com/office/infopath/2007/PartnerControls"/>
    <xsd:element name="Thumbnail" ma:index="1" nillable="true" ma:displayName="Thumbnail" ma:format="Thumbnail" ma:internalName="Thumbnail">
      <xsd:simpleType>
        <xsd:restriction base="dms:Unknown"/>
      </xsd:simpleType>
    </xsd:element>
    <xsd:element name="Information" ma:index="8" nillable="true" ma:displayName="Information" ma:hidden="true" ma:internalName="Information" ma:readOnly="false">
      <xsd:simpleType>
        <xsd:restriction base="dms:Note"/>
      </xsd:simpleType>
    </xsd:element>
    <xsd:element name="For_x0020_Print_x0020_or_x0020_Online_x002f__x0020_Web" ma:index="9" nillable="true" ma:displayName="For Print or Online/ Web" ma:default="For use in printed documents only" ma:format="RadioButtons" ma:hidden="true" ma:internalName="For_x0020_Print_x0020_or_x0020_Online_x002f__x0020_Web" ma:readOnly="false">
      <xsd:simpleType>
        <xsd:restriction base="dms:Choice">
          <xsd:enumeration value="For use in printed documents only"/>
          <xsd:enumeration value="For use online/web only"/>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hidden="true" ma:internalName="MediaServiceAutoTags" ma:readOnly="true">
      <xsd:simpleType>
        <xsd:restriction base="dms:Text"/>
      </xsd:simpleType>
    </xsd:element>
    <xsd:element name="MediaServiceOCR" ma:index="14" nillable="true" ma:displayName="Extracted Text" ma:hidden="true" ma:internalName="MediaServiceOCR"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hidden="true"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60c554f-8d64-4c8e-9220-9a447885f1fb" elementFormDefault="qualified">
    <xsd:import namespace="http://schemas.microsoft.com/office/2006/documentManagement/types"/>
    <xsd:import namespace="http://schemas.microsoft.com/office/infopath/2007/PartnerControls"/>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1" nillable="true" ma:displayName="Taxonomy Catch All Column" ma:hidden="true" ma:list="{618f0450-cd53-4277-9bc2-a3042936bb62}" ma:internalName="TaxCatchAll" ma:readOnly="false" ma:showField="CatchAllData" ma:web="f60c554f-8d64-4c8e-9220-9a447885f1f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FB4789-825D-488C-95E9-AE8381423F8D}">
  <ds:schemaRefs>
    <ds:schemaRef ds:uri="http://schemas.microsoft.com/office/2006/metadata/properties"/>
    <ds:schemaRef ds:uri="http://schemas.microsoft.com/office/infopath/2007/PartnerControls"/>
    <ds:schemaRef ds:uri="521d9ff8-e0e4-4f5c-8249-cd1c3b45e615"/>
    <ds:schemaRef ds:uri="f60c554f-8d64-4c8e-9220-9a447885f1fb"/>
  </ds:schemaRefs>
</ds:datastoreItem>
</file>

<file path=customXml/itemProps2.xml><?xml version="1.0" encoding="utf-8"?>
<ds:datastoreItem xmlns:ds="http://schemas.openxmlformats.org/officeDocument/2006/customXml" ds:itemID="{35E82CA7-F3BB-4D5E-949E-1808516CAA91}">
  <ds:schemaRefs>
    <ds:schemaRef ds:uri="http://schemas.microsoft.com/sharepoint/v3/contenttype/forms"/>
  </ds:schemaRefs>
</ds:datastoreItem>
</file>

<file path=customXml/itemProps3.xml><?xml version="1.0" encoding="utf-8"?>
<ds:datastoreItem xmlns:ds="http://schemas.openxmlformats.org/officeDocument/2006/customXml" ds:itemID="{C468A626-E9CD-42F3-BAD9-C288408CB7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21d9ff8-e0e4-4f5c-8249-cd1c3b45e615"/>
    <ds:schemaRef ds:uri="f60c554f-8d64-4c8e-9220-9a447885f1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DHCW-SlideSet2022</Template>
  <TotalTime>764</TotalTime>
  <Words>1392</Words>
  <Application>Microsoft Office PowerPoint</Application>
  <PresentationFormat>Widescreen</PresentationFormat>
  <Paragraphs>111</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dhcw</vt:lpstr>
      <vt:lpstr>Group Work Discussion</vt:lpstr>
      <vt:lpstr>Aims and Objectives of Presentation</vt:lpstr>
      <vt:lpstr>Introduction</vt:lpstr>
      <vt:lpstr>Chosen Case Study and Agreed Path</vt:lpstr>
      <vt:lpstr>Group Data Acquisition</vt:lpstr>
      <vt:lpstr>Data Retrieval and File Types for GIS Build</vt:lpstr>
      <vt:lpstr>My Individual Pathway</vt:lpstr>
      <vt:lpstr>References</vt:lpstr>
      <vt:lpstr>References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Protheroe-Hewitt (DHCW - Demographics)</dc:creator>
  <cp:lastModifiedBy>Steve Protheroe-Hewitt (2112883)</cp:lastModifiedBy>
  <cp:revision>197</cp:revision>
  <dcterms:created xsi:type="dcterms:W3CDTF">2023-04-19T15:19:31Z</dcterms:created>
  <dcterms:modified xsi:type="dcterms:W3CDTF">2023-11-30T10:59:16Z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0x010100F4D377AB59904E4A84571201235C800C</vt:lpwstr>
  </property>
</Properties>
</file>