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23"/>
  </p:notesMasterIdLst>
  <p:sldIdLst>
    <p:sldId id="256" r:id="rId2"/>
    <p:sldId id="279" r:id="rId3"/>
    <p:sldId id="280" r:id="rId4"/>
    <p:sldId id="257" r:id="rId5"/>
    <p:sldId id="258" r:id="rId6"/>
    <p:sldId id="259" r:id="rId7"/>
    <p:sldId id="260" r:id="rId8"/>
    <p:sldId id="261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C36A8F-BE64-9C4B-F32C-4F1DBB8B2682}" v="4276" dt="2024-04-29T18:00:30.363"/>
    <p1510:client id="{479289B8-A359-39F9-4823-F36E176E1F2E}" v="1033" dt="2024-04-29T08:31:56.5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theme" Target="theme/theme1.xml" Id="rId26" /><Relationship Type="http://schemas.openxmlformats.org/officeDocument/2006/relationships/slide" Target="slides/slide2.xml" Id="rId3" /><Relationship Type="http://schemas.openxmlformats.org/officeDocument/2006/relationships/slide" Target="slides/slide20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viewProps" Target="viewProps.xml" Id="rId25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19.xml" Id="rId20" /><Relationship Type="http://schemas.microsoft.com/office/2015/10/relationships/revisionInfo" Target="revisionInfo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presProps" Target="presProps.xml" Id="rId24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notesMaster" Target="notesMasters/notesMaster1.xml" Id="rId23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slide" Target="slides/slide21.xml" Id="rId22" /><Relationship Type="http://schemas.openxmlformats.org/officeDocument/2006/relationships/tableStyles" Target="tableStyles.xml" Id="rId27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A58B6-4117-4CEC-B291-19C98CE3D047}" type="datetimeFigureOut">
              <a:t>4/29/2024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C31CF-5AC2-4C72-BD4B-D362226B56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256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Make sure it is recorded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C31CF-5AC2-4C72-BD4B-D362226B56A4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9231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10-15 minute discussion around leadership, leaders </a:t>
            </a:r>
            <a:r>
              <a:rPr lang="en-US" dirty="0" err="1">
                <a:ea typeface="Calibri"/>
                <a:cs typeface="Calibri"/>
              </a:rPr>
              <a:t>etc</a:t>
            </a:r>
            <a:r>
              <a:rPr lang="en-US" dirty="0">
                <a:ea typeface="Calibri"/>
                <a:cs typeface="Calibri"/>
              </a:rPr>
              <a:t> (ice breaker)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C31CF-5AC2-4C72-BD4B-D362226B56A4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7931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You can read the chapter on critical theories of leadership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C31CF-5AC2-4C72-BD4B-D362226B56A4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49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560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319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971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609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049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01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32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887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982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946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962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4/29/2024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102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DE3B669-D0C6-43C4-9D0E-ED152B12D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7347" y="5422789"/>
            <a:ext cx="8888461" cy="706641"/>
          </a:xfrm>
        </p:spPr>
        <p:txBody>
          <a:bodyPr anchor="b">
            <a:normAutofit/>
          </a:bodyPr>
          <a:lstStyle/>
          <a:p>
            <a:r>
              <a:rPr lang="en-GB" sz="2800"/>
              <a:t>The Nature of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7348" y="6165748"/>
            <a:ext cx="8888460" cy="365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/>
              <a:t>Class 3: 30th April 2024</a:t>
            </a:r>
          </a:p>
          <a:p>
            <a:pPr>
              <a:lnSpc>
                <a:spcPct val="110000"/>
              </a:lnSpc>
            </a:pPr>
            <a:endParaRPr lang="en-GB" sz="1600"/>
          </a:p>
          <a:p>
            <a:pPr>
              <a:lnSpc>
                <a:spcPct val="110000"/>
              </a:lnSpc>
            </a:pPr>
            <a:endParaRPr lang="en-GB" sz="1600"/>
          </a:p>
        </p:txBody>
      </p:sp>
      <p:pic>
        <p:nvPicPr>
          <p:cNvPr id="4" name="Picture 3" descr="Plant growing in a concrete crack">
            <a:extLst>
              <a:ext uri="{FF2B5EF4-FFF2-40B4-BE49-F238E27FC236}">
                <a16:creationId xmlns:a16="http://schemas.microsoft.com/office/drawing/2014/main" id="{721F9DCC-7974-BE58-2FFF-64C5041FE9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5154" r="-2" b="1492"/>
          <a:stretch/>
        </p:blipFill>
        <p:spPr>
          <a:xfrm>
            <a:off x="-2" y="10"/>
            <a:ext cx="12192002" cy="514801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75D9F35-775B-4B73-BBB6-176A2E086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1741688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79125-F09D-1A72-5425-199BF441E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0040D-BDB6-02BC-9A0A-D7638A56A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Task 1</a:t>
            </a:r>
          </a:p>
          <a:p>
            <a:r>
              <a:rPr lang="en-GB" dirty="0"/>
              <a:t>You work in a Learning and Development role in a global company.  You've been asked to design a brochure to prepare new managers for their first global leadership role.  Your company has offices worldwide</a:t>
            </a:r>
          </a:p>
          <a:p>
            <a:r>
              <a:rPr lang="en-GB" dirty="0"/>
              <a:t>It must include:</a:t>
            </a:r>
          </a:p>
          <a:p>
            <a:r>
              <a:rPr lang="en-GB" dirty="0"/>
              <a:t>A written induction into the role of a leader in a global role</a:t>
            </a:r>
          </a:p>
          <a:p>
            <a:r>
              <a:rPr lang="en-GB" dirty="0"/>
              <a:t>A guide to communicating effectively with team members  from other countries and local  stakeholders</a:t>
            </a:r>
          </a:p>
          <a:p>
            <a:r>
              <a:rPr lang="en-GB" dirty="0"/>
              <a:t>How to identify local stakeholders and the importance of building strong local relationships</a:t>
            </a:r>
          </a:p>
          <a:p>
            <a:r>
              <a:rPr lang="en-GB" dirty="0"/>
              <a:t>2000 words, designed in Canva</a:t>
            </a:r>
          </a:p>
        </p:txBody>
      </p:sp>
    </p:spTree>
    <p:extLst>
      <p:ext uri="{BB962C8B-B14F-4D97-AF65-F5344CB8AC3E}">
        <p14:creationId xmlns:p14="http://schemas.microsoft.com/office/powerpoint/2010/main" val="2038157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4E53E-0F73-3889-93C1-E0DC72776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2EC85-1093-0D60-594B-8E1F993AF7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You are required to write a report which proposes a new global leadership development for a global organisation of your choice.</a:t>
            </a:r>
          </a:p>
          <a:p>
            <a:r>
              <a:rPr lang="en-GB" dirty="0"/>
              <a:t>A critical analysis of the challenges facing the global business environment and how this will impact upon the </a:t>
            </a:r>
            <a:r>
              <a:rPr lang="en-GB"/>
              <a:t>characteristics, competencies, and responsibilities required of future global leaders</a:t>
            </a:r>
            <a:endParaRPr lang="en-GB" dirty="0"/>
          </a:p>
          <a:p>
            <a:r>
              <a:rPr lang="en-GB"/>
              <a:t>The value of global leadership development to the success of the organisation</a:t>
            </a:r>
            <a:endParaRPr lang="en-GB" dirty="0"/>
          </a:p>
          <a:p>
            <a:r>
              <a:rPr lang="en-GB" dirty="0"/>
              <a:t>Your recommendations for the content of the global </a:t>
            </a:r>
            <a:r>
              <a:rPr lang="en-GB"/>
              <a:t>leadership programme</a:t>
            </a:r>
            <a:endParaRPr lang="en-GB" dirty="0"/>
          </a:p>
          <a:p>
            <a:r>
              <a:rPr lang="en-GB" dirty="0"/>
              <a:t>3000 words</a:t>
            </a:r>
          </a:p>
        </p:txBody>
      </p:sp>
    </p:spTree>
    <p:extLst>
      <p:ext uri="{BB962C8B-B14F-4D97-AF65-F5344CB8AC3E}">
        <p14:creationId xmlns:p14="http://schemas.microsoft.com/office/powerpoint/2010/main" val="2507341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F1948C2-E4DD-4B0F-BD79-CB28ED230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314996-9078-B6DB-4E90-7C08F1BB6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484670" cy="1507375"/>
          </a:xfrm>
        </p:spPr>
        <p:txBody>
          <a:bodyPr>
            <a:normAutofit/>
          </a:bodyPr>
          <a:lstStyle/>
          <a:p>
            <a:r>
              <a:rPr lang="en-GB" dirty="0"/>
              <a:t>Images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A1BDC-229E-2D22-7208-35A4D95DA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484670" cy="35058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images spring to mind when you think of leaders?</a:t>
            </a:r>
          </a:p>
          <a:p>
            <a:r>
              <a:rPr lang="en-GB" dirty="0"/>
              <a:t>How do you describe what makes someone a leader?</a:t>
            </a:r>
          </a:p>
          <a:p>
            <a:r>
              <a:rPr lang="en-GB" dirty="0"/>
              <a:t>Why do we follow great leaders?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F28E32-1DC4-476E-A298-6C2066882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4696" y="0"/>
            <a:ext cx="3456507" cy="34361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34">
            <a:extLst>
              <a:ext uri="{FF2B5EF4-FFF2-40B4-BE49-F238E27FC236}">
                <a16:creationId xmlns:a16="http://schemas.microsoft.com/office/drawing/2014/main" id="{59AD7FA5-98A4-4D87-9F03-9F3E6B19B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743880" y="-11926"/>
            <a:ext cx="3428987" cy="3467355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B624B2-894D-4F7A-B2F3-393D6564D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4696" y="3434976"/>
            <a:ext cx="3467300" cy="34289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2735368-17CD-48E3-B886-DF9A79AF5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24696" y="3434976"/>
            <a:ext cx="3467303" cy="1725519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31CD95-4390-46E7-8713-223CE3CAD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24696" y="5160552"/>
            <a:ext cx="3467303" cy="1690189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925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3C0950-3C3C-4FE9-BE59-DAF5AEF99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3D783-D027-9C69-F7D7-6033FCE4A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608086" cy="1507375"/>
          </a:xfrm>
        </p:spPr>
        <p:txBody>
          <a:bodyPr>
            <a:normAutofit/>
          </a:bodyPr>
          <a:lstStyle/>
          <a:p>
            <a:r>
              <a:rPr lang="en-GB" dirty="0"/>
              <a:t>Research on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3D19-1274-EF54-8CD8-628251755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608086" cy="350585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Began 20th century – what makes someone effective as a leader?</a:t>
            </a:r>
            <a:endParaRPr lang="en-US"/>
          </a:p>
          <a:p>
            <a:r>
              <a:rPr lang="en-GB" dirty="0"/>
              <a:t>Social scientists </a:t>
            </a:r>
            <a:r>
              <a:rPr lang="en-GB"/>
              <a:t>focused on traits, behaviours, sources of power – leadership effectiveness</a:t>
            </a:r>
            <a:endParaRPr lang="en-GB" dirty="0"/>
          </a:p>
          <a:p>
            <a:r>
              <a:rPr lang="en-GB" dirty="0"/>
              <a:t>Stogdill (1974) "there are almost as many definitions as there are persons who have attempted to define the concept"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415DDA-2676-413C-8636-3E46EB18F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7925" y="3401303"/>
            <a:ext cx="3485994" cy="345669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D5FADB-FB52-448C-9702-2000373C2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07923" y="-131"/>
            <a:ext cx="3488653" cy="340619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F2F495-5DE2-4DF5-8741-3841A9DE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07925" y="3406925"/>
            <a:ext cx="3485990" cy="3451076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 34">
            <a:extLst>
              <a:ext uri="{FF2B5EF4-FFF2-40B4-BE49-F238E27FC236}">
                <a16:creationId xmlns:a16="http://schemas.microsoft.com/office/drawing/2014/main" id="{6A740D2F-CBAA-486B-B578-F35085ECE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49175" y="-41251"/>
            <a:ext cx="3417103" cy="3499599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770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3C0950-3C3C-4FE9-BE59-DAF5AEF99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DE49E4-97D5-60AC-F799-8D6111E0C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608086" cy="1507375"/>
          </a:xfrm>
        </p:spPr>
        <p:txBody>
          <a:bodyPr>
            <a:normAutofit/>
          </a:bodyPr>
          <a:lstStyle/>
          <a:p>
            <a:r>
              <a:rPr lang="en-GB" dirty="0"/>
              <a:t>Some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AB8EA-5752-4A88-1F44-C6E3F0202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608086" cy="350585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"the behaviour of an individual...directing the activities of a group towards a shared goal" (Hemphill &amp; Coons, 1957)</a:t>
            </a:r>
            <a:endParaRPr lang="en-US" sz="1300"/>
          </a:p>
          <a:p>
            <a:pPr>
              <a:lnSpc>
                <a:spcPct val="110000"/>
              </a:lnSpc>
            </a:pPr>
            <a:r>
              <a:rPr lang="en-GB" sz="1300"/>
              <a:t>"the influential increment over and above mechanical compliance with the routine directives" (Katz &amp; Kahn, 1978)</a:t>
            </a:r>
          </a:p>
          <a:p>
            <a:pPr>
              <a:lnSpc>
                <a:spcPct val="110000"/>
              </a:lnSpc>
            </a:pPr>
            <a:r>
              <a:rPr lang="en-GB" sz="1300"/>
              <a:t>"the process of influencing the activities of an organized group" (Rauch &amp; Behling, 1984)</a:t>
            </a:r>
          </a:p>
          <a:p>
            <a:pPr>
              <a:lnSpc>
                <a:spcPct val="110000"/>
              </a:lnSpc>
            </a:pPr>
            <a:r>
              <a:rPr lang="en-GB" sz="1300"/>
              <a:t>Is about embodying articulating the visions, embodying values, and creating the environment in which things can be accomplished" (Ricards and Engle, 1986)</a:t>
            </a:r>
          </a:p>
          <a:p>
            <a:pPr>
              <a:lnSpc>
                <a:spcPct val="110000"/>
              </a:lnSpc>
            </a:pPr>
            <a:r>
              <a:rPr lang="en-GB" sz="1300"/>
              <a:t>"giving purpose to the collective effort" (Jacobs &amp; Jacques, 1990)</a:t>
            </a:r>
          </a:p>
          <a:p>
            <a:pPr>
              <a:lnSpc>
                <a:spcPct val="110000"/>
              </a:lnSpc>
            </a:pPr>
            <a:r>
              <a:rPr lang="en-GB" sz="1300"/>
              <a:t>"a goal influencing process that occurs between a leader and a follower" (Antonakis &amp; Day, 2018)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415DDA-2676-413C-8636-3E46EB18F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7925" y="3401303"/>
            <a:ext cx="3485994" cy="345669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D5FADB-FB52-448C-9702-2000373C2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07923" y="-131"/>
            <a:ext cx="3488653" cy="340619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F2F495-5DE2-4DF5-8741-3841A9DE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07925" y="3406925"/>
            <a:ext cx="3485990" cy="3451076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 34">
            <a:extLst>
              <a:ext uri="{FF2B5EF4-FFF2-40B4-BE49-F238E27FC236}">
                <a16:creationId xmlns:a16="http://schemas.microsoft.com/office/drawing/2014/main" id="{6A740D2F-CBAA-486B-B578-F35085ECE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49175" y="-41251"/>
            <a:ext cx="3417103" cy="3499599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67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36A46-3DDE-09D6-E7B9-71537150C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it even a thing?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C170B-D15E-2409-F6B8-113E50155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So many definitions, some theorists question whether it is even useful as a scientific construct (Alvesson &amp; Sveningsson, 2003; Calder, 1977; Miner, 1975)</a:t>
            </a:r>
          </a:p>
          <a:p>
            <a:r>
              <a:rPr lang="en-GB" dirty="0"/>
              <a:t>Gemmill &amp; Oakley (1992) "one of the dominant social myths of our time" is the idea that leadership is something different to management</a:t>
            </a:r>
          </a:p>
          <a:p>
            <a:r>
              <a:rPr lang="en-GB" dirty="0"/>
              <a:t>Other critical theorists – common themes are:</a:t>
            </a:r>
          </a:p>
          <a:p>
            <a:pPr lvl="1"/>
            <a:r>
              <a:rPr lang="en-GB" b="0" dirty="0"/>
              <a:t> Is leadership desirable?</a:t>
            </a:r>
          </a:p>
          <a:p>
            <a:pPr lvl="1"/>
            <a:r>
              <a:rPr lang="en-GB" b="0" dirty="0"/>
              <a:t>    In some cases, it is more about creating domination, control, self-enhancement</a:t>
            </a:r>
          </a:p>
          <a:p>
            <a:pPr lvl="1"/>
            <a:r>
              <a:rPr lang="en-GB" b="0" dirty="0"/>
              <a:t>    Blind faith in the curative powers of leadership</a:t>
            </a:r>
          </a:p>
          <a:p>
            <a:pPr lvl="1"/>
            <a:r>
              <a:rPr lang="en-GB" b="0" dirty="0"/>
              <a:t>    Being sceptical about whether it is actually needed (or happening)</a:t>
            </a:r>
          </a:p>
          <a:p>
            <a:pPr lvl="1"/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98411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75822-D3EF-4152-DC14-781F74310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theories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F8D55-7375-5635-48CE-4F53C5F0E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Leadership involves a strong ingredient of "meaning management" in which the shaping of </a:t>
            </a:r>
            <a:r>
              <a:rPr lang="en-GB"/>
              <a:t>ideas, values, perceptions and feelings is central.</a:t>
            </a:r>
          </a:p>
          <a:p>
            <a:r>
              <a:rPr lang="en-GB" dirty="0"/>
              <a:t>The power element in leadership is typically neglected or trivialised in most studies of leadership</a:t>
            </a:r>
          </a:p>
          <a:p>
            <a:r>
              <a:rPr lang="en-GB" dirty="0" err="1"/>
              <a:t>Tourish</a:t>
            </a:r>
            <a:r>
              <a:rPr lang="en-GB" dirty="0"/>
              <a:t> and </a:t>
            </a:r>
            <a:r>
              <a:rPr lang="en-GB" dirty="0" err="1"/>
              <a:t>Pinnington</a:t>
            </a:r>
            <a:r>
              <a:rPr lang="en-GB" dirty="0"/>
              <a:t> (2002) explored transformational leadership as a form of ideology having many of the features of cults</a:t>
            </a:r>
          </a:p>
          <a:p>
            <a:r>
              <a:rPr lang="en-GB" dirty="0"/>
              <a:t>Leadership and leaders as a way of reinforcing elitism, privilege and subordination </a:t>
            </a:r>
          </a:p>
          <a:p>
            <a:r>
              <a:rPr lang="en-GB" dirty="0"/>
              <a:t>Exclusionary, marginalises those who </a:t>
            </a:r>
            <a:r>
              <a:rPr lang="en-GB"/>
              <a:t>do not "fit"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996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A16DD-1245-7F64-7261-508F01537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Cross-Cultural Leadership and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E7CA2-2D8A-32DC-C7CB-5F8EE0A02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study of leadership in the context of managing and influencing people with different </a:t>
            </a:r>
            <a:r>
              <a:rPr lang="en-GB"/>
              <a:t>values, beliefs and expectations.</a:t>
            </a:r>
            <a:endParaRPr lang="en-GB" dirty="0"/>
          </a:p>
          <a:p>
            <a:r>
              <a:rPr lang="en-GB" dirty="0"/>
              <a:t>Cross-cultural leadership research examines the direct or moderating influence of culture on leadership practices</a:t>
            </a:r>
          </a:p>
          <a:p>
            <a:r>
              <a:rPr lang="en-GB" dirty="0"/>
              <a:t>Primarily - comparative approach</a:t>
            </a:r>
          </a:p>
          <a:p>
            <a:r>
              <a:rPr lang="en-GB" dirty="0"/>
              <a:t>Distinction between cross-cultural leadership and global leadership</a:t>
            </a:r>
          </a:p>
        </p:txBody>
      </p:sp>
    </p:spTree>
    <p:extLst>
      <p:ext uri="{BB962C8B-B14F-4D97-AF65-F5344CB8AC3E}">
        <p14:creationId xmlns:p14="http://schemas.microsoft.com/office/powerpoint/2010/main" val="4016347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3163C-020E-E5B6-0D14-3110CE6D5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4AE9C-9188-36B1-1C4C-432DC90C5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Focus is on the practical challenges that confront leaders of MNCs</a:t>
            </a:r>
          </a:p>
          <a:p>
            <a:r>
              <a:rPr lang="en-GB" dirty="0"/>
              <a:t>Selection and development of the right people to lead diverse cultures</a:t>
            </a:r>
          </a:p>
          <a:p>
            <a:r>
              <a:rPr lang="en-GB" dirty="0"/>
              <a:t>Strategic HRM practices to support the achievement of global objectives</a:t>
            </a:r>
          </a:p>
          <a:p>
            <a:r>
              <a:rPr lang="en-GB" dirty="0"/>
              <a:t>Research in this area limited </a:t>
            </a:r>
          </a:p>
          <a:p>
            <a:r>
              <a:rPr lang="en-GB" dirty="0"/>
              <a:t>Growing importance – diversity increasing within organisations</a:t>
            </a:r>
          </a:p>
        </p:txBody>
      </p:sp>
    </p:spTree>
    <p:extLst>
      <p:ext uri="{BB962C8B-B14F-4D97-AF65-F5344CB8AC3E}">
        <p14:creationId xmlns:p14="http://schemas.microsoft.com/office/powerpoint/2010/main" val="18603761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3DB14-D148-2CA1-3371-D1D044B9D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Cross-Cultural and Global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F49E9-437A-4728-9AA9-A0BD9DD00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Early research on leadership conducted in the US &amp; Western Europe</a:t>
            </a:r>
          </a:p>
          <a:p>
            <a:r>
              <a:rPr lang="en-GB" dirty="0"/>
              <a:t>One question: to what extent can leadership theories in one culture be generalised to others?</a:t>
            </a:r>
          </a:p>
          <a:p>
            <a:r>
              <a:rPr lang="en-GB" dirty="0"/>
              <a:t>Important research due to the increasing globalisation or organisations</a:t>
            </a:r>
          </a:p>
          <a:p>
            <a:r>
              <a:rPr lang="en-GB" dirty="0"/>
              <a:t>Leaders must influence and interact with people from other cultures, and understand these cultures</a:t>
            </a:r>
          </a:p>
          <a:p>
            <a:r>
              <a:rPr lang="en-GB" dirty="0"/>
              <a:t>How do people from other cultures view and interpret a leader's actions?</a:t>
            </a:r>
          </a:p>
        </p:txBody>
      </p:sp>
    </p:spTree>
    <p:extLst>
      <p:ext uri="{BB962C8B-B14F-4D97-AF65-F5344CB8AC3E}">
        <p14:creationId xmlns:p14="http://schemas.microsoft.com/office/powerpoint/2010/main" val="26040338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EE25A-21B5-FF2D-6C41-A7C860D0C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Research 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5210C-ED9D-524B-EBF9-E89099795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Heavily influenced in the early days by Hofstede's study of cultural values (since then, others have been proposed)</a:t>
            </a:r>
          </a:p>
          <a:p>
            <a:r>
              <a:rPr lang="en-GB" dirty="0"/>
              <a:t>Some cross-cultural studies examine how beliefs about effective leadership behaviour differ from one country to another</a:t>
            </a:r>
          </a:p>
          <a:p>
            <a:r>
              <a:rPr lang="en-GB" dirty="0"/>
              <a:t>Others examine cross-cultural differences in the pattern of leadership behaviour, or the effects on outcomes such as follower satisfaction,</a:t>
            </a:r>
            <a:r>
              <a:rPr lang="en-GB"/>
              <a:t> motivation and performance</a:t>
            </a:r>
          </a:p>
          <a:p>
            <a:r>
              <a:rPr lang="en-GB" dirty="0"/>
              <a:t>A small amount of studies have focused on how cultural values and leadership practices are changing over time</a:t>
            </a:r>
          </a:p>
        </p:txBody>
      </p:sp>
    </p:spTree>
    <p:extLst>
      <p:ext uri="{BB962C8B-B14F-4D97-AF65-F5344CB8AC3E}">
        <p14:creationId xmlns:p14="http://schemas.microsoft.com/office/powerpoint/2010/main" val="11268091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2461E-8248-9546-B113-C00FEF28A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Influences on Leadership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E8D06-728C-7DDF-4EBB-637EB0B99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Culture &amp; values internalised by those who grew up in a particular culture and demonstrated in ways that may not be conscious </a:t>
            </a:r>
          </a:p>
          <a:p>
            <a:r>
              <a:rPr lang="en-GB" dirty="0"/>
              <a:t>Reflected in social norms – how people relate to each other</a:t>
            </a:r>
          </a:p>
          <a:p>
            <a:r>
              <a:rPr lang="en-GB" dirty="0"/>
              <a:t>Cultural norms specify acceptable behaviour and use of power</a:t>
            </a:r>
          </a:p>
          <a:p>
            <a:r>
              <a:rPr lang="en-GB" dirty="0"/>
              <a:t>Deviation from social norms may reduce respect, impact upon effectiveness</a:t>
            </a:r>
          </a:p>
          <a:p>
            <a:r>
              <a:rPr lang="en-GB" dirty="0"/>
              <a:t>Leadership behaviour is also influenced by situational variables such as the type of industry, managerial position, and type of organisation</a:t>
            </a:r>
          </a:p>
        </p:txBody>
      </p:sp>
    </p:spTree>
    <p:extLst>
      <p:ext uri="{BB962C8B-B14F-4D97-AF65-F5344CB8AC3E}">
        <p14:creationId xmlns:p14="http://schemas.microsoft.com/office/powerpoint/2010/main" val="2410810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9E17C-2861-25CC-EFFD-360B34F16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Values </a:t>
            </a:r>
            <a:r>
              <a:rPr lang="en-GB" dirty="0" err="1"/>
              <a:t>cont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E9B29-3A95-D6D8-876B-CCDB2C4E28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Cultural values in national cultures change over time</a:t>
            </a:r>
          </a:p>
          <a:p>
            <a:r>
              <a:rPr lang="en-GB" dirty="0"/>
              <a:t>PESTLE </a:t>
            </a:r>
          </a:p>
          <a:p>
            <a:r>
              <a:rPr lang="en-GB" dirty="0"/>
              <a:t>Transition from socialism to capitalism: will see a shift towards individualism and </a:t>
            </a:r>
            <a:r>
              <a:rPr lang="en-GB"/>
              <a:t>performance orientation</a:t>
            </a:r>
          </a:p>
          <a:p>
            <a:r>
              <a:rPr lang="en-GB" dirty="0"/>
              <a:t>Autocratic cultures replaced by democracy will become more accepting of participatory leadership and empowerment</a:t>
            </a:r>
          </a:p>
        </p:txBody>
      </p:sp>
    </p:spTree>
    <p:extLst>
      <p:ext uri="{BB962C8B-B14F-4D97-AF65-F5344CB8AC3E}">
        <p14:creationId xmlns:p14="http://schemas.microsoft.com/office/powerpoint/2010/main" val="1285537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B7C44-DF5C-8D60-80DE-821D0960D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Cross-cultural research on Behaviour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0C607-8EB8-33C2-1041-E69F72C7E3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Dorfman et al (1997) found that American managers displayed more participatory leadership than managers in Mexico and Korea</a:t>
            </a:r>
          </a:p>
          <a:p>
            <a:r>
              <a:rPr lang="en-GB" dirty="0"/>
              <a:t>However, even the questionnaires themselves are subject to cultural differences</a:t>
            </a:r>
          </a:p>
          <a:p>
            <a:r>
              <a:rPr lang="en-GB" dirty="0"/>
              <a:t>Qualitative studies: differences in the way that managers communicate directions and feedback.  Americans are more likely to use face-to-face meetings to give negative feedback</a:t>
            </a:r>
          </a:p>
          <a:p>
            <a:r>
              <a:rPr lang="en-GB" dirty="0"/>
              <a:t>Japanese managers more likely to use written emails </a:t>
            </a:r>
          </a:p>
        </p:txBody>
      </p:sp>
    </p:spTree>
    <p:extLst>
      <p:ext uri="{BB962C8B-B14F-4D97-AF65-F5344CB8AC3E}">
        <p14:creationId xmlns:p14="http://schemas.microsoft.com/office/powerpoint/2010/main" val="36137671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1CAEB-ADD6-4F8F-262D-88120B05C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GLOBE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CDBC3-EF09-DBFC-C542-9A94D0C21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Cross-cultural study of leadership in 60 different countries</a:t>
            </a:r>
          </a:p>
          <a:p>
            <a:r>
              <a:rPr lang="en-GB" dirty="0"/>
              <a:t>Global Leadership and Organizational Behaviour Effectiveness</a:t>
            </a:r>
          </a:p>
          <a:p>
            <a:r>
              <a:rPr lang="en-GB"/>
              <a:t>150 researchers worldwide</a:t>
            </a:r>
            <a:endParaRPr lang="en-GB" dirty="0"/>
          </a:p>
          <a:p>
            <a:r>
              <a:rPr lang="en-GB" dirty="0"/>
              <a:t>Hope to develop an empirically based theory that describes the relationships between </a:t>
            </a:r>
            <a:r>
              <a:rPr lang="en-GB"/>
              <a:t>culture, organizational processes and leadership</a:t>
            </a:r>
          </a:p>
          <a:p>
            <a:r>
              <a:rPr lang="en-GB" dirty="0"/>
              <a:t>Explain how leadership behaviour and beliefs are shaped by cultural values</a:t>
            </a:r>
          </a:p>
        </p:txBody>
      </p:sp>
    </p:spTree>
    <p:extLst>
      <p:ext uri="{BB962C8B-B14F-4D97-AF65-F5344CB8AC3E}">
        <p14:creationId xmlns:p14="http://schemas.microsoft.com/office/powerpoint/2010/main" val="1280689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74D29-85DF-8076-8E92-1C06059B9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GLOBE Cultural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8944A-77F1-FEC5-73D6-B31FD5F8A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Performance Orientation</a:t>
            </a:r>
          </a:p>
          <a:p>
            <a:r>
              <a:rPr lang="en-GB" dirty="0"/>
              <a:t>Assertiveness</a:t>
            </a:r>
          </a:p>
          <a:p>
            <a:r>
              <a:rPr lang="en-GB" dirty="0"/>
              <a:t>Future Orientation</a:t>
            </a:r>
          </a:p>
          <a:p>
            <a:r>
              <a:rPr lang="en-GB"/>
              <a:t>Humane Orientation</a:t>
            </a:r>
          </a:p>
          <a:p>
            <a:r>
              <a:rPr lang="en-GB"/>
              <a:t>Institutional Collectivism</a:t>
            </a:r>
          </a:p>
          <a:p>
            <a:r>
              <a:rPr lang="en-GB" dirty="0"/>
              <a:t>In-Group Collectivism</a:t>
            </a:r>
          </a:p>
          <a:p>
            <a:r>
              <a:rPr lang="en-GB" dirty="0"/>
              <a:t>Gender </a:t>
            </a:r>
            <a:r>
              <a:rPr lang="en-GB"/>
              <a:t>Egalitarianism</a:t>
            </a:r>
            <a:endParaRPr lang="en-GB" dirty="0"/>
          </a:p>
          <a:p>
            <a:r>
              <a:rPr lang="en-GB" dirty="0"/>
              <a:t>Power distance</a:t>
            </a:r>
          </a:p>
          <a:p>
            <a:r>
              <a:rPr lang="en-GB" dirty="0"/>
              <a:t>Uncertainty Avoidance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7317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5EADF-0255-4D78-4B0E-C9D01D095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GLOBE Clusters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D0636-8595-5117-3CE5-4C7757598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/>
              <a:t>Eastern Europe</a:t>
            </a:r>
          </a:p>
          <a:p>
            <a:r>
              <a:rPr lang="en-GB" dirty="0"/>
              <a:t>Latin America</a:t>
            </a:r>
          </a:p>
          <a:p>
            <a:r>
              <a:rPr lang="en-GB"/>
              <a:t>Latin Europe</a:t>
            </a:r>
          </a:p>
          <a:p>
            <a:r>
              <a:rPr lang="en-GB" dirty="0"/>
              <a:t>Anglo</a:t>
            </a:r>
          </a:p>
          <a:p>
            <a:r>
              <a:rPr lang="en-GB" dirty="0"/>
              <a:t>Nordic Europe</a:t>
            </a:r>
          </a:p>
          <a:p>
            <a:r>
              <a:rPr lang="en-GB" dirty="0"/>
              <a:t>Germanic Europe</a:t>
            </a:r>
          </a:p>
          <a:p>
            <a:r>
              <a:rPr lang="en-GB"/>
              <a:t>Middle East</a:t>
            </a:r>
          </a:p>
          <a:p>
            <a:r>
              <a:rPr lang="en-GB" dirty="0"/>
              <a:t>Sub-Saharan Africa</a:t>
            </a:r>
          </a:p>
          <a:p>
            <a:r>
              <a:rPr lang="en-GB"/>
              <a:t>Confucian Asia</a:t>
            </a:r>
          </a:p>
          <a:p>
            <a:r>
              <a:rPr lang="en-GB" dirty="0"/>
              <a:t>Southern Asia</a:t>
            </a:r>
          </a:p>
        </p:txBody>
      </p:sp>
    </p:spTree>
    <p:extLst>
      <p:ext uri="{BB962C8B-B14F-4D97-AF65-F5344CB8AC3E}">
        <p14:creationId xmlns:p14="http://schemas.microsoft.com/office/powerpoint/2010/main" val="2668360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44AED-7F23-6EFA-F423-587657FBD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Guidelines for Global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9B14A-A098-A686-6A19-261ACBB6B9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Application of the research on cross-cultural leadership</a:t>
            </a:r>
          </a:p>
          <a:p>
            <a:r>
              <a:rPr lang="en-GB" dirty="0"/>
              <a:t>Leaders must possess the capacity to lead globally dispersed teams and work across cultures, geographies and time zones</a:t>
            </a:r>
          </a:p>
          <a:p>
            <a:r>
              <a:rPr lang="en-GB" dirty="0"/>
              <a:t>Especially important: personal qualities and capabilities that lead you to observe behaviour, unravel nuance, build trust, and adapt approach to be successful in a particular context</a:t>
            </a:r>
          </a:p>
        </p:txBody>
      </p:sp>
    </p:spTree>
    <p:extLst>
      <p:ext uri="{BB962C8B-B14F-4D97-AF65-F5344CB8AC3E}">
        <p14:creationId xmlns:p14="http://schemas.microsoft.com/office/powerpoint/2010/main" val="5017818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CE957-22E0-DC4F-A8B2-FB440B782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Lundby, Moriarty, Lee (2014)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8D85C-FF2A-EB2A-AC11-FB204409A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Three global leadership essentials</a:t>
            </a:r>
          </a:p>
          <a:p>
            <a:r>
              <a:rPr lang="en-GB"/>
              <a:t>Understand your global employees</a:t>
            </a:r>
          </a:p>
          <a:p>
            <a:r>
              <a:rPr lang="en-GB"/>
              <a:t>Understand the layers of complexity in the organisation</a:t>
            </a:r>
          </a:p>
          <a:p>
            <a:r>
              <a:rPr lang="en-GB" dirty="0"/>
              <a:t>Understand yourself</a:t>
            </a:r>
          </a:p>
        </p:txBody>
      </p:sp>
    </p:spTree>
    <p:extLst>
      <p:ext uri="{BB962C8B-B14F-4D97-AF65-F5344CB8AC3E}">
        <p14:creationId xmlns:p14="http://schemas.microsoft.com/office/powerpoint/2010/main" val="25247580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F306F-2BF2-7943-7160-AB699730D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F4C76-E1B6-9F07-2F44-F0B7F55BC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Read the case study in Moodle – it's in the chapter called "Cross-Cultural Leadership"</a:t>
            </a:r>
          </a:p>
          <a:p>
            <a:r>
              <a:rPr lang="en-GB" dirty="0"/>
              <a:t>P394</a:t>
            </a:r>
          </a:p>
          <a:p>
            <a:r>
              <a:rPr lang="en-GB" dirty="0"/>
              <a:t>Prepare answers to the questions and </a:t>
            </a:r>
            <a:r>
              <a:rPr lang="en-GB" dirty="0" err="1"/>
              <a:t>and</a:t>
            </a:r>
            <a:r>
              <a:rPr lang="en-GB" dirty="0"/>
              <a:t> come up with a plan to help support her in her role</a:t>
            </a:r>
          </a:p>
        </p:txBody>
      </p:sp>
    </p:spTree>
    <p:extLst>
      <p:ext uri="{BB962C8B-B14F-4D97-AF65-F5344CB8AC3E}">
        <p14:creationId xmlns:p14="http://schemas.microsoft.com/office/powerpoint/2010/main" val="1894214293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AnalogousFromLightSeedRightStep">
      <a:dk1>
        <a:srgbClr val="000000"/>
      </a:dk1>
      <a:lt1>
        <a:srgbClr val="FFFFFF"/>
      </a:lt1>
      <a:dk2>
        <a:srgbClr val="333820"/>
      </a:dk2>
      <a:lt2>
        <a:srgbClr val="E8E5E2"/>
      </a:lt2>
      <a:accent1>
        <a:srgbClr val="88A4C4"/>
      </a:accent1>
      <a:accent2>
        <a:srgbClr val="7B7EBE"/>
      </a:accent2>
      <a:accent3>
        <a:srgbClr val="A793CA"/>
      </a:accent3>
      <a:accent4>
        <a:srgbClr val="B07BBE"/>
      </a:accent4>
      <a:accent5>
        <a:srgbClr val="C991BD"/>
      </a:accent5>
      <a:accent6>
        <a:srgbClr val="BE7B94"/>
      </a:accent6>
      <a:hlink>
        <a:srgbClr val="9A7E5D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21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BlocksVTI</vt:lpstr>
      <vt:lpstr>The Nature of Leadership</vt:lpstr>
      <vt:lpstr>ASSIGNMENTS</vt:lpstr>
      <vt:lpstr>TASK 2</vt:lpstr>
      <vt:lpstr>Images of Leadership</vt:lpstr>
      <vt:lpstr>Research on leadership</vt:lpstr>
      <vt:lpstr>Some definitions</vt:lpstr>
      <vt:lpstr>Is it even a thing?</vt:lpstr>
      <vt:lpstr>Critical theories of leadership</vt:lpstr>
      <vt:lpstr>Cross-Cultural Leadership and Diversity</vt:lpstr>
      <vt:lpstr>Global Leadership</vt:lpstr>
      <vt:lpstr>Cross-Cultural and Global Leadership</vt:lpstr>
      <vt:lpstr>Research </vt:lpstr>
      <vt:lpstr>Cultural Influences on Leadership Behaviour</vt:lpstr>
      <vt:lpstr>Cultural Values cont</vt:lpstr>
      <vt:lpstr>Cross-cultural research on Behaviour Differences</vt:lpstr>
      <vt:lpstr>The GLOBE Project</vt:lpstr>
      <vt:lpstr>GLOBE Cultural Values</vt:lpstr>
      <vt:lpstr>GLOBE Clusters</vt:lpstr>
      <vt:lpstr>Guidelines for Global Leadership</vt:lpstr>
      <vt:lpstr>Lundby, Moriarty, Lee (2014)</vt:lpstr>
      <vt:lpstr>Case 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603</cp:revision>
  <dcterms:created xsi:type="dcterms:W3CDTF">2024-04-29T07:31:14Z</dcterms:created>
  <dcterms:modified xsi:type="dcterms:W3CDTF">2024-04-29T18:00:37Z</dcterms:modified>
</cp:coreProperties>
</file>