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60"/>
  </p:notesMasterIdLst>
  <p:handoutMasterIdLst>
    <p:handoutMasterId r:id="rId61"/>
  </p:handoutMasterIdLst>
  <p:sldIdLst>
    <p:sldId id="500" r:id="rId3"/>
    <p:sldId id="541" r:id="rId4"/>
    <p:sldId id="782" r:id="rId5"/>
    <p:sldId id="949" r:id="rId6"/>
    <p:sldId id="835" r:id="rId7"/>
    <p:sldId id="873" r:id="rId8"/>
    <p:sldId id="874" r:id="rId9"/>
    <p:sldId id="875" r:id="rId10"/>
    <p:sldId id="876" r:id="rId11"/>
    <p:sldId id="879" r:id="rId12"/>
    <p:sldId id="881" r:id="rId13"/>
    <p:sldId id="891" r:id="rId14"/>
    <p:sldId id="950" r:id="rId15"/>
    <p:sldId id="897" r:id="rId16"/>
    <p:sldId id="898" r:id="rId17"/>
    <p:sldId id="900" r:id="rId18"/>
    <p:sldId id="941" r:id="rId19"/>
    <p:sldId id="904" r:id="rId20"/>
    <p:sldId id="937" r:id="rId21"/>
    <p:sldId id="903" r:id="rId22"/>
    <p:sldId id="905" r:id="rId23"/>
    <p:sldId id="906" r:id="rId24"/>
    <p:sldId id="907" r:id="rId25"/>
    <p:sldId id="908" r:id="rId26"/>
    <p:sldId id="909" r:id="rId27"/>
    <p:sldId id="910" r:id="rId28"/>
    <p:sldId id="913" r:id="rId29"/>
    <p:sldId id="914" r:id="rId30"/>
    <p:sldId id="912" r:id="rId31"/>
    <p:sldId id="911" r:id="rId32"/>
    <p:sldId id="951" r:id="rId33"/>
    <p:sldId id="915" r:id="rId34"/>
    <p:sldId id="917" r:id="rId35"/>
    <p:sldId id="918" r:id="rId36"/>
    <p:sldId id="919" r:id="rId37"/>
    <p:sldId id="920" r:id="rId38"/>
    <p:sldId id="921" r:id="rId39"/>
    <p:sldId id="922" r:id="rId40"/>
    <p:sldId id="923" r:id="rId41"/>
    <p:sldId id="924" r:id="rId42"/>
    <p:sldId id="952" r:id="rId43"/>
    <p:sldId id="926" r:id="rId44"/>
    <p:sldId id="928" r:id="rId45"/>
    <p:sldId id="944" r:id="rId46"/>
    <p:sldId id="945" r:id="rId47"/>
    <p:sldId id="946" r:id="rId48"/>
    <p:sldId id="929" r:id="rId49"/>
    <p:sldId id="930" r:id="rId50"/>
    <p:sldId id="931" r:id="rId51"/>
    <p:sldId id="932" r:id="rId52"/>
    <p:sldId id="933" r:id="rId53"/>
    <p:sldId id="953" r:id="rId54"/>
    <p:sldId id="954" r:id="rId55"/>
    <p:sldId id="783" r:id="rId56"/>
    <p:sldId id="934" r:id="rId57"/>
    <p:sldId id="935" r:id="rId58"/>
    <p:sldId id="681" r:id="rId5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9" autoAdjust="0"/>
    <p:restoredTop sz="71309" autoAdjust="0"/>
  </p:normalViewPr>
  <p:slideViewPr>
    <p:cSldViewPr snapToGrid="0">
      <p:cViewPr>
        <p:scale>
          <a:sx n="82" d="100"/>
          <a:sy n="82" d="100"/>
        </p:scale>
        <p:origin x="1302" y="-468"/>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1152"/>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handoutMaster" Target="handoutMasters/handoutMaster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2156411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80986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0" dirty="0" smtClean="0"/>
          </a:p>
        </p:txBody>
      </p:sp>
    </p:spTree>
    <p:extLst>
      <p:ext uri="{BB962C8B-B14F-4D97-AF65-F5344CB8AC3E}">
        <p14:creationId xmlns:p14="http://schemas.microsoft.com/office/powerpoint/2010/main" val="3679685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4.1 Wireless</a:t>
            </a:r>
            <a:r>
              <a:rPr lang="en-US" b="0" baseline="0" dirty="0" smtClean="0"/>
              <a:t> Concepts</a:t>
            </a:r>
            <a:endParaRPr lang="en-GB" b="0" dirty="0" smtClean="0"/>
          </a:p>
        </p:txBody>
      </p:sp>
    </p:spTree>
    <p:extLst>
      <p:ext uri="{BB962C8B-B14F-4D97-AF65-F5344CB8AC3E}">
        <p14:creationId xmlns:p14="http://schemas.microsoft.com/office/powerpoint/2010/main" val="431426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4.1.1.1 Supporting Mobility</a:t>
            </a:r>
            <a:endParaRPr lang="en-US" sz="1200" b="0" i="0" kern="1200" dirty="0" smtClean="0">
              <a:solidFill>
                <a:schemeClr val="tx1"/>
              </a:solidFill>
              <a:effectLst/>
              <a:latin typeface="Arial" charset="0"/>
              <a:ea typeface="+mn-ea"/>
              <a:cs typeface="+mn-cs"/>
            </a:endParaRP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4.1.1.2 Benefits</a:t>
            </a:r>
            <a:r>
              <a:rPr lang="en-US" b="0" baseline="0" dirty="0" smtClean="0"/>
              <a:t> of Wireless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4.1.1.3 Wireless Technologies</a:t>
            </a: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4.1.1.4 Radio Frequencies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All wireless devices operate in the radio waves range of the electromagnetic spectrum. It is the responsibility of the International Telecommunication Union – Radio communication Sector (ITU-R) to regulate the allocation of the radio frequency (RF) spectrum. Ranges of frequencies, called bands, are allocated for various purposes. Some bands in the electromagnetic spectrum are heavily regulated and are used for applications, such as air traffic control and emergency responder communications networks. Other bands are license free, such as the Industrial, Scientific, and Medical (ISM) and the national information infrastructure (UNII) frequency bands.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WLAN networks operate in the ISM 2.4 GHz frequency band and the UNII 5 GHz band.</a:t>
            </a:r>
          </a:p>
          <a:p>
            <a:r>
              <a:rPr lang="en-GB" sz="1200" b="0" i="0" kern="1200" dirty="0" smtClean="0">
                <a:solidFill>
                  <a:schemeClr val="tx1"/>
                </a:solidFill>
                <a:effectLst/>
                <a:latin typeface="Arial" charset="0"/>
                <a:ea typeface="+mn-ea"/>
                <a:cs typeface="+mn-cs"/>
              </a:rPr>
              <a:t>Wireless communication occurs in the radio waves range (i.e., 3 Hz to 300 GHz) of the electromagnetic spectrum, as shown in the figure. The radio waves range is subdivided into a radio frequencies section and a microwave frequencies section. Notice that WLANs, Bluetooth, cellular, and satellite communication all operate in the microwave UHF, SHF, and EHF ranges.</a:t>
            </a:r>
          </a:p>
          <a:p>
            <a:r>
              <a:rPr lang="en-GB" sz="1200" b="0" i="0" kern="1200" dirty="0" smtClean="0">
                <a:solidFill>
                  <a:schemeClr val="tx1"/>
                </a:solidFill>
                <a:effectLst/>
                <a:latin typeface="Arial" charset="0"/>
                <a:ea typeface="+mn-ea"/>
                <a:cs typeface="+mn-cs"/>
              </a:rPr>
              <a:t>Wireless LAN devices have transmitters and receivers tuned to specific frequencies of the radio waves range. Specifically, the following frequency bands are allocated to 802.11 wireless LANs:</a:t>
            </a:r>
          </a:p>
          <a:p>
            <a:r>
              <a:rPr lang="en-GB" sz="1200" b="1" i="0" kern="1200" dirty="0" smtClean="0">
                <a:solidFill>
                  <a:schemeClr val="tx1"/>
                </a:solidFill>
                <a:effectLst/>
                <a:latin typeface="Arial" charset="0"/>
                <a:ea typeface="+mn-ea"/>
                <a:cs typeface="+mn-cs"/>
              </a:rPr>
              <a:t>2.4 GHz (UHF) </a:t>
            </a:r>
            <a:r>
              <a:rPr lang="en-GB" sz="1200" b="0" i="0" kern="1200" dirty="0" smtClean="0">
                <a:solidFill>
                  <a:schemeClr val="tx1"/>
                </a:solidFill>
                <a:effectLst/>
                <a:latin typeface="Arial" charset="0"/>
                <a:ea typeface="+mn-ea"/>
                <a:cs typeface="+mn-cs"/>
              </a:rPr>
              <a:t>- 802.11b/g/n/ad</a:t>
            </a:r>
          </a:p>
          <a:p>
            <a:r>
              <a:rPr lang="en-GB" sz="1200" b="1" i="0" kern="1200" dirty="0" smtClean="0">
                <a:solidFill>
                  <a:schemeClr val="tx1"/>
                </a:solidFill>
                <a:effectLst/>
                <a:latin typeface="Arial" charset="0"/>
                <a:ea typeface="+mn-ea"/>
                <a:cs typeface="+mn-cs"/>
              </a:rPr>
              <a:t>5 GHz (SHF) </a:t>
            </a:r>
            <a:r>
              <a:rPr lang="en-GB" sz="1200" b="0" i="0" kern="1200" dirty="0" smtClean="0">
                <a:solidFill>
                  <a:schemeClr val="tx1"/>
                </a:solidFill>
                <a:effectLst/>
                <a:latin typeface="Arial" charset="0"/>
                <a:ea typeface="+mn-ea"/>
                <a:cs typeface="+mn-cs"/>
              </a:rPr>
              <a:t>- 802.11a/n/ac/ad</a:t>
            </a:r>
          </a:p>
          <a:p>
            <a:r>
              <a:rPr lang="en-GB" sz="1200" b="1" i="0" kern="1200" dirty="0" smtClean="0">
                <a:solidFill>
                  <a:schemeClr val="tx1"/>
                </a:solidFill>
                <a:effectLst/>
                <a:latin typeface="Arial" charset="0"/>
                <a:ea typeface="+mn-ea"/>
                <a:cs typeface="+mn-cs"/>
              </a:rPr>
              <a:t>60 GHz</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(EHF) </a:t>
            </a:r>
            <a:r>
              <a:rPr lang="en-GB" sz="1200" b="0" i="0" kern="1200" dirty="0" smtClean="0">
                <a:solidFill>
                  <a:schemeClr val="tx1"/>
                </a:solidFill>
                <a:effectLst/>
                <a:latin typeface="Arial" charset="0"/>
                <a:ea typeface="+mn-ea"/>
                <a:cs typeface="+mn-cs"/>
              </a:rPr>
              <a:t>- 802.11ad</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4.1.1.5 802.11 Standards</a:t>
            </a:r>
          </a:p>
          <a:p>
            <a:r>
              <a:rPr lang="en-GB" sz="1200" b="1" i="0" kern="1200" dirty="0" smtClean="0">
                <a:solidFill>
                  <a:schemeClr val="tx1"/>
                </a:solidFill>
                <a:effectLst/>
                <a:latin typeface="Arial" charset="0"/>
                <a:ea typeface="+mn-ea"/>
                <a:cs typeface="+mn-cs"/>
              </a:rPr>
              <a:t>802.11 </a:t>
            </a:r>
            <a:r>
              <a:rPr lang="en-GB" sz="1200" b="0" i="0" kern="1200" dirty="0" smtClean="0">
                <a:solidFill>
                  <a:schemeClr val="tx1"/>
                </a:solidFill>
                <a:effectLst/>
                <a:latin typeface="Arial" charset="0"/>
                <a:ea typeface="+mn-ea"/>
                <a:cs typeface="+mn-cs"/>
              </a:rPr>
              <a:t>- Released in 1997 and now obsolete, this is the original WLAN specification that operated in the 2.4 GHz band and offered speeds of up to 2 Mb/s. When it was released, wired LANs were operating at 10 Mb/s so the new wireless technology was not enthusiastically adopted. Wireless devices have one antenna to transmit and receive wireless signals.</a:t>
            </a:r>
          </a:p>
          <a:p>
            <a:r>
              <a:rPr lang="en-GB" sz="1200" b="1" i="0" kern="1200" dirty="0" smtClean="0">
                <a:solidFill>
                  <a:schemeClr val="tx1"/>
                </a:solidFill>
                <a:effectLst/>
                <a:latin typeface="Arial" charset="0"/>
                <a:ea typeface="+mn-ea"/>
                <a:cs typeface="+mn-cs"/>
              </a:rPr>
              <a:t>IEEE 802.11a </a:t>
            </a:r>
            <a:r>
              <a:rPr lang="en-GB" sz="1200" b="0" i="0" kern="1200" dirty="0" smtClean="0">
                <a:solidFill>
                  <a:schemeClr val="tx1"/>
                </a:solidFill>
                <a:effectLst/>
                <a:latin typeface="Arial" charset="0"/>
                <a:ea typeface="+mn-ea"/>
                <a:cs typeface="+mn-cs"/>
              </a:rPr>
              <a:t>- Released in 1999, it operates in the less crowded 5 GHz frequency band and offers speeds of up to 54 Mb/s. Because this standard operates at higher frequencies, it has a smaller coverage area and is less effective at penetrating building structures. Wireless devices have one antenna to transmit and receive wireless signals. Devices operating under this standard are not interoperable with the 802.11b and 802.11g standards.</a:t>
            </a:r>
          </a:p>
          <a:p>
            <a:r>
              <a:rPr lang="en-GB" sz="1200" b="1" i="0" kern="1200" dirty="0" smtClean="0">
                <a:solidFill>
                  <a:schemeClr val="tx1"/>
                </a:solidFill>
                <a:effectLst/>
                <a:latin typeface="Arial" charset="0"/>
                <a:ea typeface="+mn-ea"/>
                <a:cs typeface="+mn-cs"/>
              </a:rPr>
              <a:t>IEEE 802.11b </a:t>
            </a:r>
            <a:r>
              <a:rPr lang="en-GB" sz="1200" b="0" i="0" kern="1200" dirty="0" smtClean="0">
                <a:solidFill>
                  <a:schemeClr val="tx1"/>
                </a:solidFill>
                <a:effectLst/>
                <a:latin typeface="Arial" charset="0"/>
                <a:ea typeface="+mn-ea"/>
                <a:cs typeface="+mn-cs"/>
              </a:rPr>
              <a:t>- Released in 1999, it operates in the 2.4 GHz frequency band and offers speeds of up to 11 Mb/s. Devices implementing this standard have a longer range and are better able to penetrate building structures than devices based on 802.11a. Wireless devices have one antenna to transmit and receive wireless signals.</a:t>
            </a:r>
          </a:p>
          <a:p>
            <a:r>
              <a:rPr lang="en-GB" sz="1200" b="1" i="0" kern="1200" dirty="0" smtClean="0">
                <a:solidFill>
                  <a:schemeClr val="tx1"/>
                </a:solidFill>
                <a:effectLst/>
                <a:latin typeface="Arial" charset="0"/>
                <a:ea typeface="+mn-ea"/>
                <a:cs typeface="+mn-cs"/>
              </a:rPr>
              <a:t>IEEE 802.11g </a:t>
            </a:r>
            <a:r>
              <a:rPr lang="en-GB" sz="1200" b="0" i="0" kern="1200" dirty="0" smtClean="0">
                <a:solidFill>
                  <a:schemeClr val="tx1"/>
                </a:solidFill>
                <a:effectLst/>
                <a:latin typeface="Arial" charset="0"/>
                <a:ea typeface="+mn-ea"/>
                <a:cs typeface="+mn-cs"/>
              </a:rPr>
              <a:t>- Released in 2003, it operates in the 2.4 GHz frequency band and offers speeds of up to 54 Mb/s. Devices implementing this standard; therefore, operate at the same radio frequency and range as 802.11b, but with the bandwidth of 802.11a. Wireless devices have one antenna to transmit and receive wireless signals. It is backward compatible with 802.11b. However, when supporting an 802.11b client, the overall bandwidth is reduced.</a:t>
            </a:r>
          </a:p>
          <a:p>
            <a:r>
              <a:rPr lang="en-GB" sz="1200" b="1" i="0" kern="1200" dirty="0" smtClean="0">
                <a:solidFill>
                  <a:schemeClr val="tx1"/>
                </a:solidFill>
                <a:effectLst/>
                <a:latin typeface="Arial" charset="0"/>
                <a:ea typeface="+mn-ea"/>
                <a:cs typeface="+mn-cs"/>
              </a:rPr>
              <a:t>IEEE 802.11n </a:t>
            </a:r>
            <a:r>
              <a:rPr lang="en-GB" sz="1200" b="0" i="0" kern="1200" dirty="0" smtClean="0">
                <a:solidFill>
                  <a:schemeClr val="tx1"/>
                </a:solidFill>
                <a:effectLst/>
                <a:latin typeface="Arial" charset="0"/>
                <a:ea typeface="+mn-ea"/>
                <a:cs typeface="+mn-cs"/>
              </a:rPr>
              <a:t>- Released in 2009, it operates in the 2.4 GHz and 5 GHz frequency bands and is referred to as a dual-band device. Typical data rates range from 150 Mb/s to 600 Mb/s with a distance range of up to 70 m (.5 mile). However, to achieve the higher speeds, APs and wireless clients require multiple antennas using the multiple-input and multiple-output (MIMO) technology. MIMO use multiple antennas as both the transmitter and receiver to improve communication performance. Up to four antennas can be supported. The 802.11n standard is backward compatible with 802.11a/b/g devices. However supporting a mixed environment limits the expected data rates.</a:t>
            </a:r>
          </a:p>
          <a:p>
            <a:r>
              <a:rPr lang="en-GB" sz="1200" b="1" i="0" kern="1200" dirty="0" smtClean="0">
                <a:solidFill>
                  <a:schemeClr val="tx1"/>
                </a:solidFill>
                <a:effectLst/>
                <a:latin typeface="Arial" charset="0"/>
                <a:ea typeface="+mn-ea"/>
                <a:cs typeface="+mn-cs"/>
              </a:rPr>
              <a:t>IEEE 802.11ac </a:t>
            </a:r>
            <a:r>
              <a:rPr lang="en-GB" sz="1200" b="0" i="0" kern="1200" dirty="0" smtClean="0">
                <a:solidFill>
                  <a:schemeClr val="tx1"/>
                </a:solidFill>
                <a:effectLst/>
                <a:latin typeface="Arial" charset="0"/>
                <a:ea typeface="+mn-ea"/>
                <a:cs typeface="+mn-cs"/>
              </a:rPr>
              <a:t>- Released in 2013, operates in the 5 GHz frequency band and provides data rates ranging from 450 Mb/s to 1.3 Gb/s (1300 Mb/s). It uses MIMO technology to improve communication performance. Up to eight antennas can be supported. The 802.11ac standard is backward compatible with 802.11a/n devices; however, supporting a mixed environment limits the expected data rates.</a:t>
            </a:r>
          </a:p>
          <a:p>
            <a:r>
              <a:rPr lang="en-GB" sz="1200" b="1" i="0" kern="1200" dirty="0" smtClean="0">
                <a:solidFill>
                  <a:schemeClr val="tx1"/>
                </a:solidFill>
                <a:effectLst/>
                <a:latin typeface="Arial" charset="0"/>
                <a:ea typeface="+mn-ea"/>
                <a:cs typeface="+mn-cs"/>
              </a:rPr>
              <a:t>IEEE 802.11ad </a:t>
            </a:r>
            <a:r>
              <a:rPr lang="en-GB" sz="1200" b="0" i="0" kern="1200" dirty="0" smtClean="0">
                <a:solidFill>
                  <a:schemeClr val="tx1"/>
                </a:solidFill>
                <a:effectLst/>
                <a:latin typeface="Arial" charset="0"/>
                <a:ea typeface="+mn-ea"/>
                <a:cs typeface="+mn-cs"/>
              </a:rPr>
              <a:t>- Scheduled for release in 2014 and also known as “</a:t>
            </a:r>
            <a:r>
              <a:rPr lang="en-GB" sz="1200" b="0" i="0" kern="1200" dirty="0" err="1" smtClean="0">
                <a:solidFill>
                  <a:schemeClr val="tx1"/>
                </a:solidFill>
                <a:effectLst/>
                <a:latin typeface="Arial" charset="0"/>
                <a:ea typeface="+mn-ea"/>
                <a:cs typeface="+mn-cs"/>
              </a:rPr>
              <a:t>WiGig</a:t>
            </a:r>
            <a:r>
              <a:rPr lang="en-GB" sz="1200" b="0" i="0" kern="1200" dirty="0" smtClean="0">
                <a:solidFill>
                  <a:schemeClr val="tx1"/>
                </a:solidFill>
                <a:effectLst/>
                <a:latin typeface="Arial" charset="0"/>
                <a:ea typeface="+mn-ea"/>
                <a:cs typeface="+mn-cs"/>
              </a:rPr>
              <a:t>”, it uses a tri-band Wi-Fi solution using 2.4 GHz, 5 GHz, and 60 GHz, and offers theoretical speeds of up to 7 Gb/s. However, the 60 GHz band is a line-of-site technology and; therefore, cannot penetrate through walls. When a user is roaming, the device switches to the lower 2.4 GHz and 5 GHz bands. It is backward compatible with existing Wi-Fi devices. However supporting a mixed environment limits the expected data rates.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smtClean="0">
              <a:solidFill>
                <a:schemeClr val="tx1"/>
              </a:solidFill>
              <a:effectLst/>
              <a:latin typeface="Arial" charset="0"/>
              <a:ea typeface="+mn-ea"/>
              <a:cs typeface="+mn-cs"/>
            </a:endParaRP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4.1.1.7 Comparing WLANs to LANs</a:t>
            </a:r>
            <a:endParaRPr lang="en-US"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WLANs use RF instead of cables at the physical layer and MAC </a:t>
            </a:r>
            <a:r>
              <a:rPr lang="en-GB" sz="1200" b="0" i="0" kern="1200" dirty="0" err="1" smtClean="0">
                <a:solidFill>
                  <a:schemeClr val="tx1"/>
                </a:solidFill>
                <a:effectLst/>
                <a:latin typeface="Arial" charset="0"/>
                <a:ea typeface="+mn-ea"/>
                <a:cs typeface="+mn-cs"/>
              </a:rPr>
              <a:t>sublayer</a:t>
            </a:r>
            <a:r>
              <a:rPr lang="en-GB" sz="1200" b="0" i="0" kern="1200" dirty="0" smtClean="0">
                <a:solidFill>
                  <a:schemeClr val="tx1"/>
                </a:solidFill>
                <a:effectLst/>
                <a:latin typeface="Arial" charset="0"/>
                <a:ea typeface="+mn-ea"/>
                <a:cs typeface="+mn-cs"/>
              </a:rPr>
              <a:t> of the data link layer. In comparison to cable, RF has the following characteristics:</a:t>
            </a:r>
          </a:p>
          <a:p>
            <a:r>
              <a:rPr lang="en-GB" sz="1200" b="0" i="0" kern="1200" dirty="0" smtClean="0">
                <a:solidFill>
                  <a:schemeClr val="tx1"/>
                </a:solidFill>
                <a:effectLst/>
                <a:latin typeface="Arial" charset="0"/>
                <a:ea typeface="+mn-ea"/>
                <a:cs typeface="+mn-cs"/>
              </a:rPr>
              <a:t>RF does not have boundaries, such as the limits of a wire in a sheath. This allows data frames traveling over the RF media to be available to anyone who can receive the RF signal.</a:t>
            </a:r>
          </a:p>
          <a:p>
            <a:r>
              <a:rPr lang="en-GB" sz="1200" b="0" i="0" kern="1200" dirty="0" smtClean="0">
                <a:solidFill>
                  <a:schemeClr val="tx1"/>
                </a:solidFill>
                <a:effectLst/>
                <a:latin typeface="Arial" charset="0"/>
                <a:ea typeface="+mn-ea"/>
                <a:cs typeface="+mn-cs"/>
              </a:rPr>
              <a:t>RF is unprotected from outside signals, whereas cable is in an insulating sheath. Radios operating independently in the same geographic area, but using the same or a similar RF can interfere with each other.</a:t>
            </a:r>
          </a:p>
          <a:p>
            <a:r>
              <a:rPr lang="en-GB" sz="1200" b="0" i="0" kern="1200" dirty="0" smtClean="0">
                <a:solidFill>
                  <a:schemeClr val="tx1"/>
                </a:solidFill>
                <a:effectLst/>
                <a:latin typeface="Arial" charset="0"/>
                <a:ea typeface="+mn-ea"/>
                <a:cs typeface="+mn-cs"/>
              </a:rPr>
              <a:t>RF transmission is subject to the same challenges inherent in any wave-based technology, such as consumer radio. For example, as the radio travels further away from the source, radio stations may start playing over each other and static noise increases. Eventually the signal is completely lost. Wired LANs have cables that are of an appropriate length to maintain signal strength.</a:t>
            </a:r>
          </a:p>
          <a:p>
            <a:r>
              <a:rPr lang="en-GB" sz="1200" b="0" i="0" kern="1200" dirty="0" smtClean="0">
                <a:solidFill>
                  <a:schemeClr val="tx1"/>
                </a:solidFill>
                <a:effectLst/>
                <a:latin typeface="Arial" charset="0"/>
                <a:ea typeface="+mn-ea"/>
                <a:cs typeface="+mn-cs"/>
              </a:rPr>
              <a:t>RF bands are regulated differently in various countries. The use of WLANs is subject to additional regulations and sets of standards that are not applied to wired LANs.</a:t>
            </a:r>
          </a:p>
          <a:p>
            <a:r>
              <a:rPr lang="en-GB" sz="1200" b="0" i="0" kern="1200" dirty="0" smtClean="0">
                <a:solidFill>
                  <a:schemeClr val="tx1"/>
                </a:solidFill>
                <a:effectLst/>
                <a:latin typeface="Arial" charset="0"/>
                <a:ea typeface="+mn-ea"/>
                <a:cs typeface="+mn-cs"/>
              </a:rPr>
              <a:t>WLANs also differ from wired LANs as follows:</a:t>
            </a:r>
          </a:p>
          <a:p>
            <a:r>
              <a:rPr lang="en-GB" sz="1200" b="0" i="0" kern="1200" dirty="0" smtClean="0">
                <a:solidFill>
                  <a:schemeClr val="tx1"/>
                </a:solidFill>
                <a:effectLst/>
                <a:latin typeface="Arial" charset="0"/>
                <a:ea typeface="+mn-ea"/>
                <a:cs typeface="+mn-cs"/>
              </a:rPr>
              <a:t>WLANs connect clients to the network through a wireless access point (AP) or wireless router, instead of an Ethernet switch.</a:t>
            </a:r>
          </a:p>
          <a:p>
            <a:r>
              <a:rPr lang="en-GB" sz="1200" b="0" i="0" kern="1200" dirty="0" smtClean="0">
                <a:solidFill>
                  <a:schemeClr val="tx1"/>
                </a:solidFill>
                <a:effectLst/>
                <a:latin typeface="Arial" charset="0"/>
                <a:ea typeface="+mn-ea"/>
                <a:cs typeface="+mn-cs"/>
              </a:rPr>
              <a:t>WLANs connect mobile devices that are often battery powered, as opposed to plugged-in LAN devices. Wireless NICs tend to reduce the battery life of a mobile device.</a:t>
            </a:r>
          </a:p>
          <a:p>
            <a:r>
              <a:rPr lang="en-GB" sz="1200" b="0" i="0" kern="1200" dirty="0" smtClean="0">
                <a:solidFill>
                  <a:schemeClr val="tx1"/>
                </a:solidFill>
                <a:effectLst/>
                <a:latin typeface="Arial" charset="0"/>
                <a:ea typeface="+mn-ea"/>
                <a:cs typeface="+mn-cs"/>
              </a:rPr>
              <a:t>WLANs support hosts that contend for access on the RF media (frequency bands). 802.11 prescribes collision-avoidance (CSMA/CA) instead of collision-detection (CSMA/CD) for media access to proactively avoid collisions within the media.</a:t>
            </a:r>
          </a:p>
          <a:p>
            <a:r>
              <a:rPr lang="en-GB" sz="1200" b="0" i="0" kern="1200" dirty="0" smtClean="0">
                <a:solidFill>
                  <a:schemeClr val="tx1"/>
                </a:solidFill>
                <a:effectLst/>
                <a:latin typeface="Arial" charset="0"/>
                <a:ea typeface="+mn-ea"/>
                <a:cs typeface="+mn-cs"/>
              </a:rPr>
              <a:t>WLANs use a different frame format than wired Ethernet LANs. WLANs require additional information in the Layer 2 header of the frame.</a:t>
            </a:r>
          </a:p>
          <a:p>
            <a:r>
              <a:rPr lang="en-GB" sz="1200" b="0" i="0" kern="1200" dirty="0" smtClean="0">
                <a:solidFill>
                  <a:schemeClr val="tx1"/>
                </a:solidFill>
                <a:effectLst/>
                <a:latin typeface="Arial" charset="0"/>
                <a:ea typeface="+mn-ea"/>
                <a:cs typeface="+mn-cs"/>
              </a:rPr>
              <a:t>WLANs raise more privacy issues because radio frequencies can reach outside the facility.</a:t>
            </a:r>
          </a:p>
          <a:p>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4.1.2.8</a:t>
            </a:r>
            <a:r>
              <a:rPr lang="en-US" b="0" baseline="0" dirty="0" smtClean="0"/>
              <a:t> Wireless Antennas </a:t>
            </a:r>
          </a:p>
          <a:p>
            <a:r>
              <a:rPr lang="en-GB" sz="1200" b="1" i="0" kern="1200" dirty="0" smtClean="0">
                <a:solidFill>
                  <a:schemeClr val="tx1"/>
                </a:solidFill>
                <a:effectLst/>
                <a:latin typeface="Arial" charset="0"/>
                <a:ea typeface="+mn-ea"/>
                <a:cs typeface="+mn-cs"/>
              </a:rPr>
              <a:t>Omnidirectional Wi-Fi Antennas </a:t>
            </a:r>
            <a:r>
              <a:rPr lang="en-GB" sz="1200" b="0" i="0" kern="1200" dirty="0" smtClean="0">
                <a:solidFill>
                  <a:schemeClr val="tx1"/>
                </a:solidFill>
                <a:effectLst/>
                <a:latin typeface="Arial" charset="0"/>
                <a:ea typeface="+mn-ea"/>
                <a:cs typeface="+mn-cs"/>
              </a:rPr>
              <a:t>- Factory Wi-Fi gear often uses basic dipole antennas, also referred to as “rubber duck” design, similar to those used on walkie-talkie radios. Omnidirectional antennas provide 360-degree coverage and are ideal in open office areas, hallways, conference rooms, and outside areas.</a:t>
            </a:r>
          </a:p>
          <a:p>
            <a:r>
              <a:rPr lang="en-GB" sz="1200" b="1" i="0" kern="1200" dirty="0" smtClean="0">
                <a:solidFill>
                  <a:schemeClr val="tx1"/>
                </a:solidFill>
                <a:effectLst/>
                <a:latin typeface="Arial" charset="0"/>
                <a:ea typeface="+mn-ea"/>
                <a:cs typeface="+mn-cs"/>
              </a:rPr>
              <a:t>Directional Wi-Fi Antennas </a:t>
            </a:r>
            <a:r>
              <a:rPr lang="en-GB" sz="1200" b="0" i="0" kern="1200" dirty="0" smtClean="0">
                <a:solidFill>
                  <a:schemeClr val="tx1"/>
                </a:solidFill>
                <a:effectLst/>
                <a:latin typeface="Arial" charset="0"/>
                <a:ea typeface="+mn-ea"/>
                <a:cs typeface="+mn-cs"/>
              </a:rPr>
              <a:t>- Directional antennas focus the radio signal in a given direction. This enhances the signal to and from the AP in the direction the antenna is pointing, providing stronger signal strength in one direction and less signal strength in all other directions.</a:t>
            </a:r>
          </a:p>
          <a:p>
            <a:r>
              <a:rPr lang="en-GB" sz="1200" b="1" i="0" kern="1200" dirty="0" smtClean="0">
                <a:solidFill>
                  <a:schemeClr val="tx1"/>
                </a:solidFill>
                <a:effectLst/>
                <a:latin typeface="Arial" charset="0"/>
                <a:ea typeface="+mn-ea"/>
                <a:cs typeface="+mn-cs"/>
              </a:rPr>
              <a:t>Yagi antennas </a:t>
            </a:r>
            <a:r>
              <a:rPr lang="en-GB" sz="1200" b="0" i="0" kern="1200" dirty="0" smtClean="0">
                <a:solidFill>
                  <a:schemeClr val="tx1"/>
                </a:solidFill>
                <a:effectLst/>
                <a:latin typeface="Arial" charset="0"/>
                <a:ea typeface="+mn-ea"/>
                <a:cs typeface="+mn-cs"/>
              </a:rPr>
              <a:t>- Type of directional radio antenna that can be used for long-distance Wi-Fi networking. These antennas are typically used to extend the range of outdoor hotspots in a specific direction, or to reach an outbuilding.</a:t>
            </a:r>
          </a:p>
          <a:p>
            <a:r>
              <a:rPr lang="en-GB" sz="1200" b="0" i="0" kern="1200" dirty="0" smtClean="0">
                <a:solidFill>
                  <a:schemeClr val="tx1"/>
                </a:solidFill>
                <a:effectLst/>
                <a:latin typeface="Arial" charset="0"/>
                <a:ea typeface="+mn-ea"/>
                <a:cs typeface="+mn-cs"/>
              </a:rPr>
              <a:t>The figure displays various Cisco indoor and outdoor antennas.</a:t>
            </a:r>
          </a:p>
          <a:p>
            <a:r>
              <a:rPr lang="en-GB" sz="1200" b="0" i="0" kern="1200" dirty="0" smtClean="0">
                <a:solidFill>
                  <a:schemeClr val="tx1"/>
                </a:solidFill>
                <a:effectLst/>
                <a:latin typeface="Arial" charset="0"/>
                <a:ea typeface="+mn-ea"/>
                <a:cs typeface="+mn-cs"/>
              </a:rPr>
              <a:t>IEEE 802.11n/ac/ad use MIMO technology to increase available bandwidth. Specifically, MIMO uses multiple antennas to exchange more data than it would be possible to do using a single antenna. Up to four antennas can be used to increase throughput.</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Not all wireless routers are the same. For instance, entry level 802.11n routers support 150 Mb/s bandwidth using one Wi-Fi radio, and one antenna attached to the unit. To support the higher data rates, an 802.11n router requires more radios and antennas to manage more channels of data in parallel. For example, two radios and two antennas on an 802.11n router support up to 300 Mb/s, while 450 and 600 Mb/s require three and four radios and antennas, respectively.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extLst>
      <p:ext uri="{BB962C8B-B14F-4D97-AF65-F5344CB8AC3E}">
        <p14:creationId xmlns:p14="http://schemas.microsoft.com/office/powerpoint/2010/main" val="198348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 </a:t>
            </a:r>
          </a:p>
          <a:p>
            <a:r>
              <a:rPr lang="en-GB" sz="1200" b="1" i="0" kern="1200" dirty="0" smtClean="0">
                <a:solidFill>
                  <a:schemeClr val="tx1"/>
                </a:solidFill>
                <a:effectLst/>
                <a:latin typeface="Arial" charset="0"/>
                <a:ea typeface="+mn-ea"/>
                <a:cs typeface="+mn-cs"/>
              </a:rPr>
              <a:t>Frame Control </a:t>
            </a:r>
            <a:r>
              <a:rPr lang="en-GB" sz="1200" b="0" i="0" kern="1200" dirty="0" smtClean="0">
                <a:solidFill>
                  <a:schemeClr val="tx1"/>
                </a:solidFill>
                <a:effectLst/>
                <a:latin typeface="Arial" charset="0"/>
                <a:ea typeface="+mn-ea"/>
                <a:cs typeface="+mn-cs"/>
              </a:rPr>
              <a:t>- Identifies the type of wireless frame and contains subfields for protocol version, frame type, address type, power management, and security settings.</a:t>
            </a:r>
          </a:p>
          <a:p>
            <a:r>
              <a:rPr lang="en-GB" sz="1200" b="1" i="0" kern="1200" dirty="0" smtClean="0">
                <a:solidFill>
                  <a:schemeClr val="tx1"/>
                </a:solidFill>
                <a:effectLst/>
                <a:latin typeface="Arial" charset="0"/>
                <a:ea typeface="+mn-ea"/>
                <a:cs typeface="+mn-cs"/>
              </a:rPr>
              <a:t>Duration </a:t>
            </a:r>
            <a:r>
              <a:rPr lang="en-GB" sz="1200" b="0" i="0" kern="1200" dirty="0" smtClean="0">
                <a:solidFill>
                  <a:schemeClr val="tx1"/>
                </a:solidFill>
                <a:effectLst/>
                <a:latin typeface="Arial" charset="0"/>
                <a:ea typeface="+mn-ea"/>
                <a:cs typeface="+mn-cs"/>
              </a:rPr>
              <a:t>- Typically used to indicate the remaining duration needed to receive the next frame transmission.</a:t>
            </a:r>
          </a:p>
          <a:p>
            <a:r>
              <a:rPr lang="en-GB" sz="1200" b="1" i="0" kern="1200" dirty="0" smtClean="0">
                <a:solidFill>
                  <a:schemeClr val="tx1"/>
                </a:solidFill>
                <a:effectLst/>
                <a:latin typeface="Arial" charset="0"/>
                <a:ea typeface="+mn-ea"/>
                <a:cs typeface="+mn-cs"/>
              </a:rPr>
              <a:t>Address1 </a:t>
            </a:r>
            <a:r>
              <a:rPr lang="en-GB" sz="1200" b="0" i="0" kern="1200" dirty="0" smtClean="0">
                <a:solidFill>
                  <a:schemeClr val="tx1"/>
                </a:solidFill>
                <a:effectLst/>
                <a:latin typeface="Arial" charset="0"/>
                <a:ea typeface="+mn-ea"/>
                <a:cs typeface="+mn-cs"/>
              </a:rPr>
              <a:t>- Usually contains the MAC address of the receiving wireless device or AP.</a:t>
            </a:r>
          </a:p>
          <a:p>
            <a:r>
              <a:rPr lang="en-GB" sz="1200" b="1" i="0" kern="1200" dirty="0" smtClean="0">
                <a:solidFill>
                  <a:schemeClr val="tx1"/>
                </a:solidFill>
                <a:effectLst/>
                <a:latin typeface="Arial" charset="0"/>
                <a:ea typeface="+mn-ea"/>
                <a:cs typeface="+mn-cs"/>
              </a:rPr>
              <a:t>Address2 </a:t>
            </a:r>
            <a:r>
              <a:rPr lang="en-GB" sz="1200" b="0" i="0" kern="1200" dirty="0" smtClean="0">
                <a:solidFill>
                  <a:schemeClr val="tx1"/>
                </a:solidFill>
                <a:effectLst/>
                <a:latin typeface="Arial" charset="0"/>
                <a:ea typeface="+mn-ea"/>
                <a:cs typeface="+mn-cs"/>
              </a:rPr>
              <a:t>- Usually contains the MAC address of the transmitting wireless device or AP.</a:t>
            </a:r>
          </a:p>
          <a:p>
            <a:r>
              <a:rPr lang="en-GB" sz="1200" b="1" i="0" kern="1200" dirty="0" smtClean="0">
                <a:solidFill>
                  <a:schemeClr val="tx1"/>
                </a:solidFill>
                <a:effectLst/>
                <a:latin typeface="Arial" charset="0"/>
                <a:ea typeface="+mn-ea"/>
                <a:cs typeface="+mn-cs"/>
              </a:rPr>
              <a:t>Address3 </a:t>
            </a:r>
            <a:r>
              <a:rPr lang="en-GB" sz="1200" b="0" i="0" kern="1200" dirty="0" smtClean="0">
                <a:solidFill>
                  <a:schemeClr val="tx1"/>
                </a:solidFill>
                <a:effectLst/>
                <a:latin typeface="Arial" charset="0"/>
                <a:ea typeface="+mn-ea"/>
                <a:cs typeface="+mn-cs"/>
              </a:rPr>
              <a:t>- Sometimes contains the MAC address of the destination, such as the router interface (default gateway) to which the AP is attached.</a:t>
            </a:r>
          </a:p>
          <a:p>
            <a:r>
              <a:rPr lang="en-GB" sz="1200" b="1" i="0" kern="1200" dirty="0" smtClean="0">
                <a:solidFill>
                  <a:schemeClr val="tx1"/>
                </a:solidFill>
                <a:effectLst/>
                <a:latin typeface="Arial" charset="0"/>
                <a:ea typeface="+mn-ea"/>
                <a:cs typeface="+mn-cs"/>
              </a:rPr>
              <a:t>Sequence Control </a:t>
            </a:r>
            <a:r>
              <a:rPr lang="en-GB" sz="1200" b="0" i="0" kern="1200" dirty="0" smtClean="0">
                <a:solidFill>
                  <a:schemeClr val="tx1"/>
                </a:solidFill>
                <a:effectLst/>
                <a:latin typeface="Arial" charset="0"/>
                <a:ea typeface="+mn-ea"/>
                <a:cs typeface="+mn-cs"/>
              </a:rPr>
              <a:t>- Contains the Sequence Number and the Fragment Number subfields. The Sequence Number indicates the sequence number of each frame. The Fragment Number indicates the number of each frame sent of a fragmented frame.</a:t>
            </a:r>
          </a:p>
          <a:p>
            <a:r>
              <a:rPr lang="en-GB" sz="1200" b="1" i="0" kern="1200" dirty="0" smtClean="0">
                <a:solidFill>
                  <a:schemeClr val="tx1"/>
                </a:solidFill>
                <a:effectLst/>
                <a:latin typeface="Arial" charset="0"/>
                <a:ea typeface="+mn-ea"/>
                <a:cs typeface="+mn-cs"/>
              </a:rPr>
              <a:t>Address4 </a:t>
            </a:r>
            <a:r>
              <a:rPr lang="en-GB" sz="1200" b="0" i="0" kern="1200" dirty="0" smtClean="0">
                <a:solidFill>
                  <a:schemeClr val="tx1"/>
                </a:solidFill>
                <a:effectLst/>
                <a:latin typeface="Arial" charset="0"/>
                <a:ea typeface="+mn-ea"/>
                <a:cs typeface="+mn-cs"/>
              </a:rPr>
              <a:t>- Usually missing because it is used only in ad hoc mode.</a:t>
            </a:r>
          </a:p>
          <a:p>
            <a:r>
              <a:rPr lang="en-GB" sz="1200" b="1" i="0" kern="1200" dirty="0" smtClean="0">
                <a:solidFill>
                  <a:schemeClr val="tx1"/>
                </a:solidFill>
                <a:effectLst/>
                <a:latin typeface="Arial" charset="0"/>
                <a:ea typeface="+mn-ea"/>
                <a:cs typeface="+mn-cs"/>
              </a:rPr>
              <a:t>Payload </a:t>
            </a:r>
            <a:r>
              <a:rPr lang="en-GB" sz="1200" b="0" i="0" kern="1200" dirty="0" smtClean="0">
                <a:solidFill>
                  <a:schemeClr val="tx1"/>
                </a:solidFill>
                <a:effectLst/>
                <a:latin typeface="Arial" charset="0"/>
                <a:ea typeface="+mn-ea"/>
                <a:cs typeface="+mn-cs"/>
              </a:rPr>
              <a:t>- Contains the data for transmission.</a:t>
            </a:r>
          </a:p>
          <a:p>
            <a:r>
              <a:rPr lang="en-GB" sz="1200" b="1" i="0" kern="1200" dirty="0" smtClean="0">
                <a:solidFill>
                  <a:schemeClr val="tx1"/>
                </a:solidFill>
                <a:effectLst/>
                <a:latin typeface="Arial" charset="0"/>
                <a:ea typeface="+mn-ea"/>
                <a:cs typeface="+mn-cs"/>
              </a:rPr>
              <a:t>FCS </a:t>
            </a:r>
            <a:r>
              <a:rPr lang="en-GB" sz="1200" b="0" i="0" kern="1200" dirty="0" smtClean="0">
                <a:solidFill>
                  <a:schemeClr val="tx1"/>
                </a:solidFill>
                <a:effectLst/>
                <a:latin typeface="Arial" charset="0"/>
                <a:ea typeface="+mn-ea"/>
                <a:cs typeface="+mn-cs"/>
              </a:rPr>
              <a:t>- Frame Check Sequence; used for Layer 2 error control.</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4.2.1.1</a:t>
            </a:r>
            <a:r>
              <a:rPr lang="en-US" b="0" baseline="0" dirty="0" smtClean="0"/>
              <a:t>  Wireless 802.11 Frame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4.2.1.2</a:t>
            </a:r>
            <a:r>
              <a:rPr lang="en-US" b="0" baseline="0" dirty="0" smtClean="0"/>
              <a:t>  Frame Control Field </a:t>
            </a:r>
          </a:p>
          <a:p>
            <a:r>
              <a:rPr lang="en-GB" sz="1200" b="0" i="0" kern="1200" dirty="0" smtClean="0">
                <a:solidFill>
                  <a:schemeClr val="tx1"/>
                </a:solidFill>
                <a:effectLst/>
                <a:latin typeface="Arial" charset="0"/>
                <a:ea typeface="+mn-ea"/>
                <a:cs typeface="+mn-cs"/>
              </a:rPr>
              <a:t>The figure displays a Wireshark capture of a WLAN beacon frame. Notice how the Frame Control field has also been expanded to display its subfields.</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The content of the Address fields vary depending on settings in the Frame Control field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4.2.1.3</a:t>
            </a:r>
            <a:r>
              <a:rPr lang="en-US" b="0" baseline="0" dirty="0" smtClean="0"/>
              <a:t>  Wireless Frame Type </a:t>
            </a:r>
          </a:p>
          <a:p>
            <a:r>
              <a:rPr lang="en-GB" sz="1200" b="0" i="0" kern="1200" dirty="0" smtClean="0">
                <a:solidFill>
                  <a:schemeClr val="tx1"/>
                </a:solidFill>
                <a:effectLst/>
                <a:latin typeface="Arial" charset="0"/>
                <a:ea typeface="+mn-ea"/>
                <a:cs typeface="+mn-cs"/>
              </a:rPr>
              <a:t>The Frame Type and Frame Subtype fields are used to identify the type of wireless transmission. As shown in the figure, a wireless frame can be one of three frame types:</a:t>
            </a:r>
          </a:p>
          <a:p>
            <a:r>
              <a:rPr lang="en-GB" sz="1200" b="1" i="0" kern="1200" dirty="0" smtClean="0">
                <a:solidFill>
                  <a:schemeClr val="tx1"/>
                </a:solidFill>
                <a:effectLst/>
                <a:latin typeface="Arial" charset="0"/>
                <a:ea typeface="+mn-ea"/>
                <a:cs typeface="+mn-cs"/>
              </a:rPr>
              <a:t>Management Frame </a:t>
            </a:r>
            <a:r>
              <a:rPr lang="en-GB" sz="1200" b="0" i="0" kern="1200" dirty="0" smtClean="0">
                <a:solidFill>
                  <a:schemeClr val="tx1"/>
                </a:solidFill>
                <a:effectLst/>
                <a:latin typeface="Arial" charset="0"/>
                <a:ea typeface="+mn-ea"/>
                <a:cs typeface="+mn-cs"/>
              </a:rPr>
              <a:t>- Used in the maintenance of communication, such as finding, authenticating, and associating with an AP.</a:t>
            </a:r>
          </a:p>
          <a:p>
            <a:r>
              <a:rPr lang="en-GB" sz="1200" b="1" i="0" kern="1200" dirty="0" smtClean="0">
                <a:solidFill>
                  <a:schemeClr val="tx1"/>
                </a:solidFill>
                <a:effectLst/>
                <a:latin typeface="Arial" charset="0"/>
                <a:ea typeface="+mn-ea"/>
                <a:cs typeface="+mn-cs"/>
              </a:rPr>
              <a:t>Control Frame </a:t>
            </a:r>
            <a:r>
              <a:rPr lang="en-GB" sz="1200" b="0" i="0" kern="1200" dirty="0" smtClean="0">
                <a:solidFill>
                  <a:schemeClr val="tx1"/>
                </a:solidFill>
                <a:effectLst/>
                <a:latin typeface="Arial" charset="0"/>
                <a:ea typeface="+mn-ea"/>
                <a:cs typeface="+mn-cs"/>
              </a:rPr>
              <a:t>- Used to facilitate in the exchange of data frames between wireless clients.</a:t>
            </a:r>
          </a:p>
          <a:p>
            <a:r>
              <a:rPr lang="en-GB" sz="1200" b="1" i="0" kern="1200" dirty="0" smtClean="0">
                <a:solidFill>
                  <a:schemeClr val="tx1"/>
                </a:solidFill>
                <a:effectLst/>
                <a:latin typeface="Arial" charset="0"/>
                <a:ea typeface="+mn-ea"/>
                <a:cs typeface="+mn-cs"/>
              </a:rPr>
              <a:t>Data Frame </a:t>
            </a:r>
            <a:r>
              <a:rPr lang="en-GB" sz="1200" b="0" i="0" kern="1200" dirty="0" smtClean="0">
                <a:solidFill>
                  <a:schemeClr val="tx1"/>
                </a:solidFill>
                <a:effectLst/>
                <a:latin typeface="Arial" charset="0"/>
                <a:ea typeface="+mn-ea"/>
                <a:cs typeface="+mn-cs"/>
              </a:rPr>
              <a:t>- Used to carry the payload information such as web pages and files.</a:t>
            </a:r>
            <a:endParaRPr lang="en-GB"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4.2.1.4</a:t>
            </a:r>
            <a:r>
              <a:rPr lang="en-US" b="0" baseline="0" dirty="0" smtClean="0"/>
              <a:t>  Management Frames</a:t>
            </a:r>
          </a:p>
          <a:p>
            <a:r>
              <a:rPr lang="en-GB" sz="1200" b="1" i="0" kern="1200" dirty="0" smtClean="0">
                <a:solidFill>
                  <a:schemeClr val="tx1"/>
                </a:solidFill>
                <a:effectLst/>
                <a:latin typeface="Arial" charset="0"/>
                <a:ea typeface="+mn-ea"/>
                <a:cs typeface="+mn-cs"/>
              </a:rPr>
              <a:t>Association request frame </a:t>
            </a:r>
            <a:r>
              <a:rPr lang="en-GB" sz="1200" b="0" i="0" kern="1200" dirty="0" smtClean="0">
                <a:solidFill>
                  <a:schemeClr val="tx1"/>
                </a:solidFill>
                <a:effectLst/>
                <a:latin typeface="Arial" charset="0"/>
                <a:ea typeface="+mn-ea"/>
                <a:cs typeface="+mn-cs"/>
              </a:rPr>
              <a:t>- (0x00) Sent from a wireless client, it enables the AP to allocate resources and synchronize. The frame carries information about the wireless connection including supported data rates and SSID of the network to the wireless client that wants to associate. If the request is accepted, the AP reserves memory and establishes an association ID for the device.</a:t>
            </a:r>
          </a:p>
          <a:p>
            <a:r>
              <a:rPr lang="en-GB" sz="1200" b="1" i="0" kern="1200" dirty="0" smtClean="0">
                <a:solidFill>
                  <a:schemeClr val="tx1"/>
                </a:solidFill>
                <a:effectLst/>
                <a:latin typeface="Arial" charset="0"/>
                <a:ea typeface="+mn-ea"/>
                <a:cs typeface="+mn-cs"/>
              </a:rPr>
              <a:t>Association response frame </a:t>
            </a:r>
            <a:r>
              <a:rPr lang="en-GB" sz="1200" b="0" i="0" kern="1200" dirty="0" smtClean="0">
                <a:solidFill>
                  <a:schemeClr val="tx1"/>
                </a:solidFill>
                <a:effectLst/>
                <a:latin typeface="Arial" charset="0"/>
                <a:ea typeface="+mn-ea"/>
                <a:cs typeface="+mn-cs"/>
              </a:rPr>
              <a:t>- (0x01) Sent from an AP to a wireless client containing the acceptance or rejection to an association request. If it is an acceptance, the frame contains information, such as an association ID and supported data rates.</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request frame </a:t>
            </a:r>
            <a:r>
              <a:rPr lang="en-GB" sz="1200" b="0" i="0" kern="1200" dirty="0" smtClean="0">
                <a:solidFill>
                  <a:schemeClr val="tx1"/>
                </a:solidFill>
                <a:effectLst/>
                <a:latin typeface="Arial" charset="0"/>
                <a:ea typeface="+mn-ea"/>
                <a:cs typeface="+mn-cs"/>
              </a:rPr>
              <a:t>- (0x02) A device sends a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when it drops from range of the currently associated AP and finds another AP with a stronger signal. The new AP coordinates the forwarding of any information that may still be contained in the buffer of the previous AP.</a:t>
            </a:r>
          </a:p>
          <a:p>
            <a:r>
              <a:rPr lang="en-GB" sz="1200" b="1" i="0" kern="1200" dirty="0" err="1" smtClean="0">
                <a:solidFill>
                  <a:schemeClr val="tx1"/>
                </a:solidFill>
                <a:effectLst/>
                <a:latin typeface="Arial" charset="0"/>
                <a:ea typeface="+mn-ea"/>
                <a:cs typeface="+mn-cs"/>
              </a:rPr>
              <a:t>Reassociation</a:t>
            </a:r>
            <a:r>
              <a:rPr lang="en-GB" sz="1200" b="1" i="0" kern="1200" dirty="0" smtClean="0">
                <a:solidFill>
                  <a:schemeClr val="tx1"/>
                </a:solidFill>
                <a:effectLst/>
                <a:latin typeface="Arial" charset="0"/>
                <a:ea typeface="+mn-ea"/>
                <a:cs typeface="+mn-cs"/>
              </a:rPr>
              <a:t> response frame </a:t>
            </a:r>
            <a:r>
              <a:rPr lang="en-GB" sz="1200" b="0" i="0" kern="1200" dirty="0" smtClean="0">
                <a:solidFill>
                  <a:schemeClr val="tx1"/>
                </a:solidFill>
                <a:effectLst/>
                <a:latin typeface="Arial" charset="0"/>
                <a:ea typeface="+mn-ea"/>
                <a:cs typeface="+mn-cs"/>
              </a:rPr>
              <a:t>- (0x03) Sent from an AP containing the acceptance or rejection to a device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request frame. The frame includes information required for association, such as the association ID and supported data rates.</a:t>
            </a:r>
          </a:p>
          <a:p>
            <a:r>
              <a:rPr lang="en-GB" sz="1200" b="1" i="0" kern="1200" dirty="0" smtClean="0">
                <a:solidFill>
                  <a:schemeClr val="tx1"/>
                </a:solidFill>
                <a:effectLst/>
                <a:latin typeface="Arial" charset="0"/>
                <a:ea typeface="+mn-ea"/>
                <a:cs typeface="+mn-cs"/>
              </a:rPr>
              <a:t>Probe request frame </a:t>
            </a:r>
            <a:r>
              <a:rPr lang="en-GB" sz="1200" b="0" i="0" kern="1200" dirty="0" smtClean="0">
                <a:solidFill>
                  <a:schemeClr val="tx1"/>
                </a:solidFill>
                <a:effectLst/>
                <a:latin typeface="Arial" charset="0"/>
                <a:ea typeface="+mn-ea"/>
                <a:cs typeface="+mn-cs"/>
              </a:rPr>
              <a:t>- (0x04) Sent from a wireless client when it requires information from another wireless client.</a:t>
            </a:r>
          </a:p>
          <a:p>
            <a:r>
              <a:rPr lang="en-GB" sz="1200" b="1" i="0" kern="1200" dirty="0" smtClean="0">
                <a:solidFill>
                  <a:schemeClr val="tx1"/>
                </a:solidFill>
                <a:effectLst/>
                <a:latin typeface="Arial" charset="0"/>
                <a:ea typeface="+mn-ea"/>
                <a:cs typeface="+mn-cs"/>
              </a:rPr>
              <a:t>Probe response frame</a:t>
            </a:r>
            <a:r>
              <a:rPr lang="en-GB" sz="1200" b="0" i="0" kern="1200" dirty="0" smtClean="0">
                <a:solidFill>
                  <a:schemeClr val="tx1"/>
                </a:solidFill>
                <a:effectLst/>
                <a:latin typeface="Arial" charset="0"/>
                <a:ea typeface="+mn-ea"/>
                <a:cs typeface="+mn-cs"/>
              </a:rPr>
              <a:t> - (0x05) Sent from an AP containing capability information, such as the supported data rates, after receiving a probe request frame.</a:t>
            </a:r>
          </a:p>
          <a:p>
            <a:r>
              <a:rPr lang="en-GB" sz="1200" b="1" i="0" kern="1200" dirty="0" smtClean="0">
                <a:solidFill>
                  <a:schemeClr val="tx1"/>
                </a:solidFill>
                <a:effectLst/>
                <a:latin typeface="Arial" charset="0"/>
                <a:ea typeface="+mn-ea"/>
                <a:cs typeface="+mn-cs"/>
              </a:rPr>
              <a:t>Beacon frame </a:t>
            </a:r>
            <a:r>
              <a:rPr lang="en-GB" sz="1200" b="0" i="0" kern="1200" dirty="0" smtClean="0">
                <a:solidFill>
                  <a:schemeClr val="tx1"/>
                </a:solidFill>
                <a:effectLst/>
                <a:latin typeface="Arial" charset="0"/>
                <a:ea typeface="+mn-ea"/>
                <a:cs typeface="+mn-cs"/>
              </a:rPr>
              <a:t>- (0x08) Sent periodically from an AP to announce its presence and provide the SSID and other preconfigured parameters.</a:t>
            </a:r>
          </a:p>
          <a:p>
            <a:r>
              <a:rPr lang="en-GB" sz="1200" b="1" i="0" kern="1200" dirty="0" smtClean="0">
                <a:solidFill>
                  <a:schemeClr val="tx1"/>
                </a:solidFill>
                <a:effectLst/>
                <a:latin typeface="Arial" charset="0"/>
                <a:ea typeface="+mn-ea"/>
                <a:cs typeface="+mn-cs"/>
              </a:rPr>
              <a:t>Disassociation frame </a:t>
            </a:r>
            <a:r>
              <a:rPr lang="en-GB" sz="1200" b="0" i="0" kern="1200" dirty="0" smtClean="0">
                <a:solidFill>
                  <a:schemeClr val="tx1"/>
                </a:solidFill>
                <a:effectLst/>
                <a:latin typeface="Arial" charset="0"/>
                <a:ea typeface="+mn-ea"/>
                <a:cs typeface="+mn-cs"/>
              </a:rPr>
              <a:t>- (0x0A) Sent from a device wanting to terminate a connection. Allows the AP to relinquish memory allocation and remove the device from the association table.</a:t>
            </a:r>
          </a:p>
          <a:p>
            <a:r>
              <a:rPr lang="en-GB" sz="1200" b="1" i="0" kern="1200" dirty="0" smtClean="0">
                <a:solidFill>
                  <a:schemeClr val="tx1"/>
                </a:solidFill>
                <a:effectLst/>
                <a:latin typeface="Arial" charset="0"/>
                <a:ea typeface="+mn-ea"/>
                <a:cs typeface="+mn-cs"/>
              </a:rPr>
              <a:t>Authentication frame </a:t>
            </a:r>
            <a:r>
              <a:rPr lang="en-GB" sz="1200" b="0" i="0" kern="1200" dirty="0" smtClean="0">
                <a:solidFill>
                  <a:schemeClr val="tx1"/>
                </a:solidFill>
                <a:effectLst/>
                <a:latin typeface="Arial" charset="0"/>
                <a:ea typeface="+mn-ea"/>
                <a:cs typeface="+mn-cs"/>
              </a:rPr>
              <a:t>- (0x0B) The sending device sends an authentication frame to the AP containing its identity.</a:t>
            </a:r>
          </a:p>
          <a:p>
            <a:r>
              <a:rPr lang="en-GB" sz="1200" b="1" i="0" kern="1200" dirty="0" err="1" smtClean="0">
                <a:solidFill>
                  <a:schemeClr val="tx1"/>
                </a:solidFill>
                <a:effectLst/>
                <a:latin typeface="Arial" charset="0"/>
                <a:ea typeface="+mn-ea"/>
                <a:cs typeface="+mn-cs"/>
              </a:rPr>
              <a:t>Deauthentication</a:t>
            </a:r>
            <a:r>
              <a:rPr lang="en-GB" sz="1200" b="1" i="0" kern="1200" dirty="0" smtClean="0">
                <a:solidFill>
                  <a:schemeClr val="tx1"/>
                </a:solidFill>
                <a:effectLst/>
                <a:latin typeface="Arial" charset="0"/>
                <a:ea typeface="+mn-ea"/>
                <a:cs typeface="+mn-cs"/>
              </a:rPr>
              <a:t> frame</a:t>
            </a:r>
            <a:r>
              <a:rPr lang="en-GB" sz="1200" b="0" i="0" kern="1200" dirty="0" smtClean="0">
                <a:solidFill>
                  <a:schemeClr val="tx1"/>
                </a:solidFill>
                <a:effectLst/>
                <a:latin typeface="Arial" charset="0"/>
                <a:ea typeface="+mn-ea"/>
                <a:cs typeface="+mn-cs"/>
              </a:rPr>
              <a:t> - (0x0C) Sent from a wireless client wanting to terminate connection from another wireless client.</a:t>
            </a:r>
          </a:p>
          <a:p>
            <a:r>
              <a:rPr lang="en-GB" sz="1200" b="0" i="0" kern="1200" dirty="0" smtClean="0">
                <a:solidFill>
                  <a:schemeClr val="tx1"/>
                </a:solidFill>
                <a:effectLst/>
                <a:latin typeface="Arial" charset="0"/>
                <a:ea typeface="+mn-ea"/>
                <a:cs typeface="+mn-cs"/>
              </a:rPr>
              <a:t>Beacons are the only management frame that may regularly be broadcast by an AP. All other probing, authentication, and association frames are used only during the association (or </a:t>
            </a:r>
            <a:r>
              <a:rPr lang="en-GB" sz="1200" b="0" i="0" kern="1200" dirty="0" err="1" smtClean="0">
                <a:solidFill>
                  <a:schemeClr val="tx1"/>
                </a:solidFill>
                <a:effectLst/>
                <a:latin typeface="Arial" charset="0"/>
                <a:ea typeface="+mn-ea"/>
                <a:cs typeface="+mn-cs"/>
              </a:rPr>
              <a:t>reassociation</a:t>
            </a:r>
            <a:r>
              <a:rPr lang="en-GB" sz="1200" b="0" i="0" kern="1200" dirty="0" smtClean="0">
                <a:solidFill>
                  <a:schemeClr val="tx1"/>
                </a:solidFill>
                <a:effectLst/>
                <a:latin typeface="Arial" charset="0"/>
                <a:ea typeface="+mn-ea"/>
                <a:cs typeface="+mn-cs"/>
              </a:rPr>
              <a:t>) process.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4.2.1.5</a:t>
            </a:r>
            <a:r>
              <a:rPr lang="en-US" b="0" baseline="0" dirty="0" smtClean="0"/>
              <a:t>  Control Frames</a:t>
            </a:r>
          </a:p>
          <a:p>
            <a:r>
              <a:rPr lang="en-GB" sz="1200" b="1" i="0" kern="1200" dirty="0" smtClean="0">
                <a:solidFill>
                  <a:schemeClr val="tx1"/>
                </a:solidFill>
                <a:effectLst/>
                <a:latin typeface="Arial" charset="0"/>
                <a:ea typeface="+mn-ea"/>
                <a:cs typeface="+mn-cs"/>
              </a:rPr>
              <a:t>Request to Send (RTS) frame </a:t>
            </a:r>
            <a:r>
              <a:rPr lang="en-GB" sz="1200" b="0" i="0" kern="1200" dirty="0" smtClean="0">
                <a:solidFill>
                  <a:schemeClr val="tx1"/>
                </a:solidFill>
                <a:effectLst/>
                <a:latin typeface="Arial" charset="0"/>
                <a:ea typeface="+mn-ea"/>
                <a:cs typeface="+mn-cs"/>
              </a:rPr>
              <a:t>- The RTS and CTS frames provide an optional collision reduction scheme for APs with hidden wireless clients. A wireless client sends an RTS frame as the first step in the two-way handshake, which is required before sending data frames.</a:t>
            </a:r>
          </a:p>
          <a:p>
            <a:r>
              <a:rPr lang="en-GB" sz="1200" b="1" i="0" kern="1200" dirty="0" smtClean="0">
                <a:solidFill>
                  <a:schemeClr val="tx1"/>
                </a:solidFill>
                <a:effectLst/>
                <a:latin typeface="Arial" charset="0"/>
                <a:ea typeface="+mn-ea"/>
                <a:cs typeface="+mn-cs"/>
              </a:rPr>
              <a:t>Clear to Send (CTS) frame </a:t>
            </a:r>
            <a:r>
              <a:rPr lang="en-GB" sz="1200" b="0" i="0" kern="1200" dirty="0" smtClean="0">
                <a:solidFill>
                  <a:schemeClr val="tx1"/>
                </a:solidFill>
                <a:effectLst/>
                <a:latin typeface="Arial" charset="0"/>
                <a:ea typeface="+mn-ea"/>
                <a:cs typeface="+mn-cs"/>
              </a:rPr>
              <a:t>- A wireless AP responds to an RTS frame with a CTS frame. It provides clearance for the requesting wireless client to send a data frame. The CTS contributes to collision control management by including a time value. This time delay minimizes the chance that other wireless clients will transmit while the requesting client transmits.</a:t>
            </a:r>
          </a:p>
          <a:p>
            <a:r>
              <a:rPr lang="en-GB" sz="1200" b="1" i="0" kern="1200" dirty="0" smtClean="0">
                <a:solidFill>
                  <a:schemeClr val="tx1"/>
                </a:solidFill>
                <a:effectLst/>
                <a:latin typeface="Arial" charset="0"/>
                <a:ea typeface="+mn-ea"/>
                <a:cs typeface="+mn-cs"/>
              </a:rPr>
              <a:t>Acknowledgment (ACK) frame </a:t>
            </a:r>
            <a:r>
              <a:rPr lang="en-GB" sz="1200" b="0" i="0" kern="1200" dirty="0" smtClean="0">
                <a:solidFill>
                  <a:schemeClr val="tx1"/>
                </a:solidFill>
                <a:effectLst/>
                <a:latin typeface="Arial" charset="0"/>
                <a:ea typeface="+mn-ea"/>
                <a:cs typeface="+mn-cs"/>
              </a:rPr>
              <a:t>- After receiving a data frame, the receiving wireless client sends an ACK frame to the sending client if no errors are found. If the sending client does not receive an ACK frame within a predetermined period of time, the sending client resends the frame.</a:t>
            </a:r>
          </a:p>
          <a:p>
            <a:r>
              <a:rPr lang="en-GB" sz="1200" b="0" i="0" kern="1200" dirty="0" smtClean="0">
                <a:solidFill>
                  <a:schemeClr val="tx1"/>
                </a:solidFill>
                <a:effectLst/>
                <a:latin typeface="Arial" charset="0"/>
                <a:ea typeface="+mn-ea"/>
                <a:cs typeface="+mn-cs"/>
              </a:rPr>
              <a:t>Control frames are integral to wireless transmission and play a significant role in the media contention method used by wireless, known as Carrier Sense Multiple Access with Collision Avoidance (CSMA/CA).</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4.2.2.1</a:t>
            </a:r>
            <a:r>
              <a:rPr lang="en-US" b="0" baseline="0" dirty="0" smtClean="0"/>
              <a:t>  CSMA/CA</a:t>
            </a:r>
          </a:p>
          <a:p>
            <a:r>
              <a:rPr lang="en-GB" sz="1200" b="0" i="0" kern="1200" dirty="0" smtClean="0">
                <a:solidFill>
                  <a:schemeClr val="tx1"/>
                </a:solidFill>
                <a:effectLst/>
                <a:latin typeface="Arial" charset="0"/>
                <a:ea typeface="+mn-ea"/>
                <a:cs typeface="+mn-cs"/>
              </a:rPr>
              <a:t>Recall that the media contention method is the method in which devices determine how and when to access the media when traffic must be forwarded across the network. The IEEE 802.11 WLANs use the MAC protocol CSMA/CA. While the name is similar to the Ethernet CSMA/CD, the operating concept is completely different.</a:t>
            </a:r>
          </a:p>
          <a:p>
            <a:r>
              <a:rPr lang="en-GB" sz="1200" b="0" i="0" kern="1200" dirty="0" smtClean="0">
                <a:solidFill>
                  <a:schemeClr val="tx1"/>
                </a:solidFill>
                <a:effectLst/>
                <a:latin typeface="Arial" charset="0"/>
                <a:ea typeface="+mn-ea"/>
                <a:cs typeface="+mn-cs"/>
              </a:rPr>
              <a:t>Wi-Fi systems are half-duplex, shared media configurations; therefore, wireless clients can transmit and receive on the same radio channel. This creates a problem because a wireless client cannot hear while it is sending; thus, making it impossible to detect a collision. To address this problem, the IEEE developed an additional collision avoidance mechanism called the Distributed Coordination Function (DCF). Using DCF, a wireless client transmits only if the channel is clear. All transmissions are acknowledged; therefore, if a wireless client does not receive an acknowledgment, it assumes a collision occurred and retries after a random waiting interval.</a:t>
            </a:r>
          </a:p>
          <a:p>
            <a:r>
              <a:rPr lang="en-GB" sz="1200" b="0" i="0" kern="1200" dirty="0" smtClean="0">
                <a:solidFill>
                  <a:schemeClr val="tx1"/>
                </a:solidFill>
                <a:effectLst/>
                <a:latin typeface="Arial" charset="0"/>
                <a:ea typeface="+mn-ea"/>
                <a:cs typeface="+mn-cs"/>
              </a:rPr>
              <a:t>Wireless clients and APs use the RTS and CTS control frames to facilitate the actual data transfer.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4.2.2.2</a:t>
            </a:r>
            <a:r>
              <a:rPr lang="en-US" b="0" baseline="0" dirty="0" smtClean="0"/>
              <a:t>  Wireless Clients and Access Point Association</a:t>
            </a:r>
          </a:p>
          <a:p>
            <a:r>
              <a:rPr lang="en-GB" sz="1200" b="0" i="0" kern="1200" dirty="0" smtClean="0">
                <a:solidFill>
                  <a:schemeClr val="tx1"/>
                </a:solidFill>
                <a:effectLst/>
                <a:latin typeface="Arial" charset="0"/>
                <a:ea typeface="+mn-ea"/>
                <a:cs typeface="+mn-cs"/>
              </a:rPr>
              <a:t>For wireless devices to communicate over a network, they must first associate with an AP or wireless router. An important part of the 802.11 process is discovering a WLAN and subsequently connecting to it.</a:t>
            </a:r>
          </a:p>
          <a:p>
            <a:r>
              <a:rPr lang="en-GB" sz="1200" b="0" i="0" kern="1200" dirty="0" smtClean="0">
                <a:solidFill>
                  <a:schemeClr val="tx1"/>
                </a:solidFill>
                <a:effectLst/>
                <a:latin typeface="Arial" charset="0"/>
                <a:ea typeface="+mn-ea"/>
                <a:cs typeface="+mn-cs"/>
              </a:rPr>
              <a:t>Management frames are used by wireless devices to complete the following three-stage process:</a:t>
            </a:r>
          </a:p>
          <a:p>
            <a:r>
              <a:rPr lang="en-GB" sz="1200" b="0" i="0" kern="1200" dirty="0" smtClean="0">
                <a:solidFill>
                  <a:schemeClr val="tx1"/>
                </a:solidFill>
                <a:effectLst/>
                <a:latin typeface="Arial" charset="0"/>
                <a:ea typeface="+mn-ea"/>
                <a:cs typeface="+mn-cs"/>
              </a:rPr>
              <a:t>Discover new wireless AP.</a:t>
            </a:r>
          </a:p>
          <a:p>
            <a:r>
              <a:rPr lang="en-GB" sz="1200" b="0" i="0" kern="1200" dirty="0" smtClean="0">
                <a:solidFill>
                  <a:schemeClr val="tx1"/>
                </a:solidFill>
                <a:effectLst/>
                <a:latin typeface="Arial" charset="0"/>
                <a:ea typeface="+mn-ea"/>
                <a:cs typeface="+mn-cs"/>
              </a:rPr>
              <a:t>Authenticate with AP.</a:t>
            </a:r>
          </a:p>
          <a:p>
            <a:r>
              <a:rPr lang="en-GB" sz="1200" b="0" i="0" kern="1200" dirty="0" smtClean="0">
                <a:solidFill>
                  <a:schemeClr val="tx1"/>
                </a:solidFill>
                <a:effectLst/>
                <a:latin typeface="Arial" charset="0"/>
                <a:ea typeface="+mn-ea"/>
                <a:cs typeface="+mn-cs"/>
              </a:rPr>
              <a:t>Associate with AP.</a:t>
            </a:r>
          </a:p>
          <a:p>
            <a:r>
              <a:rPr lang="en-GB" sz="1200" b="0" i="0" kern="1200" dirty="0" smtClean="0">
                <a:solidFill>
                  <a:schemeClr val="tx1"/>
                </a:solidFill>
                <a:effectLst/>
                <a:latin typeface="Arial" charset="0"/>
                <a:ea typeface="+mn-ea"/>
                <a:cs typeface="+mn-cs"/>
              </a:rPr>
              <a:t>To associate, a wireless client and an AP must agree on specific parameters. Parameters must be configured on the AP and subsequently on the client to enable the negotiation of these processes.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4.2.2.3</a:t>
            </a:r>
            <a:r>
              <a:rPr lang="en-US" b="0" baseline="0" dirty="0" smtClean="0"/>
              <a:t>  Association Parameters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4.2.2.4</a:t>
            </a:r>
            <a:r>
              <a:rPr lang="en-US" b="0" baseline="0" dirty="0" smtClean="0"/>
              <a:t>  Discovering Aps</a:t>
            </a:r>
          </a:p>
          <a:p>
            <a:pPr algn="just">
              <a:spcBef>
                <a:spcPts val="600"/>
              </a:spcBef>
              <a:buNone/>
            </a:pPr>
            <a:r>
              <a:rPr lang="en-US" sz="1200" b="1" dirty="0" smtClean="0"/>
              <a:t>Passive mode</a:t>
            </a:r>
            <a:endParaRPr lang="en-US" sz="1200" dirty="0" smtClean="0"/>
          </a:p>
          <a:p>
            <a:pPr marL="342900" indent="-342900" algn="just">
              <a:spcBef>
                <a:spcPts val="600"/>
              </a:spcBef>
            </a:pPr>
            <a:r>
              <a:rPr lang="en-US" sz="1200" dirty="0" smtClean="0"/>
              <a:t>AP advertises its service by sending broadcast beacon frames containing the SSID, supported standards, and security settings.</a:t>
            </a:r>
          </a:p>
          <a:p>
            <a:pPr marL="342900" indent="-342900" algn="just">
              <a:spcBef>
                <a:spcPts val="600"/>
              </a:spcBef>
            </a:pPr>
            <a:r>
              <a:rPr lang="en-US" sz="1200" dirty="0" smtClean="0"/>
              <a:t>The beacon’s primary purpose is to allow wireless clients to learn which networks and APs are available in a given area.</a:t>
            </a:r>
            <a:endParaRPr lang="en-US" sz="1200" b="1" dirty="0" smtClean="0"/>
          </a:p>
          <a:p>
            <a:pPr algn="just">
              <a:spcBef>
                <a:spcPts val="600"/>
              </a:spcBef>
              <a:buNone/>
            </a:pPr>
            <a:r>
              <a:rPr lang="en-US" sz="1200" b="1" dirty="0" smtClean="0"/>
              <a:t>Active mode </a:t>
            </a:r>
            <a:endParaRPr lang="en-US" sz="1200" dirty="0" smtClean="0"/>
          </a:p>
          <a:p>
            <a:pPr marL="342900" indent="-342900" algn="just">
              <a:spcBef>
                <a:spcPts val="600"/>
              </a:spcBef>
            </a:pPr>
            <a:r>
              <a:rPr lang="en-US" sz="1200" dirty="0" smtClean="0"/>
              <a:t>Wireless clients must know the name of the SSID.</a:t>
            </a:r>
          </a:p>
          <a:p>
            <a:pPr marL="342900" indent="-342900" algn="just">
              <a:spcBef>
                <a:spcPts val="600"/>
              </a:spcBef>
            </a:pPr>
            <a:r>
              <a:rPr lang="en-US" sz="1200" dirty="0" smtClean="0"/>
              <a:t>Wireless client initiates the process by broadcasting a probe request frame on multiple channels.</a:t>
            </a:r>
          </a:p>
          <a:p>
            <a:pPr marL="342900" indent="-342900" algn="just">
              <a:spcBef>
                <a:spcPts val="600"/>
              </a:spcBef>
            </a:pPr>
            <a:r>
              <a:rPr lang="en-US" sz="1200" dirty="0" smtClean="0"/>
              <a:t>Probe request includes the SSID name and standards supported.</a:t>
            </a:r>
          </a:p>
          <a:p>
            <a:pPr marL="342900" indent="-342900" algn="just">
              <a:spcBef>
                <a:spcPts val="600"/>
              </a:spcBef>
            </a:pPr>
            <a:r>
              <a:rPr lang="en-US" sz="1200" dirty="0" smtClean="0"/>
              <a:t>May be required if an AP or wireless router is configured to not broadcast beacon frames.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4.2.2.5</a:t>
            </a:r>
            <a:r>
              <a:rPr lang="en-US" b="0" baseline="0" dirty="0" smtClean="0"/>
              <a:t> Authentication</a:t>
            </a:r>
          </a:p>
          <a:p>
            <a:r>
              <a:rPr lang="en-GB" sz="1200" b="0" i="0" kern="1200" dirty="0" smtClean="0">
                <a:solidFill>
                  <a:schemeClr val="tx1"/>
                </a:solidFill>
                <a:effectLst/>
                <a:latin typeface="Arial" charset="0"/>
                <a:ea typeface="+mn-ea"/>
                <a:cs typeface="+mn-cs"/>
              </a:rPr>
              <a:t>The figure provides a simple overview of the authentication process. However, in most shared key authentication installations, the exchange is as follows:</a:t>
            </a:r>
          </a:p>
          <a:p>
            <a:r>
              <a:rPr lang="en-GB" sz="1200" b="0" i="0" kern="1200" dirty="0" smtClean="0">
                <a:solidFill>
                  <a:schemeClr val="tx1"/>
                </a:solidFill>
                <a:effectLst/>
                <a:latin typeface="Arial" charset="0"/>
                <a:ea typeface="+mn-ea"/>
                <a:cs typeface="+mn-cs"/>
              </a:rPr>
              <a:t>1. The wireless client sends an authentication frame to the AP.</a:t>
            </a:r>
          </a:p>
          <a:p>
            <a:r>
              <a:rPr lang="en-GB" sz="1200" b="0" i="0" kern="1200" dirty="0" smtClean="0">
                <a:solidFill>
                  <a:schemeClr val="tx1"/>
                </a:solidFill>
                <a:effectLst/>
                <a:latin typeface="Arial" charset="0"/>
                <a:ea typeface="+mn-ea"/>
                <a:cs typeface="+mn-cs"/>
              </a:rPr>
              <a:t>2. The AP responds with a challenge text to the client.</a:t>
            </a:r>
          </a:p>
          <a:p>
            <a:r>
              <a:rPr lang="en-GB" sz="1200" b="0" i="0" kern="1200" dirty="0" smtClean="0">
                <a:solidFill>
                  <a:schemeClr val="tx1"/>
                </a:solidFill>
                <a:effectLst/>
                <a:latin typeface="Arial" charset="0"/>
                <a:ea typeface="+mn-ea"/>
                <a:cs typeface="+mn-cs"/>
              </a:rPr>
              <a:t>3. The client encrypts the message using its shared key and returns the encrypted text back to the AP.</a:t>
            </a:r>
          </a:p>
          <a:p>
            <a:r>
              <a:rPr lang="en-GB" sz="1200" b="0" i="0" kern="1200" dirty="0" smtClean="0">
                <a:solidFill>
                  <a:schemeClr val="tx1"/>
                </a:solidFill>
                <a:effectLst/>
                <a:latin typeface="Arial" charset="0"/>
                <a:ea typeface="+mn-ea"/>
                <a:cs typeface="+mn-cs"/>
              </a:rPr>
              <a:t>4. The AP then decrypts the encrypted text using its shared key.</a:t>
            </a:r>
          </a:p>
          <a:p>
            <a:r>
              <a:rPr lang="en-GB" sz="1200" b="0" i="0" kern="1200" dirty="0" smtClean="0">
                <a:solidFill>
                  <a:schemeClr val="tx1"/>
                </a:solidFill>
                <a:effectLst/>
                <a:latin typeface="Arial" charset="0"/>
                <a:ea typeface="+mn-ea"/>
                <a:cs typeface="+mn-cs"/>
              </a:rPr>
              <a:t>5. If the decrypted text matches the challenge text, the AP authenticates the client. If the messages do not match, the wireless client is not authenticated and wireless access is denied.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4.2.3.1</a:t>
            </a:r>
            <a:r>
              <a:rPr lang="en-US" b="0" baseline="0" dirty="0" smtClean="0"/>
              <a:t> Frequency Channel Saturation</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If the demand for a specific channel is too high, that channel is likely to become oversaturated. The saturation of the wireless medium degrades the quality of the communication.</a:t>
            </a:r>
          </a:p>
          <a:p>
            <a:pPr algn="just">
              <a:spcBef>
                <a:spcPts val="600"/>
              </a:spcBef>
              <a:buNone/>
            </a:pPr>
            <a:r>
              <a:rPr lang="en-US" sz="1200" b="1" dirty="0" smtClean="0"/>
              <a:t>Direct-sequence spread spectrum (DSSS)</a:t>
            </a:r>
            <a:r>
              <a:rPr lang="en-US" sz="1200" dirty="0" smtClean="0"/>
              <a:t> </a:t>
            </a:r>
          </a:p>
          <a:p>
            <a:pPr marL="465138" indent="-233363" algn="just">
              <a:spcBef>
                <a:spcPts val="600"/>
              </a:spcBef>
            </a:pPr>
            <a:r>
              <a:rPr lang="en-US" sz="1200" dirty="0" smtClean="0"/>
              <a:t>Uses spread-spectrum modulation technique; designed to spread a signal over a larger frequency band making it more resistant to interference.</a:t>
            </a:r>
          </a:p>
          <a:p>
            <a:pPr marL="465138" indent="-233363" algn="just">
              <a:spcBef>
                <a:spcPts val="600"/>
              </a:spcBef>
            </a:pPr>
            <a:r>
              <a:rPr lang="en-US" sz="1200" dirty="0" smtClean="0"/>
              <a:t>Used by 802.11b.</a:t>
            </a:r>
          </a:p>
          <a:p>
            <a:pPr algn="just">
              <a:spcBef>
                <a:spcPts val="600"/>
              </a:spcBef>
              <a:buNone/>
            </a:pPr>
            <a:r>
              <a:rPr lang="en-US" sz="1200" b="1" dirty="0" smtClean="0"/>
              <a:t>Frequency-hopping spread spectrum (FHSS)</a:t>
            </a:r>
            <a:r>
              <a:rPr lang="en-US" sz="1200" dirty="0" smtClean="0"/>
              <a:t> </a:t>
            </a:r>
          </a:p>
          <a:p>
            <a:pPr marL="465138" indent="-233363" algn="just">
              <a:spcBef>
                <a:spcPts val="600"/>
              </a:spcBef>
            </a:pPr>
            <a:r>
              <a:rPr lang="en-US" sz="1200" dirty="0" smtClean="0"/>
              <a:t>Relies on spread-spectrum methods to communicate.</a:t>
            </a:r>
          </a:p>
          <a:p>
            <a:pPr marL="465138" indent="-233363" algn="just">
              <a:spcBef>
                <a:spcPts val="600"/>
              </a:spcBef>
            </a:pPr>
            <a:r>
              <a:rPr lang="en-US" sz="1200" dirty="0" smtClean="0"/>
              <a:t>Transmits radio signals by rapidly switching a carrier signal among many frequency channels. </a:t>
            </a:r>
          </a:p>
          <a:p>
            <a:pPr marL="465138" indent="-233363" algn="just">
              <a:spcBef>
                <a:spcPts val="600"/>
              </a:spcBef>
            </a:pPr>
            <a:r>
              <a:rPr lang="en-US" sz="1200" dirty="0" smtClean="0"/>
              <a:t>This channel-hopping process allows for a more efficient usage of the channels, decreasing channel congestion.</a:t>
            </a:r>
          </a:p>
          <a:p>
            <a:pPr marL="465138" indent="-233363" algn="just">
              <a:spcBef>
                <a:spcPts val="600"/>
              </a:spcBef>
            </a:pPr>
            <a:r>
              <a:rPr lang="en-US" sz="1200" dirty="0" smtClean="0"/>
              <a:t>Used by the original 802.11 standard.</a:t>
            </a:r>
          </a:p>
          <a:p>
            <a:pPr algn="just">
              <a:spcBef>
                <a:spcPts val="600"/>
              </a:spcBef>
              <a:buNone/>
            </a:pPr>
            <a:r>
              <a:rPr lang="en-US" sz="1200" b="1" dirty="0" smtClean="0"/>
              <a:t>Orthogonal Frequency-Division Multiplexing (OFDM)</a:t>
            </a:r>
            <a:endParaRPr lang="en-US" sz="1200" dirty="0" smtClean="0"/>
          </a:p>
          <a:p>
            <a:pPr marL="406400" indent="-231775" algn="just">
              <a:spcBef>
                <a:spcPts val="600"/>
              </a:spcBef>
            </a:pPr>
            <a:r>
              <a:rPr lang="en-US" sz="1200" dirty="0" smtClean="0"/>
              <a:t>Subset of frequency division multiplexing in which a single channel utilizes multiple </a:t>
            </a:r>
            <a:r>
              <a:rPr lang="en-US" sz="1200" dirty="0" err="1" smtClean="0"/>
              <a:t>subchannels</a:t>
            </a:r>
            <a:r>
              <a:rPr lang="en-US" sz="1200" dirty="0" smtClean="0"/>
              <a:t> on adjacent frequencies.</a:t>
            </a:r>
          </a:p>
          <a:p>
            <a:pPr marL="406400" indent="-231775" algn="just">
              <a:spcBef>
                <a:spcPts val="600"/>
              </a:spcBef>
            </a:pPr>
            <a:r>
              <a:rPr lang="en-US" sz="1200" dirty="0" smtClean="0"/>
              <a:t>Because OFDM uses </a:t>
            </a:r>
            <a:r>
              <a:rPr lang="en-US" sz="1200" dirty="0" err="1" smtClean="0"/>
              <a:t>subchannels</a:t>
            </a:r>
            <a:r>
              <a:rPr lang="en-US" sz="1200" dirty="0" smtClean="0"/>
              <a:t>, channel usage is very efficient.</a:t>
            </a:r>
          </a:p>
          <a:p>
            <a:pPr marL="406400" indent="-231775" algn="just">
              <a:spcBef>
                <a:spcPts val="600"/>
              </a:spcBef>
            </a:pPr>
            <a:r>
              <a:rPr lang="en-US" sz="1200" dirty="0" smtClean="0"/>
              <a:t>Used by a number of communication systems, including 802.11a/g/n/ac.</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p>
          <a:p>
            <a:r>
              <a:rPr lang="en-GB" sz="1200" b="0" i="0" kern="1200" dirty="0" smtClean="0">
                <a:solidFill>
                  <a:schemeClr val="tx1"/>
                </a:solidFill>
                <a:effectLst/>
                <a:latin typeface="Arial" charset="0"/>
                <a:ea typeface="+mn-ea"/>
                <a:cs typeface="+mn-cs"/>
              </a:rPr>
              <a:t>The IEEE 802.11b/g/n all operate in the microwaves frequencies of the radio spectrum. The IEEE 802.11b/g/n standards operate in the 2.4 GHz to 2.5 GHz spectrum while 802.11a/n/ac standards operate in the more heavily regulated 5 GHz band. The</a:t>
            </a:r>
            <a:r>
              <a:rPr lang="en-GB" sz="1200" b="0" i="0" kern="1200" baseline="0" dirty="0" smtClean="0">
                <a:solidFill>
                  <a:schemeClr val="tx1"/>
                </a:solidFill>
                <a:effectLst/>
                <a:latin typeface="Arial" charset="0"/>
                <a:ea typeface="+mn-ea"/>
                <a:cs typeface="+mn-cs"/>
              </a:rPr>
              <a:t> f</a:t>
            </a:r>
            <a:r>
              <a:rPr lang="en-GB" sz="1200" b="0" i="0" kern="1200" dirty="0" smtClean="0">
                <a:solidFill>
                  <a:schemeClr val="tx1"/>
                </a:solidFill>
                <a:effectLst/>
                <a:latin typeface="Arial" charset="0"/>
                <a:ea typeface="+mn-ea"/>
                <a:cs typeface="+mn-cs"/>
              </a:rPr>
              <a:t>igure 1 highlights which 802.11 standard operates in the 2.4 GHz, 5 GHz, and 60 GHz bands. Each spectrum is subdivided into channels with a </a:t>
            </a:r>
            <a:r>
              <a:rPr lang="en-GB" sz="1200" b="0" i="0" kern="1200" dirty="0" err="1" smtClean="0">
                <a:solidFill>
                  <a:schemeClr val="tx1"/>
                </a:solidFill>
                <a:effectLst/>
                <a:latin typeface="Arial" charset="0"/>
                <a:ea typeface="+mn-ea"/>
                <a:cs typeface="+mn-cs"/>
              </a:rPr>
              <a:t>center</a:t>
            </a:r>
            <a:r>
              <a:rPr lang="en-GB" sz="1200" b="0" i="0" kern="1200" dirty="0" smtClean="0">
                <a:solidFill>
                  <a:schemeClr val="tx1"/>
                </a:solidFill>
                <a:effectLst/>
                <a:latin typeface="Arial" charset="0"/>
                <a:ea typeface="+mn-ea"/>
                <a:cs typeface="+mn-cs"/>
              </a:rPr>
              <a:t> frequency and bandwidth, analogous to the way radio bands are subdivided.</a:t>
            </a:r>
          </a:p>
          <a:p>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a:t>
            </a:r>
          </a:p>
          <a:p>
            <a:r>
              <a:rPr lang="en-GB" sz="1200" b="0" i="0" kern="1200" dirty="0" smtClean="0">
                <a:solidFill>
                  <a:schemeClr val="tx1"/>
                </a:solidFill>
                <a:effectLst/>
                <a:latin typeface="Arial" charset="0"/>
                <a:ea typeface="+mn-ea"/>
                <a:cs typeface="+mn-cs"/>
              </a:rPr>
              <a:t>Interference occurs when an undesired signal overlaps a channel reserved for a desired signal, causing possible distortion. The solution to interference is to use non-overlapping channels. Specifically, channels 1, 6, and 11 are non-overlapping 802.11b channels. </a:t>
            </a:r>
          </a:p>
          <a:p>
            <a:r>
              <a:rPr lang="en-GB" sz="1200" b="0" i="0" kern="1200" dirty="0" smtClean="0">
                <a:solidFill>
                  <a:schemeClr val="tx1"/>
                </a:solidFill>
                <a:effectLst/>
                <a:latin typeface="Arial" charset="0"/>
                <a:ea typeface="+mn-ea"/>
                <a:cs typeface="+mn-cs"/>
              </a:rPr>
              <a:t>A best practice for WLANs requiring multiple APs is to use non-overlapping channels. If there are three adjacent APs, use channels 1, 6, and 11. If there are just two, select any two that are five channels apart, such as channels 5 and 10. Most APs can automatically select a channel based on adjacent channels used. Some products continuously monitor the radio space to adjust the channel settings dynamically in response to environmental changes.</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 </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GB" sz="1200" b="0" i="0" kern="1200" dirty="0" smtClean="0">
                <a:solidFill>
                  <a:schemeClr val="tx1"/>
                </a:solidFill>
                <a:effectLst/>
                <a:latin typeface="Arial" charset="0"/>
                <a:ea typeface="+mn-ea"/>
                <a:cs typeface="+mn-cs"/>
              </a:rPr>
              <a:t>The 2.4 GHz band is subdivided into multiple channels. The overall, combined channel bandwidth is 22 MHz with each channel separated by 5 </a:t>
            </a:r>
            <a:r>
              <a:rPr lang="en-GB" sz="1200" b="0" i="0" kern="1200" dirty="0" err="1" smtClean="0">
                <a:solidFill>
                  <a:schemeClr val="tx1"/>
                </a:solidFill>
                <a:effectLst/>
                <a:latin typeface="Arial" charset="0"/>
                <a:ea typeface="+mn-ea"/>
                <a:cs typeface="+mn-cs"/>
              </a:rPr>
              <a:t>MHz.</a:t>
            </a:r>
            <a:r>
              <a:rPr lang="en-GB" sz="1200" b="0" i="0" kern="1200" dirty="0" smtClean="0">
                <a:solidFill>
                  <a:schemeClr val="tx1"/>
                </a:solidFill>
                <a:effectLst/>
                <a:latin typeface="Arial" charset="0"/>
                <a:ea typeface="+mn-ea"/>
                <a:cs typeface="+mn-cs"/>
              </a:rPr>
              <a:t> The 802.11b standard identifies 11 channels for North America. The 22 MHz bandwidth, combined with the 5 MHz separation between frequencies, results in an overlap between successive channels, as shown in the figure.</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4.2.3.2</a:t>
            </a:r>
            <a:r>
              <a:rPr lang="en-US" b="0" baseline="0" dirty="0" smtClean="0"/>
              <a:t> Selecting Channels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4.2.3.3</a:t>
            </a:r>
            <a:r>
              <a:rPr lang="en-US" b="0" baseline="0" dirty="0" smtClean="0"/>
              <a:t> Planning a WLAN Deployment</a:t>
            </a:r>
          </a:p>
          <a:p>
            <a:r>
              <a:rPr lang="en-GB" sz="1200" b="0" i="0" kern="1200" dirty="0" smtClean="0">
                <a:solidFill>
                  <a:schemeClr val="tx1"/>
                </a:solidFill>
                <a:effectLst/>
                <a:latin typeface="Arial" charset="0"/>
                <a:ea typeface="+mn-ea"/>
                <a:cs typeface="+mn-cs"/>
              </a:rPr>
              <a:t>BSAs represent the coverage area provided by a single channel. An ESS should have 10 to 15 percent overlap between BSAs in an ESS. With a 15 percent overlap between BSAs, an SSID, and non-overlapping channels (i.e., one cell on channel 1 and the other on channel 6), roaming capability can be created.</a:t>
            </a:r>
          </a:p>
          <a:p>
            <a:r>
              <a:rPr lang="en-GB" sz="1200" b="0" i="0" kern="1200" dirty="0" smtClean="0">
                <a:solidFill>
                  <a:schemeClr val="tx1"/>
                </a:solidFill>
                <a:effectLst/>
                <a:latin typeface="Arial" charset="0"/>
                <a:ea typeface="+mn-ea"/>
                <a:cs typeface="+mn-cs"/>
              </a:rPr>
              <a:t>The figure provides a sample of how the BSAs could overlap.</a:t>
            </a:r>
          </a:p>
          <a:p>
            <a:r>
              <a:rPr lang="en-GB" sz="1200" b="0" i="0" kern="1200" dirty="0" smtClean="0">
                <a:solidFill>
                  <a:schemeClr val="tx1"/>
                </a:solidFill>
                <a:effectLst/>
                <a:latin typeface="Arial" charset="0"/>
                <a:ea typeface="+mn-ea"/>
                <a:cs typeface="+mn-cs"/>
              </a:rPr>
              <a:t>Other factors include site surveys, which is a detailed analysis of where to locate the various APs.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4.3 Wireless LAN Security</a:t>
            </a:r>
            <a:endParaRPr lang="en-GB" b="0" dirty="0" smtClean="0"/>
          </a:p>
        </p:txBody>
      </p:sp>
    </p:spTree>
    <p:extLst>
      <p:ext uri="{BB962C8B-B14F-4D97-AF65-F5344CB8AC3E}">
        <p14:creationId xmlns:p14="http://schemas.microsoft.com/office/powerpoint/2010/main" val="1293225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4.3.1.1</a:t>
            </a:r>
            <a:r>
              <a:rPr lang="en-US" b="0" baseline="0" dirty="0" smtClean="0"/>
              <a:t> Securing Wireless</a:t>
            </a:r>
          </a:p>
          <a:p>
            <a:r>
              <a:rPr lang="en-GB" sz="1200" b="0" i="0" kern="1200" dirty="0" smtClean="0">
                <a:solidFill>
                  <a:schemeClr val="tx1"/>
                </a:solidFill>
                <a:effectLst/>
                <a:latin typeface="Arial" charset="0"/>
                <a:ea typeface="+mn-ea"/>
                <a:cs typeface="+mn-cs"/>
              </a:rPr>
              <a:t>The difficulties in keeping a wired network secure are amplified with a wireless network. Security should be a priority for anyone who uses or administers networks.</a:t>
            </a:r>
          </a:p>
          <a:p>
            <a:r>
              <a:rPr lang="en-GB" sz="1200" b="0" i="0" kern="1200" dirty="0" smtClean="0">
                <a:solidFill>
                  <a:schemeClr val="tx1"/>
                </a:solidFill>
                <a:effectLst/>
                <a:latin typeface="Arial" charset="0"/>
                <a:ea typeface="+mn-ea"/>
                <a:cs typeface="+mn-cs"/>
              </a:rPr>
              <a:t>A WLAN is open to anyone within range of an AP and the appropriate credentials to associate to it. With a wireless NIC and knowledge of cracking techniques, an attacker may not have to physically enter the workplace to gain access to a WLAN.</a:t>
            </a:r>
          </a:p>
          <a:p>
            <a:r>
              <a:rPr lang="en-GB" sz="1200" b="0" i="0" kern="1200" dirty="0" smtClean="0">
                <a:solidFill>
                  <a:schemeClr val="tx1"/>
                </a:solidFill>
                <a:effectLst/>
                <a:latin typeface="Arial" charset="0"/>
                <a:ea typeface="+mn-ea"/>
                <a:cs typeface="+mn-cs"/>
              </a:rPr>
              <a:t>Security concerns are even more significant when dealing with business networks, because the livelihood of the business relies on the protection of its information. Security breaches for a business can have major repercussions, especially if the business maintains financial information associated with its customers. Wireless networks are increasingly being deployed in enterprises and, in many cases have evolved from a convenience to a mission critical part of the network. Although WLANs have always been a target for attacks with their rise in popularity increasing, it is now a major target.</a:t>
            </a:r>
          </a:p>
          <a:p>
            <a:r>
              <a:rPr lang="en-GB" sz="1200" b="0" i="0" kern="1200" dirty="0" smtClean="0">
                <a:solidFill>
                  <a:schemeClr val="tx1"/>
                </a:solidFill>
                <a:effectLst/>
                <a:latin typeface="Arial" charset="0"/>
                <a:ea typeface="+mn-ea"/>
                <a:cs typeface="+mn-cs"/>
              </a:rPr>
              <a:t>Attacks can be generated by outsiders, disgruntled employees, and even unintentionally by employees. Wireless networks are specifically susceptible to several threats, including:</a:t>
            </a:r>
          </a:p>
          <a:p>
            <a:r>
              <a:rPr lang="en-GB" sz="1200" b="0" i="0" kern="1200" dirty="0" smtClean="0">
                <a:solidFill>
                  <a:schemeClr val="tx1"/>
                </a:solidFill>
                <a:effectLst/>
                <a:latin typeface="Arial" charset="0"/>
                <a:ea typeface="+mn-ea"/>
                <a:cs typeface="+mn-cs"/>
              </a:rPr>
              <a:t>Wireless intruders</a:t>
            </a:r>
          </a:p>
          <a:p>
            <a:r>
              <a:rPr lang="en-GB" sz="1200" b="0" i="0" kern="1200" dirty="0" smtClean="0">
                <a:solidFill>
                  <a:schemeClr val="tx1"/>
                </a:solidFill>
                <a:effectLst/>
                <a:latin typeface="Arial" charset="0"/>
                <a:ea typeface="+mn-ea"/>
                <a:cs typeface="+mn-cs"/>
              </a:rPr>
              <a:t>Rogue apps</a:t>
            </a:r>
          </a:p>
          <a:p>
            <a:r>
              <a:rPr lang="en-GB" sz="1200" b="0" i="0" kern="1200" dirty="0" smtClean="0">
                <a:solidFill>
                  <a:schemeClr val="tx1"/>
                </a:solidFill>
                <a:effectLst/>
                <a:latin typeface="Arial" charset="0"/>
                <a:ea typeface="+mn-ea"/>
                <a:cs typeface="+mn-cs"/>
              </a:rPr>
              <a:t>Interception of data</a:t>
            </a:r>
          </a:p>
          <a:p>
            <a:r>
              <a:rPr lang="en-GB" sz="1200" b="0" i="0" kern="1200" dirty="0" err="1" smtClean="0">
                <a:solidFill>
                  <a:schemeClr val="tx1"/>
                </a:solidFill>
                <a:effectLst/>
                <a:latin typeface="Arial" charset="0"/>
                <a:ea typeface="+mn-ea"/>
                <a:cs typeface="+mn-cs"/>
              </a:rPr>
              <a:t>DoS</a:t>
            </a:r>
            <a:r>
              <a:rPr lang="en-GB" sz="1200" b="0" i="0" kern="1200" dirty="0" smtClean="0">
                <a:solidFill>
                  <a:schemeClr val="tx1"/>
                </a:solidFill>
                <a:effectLst/>
                <a:latin typeface="Arial" charset="0"/>
                <a:ea typeface="+mn-ea"/>
                <a:cs typeface="+mn-cs"/>
              </a:rPr>
              <a:t> attacks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4.3.1.2</a:t>
            </a:r>
            <a:r>
              <a:rPr lang="en-US" b="0" baseline="0" dirty="0" smtClean="0"/>
              <a:t> </a:t>
            </a:r>
            <a:r>
              <a:rPr lang="en-US" b="0" baseline="0" dirty="0" err="1" smtClean="0"/>
              <a:t>DoS</a:t>
            </a:r>
            <a:r>
              <a:rPr lang="en-US" b="0" baseline="0" dirty="0" smtClean="0"/>
              <a:t> Attack</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smtClean="0"/>
              <a:t>WIFI scanners or analyzers software can be used to detect interferences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4.3.1.3</a:t>
            </a:r>
            <a:r>
              <a:rPr lang="en-US" b="0" baseline="0" dirty="0" smtClean="0"/>
              <a:t> Management Frame Dos Attacks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Rogue Access Points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4.3.1.4</a:t>
            </a:r>
            <a:r>
              <a:rPr lang="en-US" b="0" baseline="0" dirty="0" smtClean="0"/>
              <a:t> Man-in-the-Middle Attack</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4.3.2.1</a:t>
            </a:r>
            <a:r>
              <a:rPr lang="en-US" b="0" baseline="0" dirty="0" smtClean="0"/>
              <a:t> Wireless Security Overview</a:t>
            </a:r>
          </a:p>
          <a:p>
            <a:r>
              <a:rPr lang="en-GB" sz="1200" b="0" i="0" kern="1200" dirty="0" smtClean="0">
                <a:solidFill>
                  <a:schemeClr val="tx1"/>
                </a:solidFill>
                <a:effectLst/>
                <a:latin typeface="Arial" charset="0"/>
                <a:ea typeface="+mn-ea"/>
                <a:cs typeface="+mn-cs"/>
              </a:rPr>
              <a:t>o address the threats of keeping wireless intruders out and protecting data, two early security features were used:</a:t>
            </a:r>
          </a:p>
          <a:p>
            <a:r>
              <a:rPr lang="en-GB" sz="1200" b="1" i="0" kern="1200" dirty="0" smtClean="0">
                <a:solidFill>
                  <a:schemeClr val="tx1"/>
                </a:solidFill>
                <a:effectLst/>
                <a:latin typeface="Arial" charset="0"/>
                <a:ea typeface="+mn-ea"/>
                <a:cs typeface="+mn-cs"/>
              </a:rPr>
              <a:t>SSID cloaking </a:t>
            </a:r>
            <a:r>
              <a:rPr lang="en-GB" sz="1200" b="0" i="0" kern="1200" dirty="0" smtClean="0">
                <a:solidFill>
                  <a:schemeClr val="tx1"/>
                </a:solidFill>
                <a:effectLst/>
                <a:latin typeface="Arial" charset="0"/>
                <a:ea typeface="+mn-ea"/>
                <a:cs typeface="+mn-cs"/>
              </a:rPr>
              <a:t>- APs and some wireless routers allow the SSID beacon frame to be disabled. Wireless clients must manually identify the SSID to connect to the network.</a:t>
            </a:r>
          </a:p>
          <a:p>
            <a:r>
              <a:rPr lang="en-GB" sz="1200" b="1" i="0" kern="1200" dirty="0" smtClean="0">
                <a:solidFill>
                  <a:schemeClr val="tx1"/>
                </a:solidFill>
                <a:effectLst/>
                <a:latin typeface="Arial" charset="0"/>
                <a:ea typeface="+mn-ea"/>
                <a:cs typeface="+mn-cs"/>
              </a:rPr>
              <a:t>MAC addresses filtering </a:t>
            </a:r>
            <a:r>
              <a:rPr lang="en-GB" sz="1200" b="0" i="0" kern="1200" dirty="0" smtClean="0">
                <a:solidFill>
                  <a:schemeClr val="tx1"/>
                </a:solidFill>
                <a:effectLst/>
                <a:latin typeface="Arial" charset="0"/>
                <a:ea typeface="+mn-ea"/>
                <a:cs typeface="+mn-cs"/>
              </a:rPr>
              <a:t>- An administrator can manually allow or deny clients wireless access based on their physical MAC hardware address.</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baseline="0" dirty="0" smtClean="0"/>
          </a:p>
          <a:p>
            <a:r>
              <a:rPr lang="en-GB" sz="1200" b="0" i="0" kern="1200" dirty="0" smtClean="0">
                <a:solidFill>
                  <a:schemeClr val="tx1"/>
                </a:solidFill>
                <a:effectLst/>
                <a:latin typeface="Arial" charset="0"/>
                <a:ea typeface="+mn-ea"/>
                <a:cs typeface="+mn-cs"/>
              </a:rPr>
              <a:t>Two types of authentication were introduced with the original 802.11 standard:</a:t>
            </a:r>
          </a:p>
          <a:p>
            <a:r>
              <a:rPr lang="en-GB" sz="1200" b="1" i="0" kern="1200" dirty="0" smtClean="0">
                <a:solidFill>
                  <a:schemeClr val="tx1"/>
                </a:solidFill>
                <a:effectLst/>
                <a:latin typeface="Arial" charset="0"/>
                <a:ea typeface="+mn-ea"/>
                <a:cs typeface="+mn-cs"/>
              </a:rPr>
              <a:t>Open system authentication </a:t>
            </a:r>
            <a:r>
              <a:rPr lang="en-GB" sz="1200" b="0" i="0" kern="1200" dirty="0" smtClean="0">
                <a:solidFill>
                  <a:schemeClr val="tx1"/>
                </a:solidFill>
                <a:effectLst/>
                <a:latin typeface="Arial" charset="0"/>
                <a:ea typeface="+mn-ea"/>
                <a:cs typeface="+mn-cs"/>
              </a:rPr>
              <a:t>- Any wireless client should easily be able to connect, and should only be used in situations where security is of no concern, such as in locations providing free Internet access like cafes, hotels, and in remote areas.</a:t>
            </a:r>
          </a:p>
          <a:p>
            <a:r>
              <a:rPr lang="en-GB" sz="1200" b="1" i="0" kern="1200" dirty="0" smtClean="0">
                <a:solidFill>
                  <a:schemeClr val="tx1"/>
                </a:solidFill>
                <a:effectLst/>
                <a:latin typeface="Arial" charset="0"/>
                <a:ea typeface="+mn-ea"/>
                <a:cs typeface="+mn-cs"/>
              </a:rPr>
              <a:t>Shared key authentication </a:t>
            </a:r>
            <a:r>
              <a:rPr lang="en-GB" sz="1200" b="0" i="0" kern="1200" dirty="0" smtClean="0">
                <a:solidFill>
                  <a:schemeClr val="tx1"/>
                </a:solidFill>
                <a:effectLst/>
                <a:latin typeface="Arial" charset="0"/>
                <a:ea typeface="+mn-ea"/>
                <a:cs typeface="+mn-cs"/>
              </a:rPr>
              <a:t>- Provides mechanisms, such as WEP, WPA, or WPA2 to authenticate and encrypt data between a wireless client and AP. However, the password must be pre-shared between both parties to connect.</a:t>
            </a:r>
          </a:p>
          <a:p>
            <a:r>
              <a:rPr lang="en-GB" sz="1200" b="0" i="0" kern="1200" dirty="0" smtClean="0">
                <a:solidFill>
                  <a:schemeClr val="tx1"/>
                </a:solidFill>
                <a:effectLst/>
                <a:latin typeface="Arial" charset="0"/>
                <a:ea typeface="+mn-ea"/>
                <a:cs typeface="+mn-cs"/>
              </a:rPr>
              <a:t>The chart in the Figure summarizes the various types of authentication.</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4.3.2.2</a:t>
            </a:r>
            <a:r>
              <a:rPr lang="en-US" b="0" baseline="0" dirty="0" smtClean="0"/>
              <a:t> Shared Key Authentication Methods</a:t>
            </a:r>
          </a:p>
          <a:p>
            <a:r>
              <a:rPr lang="en-GB" sz="1200" b="1" i="0" kern="1200" dirty="0" smtClean="0">
                <a:solidFill>
                  <a:schemeClr val="tx1"/>
                </a:solidFill>
                <a:effectLst/>
                <a:latin typeface="Arial" charset="0"/>
                <a:ea typeface="+mn-ea"/>
                <a:cs typeface="+mn-cs"/>
              </a:rPr>
              <a:t>Wired Equivalent Privacy (WEP) </a:t>
            </a:r>
            <a:r>
              <a:rPr lang="en-GB" sz="1200" b="0" i="0" kern="1200" dirty="0" smtClean="0">
                <a:solidFill>
                  <a:schemeClr val="tx1"/>
                </a:solidFill>
                <a:effectLst/>
                <a:latin typeface="Arial" charset="0"/>
                <a:ea typeface="+mn-ea"/>
                <a:cs typeface="+mn-cs"/>
              </a:rPr>
              <a:t>- Original 802.11 specification designed to provide privacy similar to connecting to a network using a wired connection. The data is secured using the RC4 encryption method with a static key. However, the key never changes when exchanging packets making it easy to hack.</a:t>
            </a:r>
          </a:p>
          <a:p>
            <a:r>
              <a:rPr lang="en-GB" sz="1200" b="1" i="0" kern="1200" dirty="0" smtClean="0">
                <a:solidFill>
                  <a:schemeClr val="tx1"/>
                </a:solidFill>
                <a:effectLst/>
                <a:latin typeface="Arial" charset="0"/>
                <a:ea typeface="+mn-ea"/>
                <a:cs typeface="+mn-cs"/>
              </a:rPr>
              <a:t>Wi-Fi Protected Access (WPA) </a:t>
            </a:r>
            <a:r>
              <a:rPr lang="en-GB" sz="1200" b="0" i="0" kern="1200" dirty="0" smtClean="0">
                <a:solidFill>
                  <a:schemeClr val="tx1"/>
                </a:solidFill>
                <a:effectLst/>
                <a:latin typeface="Arial" charset="0"/>
                <a:ea typeface="+mn-ea"/>
                <a:cs typeface="+mn-cs"/>
              </a:rPr>
              <a:t>- A Wi-Fi Alliance standard that uses WEP, but secures the data with the much stronger Temporal Key Integrity Protocol (TKIP) encryption algorithm. TKIP changes the key for each packet making it much more difficult to hack.</a:t>
            </a:r>
          </a:p>
          <a:p>
            <a:r>
              <a:rPr lang="en-GB" sz="1200" b="1" i="0" kern="1200" dirty="0" smtClean="0">
                <a:solidFill>
                  <a:schemeClr val="tx1"/>
                </a:solidFill>
                <a:effectLst/>
                <a:latin typeface="Arial" charset="0"/>
                <a:ea typeface="+mn-ea"/>
                <a:cs typeface="+mn-cs"/>
              </a:rPr>
              <a:t>IEEE 802.11i/WPA2 </a:t>
            </a:r>
            <a:r>
              <a:rPr lang="en-GB" sz="1200" b="0" i="0" kern="1200" dirty="0" smtClean="0">
                <a:solidFill>
                  <a:schemeClr val="tx1"/>
                </a:solidFill>
                <a:effectLst/>
                <a:latin typeface="Arial" charset="0"/>
                <a:ea typeface="+mn-ea"/>
                <a:cs typeface="+mn-cs"/>
              </a:rPr>
              <a:t>- IEEE 802.11i is the industry standard for securing wireless networks. The Wi-Fi alliance version is called WPA2. 802.11i and WPA2; both use the Advanced Encryption Standard (AES) for encryption. AES is currently considered the strongest encryption protocol.</a:t>
            </a:r>
          </a:p>
          <a:p>
            <a:r>
              <a:rPr lang="en-GB" sz="1200" b="0" i="0" kern="1200" dirty="0" smtClean="0">
                <a:solidFill>
                  <a:schemeClr val="tx1"/>
                </a:solidFill>
                <a:effectLst/>
                <a:latin typeface="Arial" charset="0"/>
                <a:ea typeface="+mn-ea"/>
                <a:cs typeface="+mn-cs"/>
              </a:rPr>
              <a:t>WEP is no longer recommended. Its shared WEP keys have proven to be flawed and; therefore, should never be used. To counteract shared WEP key weakness, the very first approach by companies was to try techniques, such as cloaking SSIDs and filtering MAC addresses. These techniques have also proven to be too weak.</a:t>
            </a:r>
          </a:p>
          <a:p>
            <a:r>
              <a:rPr lang="en-GB" sz="1200" b="0" i="0" kern="1200" dirty="0" smtClean="0">
                <a:solidFill>
                  <a:schemeClr val="tx1"/>
                </a:solidFill>
                <a:effectLst/>
                <a:latin typeface="Arial" charset="0"/>
                <a:ea typeface="+mn-ea"/>
                <a:cs typeface="+mn-cs"/>
              </a:rPr>
              <a:t>Following the weakness of WEP-based security, there was a period of interim security measures. Vendors like Cisco, wanting to meet the demand for better security, developed their own systems while simultaneously helping to evolve the 802.11i standard. On the way to 802.11i, the TKIP encryption algorithm was created, which was linked to the Wi-Fi Alliance WPA security method.</a:t>
            </a:r>
          </a:p>
          <a:p>
            <a:r>
              <a:rPr lang="en-GB" sz="1200" b="0" i="0" kern="1200" dirty="0" smtClean="0">
                <a:solidFill>
                  <a:schemeClr val="tx1"/>
                </a:solidFill>
                <a:effectLst/>
                <a:latin typeface="Arial" charset="0"/>
                <a:ea typeface="+mn-ea"/>
                <a:cs typeface="+mn-cs"/>
              </a:rPr>
              <a:t>Modern wireless networks should always use the 802.11i/WPA2 standard. WPA2 is the Wi-Fi version of 802.11i and; therefore, the terms WPA2 and 802.11i are often used interchangeably.</a:t>
            </a:r>
          </a:p>
          <a:p>
            <a:r>
              <a:rPr lang="en-GB" sz="1200" b="0" i="0" kern="1200" dirty="0" smtClean="0">
                <a:solidFill>
                  <a:schemeClr val="tx1"/>
                </a:solidFill>
                <a:effectLst/>
                <a:latin typeface="Arial" charset="0"/>
                <a:ea typeface="+mn-ea"/>
                <a:cs typeface="+mn-cs"/>
              </a:rPr>
              <a:t>Since 2006, any device that bears the Wi-Fi Certified logo is WPA2 certified.</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4.3.2.3</a:t>
            </a:r>
            <a:r>
              <a:rPr lang="en-US" b="0" baseline="0" dirty="0" smtClean="0"/>
              <a:t> Encryption Methods</a:t>
            </a:r>
          </a:p>
          <a:p>
            <a:r>
              <a:rPr lang="en-GB" sz="1200" b="0" i="0" kern="1200" dirty="0" smtClean="0">
                <a:solidFill>
                  <a:schemeClr val="tx1"/>
                </a:solidFill>
                <a:effectLst/>
                <a:latin typeface="Arial" charset="0"/>
                <a:ea typeface="+mn-ea"/>
                <a:cs typeface="+mn-cs"/>
              </a:rPr>
              <a:t>The IEEE 802.11i and the Wi-Fi Alliance WPA and WPA2 standards use the following encryption protocols:</a:t>
            </a:r>
          </a:p>
          <a:p>
            <a:r>
              <a:rPr lang="en-GB" sz="1200" b="1" i="0" kern="1200" dirty="0" smtClean="0">
                <a:solidFill>
                  <a:schemeClr val="tx1"/>
                </a:solidFill>
                <a:effectLst/>
                <a:latin typeface="Arial" charset="0"/>
                <a:ea typeface="+mn-ea"/>
                <a:cs typeface="+mn-cs"/>
              </a:rPr>
              <a:t>Temporal Key Integrity Protocol (TKIP)</a:t>
            </a:r>
            <a:r>
              <a:rPr lang="en-GB" sz="1200" b="0" i="0" kern="1200" dirty="0" smtClean="0">
                <a:solidFill>
                  <a:schemeClr val="tx1"/>
                </a:solidFill>
                <a:effectLst/>
                <a:latin typeface="Arial" charset="0"/>
                <a:ea typeface="+mn-ea"/>
                <a:cs typeface="+mn-cs"/>
              </a:rPr>
              <a:t>- TKIP is the encryption method used by WPA. It provides support for legacy WLAN equipment by addressing the original flaws associated with the 802.11 WEP encryption method. It makes use of WEP, but encrypts the Layer 2 payload using TKIP, and carries out a Message Integrity Check (MIC) in the encrypted packet to ensure the message has not been tampered with.</a:t>
            </a:r>
          </a:p>
          <a:p>
            <a:r>
              <a:rPr lang="en-GB" sz="1200" b="1" i="0" kern="1200" dirty="0" smtClean="0">
                <a:solidFill>
                  <a:schemeClr val="tx1"/>
                </a:solidFill>
                <a:effectLst/>
                <a:latin typeface="Arial" charset="0"/>
                <a:ea typeface="+mn-ea"/>
                <a:cs typeface="+mn-cs"/>
              </a:rPr>
              <a:t>Advanced Encryption Standard (AES) </a:t>
            </a:r>
            <a:r>
              <a:rPr lang="en-GB" sz="1200" b="0" i="0" kern="1200" dirty="0" smtClean="0">
                <a:solidFill>
                  <a:schemeClr val="tx1"/>
                </a:solidFill>
                <a:effectLst/>
                <a:latin typeface="Arial" charset="0"/>
                <a:ea typeface="+mn-ea"/>
                <a:cs typeface="+mn-cs"/>
              </a:rPr>
              <a:t>- AES is the encryption method used by WPA2. It is the preferred method because it aligns with the industry standard IEEE 802.11i. AES performs the same functions as TKIP, but it is a far stronger method of encryption. It uses the Counter Cipher Mode with Block Chaining Message Authentication Code Protocol (CCMP) that allows destination hosts to recognize if the encrypted and non-encrypted bits have been tampered with.</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4.3.2.4</a:t>
            </a:r>
            <a:r>
              <a:rPr lang="en-US" b="0" baseline="0" dirty="0" smtClean="0"/>
              <a:t> Authenticating a Home User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41</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smtClean="0"/>
              <a:t>4.4. Wireless </a:t>
            </a:r>
            <a:r>
              <a:rPr lang="en-US" b="0" smtClean="0"/>
              <a:t>LAN Configuration</a:t>
            </a:r>
            <a:endParaRPr lang="en-GB" b="0" dirty="0" smtClean="0"/>
          </a:p>
        </p:txBody>
      </p:sp>
    </p:spTree>
    <p:extLst>
      <p:ext uri="{BB962C8B-B14F-4D97-AF65-F5344CB8AC3E}">
        <p14:creationId xmlns:p14="http://schemas.microsoft.com/office/powerpoint/2010/main" val="13289239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p>
          <a:p>
            <a:r>
              <a:rPr lang="en-GB" sz="1200" b="0" i="0" kern="1200" dirty="0" smtClean="0">
                <a:solidFill>
                  <a:schemeClr val="tx1"/>
                </a:solidFill>
                <a:effectLst/>
                <a:latin typeface="Arial" charset="0"/>
                <a:ea typeface="+mn-ea"/>
                <a:cs typeface="+mn-cs"/>
              </a:rPr>
              <a:t>The basic approach to wireless implementation, as with any basic networking, is to configure and test incrementally. For example, before implementing any wireless devices, verify that the existing wired network is operational and wired hosts can access Internet services.</a:t>
            </a:r>
          </a:p>
          <a:p>
            <a:r>
              <a:rPr lang="en-GB" sz="1200" b="0" i="0" kern="1200" dirty="0" smtClean="0">
                <a:solidFill>
                  <a:schemeClr val="tx1"/>
                </a:solidFill>
                <a:effectLst/>
                <a:latin typeface="Arial" charset="0"/>
                <a:ea typeface="+mn-ea"/>
                <a:cs typeface="+mn-cs"/>
              </a:rPr>
              <a:t>After the wired network operation has been confirmed, the implementation plan consists of the following:</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Start the WLAN implementation process with a single AP and a single wireless client, without enabling wireless security.</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Verify that the client has received a DHCP IP address and can ping the local wired default router and then browse to the external Internet.</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Configure wireless security using WPA2/WPA Mixed Personal. Never use WEP unless no other options exist.</a:t>
            </a:r>
          </a:p>
          <a:p>
            <a:r>
              <a:rPr lang="en-GB" sz="1200" b="1" i="0" kern="1200" dirty="0" smtClean="0">
                <a:solidFill>
                  <a:schemeClr val="tx1"/>
                </a:solidFill>
                <a:effectLst/>
                <a:latin typeface="Arial" charset="0"/>
                <a:ea typeface="+mn-ea"/>
                <a:cs typeface="+mn-cs"/>
              </a:rPr>
              <a:t>Step 4.</a:t>
            </a:r>
            <a:r>
              <a:rPr lang="en-GB" sz="1200" b="0" i="0" kern="1200" dirty="0" smtClean="0">
                <a:solidFill>
                  <a:schemeClr val="tx1"/>
                </a:solidFill>
                <a:effectLst/>
                <a:latin typeface="Arial" charset="0"/>
                <a:ea typeface="+mn-ea"/>
                <a:cs typeface="+mn-cs"/>
              </a:rPr>
              <a:t> Back up the configuration.</a:t>
            </a:r>
          </a:p>
          <a:p>
            <a:r>
              <a:rPr lang="en-GB" sz="1200" b="0" i="0" kern="1200" dirty="0" smtClean="0">
                <a:solidFill>
                  <a:schemeClr val="tx1"/>
                </a:solidFill>
                <a:effectLst/>
                <a:latin typeface="Arial" charset="0"/>
                <a:ea typeface="+mn-ea"/>
                <a:cs typeface="+mn-cs"/>
              </a:rPr>
              <a:t>Before installing a wireless router, consider the following settings:</a:t>
            </a:r>
          </a:p>
          <a:p>
            <a:r>
              <a:rPr lang="en-GB" sz="1200" b="1" i="0" kern="1200" dirty="0" smtClean="0">
                <a:solidFill>
                  <a:schemeClr val="tx1"/>
                </a:solidFill>
                <a:effectLst/>
                <a:latin typeface="Arial" charset="0"/>
                <a:ea typeface="+mn-ea"/>
                <a:cs typeface="+mn-cs"/>
              </a:rPr>
              <a:t>SSID Name </a:t>
            </a:r>
            <a:r>
              <a:rPr lang="en-GB" sz="1200" b="0" i="0" kern="1200" dirty="0" smtClean="0">
                <a:solidFill>
                  <a:schemeClr val="tx1"/>
                </a:solidFill>
                <a:effectLst/>
                <a:latin typeface="Arial" charset="0"/>
                <a:ea typeface="+mn-ea"/>
                <a:cs typeface="+mn-cs"/>
              </a:rPr>
              <a:t>- Name of the WLAN network.</a:t>
            </a:r>
          </a:p>
          <a:p>
            <a:r>
              <a:rPr lang="en-GB" sz="1200" b="1" i="0" kern="1200" dirty="0" smtClean="0">
                <a:solidFill>
                  <a:schemeClr val="tx1"/>
                </a:solidFill>
                <a:effectLst/>
                <a:latin typeface="Arial" charset="0"/>
                <a:ea typeface="+mn-ea"/>
                <a:cs typeface="+mn-cs"/>
              </a:rPr>
              <a:t>Network Password (if required) </a:t>
            </a:r>
            <a:r>
              <a:rPr lang="en-GB" sz="1200" b="0" i="0" kern="1200" dirty="0" smtClean="0">
                <a:solidFill>
                  <a:schemeClr val="tx1"/>
                </a:solidFill>
                <a:effectLst/>
                <a:latin typeface="Arial" charset="0"/>
                <a:ea typeface="+mn-ea"/>
                <a:cs typeface="+mn-cs"/>
              </a:rPr>
              <a:t>- If prompted, this is the password required to associate and access the SSID.</a:t>
            </a:r>
          </a:p>
          <a:p>
            <a:r>
              <a:rPr lang="en-GB" sz="1200" b="1" i="0" kern="1200" dirty="0" smtClean="0">
                <a:solidFill>
                  <a:schemeClr val="tx1"/>
                </a:solidFill>
                <a:effectLst/>
                <a:latin typeface="Arial" charset="0"/>
                <a:ea typeface="+mn-ea"/>
                <a:cs typeface="+mn-cs"/>
              </a:rPr>
              <a:t>Router Password </a:t>
            </a:r>
            <a:r>
              <a:rPr lang="en-GB" sz="1200" b="0" i="0" kern="1200" dirty="0" smtClean="0">
                <a:solidFill>
                  <a:schemeClr val="tx1"/>
                </a:solidFill>
                <a:effectLst/>
                <a:latin typeface="Arial" charset="0"/>
                <a:ea typeface="+mn-ea"/>
                <a:cs typeface="+mn-cs"/>
              </a:rPr>
              <a:t>- This is a management router password equivalent to the</a:t>
            </a:r>
            <a:r>
              <a:rPr lang="en-GB" sz="1200" b="1" i="0" kern="1200" dirty="0" smtClean="0">
                <a:solidFill>
                  <a:schemeClr val="tx1"/>
                </a:solidFill>
                <a:effectLst/>
                <a:latin typeface="Arial" charset="0"/>
                <a:ea typeface="+mn-ea"/>
                <a:cs typeface="+mn-cs"/>
              </a:rPr>
              <a:t> enable </a:t>
            </a:r>
            <a:r>
              <a:rPr lang="en-GB" sz="1200" b="1" i="0" kern="1200" dirty="0" err="1" smtClean="0">
                <a:solidFill>
                  <a:schemeClr val="tx1"/>
                </a:solidFill>
                <a:effectLst/>
                <a:latin typeface="Arial" charset="0"/>
                <a:ea typeface="+mn-ea"/>
                <a:cs typeface="+mn-cs"/>
              </a:rPr>
              <a:t>secret</a:t>
            </a:r>
            <a:r>
              <a:rPr lang="en-GB" sz="1200" b="0" i="0" kern="1200" dirty="0" err="1" smtClean="0">
                <a:solidFill>
                  <a:schemeClr val="tx1"/>
                </a:solidFill>
                <a:effectLst/>
                <a:latin typeface="Arial" charset="0"/>
                <a:ea typeface="+mn-ea"/>
                <a:cs typeface="+mn-cs"/>
              </a:rPr>
              <a:t>privileged</a:t>
            </a:r>
            <a:r>
              <a:rPr lang="en-GB" sz="1200" b="0" i="0" kern="1200" dirty="0" smtClean="0">
                <a:solidFill>
                  <a:schemeClr val="tx1"/>
                </a:solidFill>
                <a:effectLst/>
                <a:latin typeface="Arial" charset="0"/>
                <a:ea typeface="+mn-ea"/>
                <a:cs typeface="+mn-cs"/>
              </a:rPr>
              <a:t> EXEC mode password.</a:t>
            </a:r>
          </a:p>
          <a:p>
            <a:r>
              <a:rPr lang="en-GB" sz="1200" b="1" i="0" kern="1200" dirty="0" smtClean="0">
                <a:solidFill>
                  <a:schemeClr val="tx1"/>
                </a:solidFill>
                <a:effectLst/>
                <a:latin typeface="Arial" charset="0"/>
                <a:ea typeface="+mn-ea"/>
                <a:cs typeface="+mn-cs"/>
              </a:rPr>
              <a:t>Guest Network SSID Name </a:t>
            </a:r>
            <a:r>
              <a:rPr lang="en-GB" sz="1200" b="0" i="0" kern="1200" dirty="0" smtClean="0">
                <a:solidFill>
                  <a:schemeClr val="tx1"/>
                </a:solidFill>
                <a:effectLst/>
                <a:latin typeface="Arial" charset="0"/>
                <a:ea typeface="+mn-ea"/>
                <a:cs typeface="+mn-cs"/>
              </a:rPr>
              <a:t>- For security reasons, guests can be isolated to a different SSID.</a:t>
            </a:r>
          </a:p>
          <a:p>
            <a:r>
              <a:rPr lang="en-GB" sz="1200" b="1" i="0" kern="1200" dirty="0" smtClean="0">
                <a:solidFill>
                  <a:schemeClr val="tx1"/>
                </a:solidFill>
                <a:effectLst/>
                <a:latin typeface="Arial" charset="0"/>
                <a:ea typeface="+mn-ea"/>
                <a:cs typeface="+mn-cs"/>
              </a:rPr>
              <a:t>Guest Network Password </a:t>
            </a:r>
            <a:r>
              <a:rPr lang="en-GB" sz="1200" b="0" i="0" kern="1200" dirty="0" smtClean="0">
                <a:solidFill>
                  <a:schemeClr val="tx1"/>
                </a:solidFill>
                <a:effectLst/>
                <a:latin typeface="Arial" charset="0"/>
                <a:ea typeface="+mn-ea"/>
                <a:cs typeface="+mn-cs"/>
              </a:rPr>
              <a:t>- This is the password to access the guest SSID.</a:t>
            </a:r>
          </a:p>
          <a:p>
            <a:r>
              <a:rPr lang="en-GB" sz="1200" b="1" i="0" kern="1200" dirty="0" smtClean="0">
                <a:solidFill>
                  <a:schemeClr val="tx1"/>
                </a:solidFill>
                <a:effectLst/>
                <a:latin typeface="Arial" charset="0"/>
                <a:ea typeface="+mn-ea"/>
                <a:cs typeface="+mn-cs"/>
              </a:rPr>
              <a:t>Linksys Smart Wi-Fi Username </a:t>
            </a:r>
            <a:r>
              <a:rPr lang="en-GB" sz="1200" b="0" i="0" kern="1200" dirty="0" smtClean="0">
                <a:solidFill>
                  <a:schemeClr val="tx1"/>
                </a:solidFill>
                <a:effectLst/>
                <a:latin typeface="Arial" charset="0"/>
                <a:ea typeface="+mn-ea"/>
                <a:cs typeface="+mn-cs"/>
              </a:rPr>
              <a:t>- Internet account required to access the router remotely over the Internet.</a:t>
            </a:r>
          </a:p>
          <a:p>
            <a:r>
              <a:rPr lang="en-GB" sz="1200" b="1" i="0" kern="1200" dirty="0" smtClean="0">
                <a:solidFill>
                  <a:schemeClr val="tx1"/>
                </a:solidFill>
                <a:effectLst/>
                <a:latin typeface="Arial" charset="0"/>
                <a:ea typeface="+mn-ea"/>
                <a:cs typeface="+mn-cs"/>
              </a:rPr>
              <a:t>Linksys Smart Wi-Fi Password </a:t>
            </a:r>
            <a:r>
              <a:rPr lang="en-GB" sz="1200" b="0" i="0" kern="1200" dirty="0" smtClean="0">
                <a:solidFill>
                  <a:schemeClr val="tx1"/>
                </a:solidFill>
                <a:effectLst/>
                <a:latin typeface="Arial" charset="0"/>
                <a:ea typeface="+mn-ea"/>
                <a:cs typeface="+mn-cs"/>
              </a:rPr>
              <a:t>- Password to access the router remotely.</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4.4.1.1</a:t>
            </a:r>
            <a:r>
              <a:rPr lang="en-US" b="0" baseline="0" dirty="0" smtClean="0"/>
              <a:t> Configuring a Wireless Router</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4.4.1.4</a:t>
            </a:r>
            <a:r>
              <a:rPr lang="en-US" b="0" baseline="0" dirty="0" smtClean="0"/>
              <a:t> Smart Wi-Fi Settings</a:t>
            </a:r>
          </a:p>
          <a:p>
            <a:r>
              <a:rPr lang="en-GB" sz="1200" b="0" i="0" kern="1200" dirty="0" smtClean="0">
                <a:solidFill>
                  <a:schemeClr val="tx1"/>
                </a:solidFill>
                <a:effectLst/>
                <a:latin typeface="Arial" charset="0"/>
                <a:ea typeface="+mn-ea"/>
                <a:cs typeface="+mn-cs"/>
              </a:rPr>
              <a:t>Configure the router’s basic settings for the local network. This tool can be used to configure a DHCP Reservation, change the router’s administration password, change the IP address of the Linksys router, set up the Linksys routers with a Static route, set up the router with Cable Internet service, and configure the MTU Settings of the Linksys router.</a:t>
            </a:r>
          </a:p>
          <a:p>
            <a:r>
              <a:rPr lang="en-GB" sz="1200" b="0" i="0" kern="1200" dirty="0" smtClean="0">
                <a:solidFill>
                  <a:schemeClr val="tx1"/>
                </a:solidFill>
                <a:effectLst/>
                <a:latin typeface="Arial" charset="0"/>
                <a:ea typeface="+mn-ea"/>
                <a:cs typeface="+mn-cs"/>
              </a:rPr>
              <a:t>Diagnose and troubleshoot connectivity issues on the network. It contains the current status of the router and connected devices. It can also be used to perform a Ping test and a </a:t>
            </a:r>
            <a:r>
              <a:rPr lang="en-GB" sz="1200" b="0" i="0" kern="1200" dirty="0" err="1" smtClean="0">
                <a:solidFill>
                  <a:schemeClr val="tx1"/>
                </a:solidFill>
                <a:effectLst/>
                <a:latin typeface="Arial" charset="0"/>
                <a:ea typeface="+mn-ea"/>
                <a:cs typeface="+mn-cs"/>
              </a:rPr>
              <a:t>traceroute</a:t>
            </a:r>
            <a:r>
              <a:rPr lang="en-GB" sz="1200" b="0" i="0" kern="1200" dirty="0" smtClean="0">
                <a:solidFill>
                  <a:schemeClr val="tx1"/>
                </a:solidFill>
                <a:effectLst/>
                <a:latin typeface="Arial" charset="0"/>
                <a:ea typeface="+mn-ea"/>
                <a:cs typeface="+mn-cs"/>
              </a:rPr>
              <a:t>, to back up and restore the router’s current settings, to check the WAN IP Address, to reboot and reset the router to factory defaults, and to maintain of the router’s status.</a:t>
            </a:r>
          </a:p>
          <a:p>
            <a:r>
              <a:rPr lang="en-GB" sz="1200" b="0" i="0" kern="1200" dirty="0" smtClean="0">
                <a:solidFill>
                  <a:schemeClr val="tx1"/>
                </a:solidFill>
                <a:effectLst/>
                <a:latin typeface="Arial" charset="0"/>
                <a:ea typeface="+mn-ea"/>
                <a:cs typeface="+mn-cs"/>
              </a:rPr>
              <a:t>Secure and personalize the wireless network. It can also be used to enable and configure wireless MAC filter and connect devices easily using WPS.</a:t>
            </a:r>
          </a:p>
          <a:p>
            <a:r>
              <a:rPr lang="en-GB" sz="1200" b="0" i="0" kern="1200" dirty="0" smtClean="0">
                <a:solidFill>
                  <a:schemeClr val="tx1"/>
                </a:solidFill>
                <a:effectLst/>
                <a:latin typeface="Arial" charset="0"/>
                <a:ea typeface="+mn-ea"/>
                <a:cs typeface="+mn-cs"/>
              </a:rPr>
              <a:t>Keep the network safe from Internet threats by configuring the DMZ feature.</a:t>
            </a:r>
          </a:p>
          <a:p>
            <a:r>
              <a:rPr lang="en-GB" sz="1200" b="0" i="0" kern="1200" dirty="0" smtClean="0">
                <a:solidFill>
                  <a:schemeClr val="tx1"/>
                </a:solidFill>
                <a:effectLst/>
                <a:latin typeface="Arial" charset="0"/>
                <a:ea typeface="+mn-ea"/>
                <a:cs typeface="+mn-cs"/>
              </a:rPr>
              <a:t>View connected computers and devices on the network, and set up port forwarding.</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4.4.1.5</a:t>
            </a:r>
            <a:r>
              <a:rPr lang="en-US" b="0" baseline="0" dirty="0" smtClean="0"/>
              <a:t> Smart Wi-Fi Tools</a:t>
            </a:r>
          </a:p>
          <a:p>
            <a:r>
              <a:rPr lang="en-GB" sz="1200" b="1" i="0" kern="1200" dirty="0" smtClean="0">
                <a:solidFill>
                  <a:schemeClr val="tx1"/>
                </a:solidFill>
                <a:effectLst/>
                <a:latin typeface="Arial" charset="0"/>
                <a:ea typeface="+mn-ea"/>
                <a:cs typeface="+mn-cs"/>
              </a:rPr>
              <a:t>Device List </a:t>
            </a:r>
            <a:r>
              <a:rPr lang="en-GB" sz="1200" b="0" i="0" kern="1200" dirty="0" smtClean="0">
                <a:solidFill>
                  <a:schemeClr val="tx1"/>
                </a:solidFill>
                <a:effectLst/>
                <a:latin typeface="Arial" charset="0"/>
                <a:ea typeface="+mn-ea"/>
                <a:cs typeface="+mn-cs"/>
              </a:rPr>
              <a:t>- View to see who is connected to the WLAN. Device names and icons can be personalized. Devices can also be connected with this service.</a:t>
            </a:r>
          </a:p>
          <a:p>
            <a:r>
              <a:rPr lang="en-GB" sz="1200" b="1" i="0" kern="1200" dirty="0" smtClean="0">
                <a:solidFill>
                  <a:schemeClr val="tx1"/>
                </a:solidFill>
                <a:effectLst/>
                <a:latin typeface="Arial" charset="0"/>
                <a:ea typeface="+mn-ea"/>
                <a:cs typeface="+mn-cs"/>
              </a:rPr>
              <a:t>Guest Access </a:t>
            </a:r>
            <a:r>
              <a:rPr lang="en-GB" sz="1200" b="0" i="0" kern="1200" dirty="0" smtClean="0">
                <a:solidFill>
                  <a:schemeClr val="tx1"/>
                </a:solidFill>
                <a:effectLst/>
                <a:latin typeface="Arial" charset="0"/>
                <a:ea typeface="+mn-ea"/>
                <a:cs typeface="+mn-cs"/>
              </a:rPr>
              <a:t>- Create a separate network for up to 50 guests at home while keeping network files safe with the Guest Access Tool.</a:t>
            </a:r>
          </a:p>
          <a:p>
            <a:r>
              <a:rPr lang="en-GB" sz="1200" b="1" i="0" kern="1200" dirty="0" smtClean="0">
                <a:solidFill>
                  <a:schemeClr val="tx1"/>
                </a:solidFill>
                <a:effectLst/>
                <a:latin typeface="Arial" charset="0"/>
                <a:ea typeface="+mn-ea"/>
                <a:cs typeface="+mn-cs"/>
              </a:rPr>
              <a:t>Parental Controls </a:t>
            </a:r>
            <a:r>
              <a:rPr lang="en-GB" sz="1200" b="0" i="0" kern="1200" dirty="0" smtClean="0">
                <a:solidFill>
                  <a:schemeClr val="tx1"/>
                </a:solidFill>
                <a:effectLst/>
                <a:latin typeface="Arial" charset="0"/>
                <a:ea typeface="+mn-ea"/>
                <a:cs typeface="+mn-cs"/>
              </a:rPr>
              <a:t>- Protect kids and family members by restricting access to potentially harmful websites. This tool is used to restrict Internet access on specific devices, control the time and days of specific devices that can access the Internet, block specific websites for certain devices, disable restrictions on Internet access, and disable the Parental Controls feature.</a:t>
            </a:r>
          </a:p>
          <a:p>
            <a:r>
              <a:rPr lang="en-GB" sz="1200" b="1" i="0" kern="1200" dirty="0" smtClean="0">
                <a:solidFill>
                  <a:schemeClr val="tx1"/>
                </a:solidFill>
                <a:effectLst/>
                <a:latin typeface="Arial" charset="0"/>
                <a:ea typeface="+mn-ea"/>
                <a:cs typeface="+mn-cs"/>
              </a:rPr>
              <a:t>Media Prioritization </a:t>
            </a:r>
            <a:r>
              <a:rPr lang="en-GB" sz="1200" b="0" i="0" kern="1200" dirty="0" smtClean="0">
                <a:solidFill>
                  <a:schemeClr val="tx1"/>
                </a:solidFill>
                <a:effectLst/>
                <a:latin typeface="Arial" charset="0"/>
                <a:ea typeface="+mn-ea"/>
                <a:cs typeface="+mn-cs"/>
              </a:rPr>
              <a:t>- Prioritize bandwidth to specific devices and applications. With this tool, optimize the online experience by prioritizing bandwidth on applications and devices that need it the most. This tool can be used to utilize the Settings feature of the Media Prioritization Tool, add more applications to be assigned with a specific bandwidth, and allocate higher bandwidth to an application, device, or online game by setting the bandwidth priority.</a:t>
            </a:r>
          </a:p>
          <a:p>
            <a:r>
              <a:rPr lang="en-GB" sz="1200" b="1" i="0" kern="1200" dirty="0" smtClean="0">
                <a:solidFill>
                  <a:schemeClr val="tx1"/>
                </a:solidFill>
                <a:effectLst/>
                <a:latin typeface="Arial" charset="0"/>
                <a:ea typeface="+mn-ea"/>
                <a:cs typeface="+mn-cs"/>
              </a:rPr>
              <a:t>Speed Test </a:t>
            </a:r>
            <a:r>
              <a:rPr lang="en-GB" sz="1200" b="0" i="0" kern="1200" dirty="0" smtClean="0">
                <a:solidFill>
                  <a:schemeClr val="tx1"/>
                </a:solidFill>
                <a:effectLst/>
                <a:latin typeface="Arial" charset="0"/>
                <a:ea typeface="+mn-ea"/>
                <a:cs typeface="+mn-cs"/>
              </a:rPr>
              <a:t>- Tool used to test the upload and download speed of the Internet link. Useful for </a:t>
            </a:r>
            <a:r>
              <a:rPr lang="en-GB" sz="1200" b="0" i="0" kern="1200" dirty="0" err="1" smtClean="0">
                <a:solidFill>
                  <a:schemeClr val="tx1"/>
                </a:solidFill>
                <a:effectLst/>
                <a:latin typeface="Arial" charset="0"/>
                <a:ea typeface="+mn-ea"/>
                <a:cs typeface="+mn-cs"/>
              </a:rPr>
              <a:t>baselining</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USB Storage</a:t>
            </a:r>
            <a:r>
              <a:rPr lang="en-GB" sz="1200" b="0" i="0" kern="1200" dirty="0" smtClean="0">
                <a:solidFill>
                  <a:schemeClr val="tx1"/>
                </a:solidFill>
                <a:effectLst/>
                <a:latin typeface="Arial" charset="0"/>
                <a:ea typeface="+mn-ea"/>
                <a:cs typeface="+mn-cs"/>
              </a:rPr>
              <a:t> - Controls access to shared files. Configures how users can access shared files. With this tool, users can access USB storage in the local network, create shares on a USB storage device, configure the Folder Access settings, configure how devices and computers within the network can access the FTP server, and configure the access to a Media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4.4.1.6</a:t>
            </a:r>
            <a:r>
              <a:rPr lang="en-US" b="0" baseline="0" dirty="0" smtClean="0"/>
              <a:t> Backing Up a Configuration</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4.4.2.1</a:t>
            </a:r>
            <a:r>
              <a:rPr lang="en-US" b="0" baseline="0" dirty="0" smtClean="0"/>
              <a:t> Connecting Wireless Clients</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4.4.3.1</a:t>
            </a:r>
            <a:r>
              <a:rPr lang="en-US" b="0" baseline="0" dirty="0" smtClean="0"/>
              <a:t> Troubleshooting Approaches</a:t>
            </a:r>
          </a:p>
          <a:p>
            <a:r>
              <a:rPr lang="en-GB" sz="1200" b="0" i="0" kern="1200" smtClean="0">
                <a:solidFill>
                  <a:schemeClr val="tx1"/>
                </a:solidFill>
                <a:effectLst/>
                <a:latin typeface="Arial" charset="0"/>
                <a:ea typeface="+mn-ea"/>
                <a:cs typeface="+mn-cs"/>
              </a:rPr>
              <a:t>Troubleshooting </a:t>
            </a:r>
            <a:r>
              <a:rPr lang="en-GB" sz="1200" b="0" i="0" kern="1200" dirty="0" smtClean="0">
                <a:solidFill>
                  <a:schemeClr val="tx1"/>
                </a:solidFill>
                <a:effectLst/>
                <a:latin typeface="Arial" charset="0"/>
                <a:ea typeface="+mn-ea"/>
                <a:cs typeface="+mn-cs"/>
              </a:rPr>
              <a:t>any sort of network problem should follow a systematic approach. Logical networking models, such as the OSI and TCP/IP models, separate network functionality into modular layers.</a:t>
            </a:r>
          </a:p>
          <a:p>
            <a:r>
              <a:rPr lang="en-GB" sz="1200" b="0" i="0" kern="1200" dirty="0" smtClean="0">
                <a:solidFill>
                  <a:schemeClr val="tx1"/>
                </a:solidFill>
                <a:effectLst/>
                <a:latin typeface="Arial" charset="0"/>
                <a:ea typeface="+mn-ea"/>
                <a:cs typeface="+mn-cs"/>
              </a:rPr>
              <a:t>When troubleshooting, these layered models can be applied to the physical network to isolate network problems. For example, if the symptoms suggest a physical connection problem, the network technician can focus on troubleshooting the circuit that operates at the physical layer. If that circuit functions properly, the technician looks at areas in another layer that could be causing the problem.</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4.4.3.2</a:t>
            </a:r>
            <a:r>
              <a:rPr lang="en-US" b="0" baseline="0" dirty="0" smtClean="0"/>
              <a:t> Wireless Client Not Connecting</a:t>
            </a:r>
          </a:p>
          <a:p>
            <a:r>
              <a:rPr lang="en-GB" sz="1200" b="0" i="0" kern="1200" dirty="0" smtClean="0">
                <a:solidFill>
                  <a:schemeClr val="tx1"/>
                </a:solidFill>
                <a:effectLst/>
                <a:latin typeface="Arial" charset="0"/>
                <a:ea typeface="+mn-ea"/>
                <a:cs typeface="+mn-cs"/>
              </a:rPr>
              <a:t>When troubleshooting a WLAN, a process of elimination is recommended.</a:t>
            </a:r>
          </a:p>
          <a:p>
            <a:r>
              <a:rPr lang="en-GB" sz="1200" b="0" i="0" kern="1200" dirty="0" smtClean="0">
                <a:solidFill>
                  <a:schemeClr val="tx1"/>
                </a:solidFill>
                <a:effectLst/>
                <a:latin typeface="Arial" charset="0"/>
                <a:ea typeface="+mn-ea"/>
                <a:cs typeface="+mn-cs"/>
              </a:rPr>
              <a:t>In the figure, a wireless client is not connecting to the WLAN. If there is no connectivity, check the following:</a:t>
            </a:r>
          </a:p>
          <a:p>
            <a:r>
              <a:rPr lang="en-GB" sz="1200" b="0" i="0" kern="1200" dirty="0" smtClean="0">
                <a:solidFill>
                  <a:schemeClr val="tx1"/>
                </a:solidFill>
                <a:effectLst/>
                <a:latin typeface="Arial" charset="0"/>
                <a:ea typeface="+mn-ea"/>
                <a:cs typeface="+mn-cs"/>
              </a:rPr>
              <a:t>Confirm the network configuration on the PC using the</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ipconfig</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Verify </a:t>
            </a:r>
            <a:r>
              <a:rPr lang="en-GB" sz="1200" b="0" i="0" kern="1200" dirty="0" smtClean="0">
                <a:solidFill>
                  <a:schemeClr val="tx1"/>
                </a:solidFill>
                <a:effectLst/>
                <a:latin typeface="Arial" charset="0"/>
                <a:ea typeface="+mn-ea"/>
                <a:cs typeface="+mn-cs"/>
              </a:rPr>
              <a:t>that the PC has received an IP address via DHCP or is configured with a static IP address.</a:t>
            </a:r>
          </a:p>
          <a:p>
            <a:r>
              <a:rPr lang="en-GB" sz="1200" b="0" i="0" kern="1200" dirty="0" smtClean="0">
                <a:solidFill>
                  <a:schemeClr val="tx1"/>
                </a:solidFill>
                <a:effectLst/>
                <a:latin typeface="Arial" charset="0"/>
                <a:ea typeface="+mn-ea"/>
                <a:cs typeface="+mn-cs"/>
              </a:rPr>
              <a:t>Confirm that the device can connect to the wired network. Connect the device to the wired LAN and</a:t>
            </a:r>
            <a:r>
              <a:rPr lang="en-GB" sz="1200" b="1" i="0" kern="1200" dirty="0" smtClean="0">
                <a:solidFill>
                  <a:schemeClr val="tx1"/>
                </a:solidFill>
                <a:effectLst/>
                <a:latin typeface="Arial" charset="0"/>
                <a:ea typeface="+mn-ea"/>
                <a:cs typeface="+mn-cs"/>
              </a:rPr>
              <a:t> ping </a:t>
            </a:r>
            <a:r>
              <a:rPr lang="en-GB" sz="1200" b="0" i="0" kern="1200" dirty="0" smtClean="0">
                <a:solidFill>
                  <a:schemeClr val="tx1"/>
                </a:solidFill>
                <a:effectLst/>
                <a:latin typeface="Arial" charset="0"/>
                <a:ea typeface="+mn-ea"/>
                <a:cs typeface="+mn-cs"/>
              </a:rPr>
              <a:t>a known IP address.</a:t>
            </a:r>
          </a:p>
          <a:p>
            <a:r>
              <a:rPr lang="en-GB" sz="1200" b="0" i="0" kern="1200" dirty="0" smtClean="0">
                <a:solidFill>
                  <a:schemeClr val="tx1"/>
                </a:solidFill>
                <a:effectLst/>
                <a:latin typeface="Arial" charset="0"/>
                <a:ea typeface="+mn-ea"/>
                <a:cs typeface="+mn-cs"/>
              </a:rPr>
              <a:t>If necessary, reload drivers as appropriate for the client. It may be necessary to try a different wireless NIC.</a:t>
            </a:r>
          </a:p>
          <a:p>
            <a:r>
              <a:rPr lang="en-GB" sz="1200" b="0" i="0" kern="1200" dirty="0" smtClean="0">
                <a:solidFill>
                  <a:schemeClr val="tx1"/>
                </a:solidFill>
                <a:effectLst/>
                <a:latin typeface="Arial" charset="0"/>
                <a:ea typeface="+mn-ea"/>
                <a:cs typeface="+mn-cs"/>
              </a:rPr>
              <a:t>If the wireless NIC of the client is working, check the security mode and encryption settings on the client. If the security settings do not match, the client cannot gain access to the WLAN.</a:t>
            </a:r>
          </a:p>
          <a:p>
            <a:r>
              <a:rPr lang="en-GB" sz="1200" b="0" i="0" kern="1200" dirty="0" smtClean="0">
                <a:solidFill>
                  <a:schemeClr val="tx1"/>
                </a:solidFill>
                <a:effectLst/>
                <a:latin typeface="Arial" charset="0"/>
                <a:ea typeface="+mn-ea"/>
                <a:cs typeface="+mn-cs"/>
              </a:rPr>
              <a:t>If the PC is operational but the wireless connection is performing poorly, check the following:</a:t>
            </a:r>
          </a:p>
          <a:p>
            <a:r>
              <a:rPr lang="en-GB" sz="1200" b="0" i="0" kern="1200" dirty="0" smtClean="0">
                <a:solidFill>
                  <a:schemeClr val="tx1"/>
                </a:solidFill>
                <a:effectLst/>
                <a:latin typeface="Arial" charset="0"/>
                <a:ea typeface="+mn-ea"/>
                <a:cs typeface="+mn-cs"/>
              </a:rPr>
              <a:t>How far is the PC from an AP? Is the PC out of the planned coverage area (BSA)?</a:t>
            </a:r>
          </a:p>
          <a:p>
            <a:r>
              <a:rPr lang="en-GB" sz="1200" b="0" i="0" kern="1200" dirty="0" smtClean="0">
                <a:solidFill>
                  <a:schemeClr val="tx1"/>
                </a:solidFill>
                <a:effectLst/>
                <a:latin typeface="Arial" charset="0"/>
                <a:ea typeface="+mn-ea"/>
                <a:cs typeface="+mn-cs"/>
              </a:rPr>
              <a:t>Check the channel settings on the wireless client. The client software should detect the appropriate channel as long as the SSID is correct.</a:t>
            </a:r>
          </a:p>
          <a:p>
            <a:r>
              <a:rPr lang="en-GB" sz="1200" b="0" i="0" kern="1200" dirty="0" smtClean="0">
                <a:solidFill>
                  <a:schemeClr val="tx1"/>
                </a:solidFill>
                <a:effectLst/>
                <a:latin typeface="Arial" charset="0"/>
                <a:ea typeface="+mn-ea"/>
                <a:cs typeface="+mn-cs"/>
              </a:rPr>
              <a:t>Check for the presence of other devices in the area that may be interfering with the 2.4 GHz band. Examples of other devices are cordless phones, baby monitors, microwave ovens, wireless security systems, and potentially rogue APs. Data from these devices can cause interference in the WLAN and intermittent connection problems between a wireless client and AP.</a:t>
            </a:r>
          </a:p>
          <a:p>
            <a:r>
              <a:rPr lang="en-GB" sz="1200" b="0" i="0" kern="1200" dirty="0" smtClean="0">
                <a:solidFill>
                  <a:schemeClr val="tx1"/>
                </a:solidFill>
                <a:effectLst/>
                <a:latin typeface="Arial" charset="0"/>
                <a:ea typeface="+mn-ea"/>
                <a:cs typeface="+mn-cs"/>
              </a:rPr>
              <a:t>Next, ensure that all the devices are actually in place. Consider a possible physical security issue. Is there power to all devices and are they powered on?</a:t>
            </a:r>
          </a:p>
          <a:p>
            <a:r>
              <a:rPr lang="en-GB" sz="1200" b="0" i="0" kern="1200" dirty="0" smtClean="0">
                <a:solidFill>
                  <a:schemeClr val="tx1"/>
                </a:solidFill>
                <a:effectLst/>
                <a:latin typeface="Arial" charset="0"/>
                <a:ea typeface="+mn-ea"/>
                <a:cs typeface="+mn-cs"/>
              </a:rPr>
              <a:t>Finally, inspect links between cabled devices looking for bad connectors or damaged or missing cables. If the physical plant is in place, verify the wired LAN by pinging devices, including the AP. If connectivity still fails at this point, perhaps something is wrong with the AP or its configuration.</a:t>
            </a:r>
          </a:p>
          <a:p>
            <a:r>
              <a:rPr lang="en-GB" sz="1200" b="0" i="0" kern="1200" dirty="0" smtClean="0">
                <a:solidFill>
                  <a:schemeClr val="tx1"/>
                </a:solidFill>
                <a:effectLst/>
                <a:latin typeface="Arial" charset="0"/>
                <a:ea typeface="+mn-ea"/>
                <a:cs typeface="+mn-cs"/>
              </a:rPr>
              <a:t>When the user PC is eliminated as the source of the problem, and the physical status of devices is confirmed, begin investigating the performance of the AP. Check the power status of the AP.</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4.4.3.3</a:t>
            </a:r>
            <a:r>
              <a:rPr lang="en-US" b="0" baseline="0" dirty="0" smtClean="0"/>
              <a:t> Troubleshooting When the Network is Slow</a:t>
            </a:r>
          </a:p>
          <a:p>
            <a:r>
              <a:rPr lang="en-GB" sz="1200" b="0" i="0" kern="1200" dirty="0" smtClean="0">
                <a:solidFill>
                  <a:schemeClr val="tx1"/>
                </a:solidFill>
                <a:effectLst/>
                <a:latin typeface="Arial" charset="0"/>
                <a:ea typeface="+mn-ea"/>
                <a:cs typeface="+mn-cs"/>
              </a:rPr>
              <a:t>To optimize and increase the bandwidth of 802.11n/ac dual-band routers, either:</a:t>
            </a:r>
          </a:p>
          <a:p>
            <a:r>
              <a:rPr lang="en-GB" sz="1200" b="1" i="0" kern="1200" dirty="0" smtClean="0">
                <a:solidFill>
                  <a:schemeClr val="tx1"/>
                </a:solidFill>
                <a:effectLst/>
                <a:latin typeface="Arial" charset="0"/>
                <a:ea typeface="+mn-ea"/>
                <a:cs typeface="+mn-cs"/>
              </a:rPr>
              <a:t>Upgrade your wireless clients </a:t>
            </a:r>
            <a:r>
              <a:rPr lang="en-GB" sz="1200" b="0" i="0" kern="1200" dirty="0" smtClean="0">
                <a:solidFill>
                  <a:schemeClr val="tx1"/>
                </a:solidFill>
                <a:effectLst/>
                <a:latin typeface="Arial" charset="0"/>
                <a:ea typeface="+mn-ea"/>
                <a:cs typeface="+mn-cs"/>
              </a:rPr>
              <a:t>- Older 802.11b and even 802.11g devices can slow the entire WLAN. For the best performance, all wireless devices should support the same highest acceptable standard.</a:t>
            </a:r>
          </a:p>
          <a:p>
            <a:r>
              <a:rPr lang="en-GB" sz="1200" b="1" i="0" kern="1200" dirty="0" smtClean="0">
                <a:solidFill>
                  <a:schemeClr val="tx1"/>
                </a:solidFill>
                <a:effectLst/>
                <a:latin typeface="Arial" charset="0"/>
                <a:ea typeface="+mn-ea"/>
                <a:cs typeface="+mn-cs"/>
              </a:rPr>
              <a:t>Split the traffic </a:t>
            </a:r>
            <a:r>
              <a:rPr lang="en-GB" sz="1200" b="0" i="0" kern="1200" dirty="0" smtClean="0">
                <a:solidFill>
                  <a:schemeClr val="tx1"/>
                </a:solidFill>
                <a:effectLst/>
                <a:latin typeface="Arial" charset="0"/>
                <a:ea typeface="+mn-ea"/>
                <a:cs typeface="+mn-cs"/>
              </a:rPr>
              <a:t>- The easiest way to improve wireless performance is to split the wireless traffic between the 802.11n 2.4 GHz band and the 5 GHz band. Therefore, 802.11n (or better) can use the two bands as two separate wireless networks to help manage the traffic. For example, use the 2.4 GHz network for basic Internet tasks, such as web browsing, email, and downloads, and use the 5 GHz band for streaming multimedia, as shown in the figure.</a:t>
            </a:r>
          </a:p>
          <a:p>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There are several reasons for using a split-the-traffic approach:</a:t>
            </a:r>
          </a:p>
          <a:p>
            <a:r>
              <a:rPr lang="en-GB" sz="1200" b="0" i="0" kern="1200" dirty="0" smtClean="0">
                <a:solidFill>
                  <a:schemeClr val="tx1"/>
                </a:solidFill>
                <a:effectLst/>
                <a:latin typeface="Arial" charset="0"/>
                <a:ea typeface="+mn-ea"/>
                <a:cs typeface="+mn-cs"/>
              </a:rPr>
              <a:t>The 2.4 GHz band may be suitable for basic Internet traffic that is not time-sensitive.</a:t>
            </a:r>
          </a:p>
          <a:p>
            <a:r>
              <a:rPr lang="en-GB" sz="1200" b="0" i="0" kern="1200" dirty="0" smtClean="0">
                <a:solidFill>
                  <a:schemeClr val="tx1"/>
                </a:solidFill>
                <a:effectLst/>
                <a:latin typeface="Arial" charset="0"/>
                <a:ea typeface="+mn-ea"/>
                <a:cs typeface="+mn-cs"/>
              </a:rPr>
              <a:t>The bandwidth may still be shared with other nearby WLANs.</a:t>
            </a:r>
          </a:p>
          <a:p>
            <a:r>
              <a:rPr lang="en-GB" sz="1200" b="0" i="0" kern="1200" dirty="0" smtClean="0">
                <a:solidFill>
                  <a:schemeClr val="tx1"/>
                </a:solidFill>
                <a:effectLst/>
                <a:latin typeface="Arial" charset="0"/>
                <a:ea typeface="+mn-ea"/>
                <a:cs typeface="+mn-cs"/>
              </a:rPr>
              <a:t>The 5 GHz band is much less crowded than the 2.4 GHz band; ideal for streaming multimedia.</a:t>
            </a:r>
          </a:p>
          <a:p>
            <a:r>
              <a:rPr lang="en-GB" sz="1200" b="0" i="0" kern="1200" dirty="0" smtClean="0">
                <a:solidFill>
                  <a:schemeClr val="tx1"/>
                </a:solidFill>
                <a:effectLst/>
                <a:latin typeface="Arial" charset="0"/>
                <a:ea typeface="+mn-ea"/>
                <a:cs typeface="+mn-cs"/>
              </a:rPr>
              <a:t>The 5 GHz band has more channels; therefore, the channel chosen is likely interference-free.</a:t>
            </a:r>
          </a:p>
          <a:p>
            <a:r>
              <a:rPr lang="en-GB" sz="1200" b="0" i="0" kern="1200" dirty="0" smtClean="0">
                <a:solidFill>
                  <a:schemeClr val="tx1"/>
                </a:solidFill>
                <a:effectLst/>
                <a:latin typeface="Arial" charset="0"/>
                <a:ea typeface="+mn-ea"/>
                <a:cs typeface="+mn-cs"/>
              </a:rPr>
              <a:t>By default, dual-band routers use the same network name on both the 2.4 GHz band and the 5 GHz band. The simplest way to segment traffic is to rename one of the wireless networks. With a separate, descriptive name, it is easier to connect to the right network.</a:t>
            </a:r>
          </a:p>
          <a:p>
            <a:r>
              <a:rPr lang="en-GB" sz="1200" b="0" i="0" kern="1200" dirty="0" smtClean="0">
                <a:solidFill>
                  <a:schemeClr val="tx1"/>
                </a:solidFill>
                <a:effectLst/>
                <a:latin typeface="Arial" charset="0"/>
                <a:ea typeface="+mn-ea"/>
                <a:cs typeface="+mn-cs"/>
              </a:rPr>
              <a:t>To improve the range of a wireless network, ensure the physical wireless router location is free of obstructions, such as furniture, fixtures, and tall appliances. These block the signal, which shortens the range of the WLAN. If this still does not solve the problem, then a Wi-Fi Range Extender or deploying the </a:t>
            </a:r>
            <a:r>
              <a:rPr lang="en-GB" sz="1200" b="0" i="0" kern="1200" dirty="0" err="1" smtClean="0">
                <a:solidFill>
                  <a:schemeClr val="tx1"/>
                </a:solidFill>
                <a:effectLst/>
                <a:latin typeface="Arial" charset="0"/>
                <a:ea typeface="+mn-ea"/>
                <a:cs typeface="+mn-cs"/>
              </a:rPr>
              <a:t>Powerline</a:t>
            </a:r>
            <a:r>
              <a:rPr lang="en-GB" sz="1200" b="0" i="0" kern="1200" dirty="0" smtClean="0">
                <a:solidFill>
                  <a:schemeClr val="tx1"/>
                </a:solidFill>
                <a:effectLst/>
                <a:latin typeface="Arial" charset="0"/>
                <a:ea typeface="+mn-ea"/>
                <a:cs typeface="+mn-cs"/>
              </a:rPr>
              <a:t> wireless technology may be used.</a:t>
            </a:r>
          </a:p>
          <a:p>
            <a:endParaRPr lang="en-GB" sz="1200" b="0" i="0" kern="1200" dirty="0" smtClean="0">
              <a:solidFill>
                <a:schemeClr val="tx1"/>
              </a:solidFill>
              <a:effectLst/>
              <a:latin typeface="Arial" charset="0"/>
              <a:ea typeface="+mn-ea"/>
              <a:cs typeface="+mn-cs"/>
            </a:endParaRP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4.4.3.4</a:t>
            </a:r>
            <a:r>
              <a:rPr lang="en-US" b="0" baseline="0" dirty="0" smtClean="0"/>
              <a:t> Updating Firmware</a:t>
            </a:r>
          </a:p>
          <a:p>
            <a:r>
              <a:rPr lang="en-GB" sz="1200" b="0" i="0" kern="1200" dirty="0" smtClean="0">
                <a:solidFill>
                  <a:schemeClr val="tx1"/>
                </a:solidFill>
                <a:effectLst/>
                <a:latin typeface="Arial" charset="0"/>
                <a:ea typeface="+mn-ea"/>
                <a:cs typeface="+mn-cs"/>
              </a:rPr>
              <a:t>The IOS of the Linksys EA6500 router is called firmware. The firmware may need to be upgraded if there is a problem with the device or there is a new feature included with a new firmware update. Regardless of the reason, most modern wireless home routers offer upgradable firmware.</a:t>
            </a:r>
          </a:p>
          <a:p>
            <a:r>
              <a:rPr lang="en-GB" sz="1200" b="0" i="0" kern="1200" dirty="0" smtClean="0">
                <a:solidFill>
                  <a:schemeClr val="tx1"/>
                </a:solidFill>
                <a:effectLst/>
                <a:latin typeface="Arial" charset="0"/>
                <a:ea typeface="+mn-ea"/>
                <a:cs typeface="+mn-cs"/>
              </a:rPr>
              <a:t>You can easily upgrade the Linksys EA6500 Smart Wi-Fi router firmware by performing the following steps:</a:t>
            </a:r>
          </a:p>
          <a:p>
            <a:r>
              <a:rPr lang="en-GB" sz="1200" b="1" i="0" kern="1200" dirty="0" smtClean="0">
                <a:solidFill>
                  <a:schemeClr val="tx1"/>
                </a:solidFill>
                <a:effectLst/>
                <a:latin typeface="Arial" charset="0"/>
                <a:ea typeface="+mn-ea"/>
                <a:cs typeface="+mn-cs"/>
              </a:rPr>
              <a:t>Step 1.</a:t>
            </a:r>
            <a:r>
              <a:rPr lang="en-GB" sz="1200" b="0" i="0" kern="1200" dirty="0" smtClean="0">
                <a:solidFill>
                  <a:schemeClr val="tx1"/>
                </a:solidFill>
                <a:effectLst/>
                <a:latin typeface="Arial" charset="0"/>
                <a:ea typeface="+mn-ea"/>
                <a:cs typeface="+mn-cs"/>
              </a:rPr>
              <a:t> Access the Linksys Smart Wi-Fi Home page.</a:t>
            </a:r>
          </a:p>
          <a:p>
            <a:r>
              <a:rPr lang="en-GB" sz="1200" b="1" i="0" kern="1200" dirty="0" smtClean="0">
                <a:solidFill>
                  <a:schemeClr val="tx1"/>
                </a:solidFill>
                <a:effectLst/>
                <a:latin typeface="Arial" charset="0"/>
                <a:ea typeface="+mn-ea"/>
                <a:cs typeface="+mn-cs"/>
              </a:rPr>
              <a:t>Step 2.</a:t>
            </a:r>
            <a:r>
              <a:rPr lang="en-GB" sz="1200" b="0" i="0" kern="1200" dirty="0" smtClean="0">
                <a:solidFill>
                  <a:schemeClr val="tx1"/>
                </a:solidFill>
                <a:effectLst/>
                <a:latin typeface="Arial" charset="0"/>
                <a:ea typeface="+mn-ea"/>
                <a:cs typeface="+mn-cs"/>
              </a:rPr>
              <a:t> Click the </a:t>
            </a:r>
            <a:r>
              <a:rPr lang="en-GB" sz="1200" b="1" i="0" kern="1200" dirty="0" smtClean="0">
                <a:solidFill>
                  <a:schemeClr val="tx1"/>
                </a:solidFill>
                <a:effectLst/>
                <a:latin typeface="Arial" charset="0"/>
                <a:ea typeface="+mn-ea"/>
                <a:cs typeface="+mn-cs"/>
              </a:rPr>
              <a:t>Connectivity</a:t>
            </a:r>
            <a:r>
              <a:rPr lang="en-GB" sz="1200" b="0" i="0" kern="1200" dirty="0" smtClean="0">
                <a:solidFill>
                  <a:schemeClr val="tx1"/>
                </a:solidFill>
                <a:effectLst/>
                <a:latin typeface="Arial" charset="0"/>
                <a:ea typeface="+mn-ea"/>
                <a:cs typeface="+mn-cs"/>
              </a:rPr>
              <a:t> icon to open the Connectivity window.</a:t>
            </a:r>
          </a:p>
          <a:p>
            <a:r>
              <a:rPr lang="en-GB" sz="1200" b="1" i="0" kern="1200" dirty="0" smtClean="0">
                <a:solidFill>
                  <a:schemeClr val="tx1"/>
                </a:solidFill>
                <a:effectLst/>
                <a:latin typeface="Arial" charset="0"/>
                <a:ea typeface="+mn-ea"/>
                <a:cs typeface="+mn-cs"/>
              </a:rPr>
              <a:t>Step 3.</a:t>
            </a:r>
            <a:r>
              <a:rPr lang="en-GB" sz="1200" b="0" i="0" kern="1200" dirty="0" smtClean="0">
                <a:solidFill>
                  <a:schemeClr val="tx1"/>
                </a:solidFill>
                <a:effectLst/>
                <a:latin typeface="Arial" charset="0"/>
                <a:ea typeface="+mn-ea"/>
                <a:cs typeface="+mn-cs"/>
              </a:rPr>
              <a:t> Under the Firmware Update label, click </a:t>
            </a:r>
            <a:r>
              <a:rPr lang="en-GB" sz="1200" b="1" i="0" kern="1200" dirty="0" smtClean="0">
                <a:solidFill>
                  <a:schemeClr val="tx1"/>
                </a:solidFill>
                <a:effectLst/>
                <a:latin typeface="Arial" charset="0"/>
                <a:ea typeface="+mn-ea"/>
                <a:cs typeface="+mn-cs"/>
              </a:rPr>
              <a:t>Check for Updates</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The router either responds with No updates found or it prompts to download and install the new firmware.</a:t>
            </a:r>
          </a:p>
          <a:p>
            <a:r>
              <a:rPr lang="en-GB" sz="1200" b="1" i="0" kern="1200" dirty="0" smtClean="0">
                <a:solidFill>
                  <a:schemeClr val="tx1"/>
                </a:solidFill>
                <a:effectLst/>
                <a:latin typeface="Arial" charset="0"/>
                <a:ea typeface="+mn-ea"/>
                <a:cs typeface="+mn-cs"/>
              </a:rPr>
              <a:t>Note</a:t>
            </a:r>
            <a:r>
              <a:rPr lang="en-GB" sz="1200" b="0" i="0" kern="1200" dirty="0" smtClean="0">
                <a:solidFill>
                  <a:schemeClr val="tx1"/>
                </a:solidFill>
                <a:effectLst/>
                <a:latin typeface="Arial" charset="0"/>
                <a:ea typeface="+mn-ea"/>
                <a:cs typeface="+mn-cs"/>
              </a:rPr>
              <a:t>: Some routers require that the firmware file be downloaded ahead of time and then manually uploaded. To do so, select</a:t>
            </a:r>
            <a:r>
              <a:rPr lang="en-GB" sz="1200" b="1" i="0" kern="1200" dirty="0" smtClean="0">
                <a:solidFill>
                  <a:schemeClr val="tx1"/>
                </a:solidFill>
                <a:effectLst/>
                <a:latin typeface="Arial" charset="0"/>
                <a:ea typeface="+mn-ea"/>
                <a:cs typeface="+mn-cs"/>
              </a:rPr>
              <a:t> Choose File</a:t>
            </a:r>
            <a:r>
              <a:rPr lang="en-GB" sz="1200" b="0" i="0" kern="1200" dirty="0" smtClean="0">
                <a:solidFill>
                  <a:schemeClr val="tx1"/>
                </a:solidFill>
                <a:effectLst/>
                <a:latin typeface="Arial" charset="0"/>
                <a:ea typeface="+mn-ea"/>
                <a:cs typeface="+mn-cs"/>
              </a:rPr>
              <a:t>. If a firmware upgrade fails or makes the situation worse, then the router can load the previous firmware by </a:t>
            </a:r>
            <a:r>
              <a:rPr lang="en-GB" sz="1200" b="0" i="0" kern="1200" dirty="0" err="1" smtClean="0">
                <a:solidFill>
                  <a:schemeClr val="tx1"/>
                </a:solidFill>
                <a:effectLst/>
                <a:latin typeface="Arial" charset="0"/>
                <a:ea typeface="+mn-ea"/>
                <a:cs typeface="+mn-cs"/>
              </a:rPr>
              <a:t>clicking</a:t>
            </a:r>
            <a:r>
              <a:rPr lang="en-GB" sz="1200" b="1" i="0" kern="1200" dirty="0" err="1" smtClean="0">
                <a:solidFill>
                  <a:schemeClr val="tx1"/>
                </a:solidFill>
                <a:effectLst/>
                <a:latin typeface="Arial" charset="0"/>
                <a:ea typeface="+mn-ea"/>
                <a:cs typeface="+mn-cs"/>
              </a:rPr>
              <a:t>Troubleshooting</a:t>
            </a:r>
            <a:r>
              <a:rPr lang="en-GB" sz="1200" b="0" i="0" kern="1200" dirty="0" smtClean="0">
                <a:solidFill>
                  <a:schemeClr val="tx1"/>
                </a:solidFill>
                <a:effectLst/>
                <a:latin typeface="Arial" charset="0"/>
                <a:ea typeface="+mn-ea"/>
                <a:cs typeface="+mn-cs"/>
              </a:rPr>
              <a:t>, </a:t>
            </a:r>
            <a:r>
              <a:rPr lang="en-GB" sz="1200" b="1" i="0" kern="1200" dirty="0" smtClean="0">
                <a:solidFill>
                  <a:schemeClr val="tx1"/>
                </a:solidFill>
                <a:effectLst/>
                <a:latin typeface="Arial" charset="0"/>
                <a:ea typeface="+mn-ea"/>
                <a:cs typeface="+mn-cs"/>
              </a:rPr>
              <a:t>Diagnostics</a:t>
            </a:r>
            <a:r>
              <a:rPr lang="en-GB" sz="1200" b="0" i="0" kern="1200" dirty="0" smtClean="0">
                <a:solidFill>
                  <a:schemeClr val="tx1"/>
                </a:solidFill>
                <a:effectLst/>
                <a:latin typeface="Arial" charset="0"/>
                <a:ea typeface="+mn-ea"/>
                <a:cs typeface="+mn-cs"/>
              </a:rPr>
              <a:t>, and then selecting </a:t>
            </a:r>
            <a:r>
              <a:rPr lang="en-GB" sz="1200" b="1" i="0" kern="1200" dirty="0" smtClean="0">
                <a:solidFill>
                  <a:schemeClr val="tx1"/>
                </a:solidFill>
                <a:effectLst/>
                <a:latin typeface="Arial" charset="0"/>
                <a:ea typeface="+mn-ea"/>
                <a:cs typeface="+mn-cs"/>
              </a:rPr>
              <a:t>Restore previous firmware</a:t>
            </a:r>
            <a:r>
              <a:rPr lang="en-GB" sz="1200" b="0" i="0" kern="1200" dirty="0" smtClean="0">
                <a:solidFill>
                  <a:schemeClr val="tx1"/>
                </a:solidFill>
                <a:effectLst/>
                <a:latin typeface="Arial" charset="0"/>
                <a:ea typeface="+mn-ea"/>
                <a:cs typeface="+mn-cs"/>
              </a:rPr>
              <a:t>.</a:t>
            </a:r>
          </a:p>
          <a:p>
            <a:r>
              <a:rPr lang="en-GB" sz="1200" b="1" i="0" kern="1200" dirty="0" smtClean="0">
                <a:solidFill>
                  <a:schemeClr val="tx1"/>
                </a:solidFill>
                <a:effectLst/>
                <a:latin typeface="Arial" charset="0"/>
                <a:ea typeface="+mn-ea"/>
                <a:cs typeface="+mn-cs"/>
              </a:rPr>
              <a:t>Caution</a:t>
            </a:r>
            <a:r>
              <a:rPr lang="en-GB" sz="1200" b="0" i="0" kern="1200" dirty="0" smtClean="0">
                <a:solidFill>
                  <a:schemeClr val="tx1"/>
                </a:solidFill>
                <a:effectLst/>
                <a:latin typeface="Arial" charset="0"/>
                <a:ea typeface="+mn-ea"/>
                <a:cs typeface="+mn-cs"/>
              </a:rPr>
              <a:t>: Do not upgrade the firmware unless there are problems with the AP or the new firmware has a desired feature.</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54</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8400809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55</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386110949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56</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extLst>
      <p:ext uri="{BB962C8B-B14F-4D97-AF65-F5344CB8AC3E}">
        <p14:creationId xmlns:p14="http://schemas.microsoft.com/office/powerpoint/2010/main" val="23676358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57</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7" name="Rectangle 4"/>
          <p:cNvSpPr>
            <a:spLocks noChangeArrowheads="1"/>
          </p:cNvSpPr>
          <p:nvPr/>
        </p:nvSpPr>
        <p:spPr bwMode="auto">
          <a:xfrm>
            <a:off x="193675" y="6562725"/>
            <a:ext cx="962025" cy="298450"/>
          </a:xfrm>
          <a:prstGeom prst="rect">
            <a:avLst/>
          </a:prstGeom>
          <a:noFill/>
          <a:ln w="9525">
            <a:noFill/>
            <a:miter lim="800000"/>
            <a:headEnd/>
            <a:tailEnd/>
          </a:ln>
        </p:spPr>
        <p:txBody>
          <a:bodyPr lIns="82124" tIns="41061" rIns="82124" bIns="41061" anchor="b">
            <a:spAutoFit/>
          </a:bodyPr>
          <a:lstStyle/>
          <a:p>
            <a:pPr algn="l" defTabSz="814388">
              <a:lnSpc>
                <a:spcPct val="100000"/>
              </a:lnSpc>
              <a:defRPr/>
            </a:pPr>
            <a:r>
              <a:rPr lang="en-US" sz="700" dirty="0">
                <a:solidFill>
                  <a:srgbClr val="D3D3D3"/>
                </a:solidFill>
              </a:rPr>
              <a:t>ITE PC v4.1</a:t>
            </a:r>
          </a:p>
          <a:p>
            <a:pPr algn="l" defTabSz="814388">
              <a:lnSpc>
                <a:spcPct val="100000"/>
              </a:lnSpc>
              <a:defRPr/>
            </a:pPr>
            <a:r>
              <a:rPr lang="en-US" sz="700" dirty="0" smtClean="0">
                <a:solidFill>
                  <a:srgbClr val="D3D3D3"/>
                </a:solidFill>
              </a:rPr>
              <a:t>Chapter 4</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1" name="Rectangle 8"/>
          <p:cNvSpPr>
            <a:spLocks noChangeArrowheads="1"/>
          </p:cNvSpPr>
          <p:nvPr/>
        </p:nvSpPr>
        <p:spPr bwMode="auto">
          <a:xfrm>
            <a:off x="4498975" y="6670675"/>
            <a:ext cx="2347913" cy="190500"/>
          </a:xfrm>
          <a:prstGeom prst="rect">
            <a:avLst/>
          </a:prstGeom>
          <a:noFill/>
          <a:ln w="9525">
            <a:noFill/>
            <a:miter lim="800000"/>
            <a:headEnd/>
            <a:tailEnd/>
          </a:ln>
        </p:spPr>
        <p:txBody>
          <a:bodyPr wrap="none" lIns="82124" tIns="41061" rIns="82124" bIns="41061" anchor="b" anchorCtr="1">
            <a:spAutoFit/>
          </a:bodyPr>
          <a:lstStyle/>
          <a:p>
            <a:pPr algn="l" defTabSz="814388">
              <a:lnSpc>
                <a:spcPct val="100000"/>
              </a:lnSpc>
              <a:defRPr/>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1.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880178" y="1291318"/>
            <a:ext cx="3854450" cy="1176111"/>
          </a:xfrm>
        </p:spPr>
        <p:txBody>
          <a:bodyPr/>
          <a:lstStyle/>
          <a:p>
            <a:pPr algn="ctr" eaLnBrk="1" hangingPunct="1"/>
            <a:r>
              <a:rPr lang="en-US" sz="2800" dirty="0" smtClean="0"/>
              <a:t/>
            </a:r>
            <a:br>
              <a:rPr lang="en-US" sz="2800" dirty="0" smtClean="0"/>
            </a:br>
            <a:r>
              <a:rPr lang="en-US" sz="2800" dirty="0" smtClean="0"/>
              <a:t>Wireless LANs</a:t>
            </a:r>
            <a:endParaRPr lang="en-US" sz="2800" dirty="0" smtClean="0">
              <a:solidFill>
                <a:schemeClr val="folHlink"/>
              </a:solidFill>
            </a:endParaRPr>
          </a:p>
        </p:txBody>
      </p:sp>
      <p:sp>
        <p:nvSpPr>
          <p:cNvPr id="5" name="TextBox 4"/>
          <p:cNvSpPr txBox="1"/>
          <p:nvPr/>
        </p:nvSpPr>
        <p:spPr>
          <a:xfrm>
            <a:off x="3762535" y="3854027"/>
            <a:ext cx="1640194" cy="424732"/>
          </a:xfrm>
          <a:prstGeom prst="rect">
            <a:avLst/>
          </a:prstGeom>
          <a:noFill/>
        </p:spPr>
        <p:txBody>
          <a:bodyPr wrap="none" rtlCol="0">
            <a:spAutoFit/>
          </a:bodyPr>
          <a:lstStyle/>
          <a:p>
            <a:r>
              <a:rPr lang="en-US" sz="2400" dirty="0" smtClean="0">
                <a:solidFill>
                  <a:srgbClr val="800000"/>
                </a:solidFill>
                <a:latin typeface="Arial"/>
                <a:cs typeface="Arial"/>
              </a:rPr>
              <a:t>Lecture 10</a:t>
            </a:r>
            <a:endParaRPr lang="en-US" sz="2400" dirty="0">
              <a:solidFill>
                <a:srgbClr val="800000"/>
              </a:solidFill>
              <a:latin typeface="Arial"/>
              <a:cs typeface="Arial"/>
            </a:endParaRP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175656" y="493714"/>
            <a:ext cx="7171871"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1016000" y="1587274"/>
            <a:ext cx="7616145" cy="3812040"/>
          </a:xfrm>
        </p:spPr>
        <p:txBody>
          <a:bodyPr/>
          <a:lstStyle/>
          <a:p>
            <a:pPr marL="0" indent="0" eaLnBrk="1" hangingPunct="1">
              <a:buFont typeface="Wingdings" pitchFamily="2" charset="2"/>
              <a:buNone/>
            </a:pPr>
            <a:r>
              <a:rPr lang="en-US" sz="2000" dirty="0" smtClean="0">
                <a:cs typeface="Arial" charset="0"/>
              </a:rPr>
              <a:t>Introduction</a:t>
            </a:r>
          </a:p>
          <a:p>
            <a:pPr marL="0" indent="0" eaLnBrk="1" hangingPunct="1">
              <a:buFont typeface="Wingdings" pitchFamily="2" charset="2"/>
              <a:buNone/>
            </a:pPr>
            <a:r>
              <a:rPr lang="en-US" sz="2000" dirty="0" smtClean="0">
                <a:cs typeface="Arial" charset="0"/>
              </a:rPr>
              <a:t>Wireless LAN Concepts</a:t>
            </a:r>
          </a:p>
          <a:p>
            <a:pPr marL="0" indent="0" eaLnBrk="1" hangingPunct="1">
              <a:buFont typeface="Wingdings" pitchFamily="2" charset="2"/>
              <a:buNone/>
            </a:pPr>
            <a:r>
              <a:rPr lang="en-US" sz="2000" dirty="0" smtClean="0">
                <a:cs typeface="Arial" charset="0"/>
              </a:rPr>
              <a:t>Wireless LAN Operations</a:t>
            </a:r>
          </a:p>
          <a:p>
            <a:pPr marL="0" indent="0" eaLnBrk="1" hangingPunct="1">
              <a:buFont typeface="Wingdings" pitchFamily="2" charset="2"/>
              <a:buNone/>
            </a:pPr>
            <a:r>
              <a:rPr lang="en-US" sz="2000" dirty="0" smtClean="0">
                <a:cs typeface="Arial" charset="0"/>
              </a:rPr>
              <a:t>Wireless LAN Security</a:t>
            </a:r>
          </a:p>
          <a:p>
            <a:pPr marL="0" indent="0" eaLnBrk="1" hangingPunct="1">
              <a:buFont typeface="Wingdings" pitchFamily="2" charset="2"/>
              <a:buNone/>
            </a:pPr>
            <a:r>
              <a:rPr lang="en-US" sz="2000" dirty="0" smtClean="0">
                <a:cs typeface="Arial" charset="0"/>
              </a:rPr>
              <a:t>Wireless LAN Configuration</a:t>
            </a:r>
          </a:p>
          <a:p>
            <a:pPr marL="0" indent="0" eaLnBrk="1" hangingPunct="1">
              <a:buFont typeface="Wingdings" pitchFamily="2" charset="2"/>
              <a:buNone/>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36913" y="101834"/>
            <a:ext cx="7142843" cy="493259"/>
          </a:xfrm>
        </p:spPr>
        <p:txBody>
          <a:bodyPr/>
          <a:lstStyle/>
          <a:p>
            <a:pPr eaLnBrk="1" hangingPunct="1"/>
            <a:r>
              <a:rPr lang="en-US" dirty="0" smtClean="0">
                <a:ea typeface="ＭＳ Ｐゴシック" pitchFamily="34" charset="-128"/>
              </a:rPr>
              <a:t>Objectives</a:t>
            </a:r>
          </a:p>
        </p:txBody>
      </p:sp>
      <p:sp>
        <p:nvSpPr>
          <p:cNvPr id="6147" name="Rectangle 3"/>
          <p:cNvSpPr>
            <a:spLocks noGrp="1" noChangeArrowheads="1"/>
          </p:cNvSpPr>
          <p:nvPr>
            <p:ph idx="1"/>
          </p:nvPr>
        </p:nvSpPr>
        <p:spPr>
          <a:xfrm>
            <a:off x="719137" y="702355"/>
            <a:ext cx="8131175" cy="4755015"/>
          </a:xfrm>
        </p:spPr>
        <p:txBody>
          <a:bodyPr/>
          <a:lstStyle/>
          <a:p>
            <a:pPr algn="just"/>
            <a:r>
              <a:rPr lang="en-US" sz="2000" dirty="0" smtClean="0"/>
              <a:t>Describe wireless LAN technology and standards.</a:t>
            </a:r>
          </a:p>
          <a:p>
            <a:pPr algn="just"/>
            <a:r>
              <a:rPr lang="en-US" sz="2000" dirty="0" smtClean="0"/>
              <a:t>Describe the components of a wireless LAN infrastructure.</a:t>
            </a:r>
          </a:p>
          <a:p>
            <a:pPr algn="just"/>
            <a:r>
              <a:rPr lang="en-US" sz="2000" dirty="0" smtClean="0"/>
              <a:t>Describe wireless topologies.</a:t>
            </a:r>
          </a:p>
          <a:p>
            <a:pPr algn="just"/>
            <a:r>
              <a:rPr lang="en-US" sz="2000" dirty="0" smtClean="0"/>
              <a:t>Describe the 802.11 frame structure.</a:t>
            </a:r>
          </a:p>
          <a:p>
            <a:pPr algn="just"/>
            <a:r>
              <a:rPr lang="en-US" sz="2000" dirty="0" smtClean="0"/>
              <a:t>Describe the media contention method used by wireless technology. </a:t>
            </a:r>
          </a:p>
          <a:p>
            <a:pPr algn="just"/>
            <a:r>
              <a:rPr lang="en-US" sz="2000" dirty="0" smtClean="0"/>
              <a:t>Describe channel management in a WLAN.</a:t>
            </a:r>
          </a:p>
          <a:p>
            <a:pPr algn="just"/>
            <a:r>
              <a:rPr lang="en-US" sz="2000" dirty="0" smtClean="0"/>
              <a:t>Describe threats to wireless LANs.</a:t>
            </a:r>
          </a:p>
          <a:p>
            <a:pPr algn="just"/>
            <a:r>
              <a:rPr lang="en-US" sz="2000" dirty="0"/>
              <a:t>Describe wireless LAN security mechanisms.</a:t>
            </a:r>
          </a:p>
          <a:p>
            <a:pPr algn="just"/>
            <a:r>
              <a:rPr lang="en-US" sz="2000" dirty="0"/>
              <a:t>Configure a wireless router to support a remote site.</a:t>
            </a:r>
          </a:p>
          <a:p>
            <a:pPr algn="just"/>
            <a:r>
              <a:rPr lang="en-US" sz="2000" dirty="0"/>
              <a:t>Configure wireless clients to connect to a wireless router.</a:t>
            </a:r>
          </a:p>
          <a:p>
            <a:pPr algn="just"/>
            <a:r>
              <a:rPr lang="en-US" sz="2000" dirty="0"/>
              <a:t>Troubleshoot common wireless configuration issues</a:t>
            </a:r>
            <a:r>
              <a:rPr lang="en-US" sz="2000" dirty="0" smtClean="0"/>
              <a:t>.</a:t>
            </a:r>
          </a:p>
          <a:p>
            <a:pPr>
              <a:buNone/>
            </a:pPr>
            <a:endParaRPr lang="en-US" sz="2000" dirty="0" smtClean="0"/>
          </a:p>
          <a:p>
            <a:endParaRPr lang="en-US" dirty="0" smtClean="0"/>
          </a:p>
          <a:p>
            <a:endParaRPr lang="en-US" sz="20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t>Wireless Concepts</a:t>
            </a:r>
            <a:endParaRPr lang="en-US" sz="2400" dirty="0" smtClean="0">
              <a:solidFill>
                <a:schemeClr val="folHlink"/>
              </a:solidFill>
            </a:endParaRPr>
          </a:p>
        </p:txBody>
      </p:sp>
    </p:spTree>
    <p:extLst>
      <p:ext uri="{BB962C8B-B14F-4D97-AF65-F5344CB8AC3E}">
        <p14:creationId xmlns:p14="http://schemas.microsoft.com/office/powerpoint/2010/main" val="1042044212"/>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50170"/>
            <a:ext cx="7233556" cy="536801"/>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Supporting Mobility</a:t>
            </a:r>
            <a:endParaRPr lang="en-US" dirty="0"/>
          </a:p>
        </p:txBody>
      </p:sp>
      <p:sp>
        <p:nvSpPr>
          <p:cNvPr id="3" name="Content Placeholder 2"/>
          <p:cNvSpPr>
            <a:spLocks noGrp="1"/>
          </p:cNvSpPr>
          <p:nvPr>
            <p:ph idx="1"/>
          </p:nvPr>
        </p:nvSpPr>
        <p:spPr>
          <a:xfrm>
            <a:off x="525009" y="1593624"/>
            <a:ext cx="7940675" cy="3571875"/>
          </a:xfrm>
        </p:spPr>
        <p:txBody>
          <a:bodyPr/>
          <a:lstStyle/>
          <a:p>
            <a:r>
              <a:rPr lang="en-US" sz="2000" dirty="0"/>
              <a:t>Productivity is no longer restricted to a fixed work location or a defined time </a:t>
            </a:r>
            <a:r>
              <a:rPr lang="en-US" sz="2000" dirty="0" smtClean="0"/>
              <a:t>period. </a:t>
            </a:r>
          </a:p>
          <a:p>
            <a:r>
              <a:rPr lang="en-US" sz="2000" dirty="0" smtClean="0"/>
              <a:t>People </a:t>
            </a:r>
            <a:r>
              <a:rPr lang="en-US" sz="2000" dirty="0"/>
              <a:t>now expect to be connected at any time and place, from the office to the airport or the </a:t>
            </a:r>
            <a:r>
              <a:rPr lang="en-US" sz="2000" dirty="0" smtClean="0"/>
              <a:t>home. </a:t>
            </a:r>
          </a:p>
          <a:p>
            <a:r>
              <a:rPr lang="en-US" sz="2000" dirty="0" smtClean="0"/>
              <a:t>Users </a:t>
            </a:r>
            <a:r>
              <a:rPr lang="en-US" sz="2000" dirty="0"/>
              <a:t>now expect to be able to roam </a:t>
            </a:r>
            <a:r>
              <a:rPr lang="en-US" sz="2000" dirty="0" smtClean="0"/>
              <a:t>wirelessly. </a:t>
            </a:r>
          </a:p>
          <a:p>
            <a:r>
              <a:rPr lang="en-US" sz="2000" dirty="0" smtClean="0"/>
              <a:t>Roaming </a:t>
            </a:r>
            <a:r>
              <a:rPr lang="en-US" sz="2000" dirty="0"/>
              <a:t>enables a wireless device to maintain Internet access without losing </a:t>
            </a:r>
            <a:r>
              <a:rPr lang="en-US" sz="2000" dirty="0" smtClean="0"/>
              <a:t>a connection.</a:t>
            </a:r>
            <a:endParaRPr lang="en-US" sz="2000" dirty="0"/>
          </a:p>
          <a:p>
            <a:endParaRPr lang="en-US" dirty="0"/>
          </a:p>
        </p:txBody>
      </p:sp>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479198"/>
            <a:ext cx="7357867" cy="52228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Benefits of Wireless</a:t>
            </a:r>
            <a:endParaRPr lang="en-US" dirty="0"/>
          </a:p>
        </p:txBody>
      </p:sp>
      <p:sp>
        <p:nvSpPr>
          <p:cNvPr id="3" name="Content Placeholder 2"/>
          <p:cNvSpPr>
            <a:spLocks noGrp="1"/>
          </p:cNvSpPr>
          <p:nvPr>
            <p:ph idx="1"/>
          </p:nvPr>
        </p:nvSpPr>
        <p:spPr>
          <a:xfrm>
            <a:off x="525011" y="1601873"/>
            <a:ext cx="3936178" cy="3455394"/>
          </a:xfrm>
        </p:spPr>
        <p:txBody>
          <a:bodyPr/>
          <a:lstStyle/>
          <a:p>
            <a:r>
              <a:rPr lang="en-US" sz="2000" dirty="0"/>
              <a:t>I</a:t>
            </a:r>
            <a:r>
              <a:rPr lang="en-US" sz="2000" dirty="0" smtClean="0"/>
              <a:t>ncreased flexibility</a:t>
            </a:r>
          </a:p>
          <a:p>
            <a:r>
              <a:rPr lang="en-US" sz="2000" dirty="0"/>
              <a:t>I</a:t>
            </a:r>
            <a:r>
              <a:rPr lang="en-US" sz="2000" dirty="0" smtClean="0"/>
              <a:t>ncreased productivity</a:t>
            </a:r>
          </a:p>
          <a:p>
            <a:r>
              <a:rPr lang="en-US" sz="2000" dirty="0"/>
              <a:t>R</a:t>
            </a:r>
            <a:r>
              <a:rPr lang="en-US" sz="2000" dirty="0" smtClean="0"/>
              <a:t>educed costs</a:t>
            </a:r>
          </a:p>
          <a:p>
            <a:r>
              <a:rPr lang="en-US" sz="2000" dirty="0" smtClean="0"/>
              <a:t>Ability to </a:t>
            </a:r>
            <a:r>
              <a:rPr lang="en-US" sz="2000" dirty="0"/>
              <a:t>grow and adapt to changing </a:t>
            </a:r>
            <a:r>
              <a:rPr lang="en-US" sz="2000" dirty="0" smtClean="0"/>
              <a:t>requirements</a:t>
            </a:r>
          </a:p>
        </p:txBody>
      </p:sp>
      <p:pic>
        <p:nvPicPr>
          <p:cNvPr id="1026" name="Picture 2"/>
          <p:cNvPicPr>
            <a:picLocks noChangeAspect="1" noChangeArrowheads="1"/>
          </p:cNvPicPr>
          <p:nvPr/>
        </p:nvPicPr>
        <p:blipFill>
          <a:blip r:embed="rId3" cstate="print"/>
          <a:srcRect l="47438" t="35096" r="22551" b="24038"/>
          <a:stretch>
            <a:fillRect/>
          </a:stretch>
        </p:blipFill>
        <p:spPr bwMode="auto">
          <a:xfrm>
            <a:off x="4186641" y="1601873"/>
            <a:ext cx="4448483" cy="3405556"/>
          </a:xfrm>
          <a:prstGeom prst="rect">
            <a:avLst/>
          </a:prstGeom>
          <a:noFill/>
          <a:ln w="9525">
            <a:noFill/>
            <a:miter lim="800000"/>
            <a:headEnd/>
            <a:tailEnd/>
          </a:ln>
        </p:spPr>
      </p:pic>
    </p:spTree>
    <p:extLst>
      <p:ext uri="{BB962C8B-B14F-4D97-AF65-F5344CB8AC3E}">
        <p14:creationId xmlns:p14="http://schemas.microsoft.com/office/powerpoint/2010/main" val="337116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45376"/>
            <a:ext cx="7320642" cy="420687"/>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a:t>
            </a:r>
            <a:endParaRPr lang="en-US" dirty="0"/>
          </a:p>
        </p:txBody>
      </p:sp>
      <p:sp>
        <p:nvSpPr>
          <p:cNvPr id="3" name="Content Placeholder 2"/>
          <p:cNvSpPr>
            <a:spLocks noGrp="1"/>
          </p:cNvSpPr>
          <p:nvPr>
            <p:ph idx="1"/>
          </p:nvPr>
        </p:nvSpPr>
        <p:spPr>
          <a:xfrm>
            <a:off x="1030515" y="667655"/>
            <a:ext cx="8001227" cy="4789716"/>
          </a:xfrm>
        </p:spPr>
        <p:txBody>
          <a:bodyPr/>
          <a:lstStyle/>
          <a:p>
            <a:pPr marL="0" indent="0" algn="just">
              <a:buNone/>
            </a:pPr>
            <a:r>
              <a:rPr lang="en-US" sz="2000" dirty="0"/>
              <a:t>Wireless networks can be classified broadly as:</a:t>
            </a:r>
          </a:p>
          <a:p>
            <a:pPr algn="just"/>
            <a:r>
              <a:rPr lang="en-US" sz="2000" b="1" dirty="0"/>
              <a:t>Wireless </a:t>
            </a:r>
            <a:r>
              <a:rPr lang="en-US" sz="2000" b="1" dirty="0" smtClean="0"/>
              <a:t>personal-area network </a:t>
            </a:r>
            <a:r>
              <a:rPr lang="en-US" sz="2000" b="1" dirty="0"/>
              <a:t>(WPAN) </a:t>
            </a:r>
            <a:r>
              <a:rPr lang="en-US" sz="2000" dirty="0" smtClean="0"/>
              <a:t>– </a:t>
            </a:r>
            <a:r>
              <a:rPr lang="en-US" sz="2000" dirty="0"/>
              <a:t>Operates in the range of a few </a:t>
            </a:r>
            <a:r>
              <a:rPr lang="en-US" sz="2000" dirty="0" smtClean="0"/>
              <a:t>feet (Bluetooth).</a:t>
            </a:r>
            <a:endParaRPr lang="en-US" sz="2000" dirty="0"/>
          </a:p>
          <a:p>
            <a:pPr algn="just"/>
            <a:r>
              <a:rPr lang="en-US" sz="2000" b="1" dirty="0"/>
              <a:t>Wireless </a:t>
            </a:r>
            <a:r>
              <a:rPr lang="en-US" sz="2000" b="1" dirty="0" smtClean="0"/>
              <a:t>LAN </a:t>
            </a:r>
            <a:r>
              <a:rPr lang="en-US" sz="2000" b="1" dirty="0"/>
              <a:t>(</a:t>
            </a:r>
            <a:r>
              <a:rPr lang="en-US" sz="2000" b="1" dirty="0" smtClean="0"/>
              <a:t>WLAN)</a:t>
            </a:r>
            <a:r>
              <a:rPr lang="en-US" sz="2000" b="1" dirty="0"/>
              <a:t> </a:t>
            </a:r>
            <a:r>
              <a:rPr lang="en-US" sz="2000" dirty="0" smtClean="0"/>
              <a:t>– </a:t>
            </a:r>
            <a:r>
              <a:rPr lang="en-US" sz="2000" dirty="0"/>
              <a:t>Operates in the range of a few hundred </a:t>
            </a:r>
            <a:r>
              <a:rPr lang="en-US" sz="2000" dirty="0" smtClean="0"/>
              <a:t>feet.</a:t>
            </a:r>
            <a:endParaRPr lang="en-US" sz="2000" dirty="0"/>
          </a:p>
          <a:p>
            <a:pPr algn="just"/>
            <a:r>
              <a:rPr lang="en-US" sz="2000" b="1" dirty="0"/>
              <a:t>Wireless </a:t>
            </a:r>
            <a:r>
              <a:rPr lang="en-US" sz="2000" b="1" dirty="0" smtClean="0"/>
              <a:t>wide-area network </a:t>
            </a:r>
            <a:r>
              <a:rPr lang="en-US" sz="2000" b="1" dirty="0"/>
              <a:t>(</a:t>
            </a:r>
            <a:r>
              <a:rPr lang="en-US" sz="2000" b="1" dirty="0" smtClean="0"/>
              <a:t>WWAN)</a:t>
            </a:r>
            <a:r>
              <a:rPr lang="en-US" sz="2000" b="1" dirty="0"/>
              <a:t> </a:t>
            </a:r>
            <a:r>
              <a:rPr lang="en-US" sz="2000" dirty="0" smtClean="0"/>
              <a:t>– </a:t>
            </a:r>
            <a:r>
              <a:rPr lang="en-US" sz="2000" dirty="0"/>
              <a:t>Operates in the range of </a:t>
            </a:r>
            <a:r>
              <a:rPr lang="en-US" sz="2000" dirty="0" smtClean="0"/>
              <a:t>miles.</a:t>
            </a:r>
          </a:p>
          <a:p>
            <a:pPr algn="just">
              <a:spcBef>
                <a:spcPts val="600"/>
              </a:spcBef>
            </a:pPr>
            <a:r>
              <a:rPr lang="en-US" sz="2000" b="1" dirty="0"/>
              <a:t>Bluetooth </a:t>
            </a:r>
            <a:r>
              <a:rPr lang="en-US" sz="2000" dirty="0"/>
              <a:t>– An IEEE 802.15 WPAN </a:t>
            </a:r>
            <a:r>
              <a:rPr lang="en-US" sz="2000" dirty="0" smtClean="0"/>
              <a:t>standard; uses </a:t>
            </a:r>
            <a:r>
              <a:rPr lang="en-US" sz="2000" dirty="0"/>
              <a:t>a device-pairing process to communicate over distances up to </a:t>
            </a:r>
            <a:r>
              <a:rPr lang="en-US" sz="2000" dirty="0" smtClean="0"/>
              <a:t>.</a:t>
            </a:r>
            <a:r>
              <a:rPr lang="en-US" sz="2000" dirty="0"/>
              <a:t>05 </a:t>
            </a:r>
            <a:r>
              <a:rPr lang="en-US" sz="2000" dirty="0" smtClean="0"/>
              <a:t>mile (</a:t>
            </a:r>
            <a:r>
              <a:rPr lang="en-US" sz="2000" dirty="0"/>
              <a:t>100m</a:t>
            </a:r>
            <a:r>
              <a:rPr lang="en-US" sz="2000" dirty="0" smtClean="0"/>
              <a:t>).</a:t>
            </a:r>
            <a:endParaRPr lang="en-US" sz="2000" dirty="0"/>
          </a:p>
          <a:p>
            <a:pPr algn="just">
              <a:spcBef>
                <a:spcPts val="600"/>
              </a:spcBef>
            </a:pPr>
            <a:r>
              <a:rPr lang="en-US" sz="2000" b="1" dirty="0"/>
              <a:t>Wi-Fi (wireless fidelity</a:t>
            </a:r>
            <a:r>
              <a:rPr lang="en-US" sz="2000" b="1" dirty="0" smtClean="0"/>
              <a:t>) </a:t>
            </a:r>
            <a:r>
              <a:rPr lang="en-US" sz="2000" dirty="0" smtClean="0"/>
              <a:t>– </a:t>
            </a:r>
            <a:r>
              <a:rPr lang="en-US" sz="2000" dirty="0"/>
              <a:t>An IEEE 802.11 WLAN </a:t>
            </a:r>
            <a:r>
              <a:rPr lang="en-US" sz="2000" dirty="0" smtClean="0"/>
              <a:t>standard; </a:t>
            </a:r>
            <a:r>
              <a:rPr lang="en-US" sz="2000" dirty="0"/>
              <a:t>provides network access to home and corporate users, to include data, voice and video traffic, to distances up to 0.18 mile </a:t>
            </a:r>
            <a:r>
              <a:rPr lang="en-US" sz="2000" dirty="0" smtClean="0"/>
              <a:t>(</a:t>
            </a:r>
            <a:r>
              <a:rPr lang="en-US" sz="2000" dirty="0"/>
              <a:t>300m</a:t>
            </a:r>
            <a:r>
              <a:rPr lang="en-US" sz="2000" dirty="0" smtClean="0"/>
              <a:t>).</a:t>
            </a:r>
            <a:endParaRPr lang="en-US" sz="2000" dirty="0"/>
          </a:p>
          <a:p>
            <a:pPr marL="0" indent="0">
              <a:buNone/>
            </a:pPr>
            <a:endParaRPr lang="en-US" sz="2000" dirty="0"/>
          </a:p>
        </p:txBody>
      </p:sp>
    </p:spTree>
    <p:extLst>
      <p:ext uri="{BB962C8B-B14F-4D97-AF65-F5344CB8AC3E}">
        <p14:creationId xmlns:p14="http://schemas.microsoft.com/office/powerpoint/2010/main" val="140105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450171"/>
            <a:ext cx="7233557" cy="420686"/>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Wireless Technologies (cont.)</a:t>
            </a:r>
            <a:endParaRPr lang="en-US" dirty="0"/>
          </a:p>
        </p:txBody>
      </p:sp>
      <p:sp>
        <p:nvSpPr>
          <p:cNvPr id="3" name="Content Placeholder 2"/>
          <p:cNvSpPr>
            <a:spLocks noGrp="1"/>
          </p:cNvSpPr>
          <p:nvPr>
            <p:ph idx="1"/>
          </p:nvPr>
        </p:nvSpPr>
        <p:spPr>
          <a:xfrm>
            <a:off x="899886" y="1250694"/>
            <a:ext cx="7808686" cy="4177649"/>
          </a:xfrm>
        </p:spPr>
        <p:txBody>
          <a:bodyPr/>
          <a:lstStyle/>
          <a:p>
            <a:pPr algn="just">
              <a:spcBef>
                <a:spcPts val="600"/>
              </a:spcBef>
            </a:pPr>
            <a:r>
              <a:rPr lang="en-US" sz="2000" b="1" dirty="0"/>
              <a:t>Worldwide Interoperability for Microwave Access </a:t>
            </a:r>
            <a:r>
              <a:rPr lang="en-US" sz="2000" b="1" dirty="0" smtClean="0"/>
              <a:t>(WiMAX) </a:t>
            </a:r>
            <a:r>
              <a:rPr lang="en-US" sz="2000" dirty="0" smtClean="0"/>
              <a:t>– An IEEE 802.16 WWAN standard that provides wireless broadband access of up </a:t>
            </a:r>
            <a:r>
              <a:rPr lang="en-US" sz="2000" dirty="0"/>
              <a:t>to 30 mi </a:t>
            </a:r>
            <a:r>
              <a:rPr lang="en-US" sz="2000" dirty="0" smtClean="0"/>
              <a:t>(50 </a:t>
            </a:r>
            <a:r>
              <a:rPr lang="en-US" sz="2000" dirty="0"/>
              <a:t>km</a:t>
            </a:r>
            <a:r>
              <a:rPr lang="en-US" sz="2000" dirty="0" smtClean="0"/>
              <a:t>).</a:t>
            </a:r>
          </a:p>
          <a:p>
            <a:pPr algn="just">
              <a:spcBef>
                <a:spcPts val="600"/>
              </a:spcBef>
            </a:pPr>
            <a:r>
              <a:rPr lang="en-US" sz="2000" b="1" dirty="0" smtClean="0"/>
              <a:t>Cellular broadband </a:t>
            </a:r>
            <a:r>
              <a:rPr lang="en-US" sz="2000" dirty="0" smtClean="0"/>
              <a:t>– Consists of various corporate, national, and international organizations using service provider cellular access to provide mobile broadband network connectivity.</a:t>
            </a:r>
          </a:p>
          <a:p>
            <a:pPr algn="just">
              <a:spcBef>
                <a:spcPts val="600"/>
              </a:spcBef>
            </a:pPr>
            <a:r>
              <a:rPr lang="en-US" sz="2000" b="1" dirty="0" smtClean="0"/>
              <a:t>Satellite Broadband </a:t>
            </a:r>
            <a:r>
              <a:rPr lang="en-US" sz="2000" dirty="0" smtClean="0"/>
              <a:t>– Provides network access to remote sites through the use of a directional satellite dish.</a:t>
            </a:r>
            <a:endParaRPr lang="en-US" sz="2000" dirty="0"/>
          </a:p>
        </p:txBody>
      </p:sp>
    </p:spTree>
    <p:extLst>
      <p:ext uri="{BB962C8B-B14F-4D97-AF65-F5344CB8AC3E}">
        <p14:creationId xmlns:p14="http://schemas.microsoft.com/office/powerpoint/2010/main" val="175540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2149" y="159891"/>
            <a:ext cx="7330513" cy="449715"/>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Radio Frequencies</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43" y="696686"/>
            <a:ext cx="7112000" cy="463005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5272591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45372"/>
            <a:ext cx="7357863" cy="551314"/>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802.11 Standards</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92" y="922111"/>
            <a:ext cx="8576508" cy="37079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39663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464685"/>
            <a:ext cx="7170058" cy="493258"/>
          </a:xfrm>
        </p:spPr>
        <p:txBody>
          <a:bodyPr/>
          <a:lstStyle/>
          <a:p>
            <a:r>
              <a:rPr lang="en-US" dirty="0">
                <a:ea typeface="ＭＳ Ｐゴシック" pitchFamily="34" charset="-128"/>
              </a:rPr>
              <a:t/>
            </a:r>
            <a:br>
              <a:rPr lang="en-US" dirty="0">
                <a:ea typeface="ＭＳ Ｐゴシック" pitchFamily="34" charset="-128"/>
              </a:rPr>
            </a:br>
            <a:r>
              <a:rPr lang="en-US" dirty="0" smtClean="0">
                <a:ea typeface="ＭＳ Ｐゴシック" pitchFamily="34" charset="-128"/>
              </a:rPr>
              <a:t>Comparing WLANs to LANs</a:t>
            </a:r>
            <a:endParaRPr lang="en-US"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034"/>
          <a:stretch/>
        </p:blipFill>
        <p:spPr bwMode="auto">
          <a:xfrm>
            <a:off x="509888" y="1969477"/>
            <a:ext cx="8155141" cy="2977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0384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01606"/>
            <a:ext cx="7590972"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Antennas</a:t>
            </a:r>
            <a:endParaRPr lang="en-US" dirty="0"/>
          </a:p>
        </p:txBody>
      </p:sp>
      <p:sp>
        <p:nvSpPr>
          <p:cNvPr id="4" name="Content Placeholder 2"/>
          <p:cNvSpPr>
            <a:spLocks noGrp="1"/>
          </p:cNvSpPr>
          <p:nvPr>
            <p:ph idx="1"/>
          </p:nvPr>
        </p:nvSpPr>
        <p:spPr>
          <a:xfrm>
            <a:off x="962050" y="748269"/>
            <a:ext cx="8057071" cy="4433331"/>
          </a:xfrm>
        </p:spPr>
        <p:txBody>
          <a:bodyPr/>
          <a:lstStyle/>
          <a:p>
            <a:pPr marL="342900" indent="-342900" algn="just">
              <a:spcBef>
                <a:spcPts val="1200"/>
              </a:spcBef>
              <a:buNone/>
            </a:pPr>
            <a:r>
              <a:rPr lang="en-US" sz="2000" dirty="0" smtClean="0"/>
              <a:t>Cisco Aironet APs can use:</a:t>
            </a:r>
          </a:p>
          <a:p>
            <a:pPr marL="342900" indent="-342900" algn="just">
              <a:spcBef>
                <a:spcPts val="1200"/>
              </a:spcBef>
            </a:pPr>
            <a:r>
              <a:rPr lang="en-US" sz="2000" b="1" dirty="0" smtClean="0"/>
              <a:t>Omnidirectional Wi-Fi Antennas </a:t>
            </a:r>
            <a:r>
              <a:rPr lang="en-US" sz="2000" dirty="0" smtClean="0"/>
              <a:t>– Factory Wi-Fi gear often uses basic dipole antennas, also referred to as “rubber duck” design, similar to those used on walkie-talkie radios. Omnidirectional antennas provide 360-degree coverage.</a:t>
            </a:r>
            <a:endParaRPr lang="en-US" sz="2000" b="1" dirty="0" smtClean="0"/>
          </a:p>
          <a:p>
            <a:pPr marL="342900" indent="-342900" algn="just">
              <a:spcBef>
                <a:spcPts val="1200"/>
              </a:spcBef>
            </a:pPr>
            <a:r>
              <a:rPr lang="en-US" sz="2000" b="1" dirty="0" smtClean="0"/>
              <a:t>Directional Wi-Fi Antennas </a:t>
            </a:r>
            <a:r>
              <a:rPr lang="en-US" sz="2000" dirty="0" smtClean="0"/>
              <a:t>– Directional antennas focus the radio signal in a given direction, which enhances the signal to and from the AP in the direction the antenna is pointing.</a:t>
            </a:r>
          </a:p>
          <a:p>
            <a:pPr marL="342900" indent="-342900" algn="just">
              <a:spcBef>
                <a:spcPts val="1200"/>
              </a:spcBef>
            </a:pPr>
            <a:r>
              <a:rPr lang="en-US" sz="2000" b="1" dirty="0" smtClean="0"/>
              <a:t>Yagi antennas </a:t>
            </a:r>
            <a:r>
              <a:rPr lang="en-US" sz="2000" dirty="0" smtClean="0"/>
              <a:t>– Type of directional radio antenna that can be used for long-distance Wi-Fi networking.</a:t>
            </a:r>
          </a:p>
        </p:txBody>
      </p:sp>
    </p:spTree>
    <p:extLst>
      <p:ext uri="{BB962C8B-B14F-4D97-AF65-F5344CB8AC3E}">
        <p14:creationId xmlns:p14="http://schemas.microsoft.com/office/powerpoint/2010/main" val="2472451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47903" y="1900925"/>
            <a:ext cx="4152624" cy="1481138"/>
          </a:xfrm>
        </p:spPr>
        <p:txBody>
          <a:bodyPr/>
          <a:lstStyle/>
          <a:p>
            <a:pPr algn="ctr" eaLnBrk="1" hangingPunct="1"/>
            <a:r>
              <a:rPr lang="en-US" sz="2400" dirty="0" smtClean="0"/>
              <a:t>Wireless </a:t>
            </a:r>
            <a:r>
              <a:rPr lang="en-US" sz="2400" dirty="0"/>
              <a:t>LAN Operations</a:t>
            </a:r>
            <a:endParaRPr lang="en-US" sz="2400" dirty="0" smtClean="0">
              <a:solidFill>
                <a:schemeClr val="folHlink"/>
              </a:solidFill>
            </a:endParaRPr>
          </a:p>
        </p:txBody>
      </p:sp>
    </p:spTree>
    <p:extLst>
      <p:ext uri="{BB962C8B-B14F-4D97-AF65-F5344CB8AC3E}">
        <p14:creationId xmlns:p14="http://schemas.microsoft.com/office/powerpoint/2010/main" val="3607468332"/>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72578"/>
            <a:ext cx="6662057" cy="58056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14040" y="1058652"/>
            <a:ext cx="5982399" cy="40213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9298712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58067"/>
            <a:ext cx="6836229"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802.11 Frame</a:t>
            </a:r>
            <a:endParaRPr lang="en-US" dirty="0"/>
          </a:p>
        </p:txBody>
      </p:sp>
      <p:pic>
        <p:nvPicPr>
          <p:cNvPr id="1638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5545"/>
          <a:stretch/>
        </p:blipFill>
        <p:spPr bwMode="auto">
          <a:xfrm>
            <a:off x="809994" y="624130"/>
            <a:ext cx="7736590" cy="483324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9723034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30635"/>
            <a:ext cx="7257143" cy="464458"/>
          </a:xfrm>
        </p:spPr>
        <p:txBody>
          <a:bodyPr/>
          <a:lstStyle/>
          <a:p>
            <a:r>
              <a:rPr lang="en-US" dirty="0" smtClean="0">
                <a:ea typeface="ＭＳ Ｐゴシック" pitchFamily="34" charset="-128"/>
              </a:rPr>
              <a:t>Frame Control Field</a:t>
            </a:r>
            <a:endParaRPr lang="en-US" dirty="0"/>
          </a:p>
        </p:txBody>
      </p:sp>
      <p:pic>
        <p:nvPicPr>
          <p:cNvPr id="1741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175" y="947976"/>
            <a:ext cx="7753350" cy="438150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61836367"/>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14064" y="87092"/>
            <a:ext cx="6757479"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Frame Type</a:t>
            </a:r>
            <a:endParaRPr lang="en-US" dirty="0"/>
          </a:p>
        </p:txBody>
      </p:sp>
      <p:pic>
        <p:nvPicPr>
          <p:cNvPr id="1843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8865"/>
          <a:stretch>
            <a:fillRect/>
          </a:stretch>
        </p:blipFill>
        <p:spPr bwMode="auto">
          <a:xfrm>
            <a:off x="1414065" y="603196"/>
            <a:ext cx="6340750" cy="49011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05851481"/>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7886" y="541584"/>
            <a:ext cx="5673951" cy="49525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itle 1"/>
          <p:cNvSpPr txBox="1">
            <a:spLocks/>
          </p:cNvSpPr>
          <p:nvPr/>
        </p:nvSpPr>
        <p:spPr bwMode="auto">
          <a:xfrm>
            <a:off x="1291771" y="72579"/>
            <a:ext cx="7561944" cy="420914"/>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r>
              <a:rPr lang="en-US" sz="1800" kern="0" dirty="0" smtClean="0">
                <a:ea typeface="ＭＳ Ｐゴシック" pitchFamily="34" charset="-128"/>
              </a:rPr>
              <a:t/>
            </a:r>
            <a:br>
              <a:rPr lang="en-US" sz="1800" kern="0" dirty="0" smtClean="0">
                <a:ea typeface="ＭＳ Ｐゴシック" pitchFamily="34" charset="-128"/>
              </a:rPr>
            </a:br>
            <a:r>
              <a:rPr lang="en-US" kern="0" dirty="0" smtClean="0">
                <a:ea typeface="ＭＳ Ｐゴシック" pitchFamily="34" charset="-128"/>
              </a:rPr>
              <a:t>Management Frames</a:t>
            </a:r>
            <a:endParaRPr lang="en-US" kern="0" dirty="0"/>
          </a:p>
        </p:txBody>
      </p:sp>
    </p:spTree>
    <p:extLst>
      <p:ext uri="{BB962C8B-B14F-4D97-AF65-F5344CB8AC3E}">
        <p14:creationId xmlns:p14="http://schemas.microsoft.com/office/powerpoint/2010/main" val="590580219"/>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01607"/>
            <a:ext cx="7707086" cy="4789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Control Frames</a:t>
            </a:r>
            <a:endParaRPr lang="en-US" dirty="0"/>
          </a:p>
        </p:txBody>
      </p:sp>
      <p:pic>
        <p:nvPicPr>
          <p:cNvPr id="358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32846" y="580593"/>
            <a:ext cx="6419005" cy="486226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07178085"/>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136571" y="224456"/>
            <a:ext cx="4136589" cy="5432088"/>
            <a:chOff x="3765549" y="369596"/>
            <a:chExt cx="4259047" cy="6111282"/>
          </a:xfrm>
        </p:grpSpPr>
        <p:pic>
          <p:nvPicPr>
            <p:cNvPr id="19460"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677"/>
            <a:stretch/>
          </p:blipFill>
          <p:spPr bwMode="auto">
            <a:xfrm>
              <a:off x="3765549" y="1041138"/>
              <a:ext cx="4057650" cy="4067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80063" y="5122491"/>
              <a:ext cx="2230993" cy="1358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775085" y="369596"/>
              <a:ext cx="4249511" cy="5410712"/>
            </a:xfrm>
            <a:prstGeom prst="rect">
              <a:avLst/>
            </a:prstGeom>
            <a:noFill/>
            <a:ln>
              <a:solidFill>
                <a:schemeClr val="tx1"/>
              </a:solidFill>
            </a:ln>
          </p:spPr>
          <p:txBody>
            <a:bodyPr wrap="square" rtlCol="0">
              <a:spAutoFit/>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grpSp>
      <p:sp>
        <p:nvSpPr>
          <p:cNvPr id="2" name="Title 1"/>
          <p:cNvSpPr>
            <a:spLocks noGrp="1"/>
          </p:cNvSpPr>
          <p:nvPr>
            <p:ph type="title"/>
          </p:nvPr>
        </p:nvSpPr>
        <p:spPr>
          <a:xfrm>
            <a:off x="1262742" y="83205"/>
            <a:ext cx="7678057" cy="62800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CSMA/CA</a:t>
            </a:r>
            <a:endParaRPr lang="en-US" dirty="0"/>
          </a:p>
        </p:txBody>
      </p:sp>
      <p:sp>
        <p:nvSpPr>
          <p:cNvPr id="6" name="TextBox 5"/>
          <p:cNvSpPr txBox="1"/>
          <p:nvPr/>
        </p:nvSpPr>
        <p:spPr>
          <a:xfrm>
            <a:off x="395060" y="2325363"/>
            <a:ext cx="3033486" cy="430887"/>
          </a:xfrm>
          <a:prstGeom prst="rect">
            <a:avLst/>
          </a:prstGeom>
          <a:noFill/>
        </p:spPr>
        <p:txBody>
          <a:bodyPr wrap="square" rtlCol="0">
            <a:spAutoFit/>
          </a:bodyPr>
          <a:lstStyle/>
          <a:p>
            <a:r>
              <a:rPr lang="en-US" dirty="0" smtClean="0">
                <a:solidFill>
                  <a:srgbClr val="000000"/>
                </a:solidFill>
              </a:rPr>
              <a:t>CSMA/CA Flowchart</a:t>
            </a:r>
            <a:endParaRPr lang="en-US" dirty="0">
              <a:solidFill>
                <a:srgbClr val="000000"/>
              </a:solidFill>
            </a:endParaRPr>
          </a:p>
        </p:txBody>
      </p:sp>
    </p:spTree>
    <p:extLst>
      <p:ext uri="{BB962C8B-B14F-4D97-AF65-F5344CB8AC3E}">
        <p14:creationId xmlns:p14="http://schemas.microsoft.com/office/powerpoint/2010/main" val="3650451014"/>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1048" y="217720"/>
            <a:ext cx="8523295" cy="53702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Wireless Clients and Access Point Association</a:t>
            </a:r>
            <a:endParaRPr lang="en-US" sz="24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0852"/>
          <a:stretch>
            <a:fillRect/>
          </a:stretch>
        </p:blipFill>
        <p:spPr bwMode="auto">
          <a:xfrm>
            <a:off x="2255935" y="1246174"/>
            <a:ext cx="5292969" cy="424542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517" b="91325"/>
          <a:stretch>
            <a:fillRect/>
          </a:stretch>
        </p:blipFill>
        <p:spPr bwMode="auto">
          <a:xfrm>
            <a:off x="1984070" y="808303"/>
            <a:ext cx="5292969" cy="3839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430196"/>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87093"/>
            <a:ext cx="674914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Association Parameters</a:t>
            </a:r>
            <a:endParaRPr lang="en-US" dirty="0"/>
          </a:p>
        </p:txBody>
      </p:sp>
      <p:sp>
        <p:nvSpPr>
          <p:cNvPr id="4" name="Content Placeholder 2"/>
          <p:cNvSpPr>
            <a:spLocks noGrp="1"/>
          </p:cNvSpPr>
          <p:nvPr>
            <p:ph idx="1"/>
          </p:nvPr>
        </p:nvSpPr>
        <p:spPr>
          <a:xfrm>
            <a:off x="782009" y="878938"/>
            <a:ext cx="8197124" cy="4756290"/>
          </a:xfrm>
        </p:spPr>
        <p:txBody>
          <a:bodyPr/>
          <a:lstStyle/>
          <a:p>
            <a:pPr algn="just"/>
            <a:r>
              <a:rPr lang="en-US" sz="2000" b="1" dirty="0" smtClean="0"/>
              <a:t>SSID </a:t>
            </a:r>
            <a:r>
              <a:rPr lang="en-US" sz="2000" dirty="0" smtClean="0"/>
              <a:t>–</a:t>
            </a:r>
            <a:r>
              <a:rPr lang="en-US" sz="2000" b="1" dirty="0" smtClean="0"/>
              <a:t> </a:t>
            </a:r>
            <a:r>
              <a:rPr lang="en-US" sz="2000" dirty="0" smtClean="0"/>
              <a:t>Unique identifier that wireless clients use to distinguish between multiple wireless networks in the same vicinity.</a:t>
            </a:r>
          </a:p>
          <a:p>
            <a:pPr algn="just"/>
            <a:r>
              <a:rPr lang="en-US" sz="2000" b="1" dirty="0" smtClean="0"/>
              <a:t>Password </a:t>
            </a:r>
            <a:r>
              <a:rPr lang="en-US" sz="2000" dirty="0" smtClean="0"/>
              <a:t>–</a:t>
            </a:r>
            <a:r>
              <a:rPr lang="en-US" sz="2000" b="1" dirty="0" smtClean="0"/>
              <a:t> </a:t>
            </a:r>
            <a:r>
              <a:rPr lang="en-US" sz="2000" dirty="0" smtClean="0"/>
              <a:t>Required from the wireless client to authenticate to the AP. Sometimes called the security key.</a:t>
            </a:r>
          </a:p>
          <a:p>
            <a:pPr algn="just"/>
            <a:r>
              <a:rPr lang="en-US" sz="2000" b="1" dirty="0" smtClean="0"/>
              <a:t>Network mode</a:t>
            </a:r>
            <a:r>
              <a:rPr lang="en-US" sz="2000" dirty="0" smtClean="0"/>
              <a:t> </a:t>
            </a:r>
            <a:r>
              <a:rPr lang="en-US" sz="2000" dirty="0"/>
              <a:t>–</a:t>
            </a:r>
            <a:r>
              <a:rPr lang="en-US" sz="2000" b="1" dirty="0"/>
              <a:t> </a:t>
            </a:r>
            <a:r>
              <a:rPr lang="en-US" sz="2000" dirty="0" smtClean="0"/>
              <a:t>Refers to the 802.11a/b/g/n/ac/ad WLAN standards. APs and wireless routers can operate in a mixed mode; i.e., it can simultaneously use multiple standards.</a:t>
            </a:r>
          </a:p>
          <a:p>
            <a:pPr algn="just"/>
            <a:r>
              <a:rPr lang="en-US" sz="2000" b="1" dirty="0"/>
              <a:t>Security mode </a:t>
            </a:r>
            <a:r>
              <a:rPr lang="en-US" sz="2000" dirty="0"/>
              <a:t>–</a:t>
            </a:r>
            <a:r>
              <a:rPr lang="en-US" sz="2000" b="1" dirty="0"/>
              <a:t> </a:t>
            </a:r>
            <a:r>
              <a:rPr lang="en-US" sz="2000" dirty="0"/>
              <a:t>Refers to the security parameter settings, such as WEP, WPA, or WPA2.</a:t>
            </a:r>
            <a:endParaRPr lang="en-US" sz="2000" b="1" dirty="0"/>
          </a:p>
          <a:p>
            <a:pPr algn="just"/>
            <a:r>
              <a:rPr lang="en-US" sz="2000" b="1" dirty="0"/>
              <a:t>Channel settings</a:t>
            </a:r>
            <a:r>
              <a:rPr lang="en-US" sz="2000" dirty="0"/>
              <a:t> –</a:t>
            </a:r>
            <a:r>
              <a:rPr lang="en-US" sz="2000" b="1" dirty="0"/>
              <a:t> </a:t>
            </a:r>
            <a:r>
              <a:rPr lang="en-US" sz="2000" dirty="0"/>
              <a:t>Refers to the frequency bands used to transmit wireless data. Wireless routers and AP can choose the channel setting or it can be manually set.</a:t>
            </a:r>
          </a:p>
          <a:p>
            <a:pPr marL="0" indent="0">
              <a:buNone/>
            </a:pPr>
            <a:endParaRPr lang="en-US" sz="2000" dirty="0" smtClean="0"/>
          </a:p>
        </p:txBody>
      </p:sp>
    </p:spTree>
    <p:extLst>
      <p:ext uri="{BB962C8B-B14F-4D97-AF65-F5344CB8AC3E}">
        <p14:creationId xmlns:p14="http://schemas.microsoft.com/office/powerpoint/2010/main" val="9427299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26" y="87092"/>
            <a:ext cx="7358743" cy="537029"/>
          </a:xfrm>
        </p:spPr>
        <p:txBody>
          <a:bodyPr/>
          <a:lstStyle/>
          <a:p>
            <a:r>
              <a:rPr lang="en-US" dirty="0" smtClean="0">
                <a:ea typeface="ＭＳ Ｐゴシック" pitchFamily="34" charset="-128"/>
              </a:rPr>
              <a:t>Discovering APs</a:t>
            </a:r>
            <a:endParaRPr lang="en-US" dirty="0"/>
          </a:p>
        </p:txBody>
      </p:sp>
      <p:sp>
        <p:nvSpPr>
          <p:cNvPr id="5" name="Content Placeholder 2"/>
          <p:cNvSpPr>
            <a:spLocks noGrp="1"/>
          </p:cNvSpPr>
          <p:nvPr>
            <p:ph idx="1"/>
          </p:nvPr>
        </p:nvSpPr>
        <p:spPr>
          <a:xfrm>
            <a:off x="1262725" y="1422399"/>
            <a:ext cx="7462729" cy="3332481"/>
          </a:xfrm>
        </p:spPr>
        <p:txBody>
          <a:bodyPr/>
          <a:lstStyle/>
          <a:p>
            <a:pPr algn="just">
              <a:spcBef>
                <a:spcPts val="600"/>
              </a:spcBef>
              <a:buFont typeface="Arial" panose="020B0604020202020204" pitchFamily="34" charset="0"/>
              <a:buChar char="•"/>
            </a:pPr>
            <a:r>
              <a:rPr lang="en-US" sz="3600" b="1" dirty="0" smtClean="0"/>
              <a:t>Passive mode</a:t>
            </a:r>
            <a:endParaRPr lang="en-US" sz="3600" dirty="0" smtClean="0"/>
          </a:p>
          <a:p>
            <a:pPr algn="just">
              <a:spcBef>
                <a:spcPts val="600"/>
              </a:spcBef>
              <a:buFont typeface="Arial" panose="020B0604020202020204" pitchFamily="34" charset="0"/>
              <a:buChar char="•"/>
            </a:pPr>
            <a:r>
              <a:rPr lang="en-US" sz="3600" b="1" dirty="0" smtClean="0"/>
              <a:t>Active mode </a:t>
            </a:r>
            <a:endParaRPr lang="en-US" sz="3600" dirty="0" smtClean="0"/>
          </a:p>
        </p:txBody>
      </p:sp>
    </p:spTree>
    <p:extLst>
      <p:ext uri="{BB962C8B-B14F-4D97-AF65-F5344CB8AC3E}">
        <p14:creationId xmlns:p14="http://schemas.microsoft.com/office/powerpoint/2010/main" val="16470057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1" y="48248"/>
            <a:ext cx="6589486" cy="48878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Authentication</a:t>
            </a:r>
            <a:endParaRPr lang="en-US" dirty="0"/>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373" y="588430"/>
            <a:ext cx="4194628" cy="485442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4909594" y="965793"/>
            <a:ext cx="3788904" cy="3677524"/>
          </a:xfrm>
        </p:spPr>
        <p:txBody>
          <a:bodyPr/>
          <a:lstStyle/>
          <a:p>
            <a:pPr algn="just"/>
            <a:r>
              <a:rPr lang="en-US" sz="2000" b="1" dirty="0" smtClean="0"/>
              <a:t>Open authentication </a:t>
            </a:r>
            <a:r>
              <a:rPr lang="en-US" sz="2000" dirty="0" smtClean="0"/>
              <a:t>– A NULL authentication where the wireless client says “authenticate me” and the AP responds with “yes.” Used where security is of no concern.</a:t>
            </a:r>
          </a:p>
          <a:p>
            <a:pPr algn="just"/>
            <a:r>
              <a:rPr lang="en-US" sz="2000" b="1" dirty="0" smtClean="0"/>
              <a:t>Shared key authentication </a:t>
            </a:r>
            <a:r>
              <a:rPr lang="en-US" sz="2000" dirty="0" smtClean="0"/>
              <a:t>– Technique is based on a key that is pre-shared between the client and the AP.</a:t>
            </a:r>
          </a:p>
          <a:p>
            <a:pPr>
              <a:spcBef>
                <a:spcPts val="600"/>
              </a:spcBef>
              <a:buNone/>
            </a:pPr>
            <a:endParaRPr lang="en-US" dirty="0" smtClean="0"/>
          </a:p>
        </p:txBody>
      </p:sp>
    </p:spTree>
    <p:extLst>
      <p:ext uri="{BB962C8B-B14F-4D97-AF65-F5344CB8AC3E}">
        <p14:creationId xmlns:p14="http://schemas.microsoft.com/office/powerpoint/2010/main" val="251727221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08" y="101606"/>
            <a:ext cx="6923314" cy="50800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Frequency Channel Saturation</a:t>
            </a:r>
            <a:endParaRPr lang="en-US" dirty="0"/>
          </a:p>
        </p:txBody>
      </p:sp>
      <p:sp>
        <p:nvSpPr>
          <p:cNvPr id="5" name="Content Placeholder 2"/>
          <p:cNvSpPr>
            <a:spLocks noGrp="1"/>
          </p:cNvSpPr>
          <p:nvPr>
            <p:ph idx="1"/>
          </p:nvPr>
        </p:nvSpPr>
        <p:spPr>
          <a:xfrm>
            <a:off x="833120" y="767426"/>
            <a:ext cx="8129286" cy="5232440"/>
          </a:xfrm>
        </p:spPr>
        <p:txBody>
          <a:bodyPr/>
          <a:lstStyle/>
          <a:p>
            <a:pPr algn="just">
              <a:spcBef>
                <a:spcPts val="600"/>
              </a:spcBef>
              <a:buFont typeface="Arial" panose="020B0604020202020204" pitchFamily="34" charset="0"/>
              <a:buChar char="•"/>
            </a:pPr>
            <a:r>
              <a:rPr lang="en-US" sz="2800" b="1" dirty="0" smtClean="0"/>
              <a:t>Direct-sequence spread spectrum (DSSS)</a:t>
            </a:r>
            <a:r>
              <a:rPr lang="en-US" sz="2800" dirty="0" smtClean="0"/>
              <a:t> </a:t>
            </a:r>
          </a:p>
          <a:p>
            <a:pPr algn="just">
              <a:spcBef>
                <a:spcPts val="600"/>
              </a:spcBef>
              <a:buFont typeface="Arial" panose="020B0604020202020204" pitchFamily="34" charset="0"/>
              <a:buChar char="•"/>
            </a:pPr>
            <a:r>
              <a:rPr lang="en-US" sz="2800" b="1" dirty="0" smtClean="0"/>
              <a:t>Frequency-hopping spread spectrum (FHSS)</a:t>
            </a:r>
            <a:r>
              <a:rPr lang="en-US" sz="2800" dirty="0" smtClean="0"/>
              <a:t> </a:t>
            </a:r>
          </a:p>
          <a:p>
            <a:pPr algn="just">
              <a:spcBef>
                <a:spcPts val="600"/>
              </a:spcBef>
              <a:buFont typeface="Arial" panose="020B0604020202020204" pitchFamily="34" charset="0"/>
              <a:buChar char="•"/>
            </a:pPr>
            <a:r>
              <a:rPr lang="en-US" sz="2800" b="1" dirty="0"/>
              <a:t>Orthogonal Frequency-Division Multiplexing (OFDM</a:t>
            </a:r>
            <a:r>
              <a:rPr lang="en-US" sz="2800" b="1" dirty="0" smtClean="0"/>
              <a:t>)</a:t>
            </a:r>
            <a:endParaRPr lang="en-US" sz="2800" dirty="0"/>
          </a:p>
        </p:txBody>
      </p:sp>
    </p:spTree>
    <p:extLst>
      <p:ext uri="{BB962C8B-B14F-4D97-AF65-F5344CB8AC3E}">
        <p14:creationId xmlns:p14="http://schemas.microsoft.com/office/powerpoint/2010/main" val="214379456"/>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06631"/>
            <a:ext cx="7329715" cy="54651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a:t>
            </a:r>
            <a:endParaRPr lang="en-US" dirty="0"/>
          </a:p>
        </p:txBody>
      </p:sp>
      <p:pic>
        <p:nvPicPr>
          <p:cNvPr id="2355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966"/>
          <a:stretch>
            <a:fillRect/>
          </a:stretch>
        </p:blipFill>
        <p:spPr bwMode="auto">
          <a:xfrm>
            <a:off x="1510271" y="817836"/>
            <a:ext cx="6066186" cy="462502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600994302"/>
      </p:ext>
    </p:extLst>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b="88778"/>
          <a:stretch>
            <a:fillRect/>
          </a:stretch>
        </p:blipFill>
        <p:spPr bwMode="auto">
          <a:xfrm>
            <a:off x="1542677" y="780159"/>
            <a:ext cx="5971540" cy="410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38636" y="87093"/>
            <a:ext cx="7631193"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23947"/>
          <a:stretch>
            <a:fillRect/>
          </a:stretch>
        </p:blipFill>
        <p:spPr bwMode="auto">
          <a:xfrm>
            <a:off x="1338636" y="1109321"/>
            <a:ext cx="6368450" cy="296357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219200" y="4455902"/>
            <a:ext cx="6487886" cy="705370"/>
          </a:xfrm>
        </p:spPr>
        <p:txBody>
          <a:bodyPr/>
          <a:lstStyle/>
          <a:p>
            <a:pPr marL="0" indent="0" algn="just">
              <a:spcBef>
                <a:spcPts val="600"/>
              </a:spcBef>
              <a:buNone/>
            </a:pPr>
            <a:r>
              <a:rPr lang="en-US" sz="2000" dirty="0" smtClean="0"/>
              <a:t>The solution to 802.11b interference is to use nonoverlapping channels 1, 6, and 11.</a:t>
            </a:r>
          </a:p>
          <a:p>
            <a:pPr>
              <a:spcBef>
                <a:spcPts val="600"/>
              </a:spcBef>
              <a:buNone/>
            </a:pPr>
            <a:endParaRPr lang="en-US" dirty="0"/>
          </a:p>
        </p:txBody>
      </p:sp>
    </p:spTree>
    <p:extLst>
      <p:ext uri="{BB962C8B-B14F-4D97-AF65-F5344CB8AC3E}">
        <p14:creationId xmlns:p14="http://schemas.microsoft.com/office/powerpoint/2010/main" val="377384933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b="87120"/>
          <a:stretch>
            <a:fillRect/>
          </a:stretch>
        </p:blipFill>
        <p:spPr bwMode="auto">
          <a:xfrm>
            <a:off x="1536005" y="908157"/>
            <a:ext cx="5557838" cy="429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349829" y="203206"/>
            <a:ext cx="7271658" cy="46445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7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33143"/>
          <a:stretch>
            <a:fillRect/>
          </a:stretch>
        </p:blipFill>
        <p:spPr bwMode="auto">
          <a:xfrm>
            <a:off x="1043573" y="1337406"/>
            <a:ext cx="6841613" cy="274272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1043574" y="4209162"/>
            <a:ext cx="6924769" cy="1266965"/>
          </a:xfrm>
        </p:spPr>
        <p:txBody>
          <a:bodyPr/>
          <a:lstStyle/>
          <a:p>
            <a:pPr marL="0" indent="0" algn="just">
              <a:buNone/>
            </a:pPr>
            <a:r>
              <a:rPr lang="en-US" sz="2000" dirty="0" smtClean="0"/>
              <a:t>Use channels in the larger, less-crowded 5 GHz band, reducing “accidental denial of service (DoS),” this band can support four non-overlapping channels.</a:t>
            </a:r>
          </a:p>
        </p:txBody>
      </p:sp>
    </p:spTree>
    <p:extLst>
      <p:ext uri="{BB962C8B-B14F-4D97-AF65-F5344CB8AC3E}">
        <p14:creationId xmlns:p14="http://schemas.microsoft.com/office/powerpoint/2010/main" val="321863755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b="90269"/>
          <a:stretch>
            <a:fillRect/>
          </a:stretch>
        </p:blipFill>
        <p:spPr bwMode="auto">
          <a:xfrm>
            <a:off x="1216218" y="931906"/>
            <a:ext cx="6737822" cy="39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216218" y="116122"/>
            <a:ext cx="7492353"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Selecting Channels (cont.)</a:t>
            </a:r>
            <a:endParaRPr lang="en-US" dirty="0"/>
          </a:p>
        </p:txBody>
      </p:sp>
      <p:pic>
        <p:nvPicPr>
          <p:cNvPr id="2458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t="32208"/>
          <a:stretch>
            <a:fillRect/>
          </a:stretch>
        </p:blipFill>
        <p:spPr bwMode="auto">
          <a:xfrm>
            <a:off x="1082639" y="1319990"/>
            <a:ext cx="6737822" cy="277576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6" name="Content Placeholder 2"/>
          <p:cNvSpPr>
            <a:spLocks noGrp="1"/>
          </p:cNvSpPr>
          <p:nvPr>
            <p:ph idx="1"/>
          </p:nvPr>
        </p:nvSpPr>
        <p:spPr>
          <a:xfrm>
            <a:off x="972457" y="4252701"/>
            <a:ext cx="6848004" cy="1276994"/>
          </a:xfrm>
        </p:spPr>
        <p:txBody>
          <a:bodyPr/>
          <a:lstStyle/>
          <a:p>
            <a:pPr marL="0" indent="0" algn="just">
              <a:buNone/>
            </a:pPr>
            <a:r>
              <a:rPr lang="en-US" sz="2000" dirty="0" smtClean="0"/>
              <a:t>Channel bonding combines two 20-MHz channels into one 40-MHz channel.</a:t>
            </a:r>
            <a:endParaRPr lang="en-US" sz="2000" dirty="0"/>
          </a:p>
        </p:txBody>
      </p:sp>
    </p:spTree>
    <p:extLst>
      <p:ext uri="{BB962C8B-B14F-4D97-AF65-F5344CB8AC3E}">
        <p14:creationId xmlns:p14="http://schemas.microsoft.com/office/powerpoint/2010/main" val="310379497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7" y="145149"/>
            <a:ext cx="7634514" cy="508000"/>
          </a:xfrm>
        </p:spPr>
        <p:txBody>
          <a:bodyPr/>
          <a:lstStyle/>
          <a:p>
            <a:r>
              <a:rPr lang="en-US" sz="2800" dirty="0" smtClean="0">
                <a:ea typeface="ＭＳ Ｐゴシック" pitchFamily="34" charset="-128"/>
              </a:rPr>
              <a:t>Planning a WLAN Deployment</a:t>
            </a:r>
            <a:endParaRPr lang="en-US" sz="2400" dirty="0"/>
          </a:p>
        </p:txBody>
      </p:sp>
      <p:pic>
        <p:nvPicPr>
          <p:cNvPr id="266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0914" y="867519"/>
            <a:ext cx="4872158" cy="419277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5" name="Content Placeholder 2"/>
          <p:cNvSpPr>
            <a:spLocks noGrp="1"/>
          </p:cNvSpPr>
          <p:nvPr>
            <p:ph idx="1"/>
          </p:nvPr>
        </p:nvSpPr>
        <p:spPr>
          <a:xfrm>
            <a:off x="5409187" y="876449"/>
            <a:ext cx="3514164" cy="5142114"/>
          </a:xfrm>
        </p:spPr>
        <p:txBody>
          <a:bodyPr/>
          <a:lstStyle/>
          <a:p>
            <a:pPr marL="342900" indent="-342900"/>
            <a:r>
              <a:rPr lang="en-US" sz="2000" dirty="0" smtClean="0"/>
              <a:t>If APs are to use existing wiring, or if there are locations where APs cannot be placed, note these locations on the map.</a:t>
            </a:r>
          </a:p>
          <a:p>
            <a:pPr marL="342900" indent="-342900"/>
            <a:r>
              <a:rPr lang="en-US" sz="2000" dirty="0" smtClean="0"/>
              <a:t>Position APs above obstructions.</a:t>
            </a:r>
          </a:p>
          <a:p>
            <a:pPr marL="342900" indent="-342900"/>
            <a:r>
              <a:rPr lang="en-US" sz="2000" dirty="0" smtClean="0"/>
              <a:t>Position APs vertically near the ceiling in the center of each coverage area, if possible.</a:t>
            </a:r>
          </a:p>
          <a:p>
            <a:pPr marL="342900" indent="-342900"/>
            <a:r>
              <a:rPr lang="en-US" sz="2000" dirty="0" smtClean="0"/>
              <a:t>Position APs in locations where users are expected to be.</a:t>
            </a:r>
          </a:p>
          <a:p>
            <a:pPr marL="342900" indent="-342900"/>
            <a:endParaRPr lang="en-US" dirty="0"/>
          </a:p>
        </p:txBody>
      </p:sp>
    </p:spTree>
    <p:extLst>
      <p:ext uri="{BB962C8B-B14F-4D97-AF65-F5344CB8AC3E}">
        <p14:creationId xmlns:p14="http://schemas.microsoft.com/office/powerpoint/2010/main" val="90055303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226997" y="2540000"/>
            <a:ext cx="4152624" cy="914400"/>
          </a:xfrm>
        </p:spPr>
        <p:txBody>
          <a:bodyPr/>
          <a:lstStyle/>
          <a:p>
            <a:pPr eaLnBrk="1" hangingPunct="1"/>
            <a:r>
              <a:rPr lang="en-US" sz="2400" dirty="0" smtClean="0"/>
              <a:t>Wireless </a:t>
            </a:r>
            <a:r>
              <a:rPr lang="en-US" sz="2400" dirty="0"/>
              <a:t>LAN Security</a:t>
            </a:r>
            <a:endParaRPr lang="en-US" sz="2400" dirty="0" smtClean="0">
              <a:solidFill>
                <a:schemeClr val="folHlink"/>
              </a:solidFill>
            </a:endParaRPr>
          </a:p>
        </p:txBody>
      </p:sp>
    </p:spTree>
    <p:extLst>
      <p:ext uri="{BB962C8B-B14F-4D97-AF65-F5344CB8AC3E}">
        <p14:creationId xmlns:p14="http://schemas.microsoft.com/office/powerpoint/2010/main" val="96276955"/>
      </p:ext>
    </p:extLst>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87093"/>
            <a:ext cx="7692572" cy="522514"/>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Securing Wireless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1828" y="725714"/>
            <a:ext cx="5927725" cy="47285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45148"/>
            <a:ext cx="7678057" cy="49348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DoS Attack</a:t>
            </a:r>
            <a:endParaRPr lang="en-US" dirty="0"/>
          </a:p>
        </p:txBody>
      </p:sp>
      <p:sp>
        <p:nvSpPr>
          <p:cNvPr id="4" name="Content Placeholder 2"/>
          <p:cNvSpPr>
            <a:spLocks noGrp="1"/>
          </p:cNvSpPr>
          <p:nvPr>
            <p:ph idx="1"/>
          </p:nvPr>
        </p:nvSpPr>
        <p:spPr>
          <a:xfrm>
            <a:off x="946876" y="666048"/>
            <a:ext cx="8197124" cy="4962146"/>
          </a:xfrm>
        </p:spPr>
        <p:txBody>
          <a:bodyPr/>
          <a:lstStyle/>
          <a:p>
            <a:pPr marL="0" indent="0" algn="just">
              <a:buNone/>
            </a:pPr>
            <a:r>
              <a:rPr lang="en-US" sz="2000" dirty="0"/>
              <a:t>Wireless </a:t>
            </a:r>
            <a:r>
              <a:rPr lang="en-US" sz="2000" dirty="0" err="1"/>
              <a:t>DoS</a:t>
            </a:r>
            <a:r>
              <a:rPr lang="en-US" sz="2000" dirty="0"/>
              <a:t> attacks can be the result of:</a:t>
            </a:r>
          </a:p>
          <a:p>
            <a:pPr algn="just"/>
            <a:r>
              <a:rPr lang="en-US" sz="2000" dirty="0"/>
              <a:t>Improperly configured devices.</a:t>
            </a:r>
          </a:p>
          <a:p>
            <a:pPr marL="236538" lvl="1" indent="-236538" algn="just">
              <a:spcBef>
                <a:spcPct val="50000"/>
              </a:spcBef>
              <a:buFont typeface="Wingdings" pitchFamily="2" charset="2"/>
              <a:buChar char="§"/>
            </a:pPr>
            <a:r>
              <a:rPr lang="en-US" dirty="0"/>
              <a:t>Configuration errors can disable the WLAN. </a:t>
            </a:r>
          </a:p>
          <a:p>
            <a:pPr marL="236538" lvl="1" indent="-236538" algn="just">
              <a:spcBef>
                <a:spcPct val="50000"/>
              </a:spcBef>
              <a:buFont typeface="Wingdings" pitchFamily="2" charset="2"/>
              <a:buChar char="§"/>
            </a:pPr>
            <a:r>
              <a:rPr lang="en-US" dirty="0"/>
              <a:t>A malicious user intentionally interfering with the wireless communication. Disable the wireless network where no legitimate device can access the medium.</a:t>
            </a:r>
          </a:p>
          <a:p>
            <a:pPr marL="0" indent="0" algn="just">
              <a:buNone/>
            </a:pPr>
            <a:r>
              <a:rPr lang="en-US" sz="2000" dirty="0"/>
              <a:t>Accidental interference </a:t>
            </a:r>
          </a:p>
          <a:p>
            <a:pPr marL="236538" lvl="1" indent="-236538" algn="just">
              <a:spcBef>
                <a:spcPct val="50000"/>
              </a:spcBef>
              <a:buFont typeface="Wingdings" pitchFamily="2" charset="2"/>
              <a:buChar char="§"/>
            </a:pPr>
            <a:r>
              <a:rPr lang="en-US" dirty="0"/>
              <a:t>WLANs operate in the unlicensed frequency bands and are prone to interference from other wireless devices.</a:t>
            </a:r>
          </a:p>
          <a:p>
            <a:pPr marL="236538" lvl="1" indent="-236538" algn="just">
              <a:spcBef>
                <a:spcPct val="50000"/>
              </a:spcBef>
              <a:buFont typeface="Wingdings" pitchFamily="2" charset="2"/>
              <a:buChar char="§"/>
            </a:pPr>
            <a:r>
              <a:rPr lang="en-US" dirty="0"/>
              <a:t>May occur from such devices as microwave ovens, cordless phones, baby monitors, and more.</a:t>
            </a:r>
          </a:p>
          <a:p>
            <a:pPr marL="236538" lvl="1" indent="-236538" algn="just">
              <a:spcBef>
                <a:spcPct val="50000"/>
              </a:spcBef>
              <a:buFont typeface="Wingdings" pitchFamily="2" charset="2"/>
              <a:buChar char="§"/>
            </a:pPr>
            <a:r>
              <a:rPr lang="en-US" dirty="0"/>
              <a:t>2.4 GHz band is more prone to interference than the 5 GHz band.</a:t>
            </a:r>
          </a:p>
        </p:txBody>
      </p:sp>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145148"/>
            <a:ext cx="7576457"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876779" y="768079"/>
            <a:ext cx="8197124" cy="4962146"/>
          </a:xfrm>
        </p:spPr>
        <p:txBody>
          <a:bodyPr/>
          <a:lstStyle/>
          <a:p>
            <a:pPr marL="0" indent="0" algn="just">
              <a:spcBef>
                <a:spcPts val="600"/>
              </a:spcBef>
              <a:buNone/>
            </a:pPr>
            <a:r>
              <a:rPr lang="en-US" sz="2000" b="1" dirty="0" smtClean="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smtClean="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smtClean="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smtClean="0"/>
              <a:t>The wireless clients immediately try to re-associate, which creates a burst of traffic.</a:t>
            </a:r>
          </a:p>
          <a:p>
            <a:pPr marL="0" indent="0" algn="just">
              <a:spcBef>
                <a:spcPts val="600"/>
              </a:spcBef>
              <a:buNone/>
            </a:pPr>
            <a:r>
              <a:rPr lang="en-US" sz="2000" b="1" dirty="0" smtClean="0"/>
              <a:t>A CTS flood </a:t>
            </a:r>
            <a:endParaRPr lang="en-US" sz="2000" dirty="0" smtClean="0"/>
          </a:p>
          <a:p>
            <a:pPr marL="566738" lvl="1" indent="-334963" algn="just">
              <a:spcBef>
                <a:spcPts val="600"/>
              </a:spcBef>
              <a:buFont typeface="Wingdings" pitchFamily="2" charset="2"/>
              <a:buChar char="§"/>
            </a:pPr>
            <a:r>
              <a:rPr lang="en-US" dirty="0" smtClean="0"/>
              <a:t>An attacker takes advantage of the CSMA/CA contention method to monopolize the bandwidth.</a:t>
            </a:r>
          </a:p>
          <a:p>
            <a:pPr marL="566738" lvl="1" indent="-334963" algn="just">
              <a:spcBef>
                <a:spcPts val="600"/>
              </a:spcBef>
              <a:buFont typeface="Wingdings" pitchFamily="2" charset="2"/>
              <a:buChar char="§"/>
            </a:pPr>
            <a:r>
              <a:rPr lang="en-US" dirty="0" smtClean="0"/>
              <a:t>The attacker repeatedly floods Clear to Send (CTS) frames to a bogus STA. </a:t>
            </a:r>
          </a:p>
          <a:p>
            <a:pPr marL="566738" lvl="1" indent="-334963" algn="just">
              <a:spcBef>
                <a:spcPts val="600"/>
              </a:spcBef>
              <a:buFont typeface="Wingdings" pitchFamily="2" charset="2"/>
              <a:buChar char="§"/>
            </a:pPr>
            <a:r>
              <a:rPr lang="en-US" dirty="0" smtClean="0"/>
              <a:t>All wireless clients sharing the RF medium receive the CTS and withhold transmissions until the attacker stops transmitting the CTS frames.</a:t>
            </a:r>
            <a:endParaRPr lang="en-US" dirty="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449944"/>
            <a:ext cx="7605486" cy="49348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Rogue Access Points</a:t>
            </a:r>
            <a:endParaRPr lang="en-US" sz="2400" dirty="0"/>
          </a:p>
        </p:txBody>
      </p:sp>
      <p:sp>
        <p:nvSpPr>
          <p:cNvPr id="4" name="Content Placeholder 2"/>
          <p:cNvSpPr>
            <a:spLocks noGrp="1"/>
          </p:cNvSpPr>
          <p:nvPr>
            <p:ph idx="1"/>
          </p:nvPr>
        </p:nvSpPr>
        <p:spPr>
          <a:xfrm>
            <a:off x="1027394" y="1368630"/>
            <a:ext cx="7876424" cy="3943599"/>
          </a:xfrm>
        </p:spPr>
        <p:txBody>
          <a:bodyPr/>
          <a:lstStyle/>
          <a:p>
            <a:pPr algn="just">
              <a:spcBef>
                <a:spcPts val="600"/>
              </a:spcBef>
              <a:buNone/>
            </a:pPr>
            <a:r>
              <a:rPr lang="en-US" sz="2000" dirty="0" smtClean="0"/>
              <a:t>A rogue AP is an AP or wireless router that has been:</a:t>
            </a:r>
          </a:p>
          <a:p>
            <a:pPr marL="231775" indent="-231775" algn="just">
              <a:spcBef>
                <a:spcPts val="600"/>
              </a:spcBef>
            </a:pPr>
            <a:r>
              <a:rPr lang="en-US" sz="2000" dirty="0" smtClean="0"/>
              <a:t>Connected to a corporate network without explicit authorization and against corporate policy.</a:t>
            </a:r>
          </a:p>
          <a:p>
            <a:pPr marL="231775" indent="-231775" algn="just">
              <a:spcBef>
                <a:spcPts val="600"/>
              </a:spcBef>
            </a:pPr>
            <a:r>
              <a:rPr lang="en-US" sz="2000" dirty="0" smtClean="0"/>
              <a:t>Connected or enabled by an attacker to capture client data, such as the MAC addresses of clients (both wireless and wired), or to capture and disguise data packets, to gain access to network resources, or to launch man-in-the-middle (MITM) attacks.</a:t>
            </a:r>
          </a:p>
          <a:p>
            <a:pPr marL="231775" indent="-231775" algn="just">
              <a:spcBef>
                <a:spcPts val="600"/>
              </a:spcBef>
            </a:pPr>
            <a:r>
              <a:rPr lang="en-US" sz="2000" dirty="0" smtClean="0"/>
              <a:t>To prevent the installation of rogue APs, organizations must use monitoring software to actively monitor the radio spectrum for unauthorized APs.</a:t>
            </a:r>
          </a:p>
          <a:p>
            <a:pPr marL="342900" indent="-342900"/>
            <a:endParaRPr lang="en-US" dirty="0"/>
          </a:p>
        </p:txBody>
      </p:sp>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74178"/>
            <a:ext cx="7707086" cy="58057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Man-in-the-Middle Attack</a:t>
            </a:r>
            <a:endParaRPr lang="en-US" dirty="0"/>
          </a:p>
        </p:txBody>
      </p:sp>
      <p:sp>
        <p:nvSpPr>
          <p:cNvPr id="4" name="Content Placeholder 2"/>
          <p:cNvSpPr>
            <a:spLocks noGrp="1"/>
          </p:cNvSpPr>
          <p:nvPr>
            <p:ph idx="1"/>
          </p:nvPr>
        </p:nvSpPr>
        <p:spPr>
          <a:xfrm>
            <a:off x="856343" y="928912"/>
            <a:ext cx="8090208" cy="4912128"/>
          </a:xfrm>
        </p:spPr>
        <p:txBody>
          <a:bodyPr/>
          <a:lstStyle/>
          <a:p>
            <a:pPr algn="just">
              <a:buNone/>
            </a:pPr>
            <a:r>
              <a:rPr lang="en-US" sz="2000" dirty="0" smtClean="0"/>
              <a:t>“Evil twin AP” attack:</a:t>
            </a:r>
          </a:p>
          <a:p>
            <a:pPr marL="342900" indent="-342900" algn="just"/>
            <a:r>
              <a:rPr lang="en-US" sz="2000" dirty="0" smtClean="0"/>
              <a:t>A popular wireless MITM attack where an attacker introduces a rogue AP and configures it with the same SSID as a legitimate AP.</a:t>
            </a:r>
          </a:p>
          <a:p>
            <a:pPr marL="342900" indent="-342900" algn="just"/>
            <a:r>
              <a:rPr lang="en-US" sz="2000" dirty="0" smtClean="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837" y="58064"/>
            <a:ext cx="696030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Security Overview</a:t>
            </a:r>
            <a:endParaRPr lang="en-US" dirty="0"/>
          </a:p>
        </p:txBody>
      </p:sp>
      <p:pic>
        <p:nvPicPr>
          <p:cNvPr id="286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12837" y="1175348"/>
            <a:ext cx="6255084" cy="4282023"/>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Rectangle 3"/>
          <p:cNvSpPr/>
          <p:nvPr/>
        </p:nvSpPr>
        <p:spPr>
          <a:xfrm>
            <a:off x="1001486" y="630956"/>
            <a:ext cx="7881256" cy="369332"/>
          </a:xfrm>
          <a:prstGeom prst="rect">
            <a:avLst/>
          </a:prstGeom>
        </p:spPr>
        <p:txBody>
          <a:bodyPr wrap="square">
            <a:spAutoFit/>
          </a:bodyPr>
          <a:lstStyle/>
          <a:p>
            <a:pPr algn="l"/>
            <a:r>
              <a:rPr lang="en-US" sz="2000" dirty="0" smtClean="0">
                <a:latin typeface="+mn-lt"/>
              </a:rPr>
              <a:t>Use </a:t>
            </a:r>
            <a:r>
              <a:rPr lang="en-US" sz="2000" dirty="0">
                <a:latin typeface="+mn-lt"/>
              </a:rPr>
              <a:t>authentication and encryption </a:t>
            </a:r>
            <a:r>
              <a:rPr lang="en-US" sz="2000" dirty="0" smtClean="0">
                <a:latin typeface="+mn-lt"/>
              </a:rPr>
              <a:t>to secure a wireless network.</a:t>
            </a:r>
            <a:endParaRPr lang="en-US" sz="2000" dirty="0">
              <a:latin typeface="+mn-lt"/>
            </a:endParaRPr>
          </a:p>
        </p:txBody>
      </p:sp>
    </p:spTree>
    <p:extLst>
      <p:ext uri="{BB962C8B-B14F-4D97-AF65-F5344CB8AC3E}">
        <p14:creationId xmlns:p14="http://schemas.microsoft.com/office/powerpoint/2010/main" val="62400046"/>
      </p:ext>
    </p:extLst>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99" y="157020"/>
            <a:ext cx="7649029" cy="42355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Shared Key Authentication Methods</a:t>
            </a:r>
            <a:endParaRPr lang="en-US" dirty="0"/>
          </a:p>
        </p:txBody>
      </p:sp>
      <p:pic>
        <p:nvPicPr>
          <p:cNvPr id="296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239"/>
          <a:stretch>
            <a:fillRect/>
          </a:stretch>
        </p:blipFill>
        <p:spPr bwMode="auto">
          <a:xfrm>
            <a:off x="1447290" y="824681"/>
            <a:ext cx="6569220" cy="446443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17926986"/>
      </p:ext>
    </p:extLst>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335314" y="116121"/>
            <a:ext cx="7170057" cy="5225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Encryption Methods</a:t>
            </a:r>
            <a:endParaRPr lang="en-US" dirty="0"/>
          </a:p>
        </p:txBody>
      </p:sp>
      <p:sp>
        <p:nvSpPr>
          <p:cNvPr id="4" name="Content Placeholder 2"/>
          <p:cNvSpPr>
            <a:spLocks noGrp="1"/>
          </p:cNvSpPr>
          <p:nvPr>
            <p:ph idx="1"/>
          </p:nvPr>
        </p:nvSpPr>
        <p:spPr>
          <a:xfrm>
            <a:off x="912986" y="647190"/>
            <a:ext cx="8059781" cy="4980412"/>
          </a:xfrm>
        </p:spPr>
        <p:txBody>
          <a:bodyPr/>
          <a:lstStyle/>
          <a:p>
            <a:pPr marL="0" indent="0" algn="just">
              <a:spcBef>
                <a:spcPts val="600"/>
              </a:spcBef>
              <a:buNone/>
            </a:pPr>
            <a:r>
              <a:rPr lang="en-US" sz="2000" dirty="0" smtClean="0"/>
              <a:t>IEEE 802.11i and the Wi-Fi Alliance WPA and WPA2 standards use the following encryption protocols:</a:t>
            </a:r>
          </a:p>
          <a:p>
            <a:pPr marL="342900" indent="-342900" algn="just">
              <a:spcBef>
                <a:spcPts val="600"/>
              </a:spcBef>
            </a:pPr>
            <a:r>
              <a:rPr lang="en-US" sz="2000" b="1" dirty="0" smtClean="0"/>
              <a:t>Temporal Key Integrity Protocol (TKIP) </a:t>
            </a:r>
          </a:p>
          <a:p>
            <a:pPr marL="800100" lvl="1" indent="-342900" algn="just">
              <a:spcBef>
                <a:spcPts val="600"/>
              </a:spcBef>
              <a:buFont typeface="Wingdings" pitchFamily="2" charset="2"/>
              <a:buChar char="§"/>
            </a:pPr>
            <a:r>
              <a:rPr lang="en-US" dirty="0" smtClean="0"/>
              <a:t>Used by WPA.</a:t>
            </a:r>
          </a:p>
          <a:p>
            <a:pPr marL="800100" lvl="1" indent="-342900" algn="just">
              <a:spcBef>
                <a:spcPts val="600"/>
              </a:spcBef>
              <a:buFont typeface="Wingdings" pitchFamily="2" charset="2"/>
              <a:buChar char="§"/>
            </a:pPr>
            <a:r>
              <a:rPr lang="en-US" dirty="0" smtClean="0"/>
              <a:t>Makes use of WEP, but encrypts the Layer 2 payload using TKIP, and carries out a Cisco Message Integrity Check (MIC).</a:t>
            </a:r>
          </a:p>
          <a:p>
            <a:pPr marL="342900" indent="-342900" algn="just">
              <a:spcBef>
                <a:spcPts val="600"/>
              </a:spcBef>
            </a:pPr>
            <a:r>
              <a:rPr lang="en-US" sz="2000" b="1" dirty="0" smtClean="0"/>
              <a:t>Advanced Encryption Standard (AES) </a:t>
            </a:r>
            <a:endParaRPr lang="en-US" sz="2000" dirty="0" smtClean="0"/>
          </a:p>
          <a:p>
            <a:pPr marL="800100" lvl="1" indent="-342900" algn="just">
              <a:spcBef>
                <a:spcPts val="600"/>
              </a:spcBef>
              <a:buFont typeface="Wingdings" pitchFamily="2" charset="2"/>
              <a:buChar char="§"/>
            </a:pPr>
            <a:r>
              <a:rPr lang="en-US" dirty="0" smtClean="0"/>
              <a:t>Encryption method used by WPA2.</a:t>
            </a:r>
          </a:p>
          <a:p>
            <a:pPr marL="800100" lvl="1" indent="-342900" algn="just">
              <a:spcBef>
                <a:spcPts val="600"/>
              </a:spcBef>
              <a:buFont typeface="Wingdings" pitchFamily="2" charset="2"/>
              <a:buChar char="§"/>
            </a:pPr>
            <a:r>
              <a:rPr lang="en-US" dirty="0" smtClean="0"/>
              <a:t>Preferred method because it aligns with the industry standard IEEE 802.11iA.</a:t>
            </a:r>
          </a:p>
          <a:p>
            <a:pPr marL="800100" lvl="1" indent="-342900" algn="just">
              <a:spcBef>
                <a:spcPts val="600"/>
              </a:spcBef>
              <a:buFont typeface="Wingdings" pitchFamily="2" charset="2"/>
              <a:buChar char="§"/>
            </a:pPr>
            <a:r>
              <a:rPr lang="en-US" dirty="0" smtClean="0"/>
              <a:t>Stronger method of encryption.</a:t>
            </a:r>
          </a:p>
          <a:p>
            <a:pPr marL="800100" lvl="1" indent="-342900" algn="just">
              <a:spcBef>
                <a:spcPts val="600"/>
              </a:spcBef>
              <a:buFont typeface="Wingdings" pitchFamily="2" charset="2"/>
              <a:buChar char="§"/>
            </a:pPr>
            <a:r>
              <a:rPr lang="en-US" dirty="0" smtClean="0"/>
              <a:t>Uses the Counter Cipher Mode with Block Chaining Message Authentication Code Protocol (CCMP).</a:t>
            </a:r>
          </a:p>
          <a:p>
            <a:pPr marL="800100" lvl="1" indent="-342900" algn="just">
              <a:spcBef>
                <a:spcPts val="600"/>
              </a:spcBef>
              <a:buFont typeface="Wingdings" pitchFamily="2" charset="2"/>
              <a:buChar char="§"/>
            </a:pPr>
            <a:r>
              <a:rPr lang="en-US" dirty="0" smtClean="0"/>
              <a:t>Always choose WPA2 with AES when possible.</a:t>
            </a:r>
            <a:endParaRPr lang="en-US" dirty="0"/>
          </a:p>
        </p:txBody>
      </p:sp>
    </p:spTree>
    <p:extLst>
      <p:ext uri="{BB962C8B-B14F-4D97-AF65-F5344CB8AC3E}">
        <p14:creationId xmlns:p14="http://schemas.microsoft.com/office/powerpoint/2010/main" val="42695153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0" y="101607"/>
            <a:ext cx="7736115"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Authenticating a Home User</a:t>
            </a:r>
            <a:endParaRPr lang="en-US" dirty="0"/>
          </a:p>
        </p:txBody>
      </p:sp>
      <p:sp>
        <p:nvSpPr>
          <p:cNvPr id="4" name="Content Placeholder 2"/>
          <p:cNvSpPr>
            <a:spLocks noGrp="1"/>
          </p:cNvSpPr>
          <p:nvPr>
            <p:ph idx="1"/>
          </p:nvPr>
        </p:nvSpPr>
        <p:spPr>
          <a:xfrm>
            <a:off x="1018293" y="704238"/>
            <a:ext cx="7876424" cy="4980412"/>
          </a:xfrm>
        </p:spPr>
        <p:txBody>
          <a:bodyPr/>
          <a:lstStyle/>
          <a:p>
            <a:pPr algn="just">
              <a:buNone/>
            </a:pPr>
            <a:r>
              <a:rPr lang="en-US" sz="2000" dirty="0" smtClean="0"/>
              <a:t>WPA and WPA2 support two types of authentication:</a:t>
            </a:r>
            <a:endParaRPr lang="en-US" sz="2000" b="1" dirty="0" smtClean="0"/>
          </a:p>
          <a:p>
            <a:pPr algn="just"/>
            <a:r>
              <a:rPr lang="en-US" sz="2000" b="1" dirty="0" smtClean="0"/>
              <a:t>Personal </a:t>
            </a:r>
            <a:endParaRPr lang="en-US" sz="2000" dirty="0" smtClean="0"/>
          </a:p>
          <a:p>
            <a:pPr marL="681037" lvl="1" indent="-342900" algn="just">
              <a:buFont typeface="Wingdings" pitchFamily="2" charset="2"/>
              <a:buChar char="§"/>
            </a:pPr>
            <a:r>
              <a:rPr lang="en-US" dirty="0" smtClean="0"/>
              <a:t>Intended for home or small office networks, or authenticated users who use a pre-shared key (PSK).</a:t>
            </a:r>
          </a:p>
          <a:p>
            <a:pPr marL="681037" lvl="1" indent="-342900" algn="just">
              <a:buFont typeface="Wingdings" pitchFamily="2" charset="2"/>
              <a:buChar char="§"/>
            </a:pPr>
            <a:r>
              <a:rPr lang="en-US" dirty="0" smtClean="0"/>
              <a:t>No special authentication server is required.</a:t>
            </a:r>
            <a:endParaRPr lang="en-US" b="1" dirty="0" smtClean="0"/>
          </a:p>
          <a:p>
            <a:pPr algn="just"/>
            <a:r>
              <a:rPr lang="en-US" sz="2000" b="1" dirty="0" smtClean="0"/>
              <a:t>Enterprise </a:t>
            </a:r>
            <a:endParaRPr lang="en-US" sz="2000" dirty="0" smtClean="0"/>
          </a:p>
          <a:p>
            <a:pPr marL="681037" lvl="1" indent="-342900" algn="just">
              <a:buFont typeface="Wingdings" pitchFamily="2" charset="2"/>
              <a:buChar char="§"/>
            </a:pPr>
            <a:r>
              <a:rPr lang="en-US" dirty="0" smtClean="0"/>
              <a:t>Requires a Remote Authentication Dial-In User Service (RADIUS) authentication server.</a:t>
            </a:r>
          </a:p>
          <a:p>
            <a:pPr marL="681037" lvl="1" indent="-342900" algn="just">
              <a:buFont typeface="Wingdings" pitchFamily="2" charset="2"/>
              <a:buChar char="§"/>
            </a:pPr>
            <a:r>
              <a:rPr lang="en-US" dirty="0" smtClean="0"/>
              <a:t>Provides additional security.</a:t>
            </a:r>
          </a:p>
          <a:p>
            <a:pPr marL="681037" lvl="1" indent="-342900" algn="just">
              <a:buFont typeface="Wingdings" pitchFamily="2" charset="2"/>
              <a:buChar char="§"/>
            </a:pPr>
            <a:r>
              <a:rPr lang="en-US" dirty="0" smtClean="0"/>
              <a:t>Users must authenticate using 802.1X standard, which uses the Extensible Authentication Protocol (EAP) for authentication.</a:t>
            </a:r>
          </a:p>
          <a:p>
            <a:pPr marL="342900" indent="-342900"/>
            <a:endParaRPr lang="en-US" dirty="0"/>
          </a:p>
        </p:txBody>
      </p:sp>
    </p:spTree>
    <p:extLst>
      <p:ext uri="{BB962C8B-B14F-4D97-AF65-F5344CB8AC3E}">
        <p14:creationId xmlns:p14="http://schemas.microsoft.com/office/powerpoint/2010/main" val="18610354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18151" y="2307318"/>
            <a:ext cx="4463774" cy="1481138"/>
          </a:xfrm>
        </p:spPr>
        <p:txBody>
          <a:bodyPr/>
          <a:lstStyle/>
          <a:p>
            <a:pPr eaLnBrk="1" hangingPunct="1"/>
            <a:r>
              <a:rPr lang="en-US" sz="2400" dirty="0" smtClean="0"/>
              <a:t>Wireless </a:t>
            </a:r>
            <a:r>
              <a:rPr lang="en-US" sz="2400" dirty="0"/>
              <a:t>LAN Configuration</a:t>
            </a:r>
            <a:endParaRPr lang="en-US" sz="2400" dirty="0" smtClean="0">
              <a:solidFill>
                <a:schemeClr val="folHlink"/>
              </a:solidFill>
            </a:endParaRPr>
          </a:p>
        </p:txBody>
      </p:sp>
    </p:spTree>
    <p:extLst>
      <p:ext uri="{BB962C8B-B14F-4D97-AF65-F5344CB8AC3E}">
        <p14:creationId xmlns:p14="http://schemas.microsoft.com/office/powerpoint/2010/main" val="2387185949"/>
      </p:ext>
    </p:extLst>
  </p:cSld>
  <p:clrMapOvr>
    <a:masterClrMapping/>
  </p:clrMapOvr>
  <p:transition>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449944"/>
            <a:ext cx="7805400" cy="6095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pic>
        <p:nvPicPr>
          <p:cNvPr id="317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057" y="2053680"/>
            <a:ext cx="8131287" cy="2931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a:spLocks noGrp="1"/>
          </p:cNvSpPr>
          <p:nvPr>
            <p:ph idx="1"/>
          </p:nvPr>
        </p:nvSpPr>
        <p:spPr>
          <a:xfrm>
            <a:off x="904714" y="1508387"/>
            <a:ext cx="7876424" cy="443695"/>
          </a:xfrm>
        </p:spPr>
        <p:txBody>
          <a:bodyPr/>
          <a:lstStyle/>
          <a:p>
            <a:pPr marL="0" indent="0">
              <a:buNone/>
            </a:pPr>
            <a:r>
              <a:rPr lang="en-US" sz="2000" dirty="0" smtClean="0"/>
              <a:t>Before installing a wireless router, consider the following settings:</a:t>
            </a:r>
          </a:p>
          <a:p>
            <a:pPr marL="342900" indent="-342900"/>
            <a:endParaRPr lang="en-US" dirty="0"/>
          </a:p>
        </p:txBody>
      </p:sp>
    </p:spTree>
    <p:extLst>
      <p:ext uri="{BB962C8B-B14F-4D97-AF65-F5344CB8AC3E}">
        <p14:creationId xmlns:p14="http://schemas.microsoft.com/office/powerpoint/2010/main" val="1556388496"/>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406400"/>
            <a:ext cx="7262622" cy="5805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Configuring a Wireless Router</a:t>
            </a:r>
            <a:endParaRPr lang="en-US" sz="2400" dirty="0"/>
          </a:p>
        </p:txBody>
      </p:sp>
      <p:sp>
        <p:nvSpPr>
          <p:cNvPr id="5" name="Rectangle 4"/>
          <p:cNvSpPr/>
          <p:nvPr/>
        </p:nvSpPr>
        <p:spPr>
          <a:xfrm>
            <a:off x="747992" y="1146455"/>
            <a:ext cx="8098972" cy="3770263"/>
          </a:xfrm>
          <a:prstGeom prst="rect">
            <a:avLst/>
          </a:prstGeom>
        </p:spPr>
        <p:txBody>
          <a:bodyPr wrap="square">
            <a:spAutoFit/>
          </a:bodyPr>
          <a:lstStyle/>
          <a:p>
            <a:pPr algn="just">
              <a:spcBef>
                <a:spcPts val="600"/>
              </a:spcBef>
            </a:pPr>
            <a:r>
              <a:rPr lang="en-US" sz="2000" dirty="0" smtClean="0"/>
              <a:t>An Implementation Plan </a:t>
            </a:r>
            <a:r>
              <a:rPr lang="en-US" sz="2000" dirty="0"/>
              <a:t>consists of the </a:t>
            </a:r>
            <a:r>
              <a:rPr lang="en-US" sz="2000" dirty="0" smtClean="0"/>
              <a:t>following steps:</a:t>
            </a:r>
          </a:p>
          <a:p>
            <a:pPr algn="just">
              <a:spcBef>
                <a:spcPts val="600"/>
              </a:spcBef>
            </a:pPr>
            <a:endParaRPr lang="en-US" sz="2000" dirty="0"/>
          </a:p>
          <a:p>
            <a:pPr marL="914400" indent="-914400" algn="just">
              <a:spcBef>
                <a:spcPts val="0"/>
              </a:spcBef>
            </a:pPr>
            <a:r>
              <a:rPr lang="en-US" sz="2000" b="1" dirty="0"/>
              <a:t>Step 1.</a:t>
            </a:r>
            <a:r>
              <a:rPr lang="en-US" sz="2000" dirty="0"/>
              <a:t> Start the WLAN implementation process with a single AP and a single wireless client, without enabling wireless security</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2.</a:t>
            </a:r>
            <a:r>
              <a:rPr lang="en-US" sz="2000" dirty="0"/>
              <a:t> Verify that the client has received a DHCP IP address and can ping the </a:t>
            </a:r>
            <a:r>
              <a:rPr lang="en-US" sz="2000" dirty="0" smtClean="0"/>
              <a:t>local, </a:t>
            </a:r>
            <a:r>
              <a:rPr lang="en-US" sz="2000" dirty="0"/>
              <a:t>wired default </a:t>
            </a:r>
            <a:r>
              <a:rPr lang="en-US" sz="2000" dirty="0" smtClean="0"/>
              <a:t>router, </a:t>
            </a:r>
            <a:r>
              <a:rPr lang="en-US" sz="2000" dirty="0"/>
              <a:t>and then browse to the external Internet</a:t>
            </a:r>
            <a:r>
              <a:rPr lang="en-US" sz="2000" dirty="0" smtClean="0"/>
              <a:t>.</a:t>
            </a:r>
          </a:p>
          <a:p>
            <a:pPr marL="914400" indent="-914400" algn="just">
              <a:spcBef>
                <a:spcPts val="0"/>
              </a:spcBef>
            </a:pPr>
            <a:endParaRPr lang="en-US" sz="2000" dirty="0"/>
          </a:p>
          <a:p>
            <a:pPr marL="914400" indent="-914400" algn="just">
              <a:spcBef>
                <a:spcPts val="0"/>
              </a:spcBef>
            </a:pPr>
            <a:r>
              <a:rPr lang="en-US" sz="2000" b="1" dirty="0"/>
              <a:t>Step 3.</a:t>
            </a:r>
            <a:r>
              <a:rPr lang="en-US" sz="2000" dirty="0"/>
              <a:t> Configure wireless security using WPA2/WPA Mixed Personal. Never use WEP unless no other options exist</a:t>
            </a:r>
            <a:r>
              <a:rPr lang="en-US" sz="2000" dirty="0" smtClean="0"/>
              <a:t>.</a:t>
            </a:r>
          </a:p>
          <a:p>
            <a:pPr algn="just">
              <a:spcBef>
                <a:spcPts val="0"/>
              </a:spcBef>
            </a:pPr>
            <a:endParaRPr lang="en-US" sz="2000" dirty="0"/>
          </a:p>
          <a:p>
            <a:pPr algn="just">
              <a:spcBef>
                <a:spcPts val="0"/>
              </a:spcBef>
            </a:pPr>
            <a:r>
              <a:rPr lang="en-US" sz="2000" b="1" dirty="0"/>
              <a:t>Step 4.</a:t>
            </a:r>
            <a:r>
              <a:rPr lang="en-US" sz="2000" dirty="0"/>
              <a:t> Back up the configuration.</a:t>
            </a:r>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449943"/>
            <a:ext cx="6778173" cy="46445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Settings</a:t>
            </a:r>
            <a:endParaRPr lang="en-US" dirty="0"/>
          </a:p>
        </p:txBody>
      </p:sp>
      <p:sp>
        <p:nvSpPr>
          <p:cNvPr id="5" name="Content Placeholder 2"/>
          <p:cNvSpPr>
            <a:spLocks noGrp="1"/>
          </p:cNvSpPr>
          <p:nvPr>
            <p:ph idx="1"/>
          </p:nvPr>
        </p:nvSpPr>
        <p:spPr>
          <a:xfrm>
            <a:off x="870857" y="1410686"/>
            <a:ext cx="7601107" cy="3887028"/>
          </a:xfrm>
        </p:spPr>
        <p:txBody>
          <a:bodyPr/>
          <a:lstStyle/>
          <a:p>
            <a:pPr algn="just">
              <a:spcBef>
                <a:spcPts val="600"/>
              </a:spcBef>
              <a:buNone/>
            </a:pPr>
            <a:r>
              <a:rPr lang="en-US" sz="2000" dirty="0" smtClean="0"/>
              <a:t>Smart Wi-Fi settings enable you to:</a:t>
            </a:r>
          </a:p>
          <a:p>
            <a:pPr algn="just">
              <a:spcBef>
                <a:spcPts val="600"/>
              </a:spcBef>
            </a:pPr>
            <a:r>
              <a:rPr lang="en-US" sz="2000" dirty="0" smtClean="0"/>
              <a:t>Configure the router’s basic settings for the local network.</a:t>
            </a:r>
          </a:p>
          <a:p>
            <a:pPr algn="just">
              <a:spcBef>
                <a:spcPts val="600"/>
              </a:spcBef>
            </a:pPr>
            <a:r>
              <a:rPr lang="en-US" sz="2000" dirty="0" smtClean="0"/>
              <a:t>Diagnose and troubleshoot connectivity issues on the network.</a:t>
            </a:r>
          </a:p>
          <a:p>
            <a:pPr algn="just">
              <a:spcBef>
                <a:spcPts val="600"/>
              </a:spcBef>
            </a:pPr>
            <a:r>
              <a:rPr lang="en-US" sz="2000" dirty="0" smtClean="0"/>
              <a:t>Secure and personalize the wireless network.</a:t>
            </a:r>
          </a:p>
          <a:p>
            <a:pPr algn="just">
              <a:spcBef>
                <a:spcPts val="600"/>
              </a:spcBef>
            </a:pPr>
            <a:r>
              <a:rPr lang="en-US" sz="2000" dirty="0" smtClean="0"/>
              <a:t>Configure the DMZ feature, view connected computers and devices on the network, and set up port forwarding.</a:t>
            </a:r>
          </a:p>
          <a:p>
            <a:pPr>
              <a:spcBef>
                <a:spcPts val="600"/>
              </a:spcBef>
            </a:pPr>
            <a:endParaRPr lang="en-US" dirty="0" smtClean="0"/>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261262"/>
            <a:ext cx="7068457" cy="53702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Smart Wi-Fi Tools</a:t>
            </a:r>
            <a:endParaRPr lang="en-US" dirty="0"/>
          </a:p>
        </p:txBody>
      </p:sp>
      <p:sp>
        <p:nvSpPr>
          <p:cNvPr id="5" name="Content Placeholder 2"/>
          <p:cNvSpPr>
            <a:spLocks noGrp="1"/>
          </p:cNvSpPr>
          <p:nvPr>
            <p:ph idx="1"/>
          </p:nvPr>
        </p:nvSpPr>
        <p:spPr>
          <a:xfrm>
            <a:off x="862116" y="931726"/>
            <a:ext cx="8059781" cy="4424045"/>
          </a:xfrm>
        </p:spPr>
        <p:txBody>
          <a:bodyPr/>
          <a:lstStyle/>
          <a:p>
            <a:pPr algn="just">
              <a:spcBef>
                <a:spcPts val="1200"/>
              </a:spcBef>
            </a:pPr>
            <a:r>
              <a:rPr lang="en-US" sz="2000" b="1" dirty="0" smtClean="0"/>
              <a:t>Device List </a:t>
            </a:r>
            <a:r>
              <a:rPr lang="en-US" sz="2000" dirty="0" smtClean="0"/>
              <a:t>– Lists who is connected to the WLAN. Personalize device names and icons. Connect devices.</a:t>
            </a:r>
          </a:p>
          <a:p>
            <a:pPr algn="just">
              <a:spcBef>
                <a:spcPts val="1200"/>
              </a:spcBef>
            </a:pPr>
            <a:r>
              <a:rPr lang="en-US" sz="2000" b="1" dirty="0" smtClean="0"/>
              <a:t>Guest Access </a:t>
            </a:r>
            <a:r>
              <a:rPr lang="en-US" sz="2000" dirty="0" smtClean="0"/>
              <a:t>– Creates a separate network for up to 50 guests at home while keeping network files safe with the Guest Access Tool.</a:t>
            </a:r>
          </a:p>
          <a:p>
            <a:pPr algn="just">
              <a:spcBef>
                <a:spcPts val="1200"/>
              </a:spcBef>
            </a:pPr>
            <a:r>
              <a:rPr lang="en-US" sz="2000" b="1" dirty="0" smtClean="0"/>
              <a:t>Parental Controls </a:t>
            </a:r>
            <a:r>
              <a:rPr lang="en-US" sz="2000" dirty="0" smtClean="0"/>
              <a:t>– Protects kids and family members by restricting access to potentially harmful websites</a:t>
            </a:r>
          </a:p>
          <a:p>
            <a:pPr algn="just">
              <a:spcBef>
                <a:spcPts val="1200"/>
              </a:spcBef>
            </a:pPr>
            <a:r>
              <a:rPr lang="en-US" sz="2000" b="1" dirty="0" smtClean="0"/>
              <a:t>Media Prioritization </a:t>
            </a:r>
            <a:r>
              <a:rPr lang="en-US" sz="2000" dirty="0" smtClean="0"/>
              <a:t>– Prioritizes bandwidth to specific devices and applications. </a:t>
            </a:r>
          </a:p>
          <a:p>
            <a:pPr algn="just">
              <a:spcBef>
                <a:spcPts val="1200"/>
              </a:spcBef>
            </a:pPr>
            <a:r>
              <a:rPr lang="en-US" sz="2000" b="1" dirty="0" smtClean="0"/>
              <a:t>Speed Test </a:t>
            </a:r>
            <a:r>
              <a:rPr lang="en-US" sz="2000" dirty="0" smtClean="0"/>
              <a:t>– Tests the upload and download speed of the Internet link. Useful for baselining.</a:t>
            </a:r>
          </a:p>
          <a:p>
            <a:pPr algn="just">
              <a:spcBef>
                <a:spcPts val="1200"/>
              </a:spcBef>
            </a:pPr>
            <a:r>
              <a:rPr lang="en-US" sz="2000" b="1" dirty="0" smtClean="0"/>
              <a:t>USB Storage</a:t>
            </a:r>
            <a:r>
              <a:rPr lang="en-US" sz="2000" dirty="0" smtClean="0"/>
              <a:t> – Controls access to shared files. </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3" y="319316"/>
            <a:ext cx="7387772" cy="551543"/>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Backing Up a Configuration</a:t>
            </a:r>
            <a:endParaRPr lang="en-US" dirty="0"/>
          </a:p>
        </p:txBody>
      </p:sp>
      <p:sp>
        <p:nvSpPr>
          <p:cNvPr id="5" name="Content Placeholder 2"/>
          <p:cNvSpPr>
            <a:spLocks noGrp="1"/>
          </p:cNvSpPr>
          <p:nvPr>
            <p:ph idx="1"/>
          </p:nvPr>
        </p:nvSpPr>
        <p:spPr>
          <a:xfrm>
            <a:off x="920172" y="1163948"/>
            <a:ext cx="8059781" cy="4249881"/>
          </a:xfrm>
        </p:spPr>
        <p:txBody>
          <a:bodyPr/>
          <a:lstStyle/>
          <a:p>
            <a:pPr marL="0" indent="0" algn="just">
              <a:buNone/>
            </a:pPr>
            <a:r>
              <a:rPr lang="en-US" sz="2000" dirty="0" smtClean="0"/>
              <a:t>To back up the configuration with the Linksys EA6500 wireless router, perform the following steps:</a:t>
            </a:r>
          </a:p>
          <a:p>
            <a:pPr marL="914400" indent="-914400" algn="just">
              <a:buNone/>
            </a:pPr>
            <a:r>
              <a:rPr lang="en-US" sz="2000" b="1" dirty="0" smtClean="0"/>
              <a:t>Step 1.</a:t>
            </a:r>
            <a:r>
              <a:rPr lang="en-US" sz="2000" dirty="0" smtClean="0"/>
              <a:t> Log in to the </a:t>
            </a:r>
            <a:r>
              <a:rPr lang="en-US" sz="2000" b="1" dirty="0" smtClean="0"/>
              <a:t>Smart Wi-Fi Home </a:t>
            </a:r>
            <a:r>
              <a:rPr lang="en-US" sz="2000" dirty="0" smtClean="0"/>
              <a:t>page. Click the </a:t>
            </a:r>
            <a:r>
              <a:rPr lang="en-US" sz="2000" b="1" dirty="0" smtClean="0"/>
              <a:t>Troubleshooting</a:t>
            </a:r>
            <a:r>
              <a:rPr lang="en-US" sz="2000" dirty="0" smtClean="0"/>
              <a:t> icon to display the Troubleshooting Status window.</a:t>
            </a:r>
          </a:p>
          <a:p>
            <a:pPr marL="914400" indent="-914400" algn="just">
              <a:buNone/>
            </a:pPr>
            <a:r>
              <a:rPr lang="en-US" sz="2000" b="1" dirty="0" smtClean="0"/>
              <a:t>Step 2.</a:t>
            </a:r>
            <a:r>
              <a:rPr lang="en-US" sz="2000" dirty="0" smtClean="0"/>
              <a:t> Click the </a:t>
            </a:r>
            <a:r>
              <a:rPr lang="en-US" sz="2000" b="1" dirty="0" smtClean="0"/>
              <a:t>Diagnostic</a:t>
            </a:r>
            <a:r>
              <a:rPr lang="en-US" sz="2000" dirty="0" smtClean="0"/>
              <a:t> tab to open the Diagnostic Troubleshooting window.</a:t>
            </a:r>
          </a:p>
          <a:p>
            <a:pPr marL="914400" indent="-914400" algn="just">
              <a:buNone/>
            </a:pPr>
            <a:r>
              <a:rPr lang="en-US" sz="2000" b="1" dirty="0" smtClean="0"/>
              <a:t>Step 3.</a:t>
            </a:r>
            <a:r>
              <a:rPr lang="en-US" sz="2000" dirty="0" smtClean="0"/>
              <a:t> Under the Router configuration title, click </a:t>
            </a:r>
            <a:r>
              <a:rPr lang="en-US" sz="2000" b="1" dirty="0" smtClean="0"/>
              <a:t>Backup</a:t>
            </a:r>
            <a:r>
              <a:rPr lang="en-US" sz="2000" dirty="0" smtClean="0"/>
              <a:t> and save the file to an appropriate folder.</a:t>
            </a:r>
          </a:p>
          <a:p>
            <a:pPr>
              <a:spcBef>
                <a:spcPts val="600"/>
              </a:spcBef>
              <a:buNone/>
            </a:pPr>
            <a:endParaRPr lang="en-US" dirty="0"/>
          </a:p>
        </p:txBody>
      </p:sp>
    </p:spTree>
    <p:extLst>
      <p:ext uri="{BB962C8B-B14F-4D97-AF65-F5344CB8AC3E}">
        <p14:creationId xmlns:p14="http://schemas.microsoft.com/office/powerpoint/2010/main" val="1023967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464458"/>
            <a:ext cx="7460343" cy="6966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Connecting Wireless Clients</a:t>
            </a:r>
            <a:endParaRPr lang="en-US" dirty="0"/>
          </a:p>
        </p:txBody>
      </p:sp>
      <p:sp>
        <p:nvSpPr>
          <p:cNvPr id="5" name="Content Placeholder 2"/>
          <p:cNvSpPr>
            <a:spLocks noGrp="1"/>
          </p:cNvSpPr>
          <p:nvPr>
            <p:ph idx="1"/>
          </p:nvPr>
        </p:nvSpPr>
        <p:spPr>
          <a:xfrm>
            <a:off x="773760" y="1486532"/>
            <a:ext cx="7876424" cy="3738611"/>
          </a:xfrm>
        </p:spPr>
        <p:txBody>
          <a:bodyPr/>
          <a:lstStyle/>
          <a:p>
            <a:pPr marL="342900" indent="-342900" algn="just"/>
            <a:r>
              <a:rPr lang="en-US" sz="2000" dirty="0" smtClean="0"/>
              <a:t>After the AP or wireless router has been configured, the wireless NIC on the client must be altered to allow it to connect to the WLAN.</a:t>
            </a:r>
          </a:p>
          <a:p>
            <a:pPr marL="342900" indent="-342900" algn="just"/>
            <a:r>
              <a:rPr lang="en-US" sz="2000" dirty="0" smtClean="0"/>
              <a:t>The user should verify that the client has successfully connected to the correct wireless network, because there may be many WLANs available with which to connect.</a:t>
            </a:r>
          </a:p>
          <a:p>
            <a:pPr marL="342900" indent="-342900" algn="just"/>
            <a:endParaRPr lang="en-US" dirty="0"/>
          </a:p>
        </p:txBody>
      </p:sp>
    </p:spTree>
    <p:extLst>
      <p:ext uri="{BB962C8B-B14F-4D97-AF65-F5344CB8AC3E}">
        <p14:creationId xmlns:p14="http://schemas.microsoft.com/office/powerpoint/2010/main" val="41838350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7" y="188690"/>
            <a:ext cx="7460344" cy="62411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Approaches</a:t>
            </a:r>
            <a:endParaRPr lang="en-US" dirty="0"/>
          </a:p>
        </p:txBody>
      </p:sp>
      <p:sp>
        <p:nvSpPr>
          <p:cNvPr id="4" name="Content Placeholder 2"/>
          <p:cNvSpPr>
            <a:spLocks noGrp="1"/>
          </p:cNvSpPr>
          <p:nvPr>
            <p:ph idx="1"/>
          </p:nvPr>
        </p:nvSpPr>
        <p:spPr>
          <a:xfrm>
            <a:off x="918080" y="1024822"/>
            <a:ext cx="7876424" cy="4229349"/>
          </a:xfrm>
        </p:spPr>
        <p:txBody>
          <a:bodyPr/>
          <a:lstStyle/>
          <a:p>
            <a:pPr marL="0" indent="0" algn="just">
              <a:buNone/>
            </a:pPr>
            <a:r>
              <a:rPr lang="en-US" sz="2000" dirty="0" smtClean="0"/>
              <a:t>Three main troubleshooting approaches used to resolve network problems:</a:t>
            </a:r>
          </a:p>
          <a:p>
            <a:pPr marL="342900" indent="-342900" algn="just"/>
            <a:r>
              <a:rPr lang="en-US" sz="2000" b="1" dirty="0" smtClean="0"/>
              <a:t>Bottom-up </a:t>
            </a:r>
            <a:r>
              <a:rPr lang="en-US" sz="2000" dirty="0" smtClean="0"/>
              <a:t>– Start at Layer 1 and work up.</a:t>
            </a:r>
          </a:p>
          <a:p>
            <a:pPr marL="342900" indent="-342900" algn="just"/>
            <a:r>
              <a:rPr lang="en-US" sz="2000" b="1" dirty="0" smtClean="0"/>
              <a:t>Top-down </a:t>
            </a:r>
            <a:r>
              <a:rPr lang="en-US" sz="2000" dirty="0" smtClean="0"/>
              <a:t>– Start at the top layer and work down.</a:t>
            </a:r>
          </a:p>
          <a:p>
            <a:pPr marL="342900" indent="-342900" algn="just"/>
            <a:r>
              <a:rPr lang="en-US" sz="2000" b="1" dirty="0" smtClean="0"/>
              <a:t>Divide-and-conquer </a:t>
            </a:r>
            <a:r>
              <a:rPr lang="en-US" sz="2000" dirty="0" smtClean="0"/>
              <a:t>– Ping the destination. If the pings fail, verify the lower layers. If the pings are successful, verify the upper layers. </a:t>
            </a:r>
          </a:p>
          <a:p>
            <a:pPr marL="342900" indent="-342900"/>
            <a:endParaRPr lang="en-US" dirty="0"/>
          </a:p>
        </p:txBody>
      </p:sp>
    </p:spTree>
    <p:extLst>
      <p:ext uri="{BB962C8B-B14F-4D97-AF65-F5344CB8AC3E}">
        <p14:creationId xmlns:p14="http://schemas.microsoft.com/office/powerpoint/2010/main" val="142890390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886" y="159664"/>
            <a:ext cx="7736114" cy="493486"/>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Client Not Connecting</a:t>
            </a:r>
            <a:endParaRPr lang="en-US" dirty="0"/>
          </a:p>
        </p:txBody>
      </p:sp>
      <p:pic>
        <p:nvPicPr>
          <p:cNvPr id="327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1415"/>
          <a:stretch>
            <a:fillRect/>
          </a:stretch>
        </p:blipFill>
        <p:spPr bwMode="auto">
          <a:xfrm>
            <a:off x="1242114" y="697248"/>
            <a:ext cx="6728694" cy="473109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2443391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68" y="91202"/>
            <a:ext cx="8548915" cy="518407"/>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Troubleshooting When the Network Is Slow</a:t>
            </a:r>
            <a:endParaRPr lang="en-US" dirty="0"/>
          </a:p>
        </p:txBody>
      </p:sp>
      <p:pic>
        <p:nvPicPr>
          <p:cNvPr id="337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2935" y="628237"/>
            <a:ext cx="5574493" cy="477107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43474357"/>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856" y="156237"/>
            <a:ext cx="7024915" cy="48239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Updating Firmware</a:t>
            </a:r>
            <a:endParaRPr lang="en-US" dirty="0"/>
          </a:p>
        </p:txBody>
      </p:sp>
      <p:pic>
        <p:nvPicPr>
          <p:cNvPr id="348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t="10491"/>
          <a:stretch>
            <a:fillRect/>
          </a:stretch>
        </p:blipFill>
        <p:spPr bwMode="auto">
          <a:xfrm>
            <a:off x="1052423" y="707786"/>
            <a:ext cx="6291805" cy="469676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8700262"/>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174398"/>
            <a:ext cx="8568871" cy="580345"/>
          </a:xfrm>
        </p:spPr>
        <p:txBody>
          <a:bodyPr/>
          <a:lstStyle/>
          <a:p>
            <a:r>
              <a:rPr lang="en-GB" sz="2800" dirty="0" smtClean="0"/>
              <a:t>How to defend against wireless networks attack</a:t>
            </a:r>
            <a:endParaRPr lang="en-US" sz="2800" dirty="0"/>
          </a:p>
        </p:txBody>
      </p:sp>
      <p:sp>
        <p:nvSpPr>
          <p:cNvPr id="3" name="Content Placeholder 2"/>
          <p:cNvSpPr>
            <a:spLocks noGrp="1"/>
          </p:cNvSpPr>
          <p:nvPr>
            <p:ph idx="1"/>
          </p:nvPr>
        </p:nvSpPr>
        <p:spPr>
          <a:xfrm>
            <a:off x="853032" y="754698"/>
            <a:ext cx="7940675" cy="5387748"/>
          </a:xfrm>
        </p:spPr>
        <p:txBody>
          <a:bodyPr/>
          <a:lstStyle/>
          <a:p>
            <a:pPr algn="just">
              <a:lnSpc>
                <a:spcPct val="100000"/>
              </a:lnSpc>
              <a:spcBef>
                <a:spcPts val="0"/>
              </a:spcBef>
              <a:buFont typeface="Arial" panose="020B0604020202020204" pitchFamily="34" charset="0"/>
              <a:buChar char="•"/>
            </a:pPr>
            <a:r>
              <a:rPr lang="en-GB" dirty="0"/>
              <a:t>Change the default SSID after WLAN configuration</a:t>
            </a:r>
          </a:p>
          <a:p>
            <a:pPr algn="just">
              <a:lnSpc>
                <a:spcPct val="100000"/>
              </a:lnSpc>
              <a:spcBef>
                <a:spcPts val="0"/>
              </a:spcBef>
              <a:buFont typeface="Arial" panose="020B0604020202020204" pitchFamily="34" charset="0"/>
              <a:buChar char="•"/>
            </a:pPr>
            <a:r>
              <a:rPr lang="en-GB" dirty="0"/>
              <a:t>Set the router access password and enable firewall protection</a:t>
            </a:r>
          </a:p>
          <a:p>
            <a:pPr algn="just">
              <a:lnSpc>
                <a:spcPct val="100000"/>
              </a:lnSpc>
              <a:spcBef>
                <a:spcPts val="0"/>
              </a:spcBef>
              <a:buFont typeface="Arial" panose="020B0604020202020204" pitchFamily="34" charset="0"/>
              <a:buChar char="•"/>
            </a:pPr>
            <a:r>
              <a:rPr lang="en-GB" dirty="0"/>
              <a:t>Disable SSID broadcast</a:t>
            </a:r>
          </a:p>
          <a:p>
            <a:pPr algn="just">
              <a:lnSpc>
                <a:spcPct val="100000"/>
              </a:lnSpc>
              <a:spcBef>
                <a:spcPts val="0"/>
              </a:spcBef>
              <a:buFont typeface="Arial" panose="020B0604020202020204" pitchFamily="34" charset="0"/>
              <a:buChar char="•"/>
            </a:pPr>
            <a:r>
              <a:rPr lang="en-GB" dirty="0"/>
              <a:t>Disable remote login and wireless administration</a:t>
            </a:r>
          </a:p>
          <a:p>
            <a:pPr algn="just">
              <a:lnSpc>
                <a:spcPct val="100000"/>
              </a:lnSpc>
              <a:spcBef>
                <a:spcPts val="0"/>
              </a:spcBef>
              <a:buFont typeface="Arial" panose="020B0604020202020204" pitchFamily="34" charset="0"/>
              <a:buChar char="•"/>
            </a:pPr>
            <a:r>
              <a:rPr lang="en-GB" dirty="0"/>
              <a:t>Enable Mac address filtering on your access point or router</a:t>
            </a:r>
          </a:p>
          <a:p>
            <a:pPr algn="just">
              <a:lnSpc>
                <a:spcPct val="100000"/>
              </a:lnSpc>
              <a:spcBef>
                <a:spcPts val="0"/>
              </a:spcBef>
              <a:buFont typeface="Arial" panose="020B0604020202020204" pitchFamily="34" charset="0"/>
              <a:buChar char="•"/>
            </a:pPr>
            <a:r>
              <a:rPr lang="en-GB" dirty="0"/>
              <a:t>Enable encryption on access point and change passphrase often</a:t>
            </a:r>
          </a:p>
          <a:p>
            <a:pPr algn="just">
              <a:lnSpc>
                <a:spcPct val="100000"/>
              </a:lnSpc>
              <a:spcBef>
                <a:spcPts val="0"/>
              </a:spcBef>
              <a:buFont typeface="Arial" panose="020B0604020202020204" pitchFamily="34" charset="0"/>
              <a:buChar char="•"/>
            </a:pPr>
            <a:r>
              <a:rPr lang="en-GB" dirty="0"/>
              <a:t>Use SSID cloaking to keep certain name, network name, or any easy to guess string in passphrases</a:t>
            </a:r>
          </a:p>
          <a:p>
            <a:pPr algn="just">
              <a:lnSpc>
                <a:spcPct val="100000"/>
              </a:lnSpc>
              <a:spcBef>
                <a:spcPts val="0"/>
              </a:spcBef>
              <a:buFont typeface="Arial" panose="020B0604020202020204" pitchFamily="34" charset="0"/>
              <a:buChar char="•"/>
            </a:pPr>
            <a:r>
              <a:rPr lang="en-GB" dirty="0"/>
              <a:t>Place a firewall or packet filter in between the AP and the corporate Intranet</a:t>
            </a:r>
          </a:p>
          <a:p>
            <a:endParaRPr lang="en-US" dirty="0"/>
          </a:p>
        </p:txBody>
      </p:sp>
    </p:spTree>
    <p:extLst>
      <p:ext uri="{BB962C8B-B14F-4D97-AF65-F5344CB8AC3E}">
        <p14:creationId xmlns:p14="http://schemas.microsoft.com/office/powerpoint/2010/main" val="177276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71" y="145370"/>
            <a:ext cx="8882743" cy="420687"/>
          </a:xfrm>
        </p:spPr>
        <p:txBody>
          <a:bodyPr/>
          <a:lstStyle/>
          <a:p>
            <a:r>
              <a:rPr lang="en-GB" sz="3000" dirty="0"/>
              <a:t>How to defend against wireless networks attack</a:t>
            </a:r>
            <a:endParaRPr lang="en-US" sz="3000" dirty="0"/>
          </a:p>
        </p:txBody>
      </p:sp>
      <p:sp>
        <p:nvSpPr>
          <p:cNvPr id="3" name="Content Placeholder 2"/>
          <p:cNvSpPr>
            <a:spLocks noGrp="1"/>
          </p:cNvSpPr>
          <p:nvPr>
            <p:ph idx="1"/>
          </p:nvPr>
        </p:nvSpPr>
        <p:spPr>
          <a:xfrm>
            <a:off x="377372" y="606653"/>
            <a:ext cx="8606972" cy="4792661"/>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divers 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60687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58289"/>
            <a:ext cx="7215416" cy="507773"/>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54749" y="551545"/>
            <a:ext cx="8258628" cy="5109029"/>
          </a:xfrm>
        </p:spPr>
        <p:txBody>
          <a:bodyPr/>
          <a:lstStyle/>
          <a:p>
            <a:pPr algn="just"/>
            <a:r>
              <a:rPr lang="en-US" sz="2000" dirty="0"/>
              <a:t>WLANs are often implemented in homes, offices, and campus environments. </a:t>
            </a:r>
            <a:endParaRPr lang="en-US" sz="2000" dirty="0" smtClean="0"/>
          </a:p>
          <a:p>
            <a:pPr algn="just"/>
            <a:r>
              <a:rPr lang="en-US" sz="2000" dirty="0" smtClean="0"/>
              <a:t>Only </a:t>
            </a:r>
            <a:r>
              <a:rPr lang="en-US" sz="2000" dirty="0"/>
              <a:t>the 2.4, </a:t>
            </a:r>
            <a:r>
              <a:rPr lang="en-US" sz="2000" dirty="0" smtClean="0"/>
              <a:t>GHz</a:t>
            </a:r>
            <a:r>
              <a:rPr lang="en-US" sz="2000" dirty="0"/>
              <a:t>, 5.0 </a:t>
            </a:r>
            <a:r>
              <a:rPr lang="en-US" sz="2000" dirty="0" smtClean="0"/>
              <a:t>GHz</a:t>
            </a:r>
            <a:r>
              <a:rPr lang="en-US" sz="2000" dirty="0"/>
              <a:t>, and 60 </a:t>
            </a:r>
            <a:r>
              <a:rPr lang="en-US" sz="2000" dirty="0" smtClean="0"/>
              <a:t>GHz </a:t>
            </a:r>
            <a:r>
              <a:rPr lang="en-US" sz="2000" dirty="0"/>
              <a:t>frequencies are used for 802.11 WLANs. </a:t>
            </a:r>
            <a:endParaRPr lang="en-US" sz="2000" dirty="0" smtClean="0"/>
          </a:p>
          <a:p>
            <a:pPr algn="just"/>
            <a:r>
              <a:rPr lang="en-US" sz="2000" dirty="0" smtClean="0"/>
              <a:t>The </a:t>
            </a:r>
            <a:r>
              <a:rPr lang="en-US" sz="2000" dirty="0"/>
              <a:t>ITU-R regulates the allocation of the RF spectrum, while IEEE provides the 802.11 standards to define how these frequencies are used for the physical and MAC sub-layer of wireless networks. </a:t>
            </a:r>
            <a:endParaRPr lang="en-US" sz="2000" dirty="0" smtClean="0"/>
          </a:p>
          <a:p>
            <a:pPr algn="just"/>
            <a:r>
              <a:rPr lang="en-US" sz="2000" dirty="0" smtClean="0"/>
              <a:t>The </a:t>
            </a:r>
            <a:r>
              <a:rPr lang="en-US" sz="2000" dirty="0"/>
              <a:t>Wi-Fi Alliance certifies that vendor products conform to industry standards and norms</a:t>
            </a:r>
            <a:r>
              <a:rPr lang="en-US" sz="2000" dirty="0" smtClean="0"/>
              <a:t>.</a:t>
            </a:r>
          </a:p>
          <a:p>
            <a:pPr algn="just"/>
            <a:r>
              <a:rPr lang="en-US" sz="2000" dirty="0"/>
              <a:t>A STA uses a wireless NIC to connect to an infrastructure device such as a wireless router or wireless AP. </a:t>
            </a:r>
          </a:p>
          <a:p>
            <a:pPr algn="just"/>
            <a:r>
              <a:rPr lang="en-US" sz="2000" dirty="0"/>
              <a:t>STAs connect using an SSID. </a:t>
            </a:r>
            <a:endParaRPr lang="en-US" sz="2000" dirty="0" smtClean="0"/>
          </a:p>
          <a:p>
            <a:pPr algn="just"/>
            <a:r>
              <a:rPr lang="en-US" sz="2000" dirty="0"/>
              <a:t>APs can be implemented as standalone devices, in small clusters, or in a larger controller-based network</a:t>
            </a:r>
            <a:r>
              <a:rPr lang="en-US" sz="2000" dirty="0" smtClean="0"/>
              <a:t>.</a:t>
            </a:r>
            <a:endParaRPr lang="en-US" sz="2000" dirty="0"/>
          </a:p>
          <a:p>
            <a:pPr marL="0" indent="0">
              <a:buNone/>
            </a:pPr>
            <a:endParaRPr lang="en-US" sz="20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77257" y="101831"/>
            <a:ext cx="7258958" cy="435202"/>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5" y="783781"/>
            <a:ext cx="8215087" cy="4571989"/>
          </a:xfrm>
        </p:spPr>
        <p:txBody>
          <a:bodyPr/>
          <a:lstStyle/>
          <a:p>
            <a:pPr algn="just"/>
            <a:r>
              <a:rPr lang="en-US" sz="2000" dirty="0" smtClean="0"/>
              <a:t>A </a:t>
            </a:r>
            <a:r>
              <a:rPr lang="en-US" sz="2000" dirty="0"/>
              <a:t>Cisco Aironet AP can use an </a:t>
            </a:r>
            <a:r>
              <a:rPr lang="en-US" sz="2000" dirty="0" smtClean="0"/>
              <a:t>onmidirectional </a:t>
            </a:r>
            <a:r>
              <a:rPr lang="en-US" sz="2000" dirty="0"/>
              <a:t>antenna, a directional antenna, or a yagi antenna to direct signals. </a:t>
            </a:r>
            <a:endParaRPr lang="en-US" sz="2000" dirty="0" smtClean="0"/>
          </a:p>
          <a:p>
            <a:pPr algn="just"/>
            <a:r>
              <a:rPr lang="en-US" sz="2000" dirty="0" smtClean="0"/>
              <a:t>IEEE </a:t>
            </a:r>
            <a:r>
              <a:rPr lang="en-US" sz="2000" dirty="0"/>
              <a:t>802.11n/ac/ad use MIMO technology to improve throughput and support up to four </a:t>
            </a:r>
            <a:r>
              <a:rPr lang="en-US" sz="2000" dirty="0" smtClean="0"/>
              <a:t>antennas, </a:t>
            </a:r>
            <a:r>
              <a:rPr lang="en-US" sz="2000" dirty="0"/>
              <a:t>simultaneously</a:t>
            </a:r>
            <a:r>
              <a:rPr lang="en-US" sz="2000" dirty="0" smtClean="0"/>
              <a:t>.</a:t>
            </a:r>
          </a:p>
          <a:p>
            <a:pPr algn="just"/>
            <a:r>
              <a:rPr lang="en-US" sz="2000" dirty="0"/>
              <a:t>In ad-hoc mode or IBSS, two wireless devices connect to each other in a P2P manner.</a:t>
            </a:r>
          </a:p>
          <a:p>
            <a:pPr algn="just"/>
            <a:r>
              <a:rPr lang="en-US" sz="2000" dirty="0"/>
              <a:t>In infrastructure mode, APs connect to network infrastructure using the wired DS. </a:t>
            </a:r>
          </a:p>
          <a:p>
            <a:pPr algn="just"/>
            <a:r>
              <a:rPr lang="en-US" sz="2000" dirty="0"/>
              <a:t>Each AP defines a BSS and is uniquely identified by its BSSID. </a:t>
            </a:r>
          </a:p>
          <a:p>
            <a:pPr algn="just"/>
            <a:r>
              <a:rPr lang="en-US" sz="2000" dirty="0"/>
              <a:t>Multiple BSSs can be joined into an ESS. </a:t>
            </a:r>
            <a:endParaRPr lang="en-US" sz="2000" dirty="0" smtClean="0"/>
          </a:p>
          <a:p>
            <a:pPr algn="just"/>
            <a:r>
              <a:rPr lang="en-US" sz="2000" dirty="0"/>
              <a:t>Using a particular SSID in an ESS provides seamless roaming capabilities among the BSSs in the ESS.</a:t>
            </a:r>
          </a:p>
          <a:p>
            <a:endParaRPr lang="en-US" sz="2000" dirty="0"/>
          </a:p>
          <a:p>
            <a:pPr marL="0" indent="0">
              <a:buNone/>
            </a:pPr>
            <a:endParaRPr lang="en-US" sz="2000" dirty="0"/>
          </a:p>
        </p:txBody>
      </p:sp>
    </p:spTree>
    <p:extLst>
      <p:ext uri="{BB962C8B-B14F-4D97-AF65-F5344CB8AC3E}">
        <p14:creationId xmlns:p14="http://schemas.microsoft.com/office/powerpoint/2010/main" val="214089576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91771" y="72806"/>
            <a:ext cx="7258958" cy="580344"/>
          </a:xfrm>
        </p:spPr>
        <p:txBody>
          <a:bodyPr/>
          <a:lstStyle/>
          <a:p>
            <a:pPr eaLnBrk="1" hangingPunct="1"/>
            <a:r>
              <a:rPr lang="en-US" dirty="0" smtClean="0">
                <a:ea typeface="ＭＳ Ｐゴシック" pitchFamily="34" charset="-128"/>
              </a:rPr>
              <a:t>Summary (cont.)</a:t>
            </a:r>
          </a:p>
        </p:txBody>
      </p:sp>
      <p:sp>
        <p:nvSpPr>
          <p:cNvPr id="6147" name="Rectangle 3"/>
          <p:cNvSpPr>
            <a:spLocks noGrp="1" noChangeArrowheads="1"/>
          </p:cNvSpPr>
          <p:nvPr>
            <p:ph idx="1"/>
          </p:nvPr>
        </p:nvSpPr>
        <p:spPr>
          <a:xfrm>
            <a:off x="754738" y="653154"/>
            <a:ext cx="8200571" cy="5181602"/>
          </a:xfrm>
        </p:spPr>
        <p:txBody>
          <a:bodyPr/>
          <a:lstStyle/>
          <a:p>
            <a:pPr algn="just"/>
            <a:r>
              <a:rPr lang="en-US" sz="2000" dirty="0" smtClean="0"/>
              <a:t>Additional </a:t>
            </a:r>
            <a:r>
              <a:rPr lang="en-US" sz="2000" dirty="0"/>
              <a:t>SSIDs can be used to segregate the level of network access defined by which SSID is in use</a:t>
            </a:r>
            <a:r>
              <a:rPr lang="en-US" sz="2000" dirty="0" smtClean="0"/>
              <a:t>.</a:t>
            </a:r>
          </a:p>
          <a:p>
            <a:pPr algn="just"/>
            <a:r>
              <a:rPr lang="en-US" sz="2000" dirty="0" smtClean="0"/>
              <a:t>An </a:t>
            </a:r>
            <a:r>
              <a:rPr lang="en-US" sz="2000" dirty="0"/>
              <a:t>STA first authenticates with an AP, and then associates with that AP. </a:t>
            </a:r>
          </a:p>
          <a:p>
            <a:pPr algn="just"/>
            <a:r>
              <a:rPr lang="en-US" sz="2000" dirty="0"/>
              <a:t>The 802.11i/WPA2 authentication standard should be used. </a:t>
            </a:r>
            <a:r>
              <a:rPr lang="en-US" sz="2000" dirty="0" smtClean="0"/>
              <a:t>Use the AES encryption </a:t>
            </a:r>
            <a:r>
              <a:rPr lang="en-US" sz="2000" dirty="0"/>
              <a:t>method </a:t>
            </a:r>
            <a:r>
              <a:rPr lang="en-US" sz="2000" dirty="0" smtClean="0"/>
              <a:t>with </a:t>
            </a:r>
            <a:r>
              <a:rPr lang="en-US" sz="2000" dirty="0"/>
              <a:t>WPA2.</a:t>
            </a:r>
          </a:p>
          <a:p>
            <a:pPr algn="just"/>
            <a:r>
              <a:rPr lang="en-US" sz="2000" dirty="0"/>
              <a:t>When planning a wireless network, </a:t>
            </a:r>
            <a:r>
              <a:rPr lang="en-US" sz="2000" dirty="0" smtClean="0"/>
              <a:t>nonoverlapping channels should </a:t>
            </a:r>
            <a:r>
              <a:rPr lang="en-US" sz="2000" dirty="0"/>
              <a:t>be used when deploying multiple APs to cover a particular area. There should be a 10–15 percent overlap between BSAs in an ESS. </a:t>
            </a:r>
            <a:endParaRPr lang="en-US" sz="2000" dirty="0" smtClean="0"/>
          </a:p>
          <a:p>
            <a:pPr algn="just"/>
            <a:r>
              <a:rPr lang="en-US" sz="2000" dirty="0"/>
              <a:t>Cisco APs support PoE to simplify installation.</a:t>
            </a:r>
          </a:p>
          <a:p>
            <a:pPr algn="just"/>
            <a:r>
              <a:rPr lang="en-US" sz="2000" dirty="0"/>
              <a:t>Wireless 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01257"/>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dirty="0" smtClean="0"/>
              <a:t>Questions?</a:t>
            </a:r>
            <a:endParaRPr lang="en-US" sz="4400"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29127</TotalTime>
  <Pages>28</Pages>
  <Words>4097</Words>
  <Application>Microsoft Office PowerPoint</Application>
  <PresentationFormat>On-screen Show (4:3)</PresentationFormat>
  <Paragraphs>542</Paragraphs>
  <Slides>57</Slides>
  <Notes>55</Notes>
  <HiddenSlides>12</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57</vt:i4>
      </vt:variant>
    </vt:vector>
  </HeadingPairs>
  <TitlesOfParts>
    <vt:vector size="62" baseType="lpstr">
      <vt:lpstr>ＭＳ Ｐゴシック</vt:lpstr>
      <vt:lpstr>Arial</vt:lpstr>
      <vt:lpstr>Wingdings</vt:lpstr>
      <vt:lpstr>PPT-TMPLT-WHT_C</vt:lpstr>
      <vt:lpstr>NetAcad-4F_PPT-WHT_060408</vt:lpstr>
      <vt:lpstr> Wireless LANs</vt:lpstr>
      <vt:lpstr>Content</vt:lpstr>
      <vt:lpstr>Objectives</vt:lpstr>
      <vt:lpstr>Wireless Concepts</vt:lpstr>
      <vt:lpstr> Supporting Mobility</vt:lpstr>
      <vt:lpstr> Benefits of Wireless</vt:lpstr>
      <vt:lpstr> Wireless Technologies</vt:lpstr>
      <vt:lpstr> Wireless Technologies (cont.)</vt:lpstr>
      <vt:lpstr> Radio Frequencies</vt:lpstr>
      <vt:lpstr> 802.11 Standards</vt:lpstr>
      <vt:lpstr> Comparing WLANs to LANs</vt:lpstr>
      <vt:lpstr> Wireless Antennas</vt:lpstr>
      <vt:lpstr>Wireless LAN Operations</vt:lpstr>
      <vt:lpstr> Wireless 802.11 Frame</vt:lpstr>
      <vt:lpstr> Wireless 802.11 Frame</vt:lpstr>
      <vt:lpstr>Frame Control Field</vt:lpstr>
      <vt:lpstr> Wireless Frame Type</vt:lpstr>
      <vt:lpstr>PowerPoint Presentation</vt:lpstr>
      <vt:lpstr> Control Frames</vt:lpstr>
      <vt:lpstr> CSMA/CA</vt:lpstr>
      <vt:lpstr> Wireless Clients and Access Point Association</vt:lpstr>
      <vt:lpstr> Association Parameters</vt:lpstr>
      <vt:lpstr>Discovering APs</vt:lpstr>
      <vt:lpstr> Authentication</vt:lpstr>
      <vt:lpstr> Frequency Channel Saturation</vt:lpstr>
      <vt:lpstr> Selecting Channels</vt:lpstr>
      <vt:lpstr> Selecting Channels (cont.)</vt:lpstr>
      <vt:lpstr> Selecting Channels (cont.)</vt:lpstr>
      <vt:lpstr> Selecting Channels (cont.)</vt:lpstr>
      <vt:lpstr>Planning a WLAN Deployment</vt:lpstr>
      <vt:lpstr>Wireless LAN Security</vt:lpstr>
      <vt:lpstr> Securing Wireless</vt:lpstr>
      <vt:lpstr> DoS Attack</vt:lpstr>
      <vt:lpstr> Management Frame DoS Attacks</vt:lpstr>
      <vt:lpstr> Rogue Access Points</vt:lpstr>
      <vt:lpstr> Man-in-the-Middle Attack</vt:lpstr>
      <vt:lpstr> Wireless Security Overview</vt:lpstr>
      <vt:lpstr> Shared Key Authentication Methods</vt:lpstr>
      <vt:lpstr> Encryption Methods</vt:lpstr>
      <vt:lpstr> Authenticating a Home User</vt:lpstr>
      <vt:lpstr>Wireless LAN Configuration</vt:lpstr>
      <vt:lpstr> Configuring a Wireless Router</vt:lpstr>
      <vt:lpstr> Configuring a Wireless Router</vt:lpstr>
      <vt:lpstr> Smart Wi-Fi Settings</vt:lpstr>
      <vt:lpstr> Smart Wi-Fi Tools</vt:lpstr>
      <vt:lpstr> Backing Up a Configuration</vt:lpstr>
      <vt:lpstr> Connecting Wireless Clients</vt:lpstr>
      <vt:lpstr> Troubleshooting Approaches</vt:lpstr>
      <vt:lpstr> Wireless Client Not Connecting</vt:lpstr>
      <vt:lpstr> Troubleshooting When the Network Is Slow</vt:lpstr>
      <vt:lpstr> Updating Firmware</vt:lpstr>
      <vt:lpstr>How to defend against wireless networks attack</vt:lpstr>
      <vt:lpstr>How to defend against wireless networks attack</vt:lpstr>
      <vt:lpstr>Summary</vt:lpstr>
      <vt:lpstr>Summary (cont.)</vt:lpstr>
      <vt:lpstr>Summary (cont.)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1496</cp:revision>
  <cp:lastPrinted>1999-01-27T00:54:54Z</cp:lastPrinted>
  <dcterms:created xsi:type="dcterms:W3CDTF">2006-10-23T15:07:30Z</dcterms:created>
  <dcterms:modified xsi:type="dcterms:W3CDTF">2016-10-02T12:22:32Z</dcterms:modified>
</cp:coreProperties>
</file>