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3"/>
  </p:notesMasterIdLst>
  <p:sldIdLst>
    <p:sldId id="256" r:id="rId2"/>
  </p:sldIdLst>
  <p:sldSz cx="12192000" cy="6858000"/>
  <p:notesSz cx="6858000" cy="462915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195A19-94EC-40FB-A022-7637288BEC2F}" v="299" dt="2019-12-09T12:12:27.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lark (1905799)" userId="S::1905799@student.uwtsd.ac.uk::85f1046e-0605-4f52-88c8-4891de812b65" providerId="AD" clId="Web-{4B195A19-94EC-40FB-A022-7637288BEC2F}"/>
    <pc:docChg chg="modSld addMainMaster delMainMaster">
      <pc:chgData name="Rachel Clark (1905799)" userId="S::1905799@student.uwtsd.ac.uk::85f1046e-0605-4f52-88c8-4891de812b65" providerId="AD" clId="Web-{4B195A19-94EC-40FB-A022-7637288BEC2F}" dt="2019-12-09T12:12:27.363" v="295"/>
      <pc:docMkLst>
        <pc:docMk/>
      </pc:docMkLst>
      <pc:sldChg chg="addSp delSp modSp mod setBg modClrScheme chgLayout modNotes">
        <pc:chgData name="Rachel Clark (1905799)" userId="S::1905799@student.uwtsd.ac.uk::85f1046e-0605-4f52-88c8-4891de812b65" providerId="AD" clId="Web-{4B195A19-94EC-40FB-A022-7637288BEC2F}" dt="2019-12-09T12:12:27.363" v="295"/>
        <pc:sldMkLst>
          <pc:docMk/>
          <pc:sldMk cId="109857222" sldId="256"/>
        </pc:sldMkLst>
        <pc:spChg chg="mod">
          <ac:chgData name="Rachel Clark (1905799)" userId="S::1905799@student.uwtsd.ac.uk::85f1046e-0605-4f52-88c8-4891de812b65" providerId="AD" clId="Web-{4B195A19-94EC-40FB-A022-7637288BEC2F}" dt="2019-12-09T11:41:13.581" v="19"/>
          <ac:spMkLst>
            <pc:docMk/>
            <pc:sldMk cId="109857222" sldId="256"/>
            <ac:spMk id="2" creationId="{00000000-0000-0000-0000-000000000000}"/>
          </ac:spMkLst>
        </pc:spChg>
        <pc:spChg chg="mod">
          <ac:chgData name="Rachel Clark (1905799)" userId="S::1905799@student.uwtsd.ac.uk::85f1046e-0605-4f52-88c8-4891de812b65" providerId="AD" clId="Web-{4B195A19-94EC-40FB-A022-7637288BEC2F}" dt="2019-12-09T11:46:45.425" v="109" actId="20577"/>
          <ac:spMkLst>
            <pc:docMk/>
            <pc:sldMk cId="109857222" sldId="256"/>
            <ac:spMk id="3" creationId="{00000000-0000-0000-0000-000000000000}"/>
          </ac:spMkLst>
        </pc:spChg>
        <pc:spChg chg="add del">
          <ac:chgData name="Rachel Clark (1905799)" userId="S::1905799@student.uwtsd.ac.uk::85f1046e-0605-4f52-88c8-4891de812b65" providerId="AD" clId="Web-{4B195A19-94EC-40FB-A022-7637288BEC2F}" dt="2019-12-09T11:41:13.581" v="19"/>
          <ac:spMkLst>
            <pc:docMk/>
            <pc:sldMk cId="109857222" sldId="256"/>
            <ac:spMk id="9" creationId="{BD32A07D-C646-4CC0-BA93-76707E707231}"/>
          </ac:spMkLst>
        </pc:spChg>
        <pc:spChg chg="add">
          <ac:chgData name="Rachel Clark (1905799)" userId="S::1905799@student.uwtsd.ac.uk::85f1046e-0605-4f52-88c8-4891de812b65" providerId="AD" clId="Web-{4B195A19-94EC-40FB-A022-7637288BEC2F}" dt="2019-12-09T11:41:13.581" v="19"/>
          <ac:spMkLst>
            <pc:docMk/>
            <pc:sldMk cId="109857222" sldId="256"/>
            <ac:spMk id="14" creationId="{BF9FFE17-DE95-4821-ACC1-B90C95449294}"/>
          </ac:spMkLst>
        </pc:spChg>
        <pc:spChg chg="add">
          <ac:chgData name="Rachel Clark (1905799)" userId="S::1905799@student.uwtsd.ac.uk::85f1046e-0605-4f52-88c8-4891de812b65" providerId="AD" clId="Web-{4B195A19-94EC-40FB-A022-7637288BEC2F}" dt="2019-12-09T11:41:13.581" v="19"/>
          <ac:spMkLst>
            <pc:docMk/>
            <pc:sldMk cId="109857222" sldId="256"/>
            <ac:spMk id="16" creationId="{03CF76AF-FF72-4430-A772-05840329020B}"/>
          </ac:spMkLst>
        </pc:spChg>
        <pc:spChg chg="add">
          <ac:chgData name="Rachel Clark (1905799)" userId="S::1905799@student.uwtsd.ac.uk::85f1046e-0605-4f52-88c8-4891de812b65" providerId="AD" clId="Web-{4B195A19-94EC-40FB-A022-7637288BEC2F}" dt="2019-12-09T11:41:13.581" v="19"/>
          <ac:spMkLst>
            <pc:docMk/>
            <pc:sldMk cId="109857222" sldId="256"/>
            <ac:spMk id="18" creationId="{0B1C8180-2FDD-4202-8C45-4057CB1AB26F}"/>
          </ac:spMkLst>
        </pc:spChg>
        <pc:picChg chg="add mod ord">
          <ac:chgData name="Rachel Clark (1905799)" userId="S::1905799@student.uwtsd.ac.uk::85f1046e-0605-4f52-88c8-4891de812b65" providerId="AD" clId="Web-{4B195A19-94EC-40FB-A022-7637288BEC2F}" dt="2019-12-09T11:41:13.581" v="19"/>
          <ac:picMkLst>
            <pc:docMk/>
            <pc:sldMk cId="109857222" sldId="256"/>
            <ac:picMk id="4" creationId="{3B72E6F8-94C3-4BB8-89B5-6885C8204009}"/>
          </ac:picMkLst>
        </pc:picChg>
        <pc:cxnChg chg="add">
          <ac:chgData name="Rachel Clark (1905799)" userId="S::1905799@student.uwtsd.ac.uk::85f1046e-0605-4f52-88c8-4891de812b65" providerId="AD" clId="Web-{4B195A19-94EC-40FB-A022-7637288BEC2F}" dt="2019-12-09T11:41:13.581" v="19"/>
          <ac:cxnSpMkLst>
            <pc:docMk/>
            <pc:sldMk cId="109857222" sldId="256"/>
            <ac:cxnSpMk id="20" creationId="{D6E86CC6-13EA-4A88-86AD-CF27BF52CC95}"/>
          </ac:cxnSpMkLst>
        </pc:cxnChg>
        <pc:cxnChg chg="add">
          <ac:chgData name="Rachel Clark (1905799)" userId="S::1905799@student.uwtsd.ac.uk::85f1046e-0605-4f52-88c8-4891de812b65" providerId="AD" clId="Web-{4B195A19-94EC-40FB-A022-7637288BEC2F}" dt="2019-12-09T11:41:13.581" v="19"/>
          <ac:cxnSpMkLst>
            <pc:docMk/>
            <pc:sldMk cId="109857222" sldId="256"/>
            <ac:cxnSpMk id="22" creationId="{3F80B441-4F7D-4B40-8A13-FED03A1F3A16}"/>
          </ac:cxnSpMkLst>
        </pc:cxnChg>
        <pc:cxnChg chg="add">
          <ac:chgData name="Rachel Clark (1905799)" userId="S::1905799@student.uwtsd.ac.uk::85f1046e-0605-4f52-88c8-4891de812b65" providerId="AD" clId="Web-{4B195A19-94EC-40FB-A022-7637288BEC2F}" dt="2019-12-09T11:41:13.581" v="19"/>
          <ac:cxnSpMkLst>
            <pc:docMk/>
            <pc:sldMk cId="109857222" sldId="256"/>
            <ac:cxnSpMk id="24" creationId="{70C7FD1A-44B1-4E4C-B0C9-A8103DCCDCC2}"/>
          </ac:cxnSpMkLst>
        </pc:cxnChg>
      </pc:sldChg>
      <pc:sldMasterChg chg="del delSldLayout">
        <pc:chgData name="Rachel Clark (1905799)" userId="S::1905799@student.uwtsd.ac.uk::85f1046e-0605-4f52-88c8-4891de812b65" providerId="AD" clId="Web-{4B195A19-94EC-40FB-A022-7637288BEC2F}" dt="2019-12-09T11:40:01.440" v="0"/>
        <pc:sldMasterMkLst>
          <pc:docMk/>
          <pc:sldMasterMk cId="2460954070" sldId="2147483660"/>
        </pc:sldMasterMkLst>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2385387890" sldId="2147483661"/>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949138452" sldId="2147483662"/>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2591524520" sldId="2147483663"/>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1203092039" sldId="2147483664"/>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3733172339" sldId="2147483665"/>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3210312558" sldId="2147483666"/>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3146388984" sldId="2147483667"/>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3171841454" sldId="2147483668"/>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1718958274" sldId="2147483669"/>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2202905451" sldId="2147483670"/>
          </pc:sldLayoutMkLst>
        </pc:sldLayoutChg>
        <pc:sldLayoutChg chg="del">
          <pc:chgData name="Rachel Clark (1905799)" userId="S::1905799@student.uwtsd.ac.uk::85f1046e-0605-4f52-88c8-4891de812b65" providerId="AD" clId="Web-{4B195A19-94EC-40FB-A022-7637288BEC2F}" dt="2019-12-09T11:40:01.440" v="0"/>
          <pc:sldLayoutMkLst>
            <pc:docMk/>
            <pc:sldMasterMk cId="2460954070" sldId="2147483660"/>
            <pc:sldLayoutMk cId="3479445657" sldId="2147483671"/>
          </pc:sldLayoutMkLst>
        </pc:sldLayoutChg>
      </pc:sldMasterChg>
      <pc:sldMasterChg chg="add del addSldLayout delSldLayout">
        <pc:chgData name="Rachel Clark (1905799)" userId="S::1905799@student.uwtsd.ac.uk::85f1046e-0605-4f52-88c8-4891de812b65" providerId="AD" clId="Web-{4B195A19-94EC-40FB-A022-7637288BEC2F}" dt="2019-12-09T11:41:13.581" v="19"/>
        <pc:sldMasterMkLst>
          <pc:docMk/>
          <pc:sldMasterMk cId="3185862121" sldId="2147483736"/>
        </pc:sldMasterMkLst>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2998999288" sldId="2147483719"/>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1836620881" sldId="2147483720"/>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2894905950" sldId="2147483721"/>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230364084" sldId="2147483722"/>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1356770400" sldId="2147483723"/>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1979512943" sldId="2147483724"/>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2526459264" sldId="2147483725"/>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4247769902" sldId="2147483726"/>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1426712530" sldId="2147483727"/>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893045002" sldId="2147483728"/>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3672411690" sldId="2147483729"/>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295220037" sldId="2147483730"/>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2476402455" sldId="2147483731"/>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3095603371" sldId="2147483732"/>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3209894613" sldId="2147483733"/>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895760943" sldId="2147483734"/>
          </pc:sldLayoutMkLst>
        </pc:sldLayoutChg>
        <pc:sldLayoutChg chg="add del">
          <pc:chgData name="Rachel Clark (1905799)" userId="S::1905799@student.uwtsd.ac.uk::85f1046e-0605-4f52-88c8-4891de812b65" providerId="AD" clId="Web-{4B195A19-94EC-40FB-A022-7637288BEC2F}" dt="2019-12-09T11:41:13.581" v="19"/>
          <pc:sldLayoutMkLst>
            <pc:docMk/>
            <pc:sldMasterMk cId="3185862121" sldId="2147483736"/>
            <pc:sldLayoutMk cId="837146487" sldId="2147483735"/>
          </pc:sldLayoutMkLst>
        </pc:sldLayoutChg>
      </pc:sldMasterChg>
      <pc:sldMasterChg chg="add addSldLayout">
        <pc:chgData name="Rachel Clark (1905799)" userId="S::1905799@student.uwtsd.ac.uk::85f1046e-0605-4f52-88c8-4891de812b65" providerId="AD" clId="Web-{4B195A19-94EC-40FB-A022-7637288BEC2F}" dt="2019-12-09T11:41:13.581" v="19"/>
        <pc:sldMasterMkLst>
          <pc:docMk/>
          <pc:sldMasterMk cId="1273665814" sldId="2147483737"/>
        </pc:sldMasterMkLst>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1508465397" sldId="2147483738"/>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2220706171" sldId="2147483739"/>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110257210" sldId="2147483740"/>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1127337999" sldId="2147483741"/>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1062046867" sldId="2147483742"/>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1570230159" sldId="2147483743"/>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1136171196" sldId="2147483744"/>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4152081442" sldId="2147483745"/>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152275088" sldId="2147483746"/>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414853956" sldId="2147483747"/>
          </pc:sldLayoutMkLst>
        </pc:sldLayoutChg>
        <pc:sldLayoutChg chg="add">
          <pc:chgData name="Rachel Clark (1905799)" userId="S::1905799@student.uwtsd.ac.uk::85f1046e-0605-4f52-88c8-4891de812b65" providerId="AD" clId="Web-{4B195A19-94EC-40FB-A022-7637288BEC2F}" dt="2019-12-09T11:41:13.581" v="19"/>
          <pc:sldLayoutMkLst>
            <pc:docMk/>
            <pc:sldMasterMk cId="1273665814" sldId="2147483737"/>
            <pc:sldLayoutMk cId="3428554150" sldId="214748374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9C42D1-01D9-4DD4-A796-98FD6FBD01D0}" type="datetimeFigureOut">
              <a:rPr lang="en-GB"/>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FC799D-F7ED-4159-BF0C-2B770D09835A}" type="slidenum">
              <a:rPr lang="en-GB"/>
              <a:t>‹#›</a:t>
            </a:fld>
            <a:endParaRPr lang="en-GB"/>
          </a:p>
        </p:txBody>
      </p:sp>
    </p:spTree>
    <p:extLst>
      <p:ext uri="{BB962C8B-B14F-4D97-AF65-F5344CB8AC3E}">
        <p14:creationId xmlns:p14="http://schemas.microsoft.com/office/powerpoint/2010/main" val="1985037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Sustainability, </a:t>
            </a:r>
            <a:r>
              <a:rPr lang="en-US"/>
              <a:t>?  Sustainability is the ability to keep a given process working continuously. Environmental sustainability is the ability to maintain consistent standards of production of renewable energy sources, production of emissions, and reduction of non-renewable resources. Social stability is the capacity of a social system to work indefinitely at a given level of social well-being, like a family.  </a:t>
            </a:r>
          </a:p>
          <a:p>
            <a:r>
              <a:rPr lang="en-US"/>
              <a:t>   this presentation will take a look at what Ikea does as a sustainable company.</a:t>
            </a:r>
          </a:p>
          <a:p>
            <a:r>
              <a:rPr lang="en-US" dirty="0">
                <a:cs typeface="Calibri"/>
              </a:rPr>
              <a:t>Ikea, originally a </a:t>
            </a:r>
            <a:r>
              <a:rPr lang="en-US" dirty="0" err="1">
                <a:cs typeface="Calibri"/>
              </a:rPr>
              <a:t>swedish</a:t>
            </a:r>
            <a:r>
              <a:rPr lang="en-US" dirty="0">
                <a:cs typeface="Calibri"/>
              </a:rPr>
              <a:t> company began in 1984 when at the age of 17 Ingvar Kamprad came up with idea of Ikea, </a:t>
            </a:r>
            <a:r>
              <a:rPr lang="en-US" dirty="0" err="1">
                <a:cs typeface="Calibri"/>
              </a:rPr>
              <a:t>ikea</a:t>
            </a:r>
            <a:r>
              <a:rPr lang="en-US" dirty="0">
                <a:cs typeface="Calibri"/>
              </a:rPr>
              <a:t> has three sustainable pillars, Plants, wood, plastics, </a:t>
            </a:r>
          </a:p>
          <a:p>
            <a:r>
              <a:rPr lang="en-US">
                <a:cs typeface="Calibri"/>
              </a:rPr>
              <a:t>PLASTIC</a:t>
            </a:r>
          </a:p>
          <a:p>
            <a:r>
              <a:rPr lang="en-US" dirty="0">
                <a:cs typeface="Calibri"/>
              </a:rPr>
              <a:t> </a:t>
            </a:r>
            <a:r>
              <a:rPr lang="en-US" dirty="0"/>
              <a:t>all plastic utilized in their items will be founded on sustainable or reused material. they need to make increasingly maintainable plastic items our clients can appreciate and cherish. PLA is a case of a plastic that makes this possible, made using sustainable sources such as corn, sugar beet and sugar stick rather than pure fossil based.</a:t>
            </a:r>
            <a:endParaRPr lang="en-US" dirty="0">
              <a:cs typeface="Calibri"/>
            </a:endParaRPr>
          </a:p>
          <a:p>
            <a:r>
              <a:rPr lang="en-US" dirty="0"/>
              <a:t>Ikea have stopped using plastics in the cafes and restaurants and have been replaced with wooden or paper items, as have 1000’s of other companies, business are becoming more aware of the need to be more sustainable</a:t>
            </a:r>
            <a:endParaRPr lang="en-US" dirty="0">
              <a:cs typeface="Calibri"/>
            </a:endParaRPr>
          </a:p>
          <a:p>
            <a:r>
              <a:rPr lang="en-US">
                <a:cs typeface="Calibri"/>
              </a:rPr>
              <a:t>PLANT BASED</a:t>
            </a:r>
            <a:endParaRPr lang="en-US" dirty="0">
              <a:cs typeface="Calibri"/>
            </a:endParaRPr>
          </a:p>
          <a:p>
            <a:r>
              <a:rPr lang="en-US" dirty="0"/>
              <a:t> Some of humanity's greatest challenges remain unsustainable consumption . IKEA do not compromise on food quality and always strive to deliver delicious, affordable, nutritionally balanced and more sustainable choices. This is why the decision was made by the company  to create a range of </a:t>
            </a:r>
            <a:r>
              <a:rPr lang="en-US" dirty="0" err="1"/>
              <a:t>flavoursome</a:t>
            </a:r>
            <a:r>
              <a:rPr lang="en-US"/>
              <a:t> plant-based foods . You will reduce the carbon footprint of your food by up to 73% by changing eating habits, eating less or no meats at all, and also stopping eating and drinking dairy items to.</a:t>
            </a:r>
          </a:p>
          <a:p>
            <a:r>
              <a:rPr lang="en-US">
                <a:cs typeface="Calibri"/>
              </a:rPr>
              <a:t>WOOD</a:t>
            </a:r>
            <a:endParaRPr lang="en-US" dirty="0">
              <a:cs typeface="Calibri"/>
            </a:endParaRPr>
          </a:p>
          <a:p>
            <a:r>
              <a:rPr lang="en-US" dirty="0" err="1"/>
              <a:t>IKea</a:t>
            </a:r>
            <a:r>
              <a:rPr lang="en-US" dirty="0"/>
              <a:t> with WWF and many others to battle unlawful logging and advance dependable wood exchange. ensuring we have woods for all eternity. Woodlands house more than 66% known of earthbound species and are home to 80% of earthly biodiversity.</a:t>
            </a:r>
            <a:endParaRPr lang="en-US" dirty="0">
              <a:cs typeface="Calibri"/>
            </a:endParaRPr>
          </a:p>
          <a:p>
            <a:endParaRPr lang="en-US" dirty="0">
              <a:cs typeface="Calibri"/>
            </a:endParaRPr>
          </a:p>
          <a:p>
            <a:r>
              <a:rPr lang="en-US" dirty="0"/>
              <a:t>. IKEA is one of those forward-thinking global brands now implementing the circular economy.</a:t>
            </a:r>
            <a:endParaRPr lang="en-US" dirty="0">
              <a:cs typeface="Calibri"/>
            </a:endParaRPr>
          </a:p>
          <a:p>
            <a:r>
              <a:rPr lang="en-US"/>
              <a:t>It may be true to assume that people value their IKEA furniture less because it's cheap, but it seems to be somewhat far-fetched to think of someone disposing of furniture the way they dump fast fashion. Mass-produced and inexpensive furniture, if it is broken, donated or sold, not tossed in the waste, the furniture is more likely to be fixed. Only green, recyclable or recycled materials is obtained only by IKEA. This is not an easy task given the scale of its retail operations, but credit must be given for a grand vision.</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BFC799D-F7ED-4159-BF0C-2B770D09835A}" type="slidenum">
              <a:rPr lang="en-GB"/>
              <a:t>‹#›</a:t>
            </a:fld>
            <a:endParaRPr lang="en-GB"/>
          </a:p>
        </p:txBody>
      </p:sp>
    </p:spTree>
    <p:extLst>
      <p:ext uri="{BB962C8B-B14F-4D97-AF65-F5344CB8AC3E}">
        <p14:creationId xmlns:p14="http://schemas.microsoft.com/office/powerpoint/2010/main" val="310729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12/9/2019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08465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20706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12/9/2019</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0257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27337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62046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70230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36171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12/9/2019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152081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12/9/2019</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52275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4853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28554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12/9/2019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73665814"/>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hf sldNum="0" hdr="0" ftr="0" dt="0"/>
  <p:txStyles>
    <p:titleStyle>
      <a:lvl1pPr algn="l" defTabSz="914400" rtl="0" eaLnBrk="1" latinLnBrk="0" hangingPunct="1">
        <a:lnSpc>
          <a:spcPct val="90000"/>
        </a:lnSpc>
        <a:spcBef>
          <a:spcPct val="0"/>
        </a:spcBef>
        <a:buNone/>
        <a:defRPr lang="en-US" sz="36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72E6F8-94C3-4BB8-89B5-6885C8204009}"/>
              </a:ext>
            </a:extLst>
          </p:cNvPr>
          <p:cNvPicPr>
            <a:picLocks noChangeAspect="1"/>
          </p:cNvPicPr>
          <p:nvPr/>
        </p:nvPicPr>
        <p:blipFill rotWithShape="1">
          <a:blip r:embed="rId3"/>
          <a:srcRect t="15572"/>
          <a:stretch/>
        </p:blipFill>
        <p:spPr>
          <a:xfrm>
            <a:off x="20" y="-839"/>
            <a:ext cx="12191980" cy="6858000"/>
          </a:xfrm>
          <a:prstGeom prst="rect">
            <a:avLst/>
          </a:prstGeom>
        </p:spPr>
      </p:pic>
      <p:sp useBgFill="1">
        <p:nvSpPr>
          <p:cNvPr id="14" name="Rectangle 13">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1771132" y="2091263"/>
            <a:ext cx="8649738" cy="2590800"/>
          </a:xfrm>
        </p:spPr>
        <p:txBody>
          <a:bodyPr>
            <a:normAutofit/>
          </a:bodyPr>
          <a:lstStyle/>
          <a:p>
            <a:r>
              <a:rPr lang="en-GB">
                <a:ln>
                  <a:solidFill>
                    <a:srgbClr val="000000">
                      <a:lumMod val="75000"/>
                      <a:lumOff val="25000"/>
                      <a:alpha val="10000"/>
                    </a:srgbClr>
                  </a:solidFill>
                </a:ln>
                <a:effectLst>
                  <a:outerShdw blurRad="9525" dist="25400" dir="14640000" algn="tl" rotWithShape="0">
                    <a:srgbClr val="000000">
                      <a:alpha val="30000"/>
                    </a:srgbClr>
                  </a:outerShdw>
                </a:effectLst>
              </a:rPr>
              <a:t>Sustainabitlity</a:t>
            </a:r>
            <a:endParaRPr lang="en-GB"/>
          </a:p>
        </p:txBody>
      </p:sp>
      <p:sp>
        <p:nvSpPr>
          <p:cNvPr id="3" name="Subtitle 2"/>
          <p:cNvSpPr>
            <a:spLocks noGrp="1"/>
          </p:cNvSpPr>
          <p:nvPr>
            <p:ph type="subTitle" idx="1"/>
          </p:nvPr>
        </p:nvSpPr>
        <p:spPr>
          <a:xfrm>
            <a:off x="1771130" y="4682062"/>
            <a:ext cx="8652788" cy="457201"/>
          </a:xfrm>
        </p:spPr>
        <p:txBody>
          <a:bodyPr vert="horz" lIns="91440" tIns="45720" rIns="91440" bIns="45720" rtlCol="0" anchor="t">
            <a:normAutofit/>
          </a:bodyPr>
          <a:lstStyle/>
          <a:p>
            <a:r>
              <a:rPr lang="en-GB" sz="2000" dirty="0"/>
              <a:t>The Sustainability</a:t>
            </a:r>
            <a:r>
              <a:rPr lang="en-GB" dirty="0"/>
              <a:t> of </a:t>
            </a:r>
            <a:r>
              <a:rPr lang="en-GB" dirty="0" err="1"/>
              <a:t>ikea</a:t>
            </a:r>
            <a:endParaRPr lang="en-GB" dirty="0"/>
          </a:p>
        </p:txBody>
      </p:sp>
      <p:sp>
        <p:nvSpPr>
          <p:cNvPr id="18" name="Rectangle 17">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SavonVTI</vt:lpstr>
      <vt:lpstr>Sustainabitlity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115</cp:revision>
  <dcterms:created xsi:type="dcterms:W3CDTF">2019-12-09T11:38:46Z</dcterms:created>
  <dcterms:modified xsi:type="dcterms:W3CDTF">2019-12-09T12:12:28Z</dcterms:modified>
</cp:coreProperties>
</file>