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ink/ink1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427" r:id="rId3"/>
    <p:sldId id="430" r:id="rId4"/>
    <p:sldId id="432" r:id="rId5"/>
    <p:sldId id="438" r:id="rId6"/>
    <p:sldId id="439" r:id="rId7"/>
    <p:sldId id="440" r:id="rId8"/>
    <p:sldId id="433" r:id="rId9"/>
    <p:sldId id="304" r:id="rId10"/>
    <p:sldId id="442" r:id="rId11"/>
    <p:sldId id="443" r:id="rId12"/>
    <p:sldId id="437" r:id="rId13"/>
    <p:sldId id="441" r:id="rId14"/>
    <p:sldId id="434" r:id="rId15"/>
    <p:sldId id="444" r:id="rId16"/>
    <p:sldId id="435" r:id="rId17"/>
    <p:sldId id="436" r:id="rId18"/>
    <p:sldId id="445" r:id="rId19"/>
  </p:sldIdLst>
  <p:sldSz cx="12192000" cy="6858000"/>
  <p:notesSz cx="6858000" cy="9144000"/>
  <p:defaultTextStyle>
    <a:defPPr>
      <a:defRPr lang="it-IT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80E989C-F272-47F1-BC7B-713A9AE5BD07}" type="doc">
      <dgm:prSet loTypeId="urn:microsoft.com/office/officeart/2005/8/layout/vList2" loCatId="list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E989B2BD-87BE-46EC-B766-CCA99289247F}">
      <dgm:prSet/>
      <dgm:spPr/>
      <dgm:t>
        <a:bodyPr/>
        <a:lstStyle/>
        <a:p>
          <a:r>
            <a:rPr lang="en-GB" noProof="0" dirty="0"/>
            <a:t>Carcass construction/stiffness</a:t>
          </a:r>
        </a:p>
      </dgm:t>
    </dgm:pt>
    <dgm:pt modelId="{816F24DB-2127-41B2-9D02-64B1249BF45F}" type="parTrans" cxnId="{2324CBB9-AB06-4EDF-A3AA-59DCA9A73E6B}">
      <dgm:prSet/>
      <dgm:spPr/>
      <dgm:t>
        <a:bodyPr/>
        <a:lstStyle/>
        <a:p>
          <a:endParaRPr lang="en-US"/>
        </a:p>
      </dgm:t>
    </dgm:pt>
    <dgm:pt modelId="{B3742263-238F-41BC-A876-5A5CE2AB3BDB}" type="sibTrans" cxnId="{2324CBB9-AB06-4EDF-A3AA-59DCA9A73E6B}">
      <dgm:prSet/>
      <dgm:spPr/>
      <dgm:t>
        <a:bodyPr/>
        <a:lstStyle/>
        <a:p>
          <a:endParaRPr lang="en-US"/>
        </a:p>
      </dgm:t>
    </dgm:pt>
    <dgm:pt modelId="{3FBFE85C-D999-427F-95DE-1D8DD079EDD8}">
      <dgm:prSet/>
      <dgm:spPr/>
      <dgm:t>
        <a:bodyPr/>
        <a:lstStyle/>
        <a:p>
          <a:r>
            <a:rPr lang="en-GB" noProof="0" dirty="0"/>
            <a:t>Pressures</a:t>
          </a:r>
        </a:p>
      </dgm:t>
    </dgm:pt>
    <dgm:pt modelId="{0DA7753F-CC1A-4029-9F83-B15CC49171D8}" type="parTrans" cxnId="{BE64D94D-850A-4865-B034-54B2FA05608C}">
      <dgm:prSet/>
      <dgm:spPr/>
      <dgm:t>
        <a:bodyPr/>
        <a:lstStyle/>
        <a:p>
          <a:endParaRPr lang="en-US"/>
        </a:p>
      </dgm:t>
    </dgm:pt>
    <dgm:pt modelId="{E808DC53-7E86-445F-9B58-BAA8B8326733}" type="sibTrans" cxnId="{BE64D94D-850A-4865-B034-54B2FA05608C}">
      <dgm:prSet/>
      <dgm:spPr/>
      <dgm:t>
        <a:bodyPr/>
        <a:lstStyle/>
        <a:p>
          <a:endParaRPr lang="en-US"/>
        </a:p>
      </dgm:t>
    </dgm:pt>
    <dgm:pt modelId="{5BE1E4FA-7507-4E69-87AF-EDB73F933229}">
      <dgm:prSet/>
      <dgm:spPr/>
      <dgm:t>
        <a:bodyPr/>
        <a:lstStyle/>
        <a:p>
          <a:r>
            <a:rPr lang="en-GB" noProof="0" dirty="0"/>
            <a:t>Coefficient of friction</a:t>
          </a:r>
        </a:p>
      </dgm:t>
    </dgm:pt>
    <dgm:pt modelId="{9A71E28F-5639-4C64-9A81-0DDB388D62F4}" type="parTrans" cxnId="{E7DF9B94-ABBF-472C-A4F3-664FAB2EAF1F}">
      <dgm:prSet/>
      <dgm:spPr/>
      <dgm:t>
        <a:bodyPr/>
        <a:lstStyle/>
        <a:p>
          <a:endParaRPr lang="en-US"/>
        </a:p>
      </dgm:t>
    </dgm:pt>
    <dgm:pt modelId="{AEC9FBE1-587C-4FFE-8C12-C927D9B56A2A}" type="sibTrans" cxnId="{E7DF9B94-ABBF-472C-A4F3-664FAB2EAF1F}">
      <dgm:prSet/>
      <dgm:spPr/>
      <dgm:t>
        <a:bodyPr/>
        <a:lstStyle/>
        <a:p>
          <a:endParaRPr lang="en-US"/>
        </a:p>
      </dgm:t>
    </dgm:pt>
    <dgm:pt modelId="{D9D10AB9-1349-4504-8251-BA108927017A}">
      <dgm:prSet/>
      <dgm:spPr/>
      <dgm:t>
        <a:bodyPr/>
        <a:lstStyle/>
        <a:p>
          <a:r>
            <a:rPr lang="en-GB" noProof="0" dirty="0"/>
            <a:t>Temperature</a:t>
          </a:r>
        </a:p>
      </dgm:t>
    </dgm:pt>
    <dgm:pt modelId="{DDCD7F5A-A033-4255-A9A8-C41A0E4CD88A}" type="parTrans" cxnId="{C4F28733-B682-4D78-A3C2-22018E1A6EB5}">
      <dgm:prSet/>
      <dgm:spPr/>
      <dgm:t>
        <a:bodyPr/>
        <a:lstStyle/>
        <a:p>
          <a:endParaRPr lang="en-US"/>
        </a:p>
      </dgm:t>
    </dgm:pt>
    <dgm:pt modelId="{1697A7A2-9E27-4E6F-904A-87E50BD0453D}" type="sibTrans" cxnId="{C4F28733-B682-4D78-A3C2-22018E1A6EB5}">
      <dgm:prSet/>
      <dgm:spPr/>
      <dgm:t>
        <a:bodyPr/>
        <a:lstStyle/>
        <a:p>
          <a:endParaRPr lang="en-US"/>
        </a:p>
      </dgm:t>
    </dgm:pt>
    <dgm:pt modelId="{F1B24848-1C17-45CB-98DC-DD76EB888464}">
      <dgm:prSet/>
      <dgm:spPr/>
      <dgm:t>
        <a:bodyPr/>
        <a:lstStyle/>
        <a:p>
          <a:r>
            <a:rPr lang="en-GB" noProof="0" dirty="0"/>
            <a:t>Contact patch attitude</a:t>
          </a:r>
        </a:p>
      </dgm:t>
    </dgm:pt>
    <dgm:pt modelId="{5516770C-976C-4D57-AAE3-6F8DF9B26D4B}" type="parTrans" cxnId="{8F354114-65FD-47BD-ADD6-598A3D6FA8BC}">
      <dgm:prSet/>
      <dgm:spPr/>
      <dgm:t>
        <a:bodyPr/>
        <a:lstStyle/>
        <a:p>
          <a:endParaRPr lang="en-US"/>
        </a:p>
      </dgm:t>
    </dgm:pt>
    <dgm:pt modelId="{52E92F31-B0E6-463E-A91C-55FCFE0E32C2}" type="sibTrans" cxnId="{8F354114-65FD-47BD-ADD6-598A3D6FA8BC}">
      <dgm:prSet/>
      <dgm:spPr/>
      <dgm:t>
        <a:bodyPr/>
        <a:lstStyle/>
        <a:p>
          <a:endParaRPr lang="en-US"/>
        </a:p>
      </dgm:t>
    </dgm:pt>
    <dgm:pt modelId="{DF282B38-41DB-488E-B0C3-66C233BBEB12}">
      <dgm:prSet/>
      <dgm:spPr/>
      <dgm:t>
        <a:bodyPr/>
        <a:lstStyle/>
        <a:p>
          <a:r>
            <a:rPr lang="en-GB" noProof="0" dirty="0"/>
            <a:t>Slip amount</a:t>
          </a:r>
        </a:p>
      </dgm:t>
    </dgm:pt>
    <dgm:pt modelId="{1D8D7D7D-77CF-4C9F-A0EC-5C27D83D6141}" type="parTrans" cxnId="{749F70E9-A91B-4B38-97F0-0417517757D8}">
      <dgm:prSet/>
      <dgm:spPr/>
      <dgm:t>
        <a:bodyPr/>
        <a:lstStyle/>
        <a:p>
          <a:endParaRPr lang="en-US"/>
        </a:p>
      </dgm:t>
    </dgm:pt>
    <dgm:pt modelId="{40B8FC01-90E5-4E47-96D7-FE673B1194BC}" type="sibTrans" cxnId="{749F70E9-A91B-4B38-97F0-0417517757D8}">
      <dgm:prSet/>
      <dgm:spPr/>
      <dgm:t>
        <a:bodyPr/>
        <a:lstStyle/>
        <a:p>
          <a:endParaRPr lang="en-US"/>
        </a:p>
      </dgm:t>
    </dgm:pt>
    <dgm:pt modelId="{B1160F85-026C-4F75-84FE-2ECA13476FAC}" type="pres">
      <dgm:prSet presAssocID="{980E989C-F272-47F1-BC7B-713A9AE5BD07}" presName="linear" presStyleCnt="0">
        <dgm:presLayoutVars>
          <dgm:animLvl val="lvl"/>
          <dgm:resizeHandles val="exact"/>
        </dgm:presLayoutVars>
      </dgm:prSet>
      <dgm:spPr/>
    </dgm:pt>
    <dgm:pt modelId="{2A30D8CA-8D75-4BC1-A0A7-3DC8100A94B3}" type="pres">
      <dgm:prSet presAssocID="{E989B2BD-87BE-46EC-B766-CCA99289247F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4A474D7D-7230-4E64-ABFF-8DE2B4905422}" type="pres">
      <dgm:prSet presAssocID="{B3742263-238F-41BC-A876-5A5CE2AB3BDB}" presName="spacer" presStyleCnt="0"/>
      <dgm:spPr/>
    </dgm:pt>
    <dgm:pt modelId="{2B6150D6-0BD7-4E3C-868C-35FF1C83279B}" type="pres">
      <dgm:prSet presAssocID="{3FBFE85C-D999-427F-95DE-1D8DD079EDD8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14612A99-88BC-4935-A805-25DE7FB81B1D}" type="pres">
      <dgm:prSet presAssocID="{E808DC53-7E86-445F-9B58-BAA8B8326733}" presName="spacer" presStyleCnt="0"/>
      <dgm:spPr/>
    </dgm:pt>
    <dgm:pt modelId="{8BF3514C-E8D9-45AD-BEBC-57DE42E914D6}" type="pres">
      <dgm:prSet presAssocID="{5BE1E4FA-7507-4E69-87AF-EDB73F933229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FD8484E3-09F0-4729-9152-1E1613E7D3CD}" type="pres">
      <dgm:prSet presAssocID="{AEC9FBE1-587C-4FFE-8C12-C927D9B56A2A}" presName="spacer" presStyleCnt="0"/>
      <dgm:spPr/>
    </dgm:pt>
    <dgm:pt modelId="{2353EA9A-D03E-4CD2-9EDA-BEBC9B43631B}" type="pres">
      <dgm:prSet presAssocID="{D9D10AB9-1349-4504-8251-BA108927017A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B065543E-B5E7-4301-8B34-30090E195847}" type="pres">
      <dgm:prSet presAssocID="{1697A7A2-9E27-4E6F-904A-87E50BD0453D}" presName="spacer" presStyleCnt="0"/>
      <dgm:spPr/>
    </dgm:pt>
    <dgm:pt modelId="{EB424ABC-1C08-4F3F-B1D2-91009B30CCDB}" type="pres">
      <dgm:prSet presAssocID="{F1B24848-1C17-45CB-98DC-DD76EB888464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BD591196-B362-423A-B046-9A5115A49062}" type="pres">
      <dgm:prSet presAssocID="{52E92F31-B0E6-463E-A91C-55FCFE0E32C2}" presName="spacer" presStyleCnt="0"/>
      <dgm:spPr/>
    </dgm:pt>
    <dgm:pt modelId="{4798932B-BAF7-4366-B0AD-D4C73DD3FB54}" type="pres">
      <dgm:prSet presAssocID="{DF282B38-41DB-488E-B0C3-66C233BBEB12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8F354114-65FD-47BD-ADD6-598A3D6FA8BC}" srcId="{980E989C-F272-47F1-BC7B-713A9AE5BD07}" destId="{F1B24848-1C17-45CB-98DC-DD76EB888464}" srcOrd="4" destOrd="0" parTransId="{5516770C-976C-4D57-AAE3-6F8DF9B26D4B}" sibTransId="{52E92F31-B0E6-463E-A91C-55FCFE0E32C2}"/>
    <dgm:cxn modelId="{C4F28733-B682-4D78-A3C2-22018E1A6EB5}" srcId="{980E989C-F272-47F1-BC7B-713A9AE5BD07}" destId="{D9D10AB9-1349-4504-8251-BA108927017A}" srcOrd="3" destOrd="0" parTransId="{DDCD7F5A-A033-4255-A9A8-C41A0E4CD88A}" sibTransId="{1697A7A2-9E27-4E6F-904A-87E50BD0453D}"/>
    <dgm:cxn modelId="{406C373D-7CCD-451D-9738-29BB4AA71CC2}" type="presOf" srcId="{D9D10AB9-1349-4504-8251-BA108927017A}" destId="{2353EA9A-D03E-4CD2-9EDA-BEBC9B43631B}" srcOrd="0" destOrd="0" presId="urn:microsoft.com/office/officeart/2005/8/layout/vList2"/>
    <dgm:cxn modelId="{3B75BE3F-198C-4CA7-A8D8-FA8B4DDC7ACB}" type="presOf" srcId="{980E989C-F272-47F1-BC7B-713A9AE5BD07}" destId="{B1160F85-026C-4F75-84FE-2ECA13476FAC}" srcOrd="0" destOrd="0" presId="urn:microsoft.com/office/officeart/2005/8/layout/vList2"/>
    <dgm:cxn modelId="{BE64D94D-850A-4865-B034-54B2FA05608C}" srcId="{980E989C-F272-47F1-BC7B-713A9AE5BD07}" destId="{3FBFE85C-D999-427F-95DE-1D8DD079EDD8}" srcOrd="1" destOrd="0" parTransId="{0DA7753F-CC1A-4029-9F83-B15CC49171D8}" sibTransId="{E808DC53-7E86-445F-9B58-BAA8B8326733}"/>
    <dgm:cxn modelId="{95779F52-EC7E-43F2-9F7A-954A2CEA4621}" type="presOf" srcId="{DF282B38-41DB-488E-B0C3-66C233BBEB12}" destId="{4798932B-BAF7-4366-B0AD-D4C73DD3FB54}" srcOrd="0" destOrd="0" presId="urn:microsoft.com/office/officeart/2005/8/layout/vList2"/>
    <dgm:cxn modelId="{50245168-2DFC-46B3-A73A-648C8B3DF922}" type="presOf" srcId="{3FBFE85C-D999-427F-95DE-1D8DD079EDD8}" destId="{2B6150D6-0BD7-4E3C-868C-35FF1C83279B}" srcOrd="0" destOrd="0" presId="urn:microsoft.com/office/officeart/2005/8/layout/vList2"/>
    <dgm:cxn modelId="{E75BB373-4728-422D-B211-EC61EDBD7ACE}" type="presOf" srcId="{5BE1E4FA-7507-4E69-87AF-EDB73F933229}" destId="{8BF3514C-E8D9-45AD-BEBC-57DE42E914D6}" srcOrd="0" destOrd="0" presId="urn:microsoft.com/office/officeart/2005/8/layout/vList2"/>
    <dgm:cxn modelId="{E7DF9B94-ABBF-472C-A4F3-664FAB2EAF1F}" srcId="{980E989C-F272-47F1-BC7B-713A9AE5BD07}" destId="{5BE1E4FA-7507-4E69-87AF-EDB73F933229}" srcOrd="2" destOrd="0" parTransId="{9A71E28F-5639-4C64-9A81-0DDB388D62F4}" sibTransId="{AEC9FBE1-587C-4FFE-8C12-C927D9B56A2A}"/>
    <dgm:cxn modelId="{2324CBB9-AB06-4EDF-A3AA-59DCA9A73E6B}" srcId="{980E989C-F272-47F1-BC7B-713A9AE5BD07}" destId="{E989B2BD-87BE-46EC-B766-CCA99289247F}" srcOrd="0" destOrd="0" parTransId="{816F24DB-2127-41B2-9D02-64B1249BF45F}" sibTransId="{B3742263-238F-41BC-A876-5A5CE2AB3BDB}"/>
    <dgm:cxn modelId="{9E0CE8C1-6D22-4D3C-94A1-7BC4A4727C5E}" type="presOf" srcId="{F1B24848-1C17-45CB-98DC-DD76EB888464}" destId="{EB424ABC-1C08-4F3F-B1D2-91009B30CCDB}" srcOrd="0" destOrd="0" presId="urn:microsoft.com/office/officeart/2005/8/layout/vList2"/>
    <dgm:cxn modelId="{2670FFDD-92E1-40F3-B905-1DDF44FC5705}" type="presOf" srcId="{E989B2BD-87BE-46EC-B766-CCA99289247F}" destId="{2A30D8CA-8D75-4BC1-A0A7-3DC8100A94B3}" srcOrd="0" destOrd="0" presId="urn:microsoft.com/office/officeart/2005/8/layout/vList2"/>
    <dgm:cxn modelId="{749F70E9-A91B-4B38-97F0-0417517757D8}" srcId="{980E989C-F272-47F1-BC7B-713A9AE5BD07}" destId="{DF282B38-41DB-488E-B0C3-66C233BBEB12}" srcOrd="5" destOrd="0" parTransId="{1D8D7D7D-77CF-4C9F-A0EC-5C27D83D6141}" sibTransId="{40B8FC01-90E5-4E47-96D7-FE673B1194BC}"/>
    <dgm:cxn modelId="{2E82539D-0DFE-47D0-BA30-CD1C469326C9}" type="presParOf" srcId="{B1160F85-026C-4F75-84FE-2ECA13476FAC}" destId="{2A30D8CA-8D75-4BC1-A0A7-3DC8100A94B3}" srcOrd="0" destOrd="0" presId="urn:microsoft.com/office/officeart/2005/8/layout/vList2"/>
    <dgm:cxn modelId="{B4EDB304-B2C9-467D-AB50-714785A868B6}" type="presParOf" srcId="{B1160F85-026C-4F75-84FE-2ECA13476FAC}" destId="{4A474D7D-7230-4E64-ABFF-8DE2B4905422}" srcOrd="1" destOrd="0" presId="urn:microsoft.com/office/officeart/2005/8/layout/vList2"/>
    <dgm:cxn modelId="{52808935-C3EC-4E79-B00C-01B977E54578}" type="presParOf" srcId="{B1160F85-026C-4F75-84FE-2ECA13476FAC}" destId="{2B6150D6-0BD7-4E3C-868C-35FF1C83279B}" srcOrd="2" destOrd="0" presId="urn:microsoft.com/office/officeart/2005/8/layout/vList2"/>
    <dgm:cxn modelId="{9D7570FC-E49E-4FA7-A6F8-23E91FE91D2F}" type="presParOf" srcId="{B1160F85-026C-4F75-84FE-2ECA13476FAC}" destId="{14612A99-88BC-4935-A805-25DE7FB81B1D}" srcOrd="3" destOrd="0" presId="urn:microsoft.com/office/officeart/2005/8/layout/vList2"/>
    <dgm:cxn modelId="{C0904059-76B2-4C9F-8321-28922EFEC5B7}" type="presParOf" srcId="{B1160F85-026C-4F75-84FE-2ECA13476FAC}" destId="{8BF3514C-E8D9-45AD-BEBC-57DE42E914D6}" srcOrd="4" destOrd="0" presId="urn:microsoft.com/office/officeart/2005/8/layout/vList2"/>
    <dgm:cxn modelId="{29EAA966-94B0-4C13-B015-59ACF0058291}" type="presParOf" srcId="{B1160F85-026C-4F75-84FE-2ECA13476FAC}" destId="{FD8484E3-09F0-4729-9152-1E1613E7D3CD}" srcOrd="5" destOrd="0" presId="urn:microsoft.com/office/officeart/2005/8/layout/vList2"/>
    <dgm:cxn modelId="{043F4C54-3EEA-423D-8520-51486BADF967}" type="presParOf" srcId="{B1160F85-026C-4F75-84FE-2ECA13476FAC}" destId="{2353EA9A-D03E-4CD2-9EDA-BEBC9B43631B}" srcOrd="6" destOrd="0" presId="urn:microsoft.com/office/officeart/2005/8/layout/vList2"/>
    <dgm:cxn modelId="{2E824881-D2B8-476F-81AD-0E4BE6A7ACD0}" type="presParOf" srcId="{B1160F85-026C-4F75-84FE-2ECA13476FAC}" destId="{B065543E-B5E7-4301-8B34-30090E195847}" srcOrd="7" destOrd="0" presId="urn:microsoft.com/office/officeart/2005/8/layout/vList2"/>
    <dgm:cxn modelId="{30ECD997-D7D1-43BA-852E-0BA99A8ACB05}" type="presParOf" srcId="{B1160F85-026C-4F75-84FE-2ECA13476FAC}" destId="{EB424ABC-1C08-4F3F-B1D2-91009B30CCDB}" srcOrd="8" destOrd="0" presId="urn:microsoft.com/office/officeart/2005/8/layout/vList2"/>
    <dgm:cxn modelId="{3E203FE8-6497-4500-90F6-068A374399BD}" type="presParOf" srcId="{B1160F85-026C-4F75-84FE-2ECA13476FAC}" destId="{BD591196-B362-423A-B046-9A5115A49062}" srcOrd="9" destOrd="0" presId="urn:microsoft.com/office/officeart/2005/8/layout/vList2"/>
    <dgm:cxn modelId="{E25A44BD-380C-4F25-BCCC-7FCA062A996D}" type="presParOf" srcId="{B1160F85-026C-4F75-84FE-2ECA13476FAC}" destId="{4798932B-BAF7-4366-B0AD-D4C73DD3FB54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30D8CA-8D75-4BC1-A0A7-3DC8100A94B3}">
      <dsp:nvSpPr>
        <dsp:cNvPr id="0" name=""/>
        <dsp:cNvSpPr/>
      </dsp:nvSpPr>
      <dsp:spPr>
        <a:xfrm>
          <a:off x="0" y="72008"/>
          <a:ext cx="5181600" cy="6388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noProof="0" dirty="0"/>
            <a:t>Carcass construction/stiffness</a:t>
          </a:r>
        </a:p>
      </dsp:txBody>
      <dsp:txXfrm>
        <a:off x="31185" y="103193"/>
        <a:ext cx="5119230" cy="576450"/>
      </dsp:txXfrm>
    </dsp:sp>
    <dsp:sp modelId="{2B6150D6-0BD7-4E3C-868C-35FF1C83279B}">
      <dsp:nvSpPr>
        <dsp:cNvPr id="0" name=""/>
        <dsp:cNvSpPr/>
      </dsp:nvSpPr>
      <dsp:spPr>
        <a:xfrm>
          <a:off x="0" y="785709"/>
          <a:ext cx="5181600" cy="6388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noProof="0" dirty="0"/>
            <a:t>Pressures</a:t>
          </a:r>
        </a:p>
      </dsp:txBody>
      <dsp:txXfrm>
        <a:off x="31185" y="816894"/>
        <a:ext cx="5119230" cy="576450"/>
      </dsp:txXfrm>
    </dsp:sp>
    <dsp:sp modelId="{8BF3514C-E8D9-45AD-BEBC-57DE42E914D6}">
      <dsp:nvSpPr>
        <dsp:cNvPr id="0" name=""/>
        <dsp:cNvSpPr/>
      </dsp:nvSpPr>
      <dsp:spPr>
        <a:xfrm>
          <a:off x="0" y="1499409"/>
          <a:ext cx="5181600" cy="6388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noProof="0" dirty="0"/>
            <a:t>Coefficient of friction</a:t>
          </a:r>
        </a:p>
      </dsp:txBody>
      <dsp:txXfrm>
        <a:off x="31185" y="1530594"/>
        <a:ext cx="5119230" cy="576450"/>
      </dsp:txXfrm>
    </dsp:sp>
    <dsp:sp modelId="{2353EA9A-D03E-4CD2-9EDA-BEBC9B43631B}">
      <dsp:nvSpPr>
        <dsp:cNvPr id="0" name=""/>
        <dsp:cNvSpPr/>
      </dsp:nvSpPr>
      <dsp:spPr>
        <a:xfrm>
          <a:off x="0" y="2213109"/>
          <a:ext cx="5181600" cy="6388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noProof="0" dirty="0"/>
            <a:t>Temperature</a:t>
          </a:r>
        </a:p>
      </dsp:txBody>
      <dsp:txXfrm>
        <a:off x="31185" y="2244294"/>
        <a:ext cx="5119230" cy="576450"/>
      </dsp:txXfrm>
    </dsp:sp>
    <dsp:sp modelId="{EB424ABC-1C08-4F3F-B1D2-91009B30CCDB}">
      <dsp:nvSpPr>
        <dsp:cNvPr id="0" name=""/>
        <dsp:cNvSpPr/>
      </dsp:nvSpPr>
      <dsp:spPr>
        <a:xfrm>
          <a:off x="0" y="2926809"/>
          <a:ext cx="5181600" cy="6388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noProof="0" dirty="0"/>
            <a:t>Contact patch attitude</a:t>
          </a:r>
        </a:p>
      </dsp:txBody>
      <dsp:txXfrm>
        <a:off x="31185" y="2957994"/>
        <a:ext cx="5119230" cy="576450"/>
      </dsp:txXfrm>
    </dsp:sp>
    <dsp:sp modelId="{4798932B-BAF7-4366-B0AD-D4C73DD3FB54}">
      <dsp:nvSpPr>
        <dsp:cNvPr id="0" name=""/>
        <dsp:cNvSpPr/>
      </dsp:nvSpPr>
      <dsp:spPr>
        <a:xfrm>
          <a:off x="0" y="3640509"/>
          <a:ext cx="5181600" cy="6388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noProof="0" dirty="0"/>
            <a:t>Slip amount</a:t>
          </a:r>
        </a:p>
      </dsp:txBody>
      <dsp:txXfrm>
        <a:off x="31185" y="3671694"/>
        <a:ext cx="5119230" cy="5764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9T02:07:20.216"/>
    </inkml:context>
    <inkml:brush xml:id="br0">
      <inkml:brushProperty name="width" value="0.035" units="cm"/>
      <inkml:brushProperty name="height" value="0.035" units="cm"/>
      <inkml:brushProperty name="color" value="#FFFFFF"/>
    </inkml:brush>
  </inkml:definitions>
  <inkml:trace contextRef="#ctx0" brushRef="#br0">1 1 24575,'0'0'-8191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A5E56B-4CF7-98B1-7B7D-46C8A63DD3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3DCD70-64C7-FC8D-F9CF-A5D4722F56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D8BBD9-9728-77DD-A10E-ADCB9CE0F5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1AD4552-51F1-4A06-A91F-497C3AC0BCEB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6BF46-309D-7F5B-8D28-C1C28658DF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89FF1-A56C-81FA-B2CC-691A64537A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3210FFD-60E9-4018-9ED4-AE2AEB125F56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50146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B0DB76-DAB6-F7EC-C6DF-D376E7693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69437"/>
            <a:ext cx="10515600" cy="1088571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C0B1CB-7587-2A2F-0F0E-33E339BD1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" y="2561545"/>
            <a:ext cx="10515600" cy="3291859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8BBA62-F8A8-EFB2-DE04-67426C1D66D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1AD4552-51F1-4A06-A91F-497C3AC0BCEB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F048CC-4C07-D9C3-4F94-76F3F970F8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CB0D6D-9109-E746-42EF-52AA47418F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3210FFD-60E9-4018-9ED4-AE2AEB125F56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9172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A90C46-06A0-6113-94FE-DDC2FC745B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C4D4BB-81C3-FCBB-38CC-8E74F8777A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05F7AD-6F07-E21D-8AB8-2A8B82B61BD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1AD4552-51F1-4A06-A91F-497C3AC0BCEB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57A85B-EAAC-9BB3-5157-4C58BB5EBB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CD34F9-F6BD-3A4D-C3D6-812DAE6319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3210FFD-60E9-4018-9ED4-AE2AEB125F56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41006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744525-7BF2-2B31-BC6B-D26BCB27AF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110866-E800-7732-DA1D-3937CE9DB7E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978B9E-093F-CC03-112C-D619D44DA2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0A563C-2B03-5DBD-8855-EA78FADC6CD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1AD4552-51F1-4A06-A91F-497C3AC0BCEB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CA8241-95FF-4437-B797-95FC3D97F1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781C72-E72A-1844-FB68-A29E22B5F1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3210FFD-60E9-4018-9ED4-AE2AEB125F56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22108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D6E180-E520-A575-F763-46F860E0BF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0DB2C4-CBF1-E665-733D-7818092889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4E2E01-5725-699E-E8E5-CEAA9C0AC8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965934D-C29C-87DD-3CD4-3915D67E198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C46D305-E199-446E-2B2A-F03EC122004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B586177-6858-AB79-F4A4-139E5CACFB0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1AD4552-51F1-4A06-A91F-497C3AC0BCEB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3A83618-0680-7E87-9469-A3D153C6BD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A589F00-F60A-81BF-CED4-2979E049F6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3210FFD-60E9-4018-9ED4-AE2AEB125F56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03247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ACA364-2E01-C2CF-63ED-FC521B42AC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850BB9-DD77-9B76-6217-836EC16DB60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1AD4552-51F1-4A06-A91F-497C3AC0BCEB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A6D28A0-144C-6028-DACC-3C7AD5F213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1DC5F4A-088F-5CB2-8518-69BBF12796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3210FFD-60E9-4018-9ED4-AE2AEB125F56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3626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11A83E4-71F1-B4C0-9FEF-B48B5F6C0EC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1AD4552-51F1-4A06-A91F-497C3AC0BCEB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B409C1-02B2-44A0-F4CA-654D857ED3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9864EA-3F6A-BF4F-8893-D63E719082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3210FFD-60E9-4018-9ED4-AE2AEB125F56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74566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DDEACB-DAC8-94E0-12BE-5232ABD1C9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E3B551-B381-9B67-46A3-1C8BE6B51C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77DFE5-D5E7-FF5A-E9F1-C3E298255F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724C4D-D8DB-1A36-C5C1-DE45A60AF8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1AD4552-51F1-4A06-A91F-497C3AC0BCEB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F496C5E-BB05-31F4-075F-7EDB2E795C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D16D94B-18A7-7324-3395-75A0D30B55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3210FFD-60E9-4018-9ED4-AE2AEB125F56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55706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BCDB7D-BDBB-0C46-F378-1A7A3790C0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D38A3C3-BCC4-8A24-8EBA-3F716C45E23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A51E14F-0EF8-4CFF-588A-6A19467E194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13FC5D-8A78-2058-D582-FF9B337284B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1AD4552-51F1-4A06-A91F-497C3AC0BCEB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4E774B-1805-A826-E6F6-531DE4C3A3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15AC57-B6DA-8F6E-D4E8-A2DBC0335D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3210FFD-60E9-4018-9ED4-AE2AEB125F56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1691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D9EEA1-1FDB-71D4-F4FA-ABD4D02049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90504AB-F63C-3D08-94F0-10AA3FC56A0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33A864-20FC-EB74-3224-605D0FB1BDB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1AD4552-51F1-4A06-A91F-497C3AC0BCEB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DBBC61-2F1D-31AE-AE23-1C0DC7A5EC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37082D-9935-BCD0-7F7C-2E8879F926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3210FFD-60E9-4018-9ED4-AE2AEB125F56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13646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B27896E-BB8D-27D5-0B82-172827236D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DF3386C-7D67-D988-5989-BE25509FE9A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726D87-8640-4BA7-06F2-3BC2074D3F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1AD4552-51F1-4A06-A91F-497C3AC0BCEB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F1095B-0245-364C-1161-963CEF0472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5A07D3-6F83-BE0B-E824-1C400D2B2E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3210FFD-60E9-4018-9ED4-AE2AEB125F56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320858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39735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554533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369338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053635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84822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31042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425297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357093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059786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364575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71260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AD56E79-C0EB-06EB-EC29-AA66929E2C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47162"/>
            <a:ext cx="10515600" cy="100965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Title (topic)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C5FC61-F249-1340-D9FB-A57DB4FC0E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44894" y="2835642"/>
            <a:ext cx="10515600" cy="30169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Module</a:t>
            </a:r>
          </a:p>
          <a:p>
            <a:pPr lvl="1"/>
            <a:r>
              <a:rPr lang="en-US" dirty="0"/>
              <a:t>Lecture number x/y</a:t>
            </a:r>
          </a:p>
          <a:p>
            <a:pPr lvl="2"/>
            <a:r>
              <a:rPr lang="en-US" dirty="0"/>
              <a:t>Week x/y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8BA7A8-0AEC-BC34-E93D-6BE00E6D87E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31D5CC-9EF4-C1A0-5A3C-47312E3578E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3210FFD-60E9-4018-9ED4-AE2AEB125F56}" type="slidenum">
              <a:rPr lang="en-GB" smtClean="0"/>
              <a:t>‹Nº›</a:t>
            </a:fld>
            <a:endParaRPr lang="en-GB" dirty="0"/>
          </a:p>
        </p:txBody>
      </p:sp>
      <p:pic>
        <p:nvPicPr>
          <p:cNvPr id="11" name="Picture 32">
            <a:extLst>
              <a:ext uri="{FF2B5EF4-FFF2-40B4-BE49-F238E27FC236}">
                <a16:creationId xmlns:a16="http://schemas.microsoft.com/office/drawing/2014/main" id="{6A977DDE-2079-945A-919E-C6808C03E63B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12" name="Picture 39">
            <a:extLst>
              <a:ext uri="{FF2B5EF4-FFF2-40B4-BE49-F238E27FC236}">
                <a16:creationId xmlns:a16="http://schemas.microsoft.com/office/drawing/2014/main" id="{BC57049C-2017-8DDF-2B64-61B7843C9FAF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249952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252AC3-FAD8-47A9-9B89-C3DCCFA5EE4D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F703BF-AC4E-40B2-B6C5-6DCD5D8418B8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03093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9.jpeg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gi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1.png"/><Relationship Id="rId5" Type="http://schemas.openxmlformats.org/officeDocument/2006/relationships/image" Target="../media/image190.png"/><Relationship Id="rId4" Type="http://schemas.openxmlformats.org/officeDocument/2006/relationships/customXml" Target="../ink/ink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5B6C57F6-EB6B-D31A-46A0-56DDB2935E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/>
          <a:lstStyle/>
          <a:p>
            <a:r>
              <a:rPr lang="en-GB" noProof="0" dirty="0"/>
              <a:t>Tyre performance analysis of Sport 2000 MCR race car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8DBB2C19-0081-0A24-EC39-CBFE06824A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7"/>
            <a:ext cx="9144000" cy="2788715"/>
          </a:xfrm>
        </p:spPr>
        <p:txBody>
          <a:bodyPr>
            <a:normAutofit fontScale="92500" lnSpcReduction="10000"/>
          </a:bodyPr>
          <a:lstStyle/>
          <a:p>
            <a:r>
              <a:rPr lang="en-GB" noProof="0" dirty="0"/>
              <a:t>University of Wales Trinity Saint David</a:t>
            </a:r>
          </a:p>
          <a:p>
            <a:r>
              <a:rPr lang="en-GB" noProof="0" dirty="0"/>
              <a:t>Wales Institute of Science &amp; Art</a:t>
            </a:r>
          </a:p>
          <a:p>
            <a:r>
              <a:rPr lang="en-GB" noProof="0" dirty="0"/>
              <a:t>Research Methods ACHA7027</a:t>
            </a:r>
          </a:p>
          <a:p>
            <a:endParaRPr lang="en-GB" noProof="0" dirty="0"/>
          </a:p>
          <a:p>
            <a:r>
              <a:rPr lang="en-GB" noProof="0" dirty="0"/>
              <a:t>Taylor Anais Rohn</a:t>
            </a:r>
          </a:p>
          <a:p>
            <a:r>
              <a:rPr lang="en-GB" noProof="0" dirty="0"/>
              <a:t>2500151</a:t>
            </a:r>
          </a:p>
          <a:p>
            <a:r>
              <a:rPr lang="en-GB" noProof="0" dirty="0"/>
              <a:t>23</a:t>
            </a:r>
            <a:r>
              <a:rPr lang="en-GB" baseline="30000" noProof="0" dirty="0"/>
              <a:t>rd</a:t>
            </a:r>
            <a:r>
              <a:rPr lang="en-GB" noProof="0" dirty="0"/>
              <a:t> March 2026</a:t>
            </a:r>
          </a:p>
        </p:txBody>
      </p:sp>
    </p:spTree>
    <p:extLst>
      <p:ext uri="{BB962C8B-B14F-4D97-AF65-F5344CB8AC3E}">
        <p14:creationId xmlns:p14="http://schemas.microsoft.com/office/powerpoint/2010/main" val="11590986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91C34236-7429-570B-3EAE-84D4C1C041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2155" y="634018"/>
            <a:ext cx="3932237" cy="1600200"/>
          </a:xfrm>
        </p:spPr>
        <p:txBody>
          <a:bodyPr anchor="b">
            <a:normAutofit/>
          </a:bodyPr>
          <a:lstStyle/>
          <a:p>
            <a:r>
              <a:rPr lang="en-GB" noProof="0" dirty="0"/>
              <a:t>Introduction</a:t>
            </a:r>
          </a:p>
        </p:txBody>
      </p:sp>
      <p:pic>
        <p:nvPicPr>
          <p:cNvPr id="5" name="Segnaposto immagine 4">
            <a:extLst>
              <a:ext uri="{FF2B5EF4-FFF2-40B4-BE49-F238E27FC236}">
                <a16:creationId xmlns:a16="http://schemas.microsoft.com/office/drawing/2014/main" id="{B89A302E-A84E-1AF7-650B-7085EB62A637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21494" r="21494"/>
          <a:stretch/>
        </p:blipFill>
        <p:spPr>
          <a:xfrm>
            <a:off x="5033238" y="1672441"/>
            <a:ext cx="3799378" cy="3000023"/>
          </a:xfrm>
          <a:prstGeom prst="rect">
            <a:avLst/>
          </a:prstGeom>
        </p:spPr>
      </p:pic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916DF207-F004-AB6A-BFF7-6DC60D2FC3B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53916" y="2423859"/>
            <a:ext cx="4548716" cy="3000023"/>
          </a:xfrm>
        </p:spPr>
        <p:txBody>
          <a:bodyPr/>
          <a:lstStyle/>
          <a:p>
            <a:r>
              <a:rPr lang="en-GB" noProof="0" dirty="0"/>
              <a:t>The main scope of this research is to  model the performance of a racing slick tyre used by Sport 2000 MCR race car.</a:t>
            </a:r>
          </a:p>
          <a:p>
            <a:r>
              <a:rPr lang="en-GB" noProof="0" dirty="0"/>
              <a:t>In order to obtain the coefficients to implement in the Pacejka Formula old and new track data will be gathered and categorised</a:t>
            </a:r>
          </a:p>
          <a:p>
            <a:r>
              <a:rPr lang="en-GB" noProof="0" dirty="0"/>
              <a:t>The final Pacejka curve will be later fitted in a simulator software to compare expected results against real life data. </a:t>
            </a:r>
          </a:p>
          <a:p>
            <a:endParaRPr lang="en-GB" noProof="0" dirty="0"/>
          </a:p>
          <a:p>
            <a:endParaRPr lang="en-GB" noProof="0" dirty="0"/>
          </a:p>
          <a:p>
            <a:endParaRPr lang="en-GB" noProof="0" dirty="0"/>
          </a:p>
          <a:p>
            <a:endParaRPr lang="en-GB" noProof="0" dirty="0"/>
          </a:p>
        </p:txBody>
      </p:sp>
      <p:sp>
        <p:nvSpPr>
          <p:cNvPr id="6" name="CasellaDiTesto 5">
            <a:extLst>
              <a:ext uri="{FF2B5EF4-FFF2-40B4-BE49-F238E27FC236}">
                <a16:creationId xmlns:a16="http://schemas.microsoft.com/office/drawing/2014/main" id="{BF985BC4-39E9-0C7F-42D2-C20342E3EEC9}"/>
              </a:ext>
            </a:extLst>
          </p:cNvPr>
          <p:cNvSpPr txBox="1"/>
          <p:nvPr/>
        </p:nvSpPr>
        <p:spPr>
          <a:xfrm>
            <a:off x="5424821" y="4804833"/>
            <a:ext cx="6587261" cy="3807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noProof="0" dirty="0"/>
              <a:t>Fig 1a: </a:t>
            </a:r>
            <a:r>
              <a:rPr lang="en-GB" noProof="0" dirty="0"/>
              <a:t>MCR n. 40 race car</a:t>
            </a:r>
            <a:r>
              <a:rPr lang="en-GB" noProof="0"/>
              <a:t>,                            </a:t>
            </a:r>
            <a:r>
              <a:rPr lang="en-GB" b="1" noProof="0"/>
              <a:t>Fig </a:t>
            </a:r>
            <a:r>
              <a:rPr lang="en-GB" b="1" noProof="0" dirty="0"/>
              <a:t>1b:</a:t>
            </a:r>
            <a:r>
              <a:rPr lang="en-GB" noProof="0" dirty="0"/>
              <a:t> Hoosier slick tyre</a:t>
            </a:r>
          </a:p>
        </p:txBody>
      </p:sp>
      <p:pic>
        <p:nvPicPr>
          <p:cNvPr id="7" name="Imagen 6">
            <a:extLst>
              <a:ext uri="{FF2B5EF4-FFF2-40B4-BE49-F238E27FC236}">
                <a16:creationId xmlns:a16="http://schemas.microsoft.com/office/drawing/2014/main" id="{2D1B00A2-D384-D553-C29B-9B454B65F5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84057" y="1672441"/>
            <a:ext cx="2250017" cy="30000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70454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639090B1-3627-6CC5-96C9-19FAACAA64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noProof="0" dirty="0"/>
              <a:t>Aims/Objectives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C7421338-074F-2F82-96AD-9650C05778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noProof="0" dirty="0"/>
              <a:t>Define the coefficients which describe some of the typifying quantities of a tyre, such as stiffnesses at zero slip, force and torque peak values to predict tyre performance and force characteristics under various operating conditions </a:t>
            </a:r>
          </a:p>
          <a:p>
            <a:r>
              <a:rPr lang="en-GB" noProof="0" dirty="0"/>
              <a:t>Compare expected simulation results and real-life data</a:t>
            </a:r>
          </a:p>
          <a:p>
            <a:pPr>
              <a:buFontTx/>
              <a:buChar char="-"/>
            </a:pPr>
            <a:endParaRPr lang="en-GB" noProof="0" dirty="0"/>
          </a:p>
          <a:p>
            <a:pPr marL="0" indent="0">
              <a:buNone/>
            </a:pP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8309365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Segnaposto contenuto 3">
            <a:extLst>
              <a:ext uri="{FF2B5EF4-FFF2-40B4-BE49-F238E27FC236}">
                <a16:creationId xmlns:a16="http://schemas.microsoft.com/office/drawing/2014/main" id="{0B8AD6AB-C60F-E28A-E6B2-36B1B980A1E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183188" y="1888902"/>
            <a:ext cx="6172200" cy="3070670"/>
          </a:xfrm>
          <a:prstGeom prst="rect">
            <a:avLst/>
          </a:prstGeom>
          <a:noFill/>
        </p:spPr>
      </p:pic>
      <p:sp>
        <p:nvSpPr>
          <p:cNvPr id="24" name="Text Placeholder 3">
            <a:extLst>
              <a:ext uri="{FF2B5EF4-FFF2-40B4-BE49-F238E27FC236}">
                <a16:creationId xmlns:a16="http://schemas.microsoft.com/office/drawing/2014/main" id="{C8B51E3B-8261-B3A7-6D60-90C494762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/>
          <a:p>
            <a:r>
              <a:rPr lang="en-GB" noProof="0" dirty="0"/>
              <a:t>The reaction force occurring at the tyre contact patch is responsible to produce a path following response from the vehicle.</a:t>
            </a:r>
          </a:p>
          <a:p>
            <a:r>
              <a:rPr lang="en-GB" noProof="0" dirty="0"/>
              <a:t>The tyre reaction forces must balance the centrifugal forces to achieve path following in lateral events.</a:t>
            </a:r>
          </a:p>
          <a:p>
            <a:r>
              <a:rPr lang="en-GB" noProof="0" dirty="0"/>
              <a:t>Imbalance in forces means path following cannot be achieved (over/under rotation).</a:t>
            </a:r>
          </a:p>
        </p:txBody>
      </p:sp>
      <p:sp>
        <p:nvSpPr>
          <p:cNvPr id="6" name="CasellaDiTesto 5">
            <a:extLst>
              <a:ext uri="{FF2B5EF4-FFF2-40B4-BE49-F238E27FC236}">
                <a16:creationId xmlns:a16="http://schemas.microsoft.com/office/drawing/2014/main" id="{8DB276B1-8556-A7FA-7FCE-835252D91BCC}"/>
              </a:ext>
            </a:extLst>
          </p:cNvPr>
          <p:cNvSpPr txBox="1"/>
          <p:nvPr/>
        </p:nvSpPr>
        <p:spPr>
          <a:xfrm>
            <a:off x="5643716" y="4959572"/>
            <a:ext cx="58993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noProof="0" dirty="0"/>
              <a:t>Fig 2: </a:t>
            </a:r>
            <a:r>
              <a:rPr lang="en-GB" noProof="0" dirty="0"/>
              <a:t>forces involved in a car during steering</a:t>
            </a:r>
            <a:endParaRPr lang="en-GB" b="1" noProof="0" dirty="0"/>
          </a:p>
        </p:txBody>
      </p:sp>
    </p:spTree>
    <p:extLst>
      <p:ext uri="{BB962C8B-B14F-4D97-AF65-F5344CB8AC3E}">
        <p14:creationId xmlns:p14="http://schemas.microsoft.com/office/powerpoint/2010/main" val="8926409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n-Car Audio Captures F1 Driver Charles LeClerc's Reaction to Scary Crash  at Monza">
            <a:extLst>
              <a:ext uri="{FF2B5EF4-FFF2-40B4-BE49-F238E27FC236}">
                <a16:creationId xmlns:a16="http://schemas.microsoft.com/office/drawing/2014/main" id="{A8343540-E4BE-085E-999E-ADAABFC4809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9089" y="1571859"/>
            <a:ext cx="8018585" cy="4510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CasellaDiTesto 4">
            <a:extLst>
              <a:ext uri="{FF2B5EF4-FFF2-40B4-BE49-F238E27FC236}">
                <a16:creationId xmlns:a16="http://schemas.microsoft.com/office/drawing/2014/main" id="{14C7EF22-7EC8-5FA3-0D95-98E176E4D185}"/>
              </a:ext>
            </a:extLst>
          </p:cNvPr>
          <p:cNvSpPr txBox="1"/>
          <p:nvPr/>
        </p:nvSpPr>
        <p:spPr>
          <a:xfrm>
            <a:off x="1889089" y="6282813"/>
            <a:ext cx="80185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noProof="0" dirty="0"/>
              <a:t>Fig 3: </a:t>
            </a:r>
            <a:r>
              <a:rPr lang="en-GB" noProof="0" dirty="0"/>
              <a:t>NOOOOOOOO, Charles Leclerc crashing at Monza 2020</a:t>
            </a:r>
            <a:endParaRPr lang="en-GB" b="1" noProof="0" dirty="0"/>
          </a:p>
        </p:txBody>
      </p:sp>
    </p:spTree>
    <p:extLst>
      <p:ext uri="{BB962C8B-B14F-4D97-AF65-F5344CB8AC3E}">
        <p14:creationId xmlns:p14="http://schemas.microsoft.com/office/powerpoint/2010/main" val="12031070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785B200B-B5B4-9D06-04EB-60A0FF53150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959509"/>
            <a:ext cx="5181600" cy="3217453"/>
          </a:xfrm>
        </p:spPr>
        <p:txBody>
          <a:bodyPr>
            <a:normAutofit/>
          </a:bodyPr>
          <a:lstStyle/>
          <a:p>
            <a:r>
              <a:rPr lang="en-GB" noProof="0" dirty="0"/>
              <a:t>Is there a way to mathematically represent all these aspects to model the tyre performance?</a:t>
            </a: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54426208-55DC-C112-E8D3-361EDE664C66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315996134"/>
              </p:ext>
            </p:extLst>
          </p:nvPr>
        </p:nvGraphicFramePr>
        <p:xfrm>
          <a:off x="6172200" y="1825625"/>
          <a:ext cx="5181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140809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5F7BC75B-C18E-C175-6238-476D9B9DB7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>
            <a:normAutofit/>
          </a:bodyPr>
          <a:lstStyle/>
          <a:p>
            <a:r>
              <a:rPr lang="en-GB" noProof="0" dirty="0"/>
              <a:t>Literature Review</a:t>
            </a:r>
          </a:p>
        </p:txBody>
      </p:sp>
      <p:pic>
        <p:nvPicPr>
          <p:cNvPr id="3076" name="Picture 4" descr="Pacejka Magic Formula">
            <a:extLst>
              <a:ext uri="{FF2B5EF4-FFF2-40B4-BE49-F238E27FC236}">
                <a16:creationId xmlns:a16="http://schemas.microsoft.com/office/drawing/2014/main" id="{5487BA59-E2A8-C7CE-BD4C-2CC61B276E2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3" r="14334" b="-1"/>
          <a:stretch>
            <a:fillRect/>
          </a:stretch>
        </p:blipFill>
        <p:spPr bwMode="auto">
          <a:xfrm>
            <a:off x="5183188" y="987425"/>
            <a:ext cx="6172200" cy="4873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F8D350C4-1AF5-C4C2-E52E-944C818A49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>
            <a:normAutofit/>
          </a:bodyPr>
          <a:lstStyle/>
          <a:p>
            <a:r>
              <a:rPr lang="en-GB" noProof="0" dirty="0"/>
              <a:t>The formula can describe the characteristics of: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noProof="0" dirty="0"/>
              <a:t>The side force (F</a:t>
            </a:r>
            <a:r>
              <a:rPr lang="en-GB" baseline="-25000" noProof="0" dirty="0"/>
              <a:t>y</a:t>
            </a:r>
            <a:r>
              <a:rPr lang="en-GB" noProof="0" dirty="0"/>
              <a:t>)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noProof="0" dirty="0"/>
              <a:t>The brake force (</a:t>
            </a:r>
            <a:r>
              <a:rPr lang="en-GB" noProof="0" dirty="0" err="1"/>
              <a:t>F</a:t>
            </a:r>
            <a:r>
              <a:rPr lang="en-GB" baseline="-25000" noProof="0" dirty="0" err="1"/>
              <a:t>x</a:t>
            </a:r>
            <a:r>
              <a:rPr lang="en-GB" noProof="0" dirty="0"/>
              <a:t>)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noProof="0" dirty="0"/>
              <a:t>The self aligning torque (</a:t>
            </a:r>
            <a:r>
              <a:rPr lang="en-GB" noProof="0" dirty="0" err="1"/>
              <a:t>M</a:t>
            </a:r>
            <a:r>
              <a:rPr lang="en-GB" baseline="-25000" noProof="0" dirty="0" err="1"/>
              <a:t>z</a:t>
            </a:r>
            <a:r>
              <a:rPr lang="en-GB" noProof="0" dirty="0"/>
              <a:t>)</a:t>
            </a:r>
          </a:p>
          <a:p>
            <a:endParaRPr lang="en-GB" noProof="0" dirty="0"/>
          </a:p>
          <a:p>
            <a:r>
              <a:rPr lang="en-GB" noProof="0" dirty="0"/>
              <a:t>Required information on: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noProof="0" dirty="0"/>
              <a:t>Slip angle (lateral)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noProof="0" dirty="0"/>
              <a:t>Slip ratio (longitudinal)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noProof="0" dirty="0"/>
              <a:t>Camber inclination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noProof="0" dirty="0"/>
              <a:t>Vertical load</a:t>
            </a:r>
          </a:p>
          <a:p>
            <a:endParaRPr lang="en-GB" noProof="0" dirty="0"/>
          </a:p>
        </p:txBody>
      </p:sp>
      <p:sp>
        <p:nvSpPr>
          <p:cNvPr id="4" name="CasellaDiTesto 3">
            <a:extLst>
              <a:ext uri="{FF2B5EF4-FFF2-40B4-BE49-F238E27FC236}">
                <a16:creationId xmlns:a16="http://schemas.microsoft.com/office/drawing/2014/main" id="{F35C56AA-C6B3-83FA-AD52-8FACA3AB29C1}"/>
              </a:ext>
            </a:extLst>
          </p:cNvPr>
          <p:cNvSpPr txBox="1"/>
          <p:nvPr/>
        </p:nvSpPr>
        <p:spPr>
          <a:xfrm>
            <a:off x="5496232" y="6017342"/>
            <a:ext cx="6172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noProof="0" dirty="0"/>
              <a:t>Fig 4.a : </a:t>
            </a:r>
            <a:r>
              <a:rPr lang="en-GB" noProof="0" dirty="0"/>
              <a:t>Pacejka curve</a:t>
            </a:r>
            <a:endParaRPr lang="en-GB" b="1" noProof="0" dirty="0"/>
          </a:p>
        </p:txBody>
      </p:sp>
    </p:spTree>
    <p:extLst>
      <p:ext uri="{BB962C8B-B14F-4D97-AF65-F5344CB8AC3E}">
        <p14:creationId xmlns:p14="http://schemas.microsoft.com/office/powerpoint/2010/main" val="22225750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D20C1BC-BDAC-4416-BA60-C8D79926FACD}"/>
              </a:ext>
            </a:extLst>
          </p:cNvPr>
          <p:cNvSpPr txBox="1"/>
          <p:nvPr/>
        </p:nvSpPr>
        <p:spPr>
          <a:xfrm>
            <a:off x="3406066" y="1162496"/>
            <a:ext cx="53798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Pajeka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MF Curve Fitting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A802EAE-D506-4088-AA9B-0344B8D2F3D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169" y="2118867"/>
            <a:ext cx="5286375" cy="4124325"/>
          </a:xfrm>
          <a:prstGeom prst="rect">
            <a:avLst/>
          </a:prstGeom>
        </p:spPr>
      </p:pic>
      <p:pic>
        <p:nvPicPr>
          <p:cNvPr id="7170" name="Picture 2">
            <a:extLst>
              <a:ext uri="{FF2B5EF4-FFF2-40B4-BE49-F238E27FC236}">
                <a16:creationId xmlns:a16="http://schemas.microsoft.com/office/drawing/2014/main" id="{8B368837-FB4A-4FED-A9B1-2AD0B77D6E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3160" y="2527892"/>
            <a:ext cx="4171950" cy="2828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asellaDiTesto 2">
            <a:extLst>
              <a:ext uri="{FF2B5EF4-FFF2-40B4-BE49-F238E27FC236}">
                <a16:creationId xmlns:a16="http://schemas.microsoft.com/office/drawing/2014/main" id="{6D9B1883-A3E4-C765-2EA0-BD155787D039}"/>
              </a:ext>
            </a:extLst>
          </p:cNvPr>
          <p:cNvSpPr txBox="1"/>
          <p:nvPr/>
        </p:nvSpPr>
        <p:spPr>
          <a:xfrm>
            <a:off x="923160" y="5515897"/>
            <a:ext cx="43272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noProof="0" dirty="0"/>
              <a:t>Fig 4.b: </a:t>
            </a:r>
            <a:r>
              <a:rPr lang="en-GB" noProof="0" dirty="0"/>
              <a:t>Pacejka curve and coefficients</a:t>
            </a:r>
            <a:r>
              <a:rPr lang="en-GB" b="1" noProof="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02182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 descr="How to program realistic vehicle physics for realtime environments / games,  Part I: simple suspension and realistic tire dynamics (C++) | by Rem  Voorhuis | Medium">
            <a:extLst>
              <a:ext uri="{FF2B5EF4-FFF2-40B4-BE49-F238E27FC236}">
                <a16:creationId xmlns:a16="http://schemas.microsoft.com/office/drawing/2014/main" id="{1EF35371-6291-95BD-CCB8-3F4ED9098DEB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0394" y="1625142"/>
            <a:ext cx="2250457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Tire slip angle and steering angle. | Download Scientific Diagram">
            <a:extLst>
              <a:ext uri="{FF2B5EF4-FFF2-40B4-BE49-F238E27FC236}">
                <a16:creationId xmlns:a16="http://schemas.microsoft.com/office/drawing/2014/main" id="{31D92DF2-ACCA-5829-73FA-C51128AA6749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1149" y="1465735"/>
            <a:ext cx="3937094" cy="2376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amber Angle γ - an overview | ScienceDirect Topics">
            <a:extLst>
              <a:ext uri="{FF2B5EF4-FFF2-40B4-BE49-F238E27FC236}">
                <a16:creationId xmlns:a16="http://schemas.microsoft.com/office/drawing/2014/main" id="{BF955FEE-BB58-13F7-ED2D-623BB1C622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0808" y="3968214"/>
            <a:ext cx="5057775" cy="2247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Freccia a destra 4">
            <a:extLst>
              <a:ext uri="{FF2B5EF4-FFF2-40B4-BE49-F238E27FC236}">
                <a16:creationId xmlns:a16="http://schemas.microsoft.com/office/drawing/2014/main" id="{02C126CF-7E61-C295-2171-5329CB9B270C}"/>
              </a:ext>
            </a:extLst>
          </p:cNvPr>
          <p:cNvSpPr/>
          <p:nvPr/>
        </p:nvSpPr>
        <p:spPr>
          <a:xfrm>
            <a:off x="6096000" y="3139064"/>
            <a:ext cx="1326382" cy="1065125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6" name="CasellaDiTesto 5">
            <a:extLst>
              <a:ext uri="{FF2B5EF4-FFF2-40B4-BE49-F238E27FC236}">
                <a16:creationId xmlns:a16="http://schemas.microsoft.com/office/drawing/2014/main" id="{22002C38-911C-9D0D-404E-2D42E49C2837}"/>
              </a:ext>
            </a:extLst>
          </p:cNvPr>
          <p:cNvSpPr txBox="1"/>
          <p:nvPr/>
        </p:nvSpPr>
        <p:spPr>
          <a:xfrm>
            <a:off x="816077" y="6430297"/>
            <a:ext cx="99247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noProof="0" dirty="0"/>
              <a:t>Fig 5</a:t>
            </a:r>
            <a:r>
              <a:rPr lang="en-GB" noProof="0" dirty="0"/>
              <a:t>: input data vs output data in the Pacejka Formula</a:t>
            </a:r>
            <a:endParaRPr lang="en-GB" b="1" noProof="0" dirty="0"/>
          </a:p>
        </p:txBody>
      </p:sp>
    </p:spTree>
    <p:extLst>
      <p:ext uri="{BB962C8B-B14F-4D97-AF65-F5344CB8AC3E}">
        <p14:creationId xmlns:p14="http://schemas.microsoft.com/office/powerpoint/2010/main" val="1807581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06C273DD-3B31-9E3E-C720-861F70A66C4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4700" noProof="0" dirty="0"/>
              <a:t>Methodology</a:t>
            </a:r>
          </a:p>
          <a:p>
            <a:pPr marL="0" indent="0">
              <a:buNone/>
            </a:pPr>
            <a:endParaRPr lang="en-GB" noProof="0" dirty="0"/>
          </a:p>
          <a:p>
            <a:pPr marL="0" indent="0">
              <a:buNone/>
            </a:pPr>
            <a:r>
              <a:rPr lang="en-GB" noProof="0" dirty="0"/>
              <a:t>Track data:</a:t>
            </a:r>
          </a:p>
          <a:p>
            <a:r>
              <a:rPr lang="en-GB" dirty="0"/>
              <a:t>2023 – 2024 - </a:t>
            </a:r>
            <a:r>
              <a:rPr lang="en-GB" b="1" dirty="0"/>
              <a:t>2025</a:t>
            </a:r>
            <a:endParaRPr lang="en-GB" b="1" noProof="0" dirty="0"/>
          </a:p>
          <a:p>
            <a:r>
              <a:rPr lang="en-GB" b="1" noProof="0" dirty="0"/>
              <a:t>21 March </a:t>
            </a:r>
            <a:r>
              <a:rPr lang="en-GB" dirty="0"/>
              <a:t>— </a:t>
            </a:r>
            <a:r>
              <a:rPr lang="en-GB" dirty="0" err="1"/>
              <a:t>Pembrey</a:t>
            </a:r>
            <a:endParaRPr lang="en-GB" b="1" noProof="0" dirty="0"/>
          </a:p>
          <a:p>
            <a:r>
              <a:rPr lang="en-GB" b="1" noProof="0" dirty="0"/>
              <a:t>2–5 April</a:t>
            </a:r>
            <a:r>
              <a:rPr lang="en-GB" noProof="0" dirty="0"/>
              <a:t> — Silverstone National</a:t>
            </a:r>
            <a:br>
              <a:rPr lang="en-GB" noProof="0" dirty="0"/>
            </a:br>
            <a:r>
              <a:rPr lang="en-GB" b="1" noProof="0" dirty="0"/>
              <a:t>30 April – 3 May</a:t>
            </a:r>
            <a:r>
              <a:rPr lang="en-GB" noProof="0" dirty="0"/>
              <a:t> — Brands Hatch GP</a:t>
            </a:r>
            <a:br>
              <a:rPr lang="en-GB" noProof="0" dirty="0"/>
            </a:br>
            <a:r>
              <a:rPr lang="en-GB" b="1" noProof="0" dirty="0"/>
              <a:t>11–13 June</a:t>
            </a:r>
            <a:r>
              <a:rPr lang="en-GB" noProof="0" dirty="0"/>
              <a:t> — Oulton Park International</a:t>
            </a:r>
            <a:br>
              <a:rPr lang="en-GB" noProof="0" dirty="0"/>
            </a:br>
            <a:r>
              <a:rPr lang="en-GB" b="1" noProof="0" dirty="0"/>
              <a:t>27–30 August</a:t>
            </a:r>
            <a:r>
              <a:rPr lang="en-GB" noProof="0" dirty="0"/>
              <a:t> — Donington Park National</a:t>
            </a:r>
            <a:br>
              <a:rPr lang="en-GB" strike="sngStrike" noProof="0" dirty="0"/>
            </a:br>
            <a:r>
              <a:rPr lang="en-GB" b="1" strike="sngStrike" noProof="0" dirty="0"/>
              <a:t>24–27 September</a:t>
            </a:r>
            <a:r>
              <a:rPr lang="en-GB" strike="sngStrike" noProof="0" dirty="0"/>
              <a:t> — Donington Park GP</a:t>
            </a:r>
          </a:p>
        </p:txBody>
      </p:sp>
      <p:pic>
        <p:nvPicPr>
          <p:cNvPr id="6146" name="Picture 2" descr="CAN Tyre Pressure Monitoring System (TPMS) Motorsport 3 sets of wheels">
            <a:extLst>
              <a:ext uri="{FF2B5EF4-FFF2-40B4-BE49-F238E27FC236}">
                <a16:creationId xmlns:a16="http://schemas.microsoft.com/office/drawing/2014/main" id="{0C139909-F166-AB45-5BA2-B250F49228FF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5000" y="2223294"/>
            <a:ext cx="3556000" cy="355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CasellaDiTesto 4">
            <a:extLst>
              <a:ext uri="{FF2B5EF4-FFF2-40B4-BE49-F238E27FC236}">
                <a16:creationId xmlns:a16="http://schemas.microsoft.com/office/drawing/2014/main" id="{073498C5-F43C-43E1-9818-A3D51F99F311}"/>
              </a:ext>
            </a:extLst>
          </p:cNvPr>
          <p:cNvSpPr txBox="1"/>
          <p:nvPr/>
        </p:nvSpPr>
        <p:spPr>
          <a:xfrm>
            <a:off x="6985000" y="5715298"/>
            <a:ext cx="475287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noProof="0" dirty="0"/>
              <a:t>Pic 9: </a:t>
            </a:r>
            <a:r>
              <a:rPr lang="en-GB" noProof="0" dirty="0"/>
              <a:t>CAN Tyre Pressure Monitoring System (TPMS) Motorsport 3 sets of wheels</a:t>
            </a:r>
          </a:p>
          <a:p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9379021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VehicleDynamics/Pacejka_part1.ipynb at master · EricCabrol/VehicleDynamics  · GitHub">
            <a:extLst>
              <a:ext uri="{FF2B5EF4-FFF2-40B4-BE49-F238E27FC236}">
                <a16:creationId xmlns:a16="http://schemas.microsoft.com/office/drawing/2014/main" id="{72862A10-B186-8A16-A269-788E4BF5C16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91938" y="1072281"/>
            <a:ext cx="5377558" cy="2635004"/>
          </a:xfrm>
          <a:prstGeom prst="rect">
            <a:avLst/>
          </a:prstGeom>
          <a:solidFill>
            <a:srgbClr val="FFFFFF"/>
          </a:solidFill>
        </p:spPr>
      </p:pic>
      <p:pic>
        <p:nvPicPr>
          <p:cNvPr id="9" name="Immagine 8">
            <a:extLst>
              <a:ext uri="{FF2B5EF4-FFF2-40B4-BE49-F238E27FC236}">
                <a16:creationId xmlns:a16="http://schemas.microsoft.com/office/drawing/2014/main" id="{90351C7D-B4E3-49F7-E9BF-2F91CB429B3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91938" y="3929780"/>
            <a:ext cx="5294279" cy="2447892"/>
          </a:xfrm>
          <a:prstGeom prst="rect">
            <a:avLst/>
          </a:prstGeom>
        </p:spPr>
      </p:pic>
      <p:sp>
        <p:nvSpPr>
          <p:cNvPr id="2" name="CuadroTexto 1">
            <a:extLst>
              <a:ext uri="{FF2B5EF4-FFF2-40B4-BE49-F238E27FC236}">
                <a16:creationId xmlns:a16="http://schemas.microsoft.com/office/drawing/2014/main" id="{749E79B7-8391-E994-2627-F275CE2F09D7}"/>
              </a:ext>
            </a:extLst>
          </p:cNvPr>
          <p:cNvSpPr txBox="1"/>
          <p:nvPr/>
        </p:nvSpPr>
        <p:spPr>
          <a:xfrm>
            <a:off x="374399" y="1852084"/>
            <a:ext cx="59438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Visualise data on </a:t>
            </a:r>
            <a:r>
              <a:rPr lang="en-GB" dirty="0" err="1"/>
              <a:t>Motec</a:t>
            </a:r>
            <a:r>
              <a:rPr lang="en-GB" dirty="0"/>
              <a:t> and post processing on MatLab</a:t>
            </a:r>
            <a:endParaRPr lang="es-419" dirty="0"/>
          </a:p>
        </p:txBody>
      </p:sp>
      <p:pic>
        <p:nvPicPr>
          <p:cNvPr id="5" name="Imagen 4">
            <a:extLst>
              <a:ext uri="{FF2B5EF4-FFF2-40B4-BE49-F238E27FC236}">
                <a16:creationId xmlns:a16="http://schemas.microsoft.com/office/drawing/2014/main" id="{506773F9-5A6C-EC4F-8DE5-B516659616E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815" t="2975" r="1307" b="26632"/>
          <a:stretch>
            <a:fillRect/>
          </a:stretch>
        </p:blipFill>
        <p:spPr>
          <a:xfrm>
            <a:off x="571153" y="2433201"/>
            <a:ext cx="5747097" cy="3130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45426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egnaposto contenuto 4">
            <a:extLst>
              <a:ext uri="{FF2B5EF4-FFF2-40B4-BE49-F238E27FC236}">
                <a16:creationId xmlns:a16="http://schemas.microsoft.com/office/drawing/2014/main" id="{78DD4FA9-E05D-521D-6146-E55012A241D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915163" y="2150347"/>
            <a:ext cx="6700732" cy="3452471"/>
          </a:xfrm>
          <a:prstGeom prst="rect">
            <a:avLst/>
          </a:prstGeom>
        </p:spPr>
      </p:pic>
      <p:pic>
        <p:nvPicPr>
          <p:cNvPr id="7" name="Segnaposto contenuto 6">
            <a:extLst>
              <a:ext uri="{FF2B5EF4-FFF2-40B4-BE49-F238E27FC236}">
                <a16:creationId xmlns:a16="http://schemas.microsoft.com/office/drawing/2014/main" id="{D3A6421D-5975-9680-EF4C-A5EDECBB3F7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7615895" y="2270927"/>
            <a:ext cx="3737905" cy="3331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75585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75EE605A-754C-0922-0940-A866048B91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07736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 noProof="0" dirty="0"/>
              <a:t>Expected Results</a:t>
            </a:r>
          </a:p>
        </p:txBody>
      </p:sp>
      <p:pic>
        <p:nvPicPr>
          <p:cNvPr id="5" name="Segnaposto contenuto 4">
            <a:extLst>
              <a:ext uri="{FF2B5EF4-FFF2-40B4-BE49-F238E27FC236}">
                <a16:creationId xmlns:a16="http://schemas.microsoft.com/office/drawing/2014/main" id="{991F56E1-A01A-87E6-1AFE-76DB1874B4F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265042" y="2138711"/>
            <a:ext cx="3644931" cy="3725165"/>
          </a:xfrm>
          <a:prstGeom prst="rect">
            <a:avLst/>
          </a:prstGeom>
        </p:spPr>
      </p:pic>
      <p:pic>
        <p:nvPicPr>
          <p:cNvPr id="7" name="Segnaposto contenuto 6">
            <a:extLst>
              <a:ext uri="{FF2B5EF4-FFF2-40B4-BE49-F238E27FC236}">
                <a16:creationId xmlns:a16="http://schemas.microsoft.com/office/drawing/2014/main" id="{9CCB0F04-98DD-4D51-FCC3-650BCE2BFE3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7853238" y="2138710"/>
            <a:ext cx="3830187" cy="3725166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9" name="Input penna 8">
                <a:extLst>
                  <a:ext uri="{FF2B5EF4-FFF2-40B4-BE49-F238E27FC236}">
                    <a16:creationId xmlns:a16="http://schemas.microsoft.com/office/drawing/2014/main" id="{1EEAEE99-9528-4955-CD38-3A30CB660C7F}"/>
                  </a:ext>
                </a:extLst>
              </p14:cNvPr>
              <p14:cNvContentPartPr/>
              <p14:nvPr/>
            </p14:nvContentPartPr>
            <p14:xfrm>
              <a:off x="4345537" y="4994621"/>
              <a:ext cx="360" cy="360"/>
            </p14:xfrm>
          </p:contentPart>
        </mc:Choice>
        <mc:Fallback xmlns="">
          <p:pic>
            <p:nvPicPr>
              <p:cNvPr id="9" name="Input penna 8">
                <a:extLst>
                  <a:ext uri="{FF2B5EF4-FFF2-40B4-BE49-F238E27FC236}">
                    <a16:creationId xmlns:a16="http://schemas.microsoft.com/office/drawing/2014/main" id="{1EEAEE99-9528-4955-CD38-3A30CB660C7F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339417" y="4988501"/>
                <a:ext cx="12600" cy="12600"/>
              </a:xfrm>
              <a:prstGeom prst="rect">
                <a:avLst/>
              </a:prstGeom>
            </p:spPr>
          </p:pic>
        </mc:Fallback>
      </mc:AlternateContent>
      <p:pic>
        <p:nvPicPr>
          <p:cNvPr id="12" name="Immagine 11">
            <a:extLst>
              <a:ext uri="{FF2B5EF4-FFF2-40B4-BE49-F238E27FC236}">
                <a16:creationId xmlns:a16="http://schemas.microsoft.com/office/drawing/2014/main" id="{852F47F7-A32F-F698-8D0B-EECD0192014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09973" y="2233299"/>
            <a:ext cx="3716726" cy="3746460"/>
          </a:xfrm>
          <a:prstGeom prst="rect">
            <a:avLst/>
          </a:prstGeom>
        </p:spPr>
      </p:pic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7126EC90-7CF5-CCF3-1A3D-73DD72A3C0CA}"/>
              </a:ext>
            </a:extLst>
          </p:cNvPr>
          <p:cNvSpPr txBox="1"/>
          <p:nvPr/>
        </p:nvSpPr>
        <p:spPr>
          <a:xfrm>
            <a:off x="685601" y="5397317"/>
            <a:ext cx="58050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noProof="0" dirty="0"/>
              <a:t>10</a:t>
            </a:r>
          </a:p>
        </p:txBody>
      </p:sp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E887FE12-8AF3-ABDD-ABBF-44406A6FF5FD}"/>
              </a:ext>
            </a:extLst>
          </p:cNvPr>
          <p:cNvSpPr txBox="1"/>
          <p:nvPr/>
        </p:nvSpPr>
        <p:spPr>
          <a:xfrm>
            <a:off x="4249615" y="5518306"/>
            <a:ext cx="58050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noProof="0" dirty="0"/>
              <a:t>11</a:t>
            </a:r>
          </a:p>
        </p:txBody>
      </p:sp>
      <p:sp>
        <p:nvSpPr>
          <p:cNvPr id="16" name="CasellaDiTesto 15">
            <a:extLst>
              <a:ext uri="{FF2B5EF4-FFF2-40B4-BE49-F238E27FC236}">
                <a16:creationId xmlns:a16="http://schemas.microsoft.com/office/drawing/2014/main" id="{0118B40F-CE09-B97C-9DB7-3FD6C6F46DD5}"/>
              </a:ext>
            </a:extLst>
          </p:cNvPr>
          <p:cNvSpPr txBox="1"/>
          <p:nvPr/>
        </p:nvSpPr>
        <p:spPr>
          <a:xfrm>
            <a:off x="8192880" y="5379806"/>
            <a:ext cx="58050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noProof="0" dirty="0"/>
              <a:t>12</a:t>
            </a:r>
          </a:p>
        </p:txBody>
      </p:sp>
    </p:spTree>
    <p:extLst>
      <p:ext uri="{BB962C8B-B14F-4D97-AF65-F5344CB8AC3E}">
        <p14:creationId xmlns:p14="http://schemas.microsoft.com/office/powerpoint/2010/main" val="22896967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Adams Car for Formula Student">
            <a:extLst>
              <a:ext uri="{FF2B5EF4-FFF2-40B4-BE49-F238E27FC236}">
                <a16:creationId xmlns:a16="http://schemas.microsoft.com/office/drawing/2014/main" id="{1B22C56E-7198-A88B-12D1-04A125562E8C}"/>
              </a:ext>
            </a:extLst>
          </p:cNvPr>
          <p:cNvPicPr>
            <a:picLocks noGrp="1" noChangeAspect="1" noChangeArrowheads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 bwMode="auto">
          <a:xfrm>
            <a:off x="5342186" y="987425"/>
            <a:ext cx="5854204" cy="4873625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7177" name="Text Placeholder 3">
            <a:extLst>
              <a:ext uri="{FF2B5EF4-FFF2-40B4-BE49-F238E27FC236}">
                <a16:creationId xmlns:a16="http://schemas.microsoft.com/office/drawing/2014/main" id="{C6804F46-D045-74AD-C8E6-FF35D23373C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522136"/>
            <a:ext cx="3932237" cy="3346852"/>
          </a:xfrm>
        </p:spPr>
        <p:txBody>
          <a:bodyPr>
            <a:normAutofit/>
          </a:bodyPr>
          <a:lstStyle/>
          <a:p>
            <a:r>
              <a:rPr lang="en-GB" sz="2400" noProof="0" dirty="0"/>
              <a:t>To validate the Pacejka curve obtained and relative coefficients they will be fit in a simulation and compared with real life data</a:t>
            </a:r>
          </a:p>
        </p:txBody>
      </p:sp>
      <p:sp>
        <p:nvSpPr>
          <p:cNvPr id="5" name="CasellaDiTesto 4">
            <a:extLst>
              <a:ext uri="{FF2B5EF4-FFF2-40B4-BE49-F238E27FC236}">
                <a16:creationId xmlns:a16="http://schemas.microsoft.com/office/drawing/2014/main" id="{6CDC8A88-8A28-F68F-EBC8-8AD47AB7B111}"/>
              </a:ext>
            </a:extLst>
          </p:cNvPr>
          <p:cNvSpPr txBox="1"/>
          <p:nvPr/>
        </p:nvSpPr>
        <p:spPr>
          <a:xfrm>
            <a:off x="5342186" y="6099350"/>
            <a:ext cx="59923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noProof="0" dirty="0"/>
              <a:t>Pic 13: </a:t>
            </a:r>
            <a:r>
              <a:rPr lang="en-GB" noProof="0" dirty="0"/>
              <a:t>Example of a virtual car simulation</a:t>
            </a:r>
            <a:r>
              <a:rPr lang="en-GB" b="1" noProof="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7036624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F2F6A768-DD5C-C879-8D38-F05C97F8B1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noProof="0" dirty="0"/>
              <a:t>Discussion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3D6D1647-7F71-2583-27D2-B768D452E7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noProof="0" dirty="0"/>
              <a:t>Room for further research (developing more realistic simulations that consider important aspects such as toe, yaw, track condition, etc)</a:t>
            </a:r>
          </a:p>
          <a:p>
            <a:r>
              <a:rPr lang="en-GB" noProof="0" dirty="0"/>
              <a:t>Use of a constrained tyre testing rig</a:t>
            </a:r>
          </a:p>
          <a:p>
            <a:r>
              <a:rPr lang="en-GB" noProof="0" dirty="0"/>
              <a:t>Pacejka magic formula gathers coefficient through pure braking and pure cornering testing to later develop a full model valid also for combined events</a:t>
            </a:r>
          </a:p>
        </p:txBody>
      </p:sp>
    </p:spTree>
    <p:extLst>
      <p:ext uri="{BB962C8B-B14F-4D97-AF65-F5344CB8AC3E}">
        <p14:creationId xmlns:p14="http://schemas.microsoft.com/office/powerpoint/2010/main" val="114100923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4CB2AEB5-166B-A0D7-E1DE-89FFA547C9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noProof="0" dirty="0"/>
              <a:t>Conclusion</a:t>
            </a:r>
          </a:p>
        </p:txBody>
      </p:sp>
      <p:sp>
        <p:nvSpPr>
          <p:cNvPr id="4" name="Segnaposto contenuto 3">
            <a:extLst>
              <a:ext uri="{FF2B5EF4-FFF2-40B4-BE49-F238E27FC236}">
                <a16:creationId xmlns:a16="http://schemas.microsoft.com/office/drawing/2014/main" id="{805BE3C0-9033-4D7C-C830-383D1442C3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noProof="0" dirty="0"/>
              <a:t>Tyre performance analysis is necessary for the MCR team as Hoosier does not release a datasheet</a:t>
            </a:r>
          </a:p>
          <a:p>
            <a:r>
              <a:rPr lang="en-GB" dirty="0"/>
              <a:t>Using track data gathered during tests and race events a </a:t>
            </a:r>
            <a:r>
              <a:rPr lang="en-GB" dirty="0" err="1"/>
              <a:t>pacejka</a:t>
            </a:r>
            <a:r>
              <a:rPr lang="en-GB" dirty="0"/>
              <a:t> curve and its coefficients will be determined</a:t>
            </a:r>
            <a:endParaRPr lang="en-GB" noProof="0" dirty="0"/>
          </a:p>
          <a:p>
            <a:r>
              <a:rPr lang="en-GB" noProof="0" dirty="0"/>
              <a:t>The expected formula once compared with real life data should provide a reliable tyre behaviour prospect </a:t>
            </a:r>
          </a:p>
          <a:p>
            <a:endParaRPr lang="en-GB" noProof="0" dirty="0"/>
          </a:p>
          <a:p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49613832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17687BD5-084B-0281-4FB5-088BC11397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  <a:endParaRPr lang="es-419" dirty="0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BB808C9C-4E61-5E79-37E5-C252B9E624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Bakker, E. and </a:t>
            </a:r>
            <a:r>
              <a:rPr lang="en-GB" dirty="0" err="1"/>
              <a:t>Nyborg</a:t>
            </a:r>
            <a:r>
              <a:rPr lang="en-GB" dirty="0"/>
              <a:t>, L. and </a:t>
            </a:r>
            <a:r>
              <a:rPr lang="en-GB" dirty="0" err="1"/>
              <a:t>Pacejka</a:t>
            </a:r>
            <a:r>
              <a:rPr lang="en-GB" dirty="0"/>
              <a:t>, H. B., 1987,</a:t>
            </a:r>
            <a:r>
              <a:rPr lang="en-GB" i="1" dirty="0"/>
              <a:t> ‘Tyre Modelling for Use in Vehicle Dynamic Studies’, </a:t>
            </a:r>
            <a:r>
              <a:rPr lang="en-GB" dirty="0"/>
              <a:t>SAE Technical Paper no. 870421</a:t>
            </a:r>
          </a:p>
          <a:p>
            <a:r>
              <a:rPr lang="en-GB" dirty="0" err="1"/>
              <a:t>Russow</a:t>
            </a:r>
            <a:r>
              <a:rPr lang="en-GB" dirty="0"/>
              <a:t>, M., 2015, </a:t>
            </a:r>
            <a:r>
              <a:rPr lang="en-GB" i="1" dirty="0"/>
              <a:t>‘Development of  a Tyre and Vehicle Dynamics Model for Formula SAE’</a:t>
            </a:r>
            <a:r>
              <a:rPr lang="en-GB" dirty="0"/>
              <a:t>, SAE Technical Paper no. </a:t>
            </a:r>
            <a:r>
              <a:rPr lang="en-GB"/>
              <a:t>2015-01-0071</a:t>
            </a:r>
            <a:endParaRPr lang="en-GB" dirty="0"/>
          </a:p>
          <a:p>
            <a:endParaRPr lang="es-419" dirty="0"/>
          </a:p>
        </p:txBody>
      </p:sp>
    </p:spTree>
    <p:extLst>
      <p:ext uri="{BB962C8B-B14F-4D97-AF65-F5344CB8AC3E}">
        <p14:creationId xmlns:p14="http://schemas.microsoft.com/office/powerpoint/2010/main" val="6837016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184</TotalTime>
  <Words>543</Words>
  <Application>Microsoft Office PowerPoint</Application>
  <PresentationFormat>Panorámica</PresentationFormat>
  <Paragraphs>64</Paragraphs>
  <Slides>17</Slides>
  <Notes>0</Notes>
  <HiddenSlides>0</HiddenSlides>
  <MMClips>0</MMClips>
  <ScaleCrop>false</ScaleCrop>
  <HeadingPairs>
    <vt:vector size="4" baseType="variant">
      <vt:variant>
        <vt:lpstr>Tema</vt:lpstr>
      </vt:variant>
      <vt:variant>
        <vt:i4>2</vt:i4>
      </vt:variant>
      <vt:variant>
        <vt:lpstr>Títulos de diapositiva</vt:lpstr>
      </vt:variant>
      <vt:variant>
        <vt:i4>17</vt:i4>
      </vt:variant>
    </vt:vector>
  </HeadingPairs>
  <TitlesOfParts>
    <vt:vector size="19" baseType="lpstr">
      <vt:lpstr>Office Theme</vt:lpstr>
      <vt:lpstr>1_Office Theme</vt:lpstr>
      <vt:lpstr>Tyre performance analysis of Sport 2000 MCR race car</vt:lpstr>
      <vt:lpstr>Introduction</vt:lpstr>
      <vt:lpstr>Aims/Objectives</vt:lpstr>
      <vt:lpstr>Presentación de PowerPoint</vt:lpstr>
      <vt:lpstr>Presentación de PowerPoint</vt:lpstr>
      <vt:lpstr>Presentación de PowerPoint</vt:lpstr>
      <vt:lpstr>Literature Review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Expected Results</vt:lpstr>
      <vt:lpstr>Presentación de PowerPoint</vt:lpstr>
      <vt:lpstr>Discussion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Tyre performance analysis of Sport 2000 MCR race car</dc:title>
  <dc:creator>Taylor Anais Rohn (2500151)</dc:creator>
  <cp:lastModifiedBy>Taylor Anais Rohn</cp:lastModifiedBy>
  <cp:revision>3</cp:revision>
  <dcterms:created xsi:type="dcterms:W3CDTF">2026-03-18T23:49:12Z</dcterms:created>
  <dcterms:modified xsi:type="dcterms:W3CDTF">2026-03-23T14:17:43Z</dcterms:modified>
</cp:coreProperties>
</file>