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80"/>
  </p:handoutMasterIdLst>
  <p:sldIdLst>
    <p:sldId id="256" r:id="rId5"/>
    <p:sldId id="259" r:id="rId6"/>
    <p:sldId id="258" r:id="rId7"/>
    <p:sldId id="260" r:id="rId8"/>
    <p:sldId id="273" r:id="rId9"/>
    <p:sldId id="274" r:id="rId10"/>
    <p:sldId id="287" r:id="rId11"/>
    <p:sldId id="290" r:id="rId12"/>
    <p:sldId id="345" r:id="rId13"/>
    <p:sldId id="346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7" r:id="rId30"/>
    <p:sldId id="308" r:id="rId31"/>
    <p:sldId id="311" r:id="rId32"/>
    <p:sldId id="312" r:id="rId33"/>
    <p:sldId id="313" r:id="rId34"/>
    <p:sldId id="314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35" r:id="rId43"/>
    <p:sldId id="336" r:id="rId44"/>
    <p:sldId id="337" r:id="rId45"/>
    <p:sldId id="338" r:id="rId46"/>
    <p:sldId id="339" r:id="rId47"/>
    <p:sldId id="340" r:id="rId48"/>
    <p:sldId id="341" r:id="rId49"/>
    <p:sldId id="342" r:id="rId50"/>
    <p:sldId id="343" r:id="rId51"/>
    <p:sldId id="344" r:id="rId52"/>
    <p:sldId id="322" r:id="rId53"/>
    <p:sldId id="323" r:id="rId54"/>
    <p:sldId id="324" r:id="rId55"/>
    <p:sldId id="325" r:id="rId56"/>
    <p:sldId id="326" r:id="rId57"/>
    <p:sldId id="327" r:id="rId58"/>
    <p:sldId id="328" r:id="rId59"/>
    <p:sldId id="329" r:id="rId60"/>
    <p:sldId id="330" r:id="rId61"/>
    <p:sldId id="331" r:id="rId62"/>
    <p:sldId id="332" r:id="rId63"/>
    <p:sldId id="333" r:id="rId64"/>
    <p:sldId id="334" r:id="rId65"/>
    <p:sldId id="271" r:id="rId66"/>
    <p:sldId id="262" r:id="rId67"/>
    <p:sldId id="282" r:id="rId68"/>
    <p:sldId id="283" r:id="rId69"/>
    <p:sldId id="266" r:id="rId70"/>
    <p:sldId id="267" r:id="rId71"/>
    <p:sldId id="286" r:id="rId72"/>
    <p:sldId id="285" r:id="rId73"/>
    <p:sldId id="347" r:id="rId74"/>
    <p:sldId id="348" r:id="rId75"/>
    <p:sldId id="349" r:id="rId76"/>
    <p:sldId id="350" r:id="rId77"/>
    <p:sldId id="351" r:id="rId78"/>
    <p:sldId id="352" r:id="rId7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84" autoAdjust="0"/>
  </p:normalViewPr>
  <p:slideViewPr>
    <p:cSldViewPr>
      <p:cViewPr varScale="1">
        <p:scale>
          <a:sx n="66" d="100"/>
          <a:sy n="66" d="100"/>
        </p:scale>
        <p:origin x="46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tableStyles" Target="tableStyle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23/03/2018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23/03/2018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faculty.nps.edu/jenn/Seminars/RadarFundamentals.pdf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faculty.nps.edu/jenn/Seminars/RadarFundamentals.pdf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hyperlink" Target="http://www.mathpages.com/home/kmath242/kmath242.htm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faculty.nps.edu/jenn/Seminars/RadarFundamentals.pdf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radartutorial.eu/08.transmitters/Magnetron.en.html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Advanced Instrumentation Systems</a:t>
            </a: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M6X00942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Upon the successful completion of this module, the student should be able to:</a:t>
            </a:r>
            <a:endParaRPr lang="en-GB" sz="2000" dirty="0"/>
          </a:p>
          <a:p>
            <a:pPr lvl="1"/>
            <a:r>
              <a:rPr lang="en-US" dirty="0"/>
              <a:t>Demonstrate a sound understanding of the principles and methods used in tracking </a:t>
            </a:r>
            <a:r>
              <a:rPr lang="en-US" dirty="0" smtClean="0"/>
              <a:t>and </a:t>
            </a:r>
            <a:r>
              <a:rPr lang="en-US" dirty="0"/>
              <a:t>surveillance of airborne targets.</a:t>
            </a:r>
            <a:endParaRPr lang="en-GB" dirty="0"/>
          </a:p>
          <a:p>
            <a:pPr lvl="1"/>
            <a:r>
              <a:rPr lang="en-US" dirty="0"/>
              <a:t>Select and critically evaluate appropriate methods and technologies used in </a:t>
            </a:r>
            <a:r>
              <a:rPr lang="en-US" dirty="0" smtClean="0"/>
              <a:t>the acquisition </a:t>
            </a:r>
            <a:r>
              <a:rPr lang="en-US" dirty="0"/>
              <a:t>of telemetry data in Test Range trials.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58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Tracking Radar and  Surveillance Radar;</a:t>
            </a:r>
            <a:endParaRPr lang="en-GB" sz="2000" dirty="0"/>
          </a:p>
          <a:p>
            <a:pPr lvl="1"/>
            <a:r>
              <a:rPr lang="en-US" dirty="0"/>
              <a:t>Doppler tracking and mono pulse;</a:t>
            </a:r>
            <a:endParaRPr lang="en-GB" sz="1800" dirty="0"/>
          </a:p>
          <a:p>
            <a:pPr lvl="1"/>
            <a:r>
              <a:rPr lang="en-US" dirty="0"/>
              <a:t>Radar Cross Section - factors affecting RCS, Measurement and Calculation, RCS reduction</a:t>
            </a:r>
            <a:endParaRPr lang="en-GB" sz="1800" dirty="0"/>
          </a:p>
          <a:p>
            <a:pPr lvl="1"/>
            <a:r>
              <a:rPr lang="en-US" dirty="0"/>
              <a:t>Flight Termination Systems;</a:t>
            </a:r>
            <a:endParaRPr lang="en-GB" sz="1800" dirty="0"/>
          </a:p>
          <a:p>
            <a:pPr lvl="0"/>
            <a:r>
              <a:rPr lang="en-US" dirty="0"/>
              <a:t>Telemetry;</a:t>
            </a:r>
            <a:endParaRPr lang="en-GB" sz="2000" dirty="0"/>
          </a:p>
          <a:p>
            <a:pPr lvl="0"/>
            <a:r>
              <a:rPr lang="en-US" dirty="0"/>
              <a:t>Global Positioning System, Inertial Navigation Systems; GPS and Automatic Dependent Surveillance;</a:t>
            </a:r>
            <a:endParaRPr lang="en-GB" sz="2000" dirty="0"/>
          </a:p>
          <a:p>
            <a:pPr lvl="0"/>
            <a:r>
              <a:rPr lang="en-US" dirty="0"/>
              <a:t>Spatial Coordinate Systems, Geodetics and Geocoding systems;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 Assignment (50%)</a:t>
            </a:r>
          </a:p>
          <a:p>
            <a:pPr lvl="1"/>
            <a:r>
              <a:rPr lang="en-GB" dirty="0" smtClean="0"/>
              <a:t>2500 Word equivalent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1 Exam (50%)</a:t>
            </a:r>
          </a:p>
          <a:p>
            <a:pPr lvl="1"/>
            <a:r>
              <a:rPr lang="en-GB" dirty="0" smtClean="0"/>
              <a:t>2 Hour exam</a:t>
            </a:r>
          </a:p>
          <a:p>
            <a:pPr lvl="1"/>
            <a:r>
              <a:rPr lang="en-GB" dirty="0" smtClean="0"/>
              <a:t>Around the last week in June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2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 are 7 SI Base units – All other units are derived from these </a:t>
            </a:r>
          </a:p>
          <a:p>
            <a:pPr lvl="1"/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494586"/>
              </p:ext>
            </p:extLst>
          </p:nvPr>
        </p:nvGraphicFramePr>
        <p:xfrm>
          <a:off x="611560" y="2636912"/>
          <a:ext cx="799288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  <a:gridCol w="266429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Symbol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Quantity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metre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Length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kilogram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Mass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second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Time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ampere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Electric current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kelvin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Temperature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mol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Amount of substance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candela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Luminous Intensity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9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Decibels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Decibels (dB) are a logarithmic unit to express ratios. </a:t>
                </a:r>
              </a:p>
              <a:p>
                <a:r>
                  <a:rPr lang="en-GB" dirty="0" smtClean="0"/>
                  <a:t>Radio Frequency (RF) power is commonly expressed in dB using 1mW as a reference, or </a:t>
                </a:r>
                <a:r>
                  <a:rPr lang="en-GB" dirty="0" err="1" smtClean="0"/>
                  <a:t>dBm</a:t>
                </a:r>
                <a:r>
                  <a:rPr lang="en-GB" dirty="0" smtClean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𝑑𝐵𝑚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=10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×</m:t>
                      </m:r>
                      <m:func>
                        <m:func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sub>
                          </m:sSub>
                        </m:fName>
                        <m:e>
                          <m:f>
                            <m:f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𝑃𝑜𝑤𝑒𝑟</m:t>
                              </m:r>
                            </m:num>
                            <m:den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1×</m:t>
                              </m:r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</m:oMath>
                  </m:oMathPara>
                </a14:m>
                <a:endParaRPr lang="en-GB" dirty="0" smtClean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2025" r="-11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37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Decibels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So if a transmitter had an output power of 1W, the output power in </a:t>
                </a:r>
                <a:r>
                  <a:rPr lang="en-GB" dirty="0" err="1" smtClean="0"/>
                  <a:t>dBm</a:t>
                </a:r>
                <a:r>
                  <a:rPr lang="en-GB" dirty="0" smtClean="0"/>
                  <a:t> would be: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b="0" i="0" smtClean="0">
                              <a:latin typeface="Cambria Math"/>
                            </a:rPr>
                            <m:t>dBm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=10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×</m:t>
                      </m:r>
                      <m:func>
                        <m:func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latin typeface="Cambria Math"/>
                                  <a:ea typeface="Cambria Math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sub>
                          </m:sSub>
                        </m:fName>
                        <m:e>
                          <m:f>
                            <m:f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1×</m:t>
                              </m:r>
                              <m:sSup>
                                <m:sSup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=30</m:t>
                      </m:r>
                      <m:r>
                        <a:rPr lang="en-GB" b="0" i="0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b="0" i="0" smtClean="0">
                          <a:latin typeface="Cambria Math"/>
                          <a:ea typeface="Cambria Math"/>
                        </a:rPr>
                        <m:t>dBm</m:t>
                      </m:r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20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83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 err="1" smtClean="0"/>
              <a:t>RA</a:t>
            </a:r>
            <a:r>
              <a:rPr lang="en-GB" dirty="0" err="1" smtClean="0"/>
              <a:t>dio</a:t>
            </a:r>
            <a:r>
              <a:rPr lang="en-GB" dirty="0" smtClean="0"/>
              <a:t> </a:t>
            </a:r>
            <a:r>
              <a:rPr lang="en-GB" b="1" dirty="0" smtClean="0"/>
              <a:t>D</a:t>
            </a:r>
            <a:r>
              <a:rPr lang="en-GB" dirty="0" smtClean="0"/>
              <a:t>etection </a:t>
            </a:r>
            <a:r>
              <a:rPr lang="en-GB" b="1" dirty="0" smtClean="0"/>
              <a:t>A</a:t>
            </a:r>
            <a:r>
              <a:rPr lang="en-GB" dirty="0" smtClean="0"/>
              <a:t>nd </a:t>
            </a:r>
            <a:r>
              <a:rPr lang="en-GB" b="1" dirty="0" smtClean="0"/>
              <a:t>R</a:t>
            </a:r>
            <a:r>
              <a:rPr lang="en-GB" dirty="0" smtClean="0"/>
              <a:t>anging</a:t>
            </a:r>
          </a:p>
          <a:p>
            <a:r>
              <a:rPr lang="en-GB" dirty="0" smtClean="0"/>
              <a:t>Radio/microwaves are reflected and scattered in many directions by objects they hit</a:t>
            </a:r>
          </a:p>
          <a:p>
            <a:r>
              <a:rPr lang="en-GB" dirty="0" smtClean="0"/>
              <a:t>If a reflected wave is received it can tell us</a:t>
            </a:r>
          </a:p>
          <a:p>
            <a:pPr lvl="1"/>
            <a:r>
              <a:rPr lang="en-GB" dirty="0" smtClean="0"/>
              <a:t>Range (derived from the time difference between transmitted and reflected wave)</a:t>
            </a:r>
          </a:p>
          <a:p>
            <a:pPr lvl="1"/>
            <a:r>
              <a:rPr lang="en-GB" dirty="0" smtClean="0"/>
              <a:t>Direction (if the transmitter and receiver antennae are directional</a:t>
            </a:r>
          </a:p>
          <a:p>
            <a:pPr lvl="1"/>
            <a:r>
              <a:rPr lang="en-GB" dirty="0" smtClean="0"/>
              <a:t>Speed (an approaching or retreating object introduces frequency shifting on the signal by the Doppler effect)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17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Primary Surveillance Radar (PSR)</a:t>
            </a:r>
          </a:p>
          <a:p>
            <a:pPr lvl="1"/>
            <a:r>
              <a:rPr lang="en-GB" dirty="0" smtClean="0"/>
              <a:t>Limited </a:t>
            </a:r>
          </a:p>
          <a:p>
            <a:pPr lvl="2"/>
            <a:r>
              <a:rPr lang="en-GB" dirty="0" smtClean="0"/>
              <a:t>Range Finding</a:t>
            </a:r>
          </a:p>
          <a:p>
            <a:pPr lvl="2"/>
            <a:r>
              <a:rPr lang="en-GB" dirty="0" smtClean="0"/>
              <a:t>Angle</a:t>
            </a:r>
          </a:p>
          <a:p>
            <a:pPr lvl="2"/>
            <a:r>
              <a:rPr lang="en-GB" dirty="0" smtClean="0"/>
              <a:t>Velocity (</a:t>
            </a:r>
            <a:r>
              <a:rPr lang="en-GB" dirty="0"/>
              <a:t>D</a:t>
            </a:r>
            <a:r>
              <a:rPr lang="en-GB" dirty="0" smtClean="0"/>
              <a:t>oppler)</a:t>
            </a:r>
          </a:p>
          <a:p>
            <a:r>
              <a:rPr lang="en-GB" dirty="0" smtClean="0"/>
              <a:t>Secondary Surveillance Radar (SSR)</a:t>
            </a:r>
          </a:p>
          <a:p>
            <a:pPr lvl="1"/>
            <a:r>
              <a:rPr lang="en-GB" dirty="0" smtClean="0"/>
              <a:t>More advanced but requires transponder on aircraft</a:t>
            </a:r>
          </a:p>
        </p:txBody>
      </p:sp>
    </p:spTree>
    <p:extLst>
      <p:ext uri="{BB962C8B-B14F-4D97-AF65-F5344CB8AC3E}">
        <p14:creationId xmlns:p14="http://schemas.microsoft.com/office/powerpoint/2010/main" val="173932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Identification of Friend or Foe (IFF)</a:t>
            </a:r>
          </a:p>
          <a:p>
            <a:pPr lvl="1"/>
            <a:r>
              <a:rPr lang="en-GB" dirty="0" smtClean="0"/>
              <a:t>Extension of SSR</a:t>
            </a:r>
          </a:p>
          <a:p>
            <a:r>
              <a:rPr lang="en-GB" dirty="0" err="1" smtClean="0"/>
              <a:t>Multilateration</a:t>
            </a:r>
            <a:r>
              <a:rPr lang="en-GB" dirty="0" smtClean="0"/>
              <a:t> – ADS-B</a:t>
            </a:r>
          </a:p>
          <a:p>
            <a:r>
              <a:rPr lang="en-GB" dirty="0" smtClean="0"/>
              <a:t>Semi-Active Radar Homing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31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RADAR Equation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1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The scattering cross-section </a:t>
            </a:r>
            <a:r>
              <a:rPr lang="el-GR" sz="2400" dirty="0"/>
              <a:t>σ</a:t>
            </a:r>
            <a:r>
              <a:rPr lang="en-GB" sz="2400" dirty="0"/>
              <a:t> of a target is the imaginary area which intercepts a power S</a:t>
            </a:r>
            <a:r>
              <a:rPr lang="el-GR" sz="2400" baseline="-25000" dirty="0"/>
              <a:t>σ</a:t>
            </a:r>
            <a:r>
              <a:rPr lang="en-GB" sz="2400" dirty="0"/>
              <a:t> from the plane wave incident upon it and scatters the power </a:t>
            </a:r>
            <a:r>
              <a:rPr lang="en-GB" sz="2400" dirty="0" err="1"/>
              <a:t>isotropically</a:t>
            </a:r>
            <a:r>
              <a:rPr lang="en-GB" sz="2400" dirty="0"/>
              <a:t> such that the power flux incident on the receiver is that </a:t>
            </a:r>
            <a:r>
              <a:rPr lang="en-GB" sz="2400" dirty="0" smtClean="0"/>
              <a:t>observed</a:t>
            </a:r>
            <a:endParaRPr lang="en-GB" sz="24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1844882" y="3356992"/>
            <a:ext cx="5454237" cy="2331871"/>
            <a:chOff x="1953139" y="3952018"/>
            <a:chExt cx="5454237" cy="2331871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2240448" y="4227015"/>
              <a:ext cx="2664296" cy="1008112"/>
            </a:xfrm>
            <a:prstGeom prst="line">
              <a:avLst/>
            </a:prstGeom>
            <a:ln w="25400"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3176552" y="4227015"/>
              <a:ext cx="1728192" cy="1872208"/>
            </a:xfrm>
            <a:prstGeom prst="line">
              <a:avLst/>
            </a:prstGeom>
            <a:ln w="25400"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953139" y="5050461"/>
              <a:ext cx="296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T</a:t>
              </a:r>
              <a:endParaRPr lang="en-GB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890007" y="5914557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919387" y="4032775"/>
              <a:ext cx="24879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O – the scattering object</a:t>
              </a:r>
              <a:endParaRPr lang="en-GB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84044" y="4425259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r>
                <a:rPr lang="en-GB" baseline="-25000" dirty="0" smtClean="0"/>
                <a:t>1</a:t>
              </a:r>
              <a:endParaRPr lang="en-GB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68966" y="5376159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r>
                <a:rPr lang="en-GB" baseline="-25000" dirty="0"/>
                <a:t>2</a:t>
              </a:r>
              <a:endParaRPr lang="en-GB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990193" y="4425259"/>
              <a:ext cx="3722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S</a:t>
              </a:r>
              <a:r>
                <a:rPr lang="el-GR" baseline="-25000" dirty="0" smtClean="0"/>
                <a:t>σ</a:t>
              </a:r>
              <a:endParaRPr lang="en-GB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41860" y="3952018"/>
              <a:ext cx="1269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S (in W/m</a:t>
              </a:r>
              <a:r>
                <a:rPr lang="en-GB" baseline="30000" dirty="0" smtClean="0"/>
                <a:t>2</a:t>
              </a:r>
              <a:r>
                <a:rPr lang="en-GB" dirty="0" smtClean="0"/>
                <a:t>)</a:t>
              </a:r>
              <a:endParaRPr lang="en-GB" dirty="0"/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3779911" y="4217441"/>
              <a:ext cx="648072" cy="207818"/>
            </a:xfrm>
            <a:prstGeom prst="straightConnector1">
              <a:avLst/>
            </a:prstGeom>
            <a:ln w="254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1343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Radar Equation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𝑅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SupPr>
                            <m:e>
                              <m:sSub>
                                <m:sSub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b/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𝜎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i="1">
                              <a:latin typeface="Cambria Math"/>
                            </a:rPr>
                            <m:t>4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𝜋</m:t>
                          </m:r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SupPr>
                            <m:e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b/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for the “</a:t>
                </a:r>
                <a:r>
                  <a:rPr lang="en-GB" dirty="0" err="1" smtClean="0"/>
                  <a:t>bistatic</a:t>
                </a:r>
                <a:r>
                  <a:rPr lang="en-GB" dirty="0" smtClean="0"/>
                  <a:t>” configuration</a:t>
                </a:r>
              </a:p>
              <a:p>
                <a:pPr marL="0" indent="0">
                  <a:buNone/>
                </a:pPr>
                <a:r>
                  <a:rPr lang="en-GB" dirty="0" smtClean="0"/>
                  <a:t>In </a:t>
                </a:r>
                <a:r>
                  <a:rPr lang="en-GB" dirty="0" smtClean="0"/>
                  <a:t>a “monostatic” configuration (transmitter and receiver at the same place)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dirty="0" smtClean="0"/>
                  <a:t> = r, and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𝑅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(4</m:t>
                              </m:r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Sup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b/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bSup>
                        </m:den>
                      </m:f>
                      <m:r>
                        <a:rPr lang="en-GB" i="1">
                          <a:latin typeface="Cambria Math"/>
                          <a:ea typeface="Cambria Math"/>
                        </a:rPr>
                        <m:t>𝜎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r="-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925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Equation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GB" dirty="0" smtClean="0"/>
                  <a:t>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𝑅</m:t>
                        </m:r>
                      </m:sub>
                    </m:sSub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𝜆</m:t>
                        </m:r>
                      </m:e>
                      <m:sup>
                        <m:r>
                          <a:rPr lang="en-GB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/>
                        <a:ea typeface="Cambria Math"/>
                      </a:rPr>
                      <m:t>/4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r>
                  <a:rPr lang="en-GB" dirty="0" smtClean="0"/>
                  <a:t>, we can also state this as:</a:t>
                </a: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𝑅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𝜎</m:t>
                          </m:r>
                          <m:sSup>
                            <m:sSupPr>
                              <m:ctrlPr>
                                <a:rPr lang="en-GB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(4</m:t>
                              </m:r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Sup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b/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b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×4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r>
                  <a:rPr lang="en-GB" dirty="0" smtClean="0"/>
                  <a:t>Notes</a:t>
                </a:r>
              </a:p>
              <a:p>
                <a:pPr lvl="1"/>
                <a:r>
                  <a:rPr lang="en-GB" dirty="0" smtClean="0"/>
                  <a:t>Dependence on r</a:t>
                </a:r>
                <a:r>
                  <a:rPr lang="en-GB" baseline="30000" dirty="0" smtClean="0"/>
                  <a:t>-4</a:t>
                </a:r>
                <a:endParaRPr lang="en-GB" dirty="0" smtClean="0"/>
              </a:p>
              <a:p>
                <a:pPr lvl="1"/>
                <a:r>
                  <a:rPr lang="en-GB" dirty="0" smtClean="0"/>
                  <a:t>σ is a function of angle of incidence, observation and polarisation</a:t>
                </a: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20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093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OK, But What About Radar Systems?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Objects scatter and reflect radio waves</a:t>
            </a:r>
          </a:p>
          <a:p>
            <a:r>
              <a:rPr lang="en-GB" dirty="0" smtClean="0"/>
              <a:t>Some of that energy reaches the receiver</a:t>
            </a:r>
          </a:p>
          <a:p>
            <a:pPr lvl="1"/>
            <a:r>
              <a:rPr lang="en-GB" dirty="0" smtClean="0"/>
              <a:t>How much depends on the object’s radar cross-section, </a:t>
            </a:r>
            <a:r>
              <a:rPr lang="el-GR" dirty="0" smtClean="0">
                <a:latin typeface="Calibri"/>
              </a:rPr>
              <a:t>σ</a:t>
            </a:r>
            <a:endParaRPr lang="en-GB" dirty="0" smtClean="0"/>
          </a:p>
          <a:p>
            <a:r>
              <a:rPr lang="en-GB" dirty="0" smtClean="0"/>
              <a:t>If the signal is greater than the noise background, we can detect it</a:t>
            </a:r>
          </a:p>
          <a:p>
            <a:pPr lvl="1"/>
            <a:r>
              <a:rPr lang="en-GB" dirty="0" smtClean="0"/>
              <a:t>Same problem as with communications systems in DSP &amp;  </a:t>
            </a:r>
            <a:r>
              <a:rPr lang="en-GB" dirty="0" err="1" smtClean="0"/>
              <a:t>Comms</a:t>
            </a:r>
            <a:r>
              <a:rPr lang="en-GB" dirty="0" smtClean="0"/>
              <a:t> last semester</a:t>
            </a:r>
          </a:p>
          <a:p>
            <a:pPr lvl="1"/>
            <a:r>
              <a:rPr lang="en-GB" dirty="0" smtClean="0"/>
              <a:t>Signal-to-noise ratio (SNR) is usually stated in dBs</a:t>
            </a:r>
          </a:p>
          <a:p>
            <a:pPr lvl="1"/>
            <a:r>
              <a:rPr lang="en-GB" dirty="0" smtClean="0"/>
              <a:t>Noise figures are usually given as noise temperatures (again, see DSP &amp; </a:t>
            </a:r>
            <a:r>
              <a:rPr lang="en-GB" dirty="0" err="1" smtClean="0"/>
              <a:t>Comms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75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2" y="1752600"/>
            <a:ext cx="68103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/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b="0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𝑑𝐵𝑠𝑚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=10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𝑙𝑜𝑔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10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(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066800" y="5791200"/>
            <a:ext cx="685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Courtesy of </a:t>
            </a:r>
            <a:r>
              <a:rPr lang="en-GB" dirty="0" err="1" smtClean="0"/>
              <a:t>Prof.</a:t>
            </a:r>
            <a:r>
              <a:rPr lang="en-GB" dirty="0" smtClean="0"/>
              <a:t> David Jenn, Navy Postgraduate School, available from:</a:t>
            </a:r>
          </a:p>
          <a:p>
            <a:r>
              <a:rPr lang="en-GB" dirty="0" smtClean="0">
                <a:hlinkClick r:id="rId4"/>
              </a:rPr>
              <a:t>http://faculty.nps.edu/jenn/Seminars/RadarFundamentals.pdf</a:t>
            </a:r>
            <a:r>
              <a:rPr lang="en-GB" dirty="0" smtClean="0"/>
              <a:t>, </a:t>
            </a:r>
          </a:p>
          <a:p>
            <a:r>
              <a:rPr lang="en-GB" dirty="0" smtClean="0"/>
              <a:t>accessed 11.00, 04/03/16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089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Detection Range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GB" dirty="0" smtClean="0"/>
                  <a:t>Change the equation around to solve for r: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b/>
                        <m:sup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bSup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𝑇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𝜎</m:t>
                          </m:r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(4</m:t>
                              </m:r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>
                                  <a:latin typeface="Cambria Math"/>
                                </a:rPr>
                                <m:t>𝑅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𝑟</m:t>
                      </m:r>
                      <m:r>
                        <a:rPr lang="en-GB" i="1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b="0" i="1" smtClean="0">
                              <a:latin typeface="Cambria Math"/>
                            </a:rPr>
                            <m:t>4</m:t>
                          </m:r>
                        </m:deg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(4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en-GB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454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Detection Range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GB" dirty="0" smtClean="0"/>
                  <a:t>And the maximum range will depend on the minimum received power for detection: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i="1">
                              <a:latin typeface="Cambria Math"/>
                            </a:rPr>
                            <m:t>4</m:t>
                          </m:r>
                        </m:deg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(4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𝑅𝑚𝑖𝑛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en-GB" dirty="0"/>
              </a:p>
              <a:p>
                <a:r>
                  <a:rPr lang="en-GB" dirty="0" smtClean="0"/>
                  <a:t>We need also to consider a variety of losses that occur in the real situation (the equations have assumed perfect wave conditions)</a:t>
                </a: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2025" r="-370" b="-21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4471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Detection Range with Losses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GB" dirty="0" smtClean="0"/>
                  <a:t>Sources of losses (taken together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𝐿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𝑔𝑒𝑠</m:t>
                        </m:r>
                      </m:sub>
                    </m:sSub>
                  </m:oMath>
                </a14:m>
                <a:r>
                  <a:rPr lang="en-GB" dirty="0" smtClean="0"/>
                  <a:t>)</a:t>
                </a:r>
              </a:p>
              <a:p>
                <a:pPr lvl="1"/>
                <a:r>
                  <a:rPr lang="en-GB" dirty="0" smtClean="0"/>
                  <a:t>Internal attenuation in the radar set,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𝐿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:pPr lvl="1"/>
                <a:r>
                  <a:rPr lang="en-GB" dirty="0" smtClean="0"/>
                  <a:t>Fluctuation losses during reflection,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𝐿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𝑓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:pPr lvl="1"/>
                <a:r>
                  <a:rPr lang="en-GB" dirty="0" smtClean="0"/>
                  <a:t>Atmospheric losses during propagation,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𝐿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𝐴𝑡𝑚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:pPr marL="457200" lvl="1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i="1">
                              <a:latin typeface="Cambria Math"/>
                            </a:rPr>
                            <m:t>4</m:t>
                          </m:r>
                        </m:deg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(4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𝑅𝑚𝑖𝑛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GB" b="0" i="1" smtClean="0">
                                      <a:latin typeface="Cambria Math"/>
                                    </a:rPr>
                                    <m:t>𝑔𝑒𝑠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en-GB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21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229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So?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en-GB" dirty="0" smtClean="0"/>
                  <a:t>Calculate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en-GB" dirty="0" smtClean="0"/>
                  <a:t> for a monostatic L-band radar with: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=500</m:t>
                    </m:r>
                    <m:r>
                      <a:rPr lang="en-GB" b="0" i="1" smtClean="0">
                        <a:latin typeface="Cambria Math"/>
                      </a:rPr>
                      <m:t>𝑘𝑊</m:t>
                    </m:r>
                  </m:oMath>
                </a14:m>
                <a:endParaRPr lang="en-GB" b="0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=10</m:t>
                    </m:r>
                    <m:r>
                      <a:rPr lang="en-GB" b="0" i="1" smtClean="0">
                        <a:latin typeface="Cambria Math"/>
                      </a:rPr>
                      <m:t>𝑑𝐵</m:t>
                    </m:r>
                  </m:oMath>
                </a14:m>
                <a:endParaRPr lang="en-GB" b="0" dirty="0" smtClean="0"/>
              </a:p>
              <a:p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𝜆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𝐿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−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𝑏𝑎𝑛𝑑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𝑐</m:t>
                        </m:r>
                      </m:num>
                      <m:den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𝑓𝑟𝑒𝑞</m:t>
                        </m:r>
                      </m:den>
                    </m:f>
                    <m:r>
                      <a:rPr lang="en-GB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3×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10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8</m:t>
                            </m:r>
                          </m:sup>
                        </m:sSup>
                      </m:num>
                      <m:den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𝐺𝐻𝑧</m:t>
                        </m:r>
                      </m:den>
                    </m:f>
                  </m:oMath>
                </a14:m>
                <a:endParaRPr lang="en-GB" dirty="0" smtClean="0"/>
              </a:p>
              <a:p>
                <a:r>
                  <a:rPr lang="en-GB" dirty="0" smtClean="0"/>
                  <a:t>SNR for detection = 10dB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𝐿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𝑔𝑒𝑠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=0.9</m:t>
                    </m:r>
                  </m:oMath>
                </a14:m>
                <a:endParaRPr lang="en-GB" dirty="0" smtClean="0"/>
              </a:p>
              <a:p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𝜎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=10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𝑚</m:t>
                        </m:r>
                      </m:e>
                      <m:sup>
                        <m:r>
                          <a:rPr lang="en-GB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r>
                  <a:rPr lang="en-GB" dirty="0" smtClean="0"/>
                  <a:t>Noise Power = -120 </a:t>
                </a:r>
                <a:r>
                  <a:rPr lang="en-GB" dirty="0" err="1" smtClean="0"/>
                  <a:t>dBW</a:t>
                </a: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37" t="-3271" b="-4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446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Detection Range Calculation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Noise power = -120dB; SNR = 10dB</a:t>
            </a:r>
          </a:p>
          <a:p>
            <a:pPr marL="0" indent="0">
              <a:buNone/>
            </a:pPr>
            <a:r>
              <a:rPr lang="en-GB" dirty="0" smtClean="0">
                <a:sym typeface="Symbol"/>
              </a:rPr>
              <a:t></a:t>
            </a:r>
            <a:r>
              <a:rPr lang="en-GB" dirty="0" smtClean="0"/>
              <a:t>Threshold signal level = -110dB</a:t>
            </a:r>
          </a:p>
          <a:p>
            <a:pPr marL="0" indent="0">
              <a:buNone/>
            </a:pPr>
            <a:r>
              <a:rPr lang="en-GB" dirty="0" smtClean="0"/>
              <a:t>Frequency = L-band</a:t>
            </a:r>
          </a:p>
          <a:p>
            <a:pPr marL="0" indent="0">
              <a:buNone/>
            </a:pPr>
            <a:r>
              <a:rPr lang="en-GB" dirty="0" smtClean="0"/>
              <a:t>Wavelength = 3x10</a:t>
            </a:r>
            <a:r>
              <a:rPr lang="en-GB" baseline="30000" dirty="0" smtClean="0"/>
              <a:t>8</a:t>
            </a:r>
            <a:r>
              <a:rPr lang="en-GB" dirty="0" smtClean="0"/>
              <a:t>/2x10</a:t>
            </a:r>
            <a:r>
              <a:rPr lang="en-GB" baseline="30000" dirty="0" smtClean="0"/>
              <a:t>9 </a:t>
            </a:r>
            <a:r>
              <a:rPr lang="en-GB" dirty="0" smtClean="0"/>
              <a:t>= 0.15m</a:t>
            </a:r>
          </a:p>
          <a:p>
            <a:pPr marL="0" indent="0">
              <a:buNone/>
            </a:pPr>
            <a:r>
              <a:rPr lang="en-GB" dirty="0" smtClean="0"/>
              <a:t>10dB gain = signal x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9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Detection Range Calculation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GB" i="1">
                          <a:latin typeface="Cambria Math"/>
                        </a:rPr>
                        <m:t>=</m:t>
                      </m:r>
                      <m:rad>
                        <m:ra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en-GB" i="1">
                              <a:latin typeface="Cambria Math"/>
                            </a:rPr>
                            <m:t>4</m:t>
                          </m:r>
                        </m:deg>
                        <m:e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𝑇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𝐺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</m:t>
                                  </m:r>
                                </m:sub>
                              </m:sSub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𝜆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(4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𝑅𝑚𝑖𝑛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>
                                      <a:latin typeface="Cambria Math"/>
                                    </a:rPr>
                                    <m:t>𝐿</m:t>
                                  </m:r>
                                </m:e>
                                <m:sub>
                                  <m:r>
                                    <a:rPr lang="en-GB" i="1">
                                      <a:latin typeface="Cambria Math"/>
                                    </a:rPr>
                                    <m:t>𝑔𝑒𝑠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i="1">
                            <a:latin typeface="Cambria Math"/>
                          </a:rPr>
                          <m:t>4</m:t>
                        </m:r>
                      </m:deg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/>
                              </a:rPr>
                              <m:t>500</m:t>
                            </m:r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×10×10×10×</m:t>
                            </m:r>
                            <m:sSup>
                              <m:sSupPr>
                                <m:ctrlPr>
                                  <a:rPr lang="en-GB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0.15</m:t>
                                </m:r>
                              </m:e>
                              <m:sup>
                                <m:r>
                                  <a:rPr lang="en-GB" i="1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>
                                    <a:latin typeface="Cambria Math"/>
                                  </a:rPr>
                                  <m:t>(4</m:t>
                                </m:r>
                                <m:r>
                                  <a:rPr lang="en-GB" i="1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  <m:r>
                                  <a:rPr lang="en-GB" i="1">
                                    <a:latin typeface="Cambria Math"/>
                                    <a:ea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GB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GB" i="1" smtClean="0">
                                <a:latin typeface="Cambria Math"/>
                                <a:ea typeface="Cambria Math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GB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−11</m:t>
                                </m:r>
                              </m:sup>
                            </m:sSup>
                            <m:r>
                              <a:rPr lang="en-GB" i="1" smtClean="0">
                                <a:latin typeface="Cambria Math"/>
                                <a:ea typeface="Cambria Math"/>
                              </a:rPr>
                              <m:t>×</m:t>
                            </m:r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0.9</m:t>
                            </m:r>
                          </m:den>
                        </m:f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	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i="1">
                            <a:latin typeface="Cambria Math"/>
                          </a:rPr>
                          <m:t>4</m:t>
                        </m:r>
                      </m:deg>
                      <m:e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/>
                              </a:rPr>
                              <m:t>11250000</m:t>
                            </m:r>
                          </m:num>
                          <m:den>
                            <m:r>
                              <a:rPr lang="en-GB" b="0" i="1" smtClean="0">
                                <a:latin typeface="Cambria Math"/>
                                <a:ea typeface="Cambria Math"/>
                              </a:rPr>
                              <m:t>1.786×</m:t>
                            </m:r>
                            <m:sSup>
                              <m:sSupPr>
                                <m:ctrlPr>
                                  <a:rPr lang="en-GB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GB" b="0" i="1" smtClean="0">
                                    <a:latin typeface="Cambria Math"/>
                                    <a:ea typeface="Cambria Math"/>
                                  </a:rPr>
                                  <m:t>−8</m:t>
                                </m:r>
                              </m:sup>
                            </m:sSup>
                          </m:den>
                        </m:f>
                      </m:e>
                    </m:rad>
                  </m:oMath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/>
                  <a:t>	</a:t>
                </a:r>
                <a:r>
                  <a:rPr lang="en-GB" dirty="0" smtClean="0"/>
                  <a:t>= 5010m</a:t>
                </a: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b="-7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86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 Calculation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Change the power up to 2 MW.  What is the new detection range?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Reduce the noise power to -140dBW.  What is the new detection range?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Change the radar cross section to 200m</a:t>
            </a:r>
            <a:r>
              <a:rPr lang="en-GB" baseline="30000" dirty="0" smtClean="0"/>
              <a:t>2</a:t>
            </a:r>
            <a:r>
              <a:rPr lang="en-GB" dirty="0" smtClean="0"/>
              <a:t>.  What is the new detection range?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Change the frequency down to 1GHz.  What is the new detection range?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447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7085m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15842m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10594m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7085m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2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Answers Tell Us?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GB" dirty="0" smtClean="0"/>
                  <a:t>Up the power, get a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b="0" i="1" smtClean="0">
                            <a:latin typeface="Cambria Math"/>
                          </a:rPr>
                          <m:t>4</m:t>
                        </m:r>
                      </m:deg>
                      <m:e>
                        <m:r>
                          <a:rPr lang="en-GB" b="0" i="1" smtClean="0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GB" dirty="0" smtClean="0"/>
                  <a:t> increase in range</a:t>
                </a:r>
              </a:p>
              <a:p>
                <a:pPr lvl="1"/>
                <a:r>
                  <a:rPr lang="en-GB" dirty="0" smtClean="0"/>
                  <a:t>Q1 multiplied the power by 4</a:t>
                </a:r>
              </a:p>
              <a:p>
                <a:r>
                  <a:rPr lang="en-GB" dirty="0" smtClean="0"/>
                  <a:t>Up the radar cross section, get a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i="1">
                            <a:latin typeface="Cambria Math"/>
                          </a:rPr>
                          <m:t>4</m:t>
                        </m:r>
                      </m:deg>
                      <m:e>
                        <m:r>
                          <a:rPr lang="en-GB" i="1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GB" dirty="0" smtClean="0"/>
                  <a:t> increase</a:t>
                </a:r>
              </a:p>
              <a:p>
                <a:pPr lvl="1"/>
                <a:r>
                  <a:rPr lang="en-GB" dirty="0" smtClean="0"/>
                  <a:t>Q2 reduced the noise figure, and hence the detection power, by 100 (-20dB)</a:t>
                </a:r>
              </a:p>
              <a:p>
                <a:r>
                  <a:rPr lang="en-GB" dirty="0" smtClean="0"/>
                  <a:t>Reduce the system noise, get a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i="1">
                            <a:latin typeface="Cambria Math"/>
                          </a:rPr>
                          <m:t>4</m:t>
                        </m:r>
                      </m:deg>
                      <m:e>
                        <m:r>
                          <a:rPr lang="en-GB" i="1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GB" dirty="0" smtClean="0"/>
                  <a:t> increase</a:t>
                </a:r>
              </a:p>
              <a:p>
                <a:pPr lvl="1"/>
                <a:r>
                  <a:rPr lang="en-GB" dirty="0" smtClean="0"/>
                  <a:t>Q3 increased the </a:t>
                </a:r>
                <a:r>
                  <a:rPr lang="en-GB" dirty="0"/>
                  <a:t>cross </a:t>
                </a:r>
                <a:r>
                  <a:rPr lang="en-GB" dirty="0" smtClean="0"/>
                  <a:t>section by 20</a:t>
                </a:r>
              </a:p>
              <a:p>
                <a:r>
                  <a:rPr lang="en-GB" dirty="0" smtClean="0"/>
                  <a:t>Increase the wavelength, get a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deg>
                      <m:e>
                        <m:r>
                          <a:rPr lang="en-GB" i="1">
                            <a:latin typeface="Cambria Math"/>
                          </a:rPr>
                          <m:t>𝑥</m:t>
                        </m:r>
                      </m:e>
                    </m:rad>
                  </m:oMath>
                </a14:m>
                <a:r>
                  <a:rPr lang="en-GB" dirty="0" smtClean="0"/>
                  <a:t> increase</a:t>
                </a:r>
              </a:p>
              <a:p>
                <a:pPr lvl="1"/>
                <a:r>
                  <a:rPr lang="en-GB" dirty="0" smtClean="0"/>
                  <a:t>Q4 increased the wavelength by 2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4206" r="-1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16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Noise Power?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</a:rPr>
                      <m:t>𝑘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GB" b="0" i="1" smtClean="0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en-GB" dirty="0" smtClean="0"/>
                  <a:t> Watts for an ideal receiver</a:t>
                </a:r>
              </a:p>
              <a:p>
                <a:pPr lvl="1"/>
                <a:r>
                  <a:rPr lang="en-GB" dirty="0" smtClean="0"/>
                  <a:t>k = Boltzmann’s constant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 smtClean="0"/>
                  <a:t> = system temperature (usually 209K)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en-GB" dirty="0" smtClean="0"/>
                  <a:t> = receiver noise bandwidth</a:t>
                </a:r>
              </a:p>
              <a:p>
                <a:r>
                  <a:rPr lang="en-GB" dirty="0" smtClean="0"/>
                  <a:t>This is only </a:t>
                </a:r>
                <a:r>
                  <a:rPr lang="en-GB" smtClean="0"/>
                  <a:t>thermal noise!</a:t>
                </a:r>
              </a:p>
              <a:p>
                <a:r>
                  <a:rPr lang="en-GB" dirty="0" smtClean="0"/>
                  <a:t>Receivers aren’t usually ideal, so we add a noise factor, NF, to the equation: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GB" i="1">
                        <a:latin typeface="Cambria Math"/>
                      </a:rPr>
                      <m:t>=</m:t>
                    </m:r>
                    <m:r>
                      <a:rPr lang="en-GB" i="1">
                        <a:latin typeface="Cambria Math"/>
                      </a:rPr>
                      <m:t>𝑘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GB" i="1">
                        <a:latin typeface="Cambria Math"/>
                        <a:ea typeface="Cambria Math"/>
                      </a:rPr>
                      <m:t>𝛽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.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𝑁𝐹</m:t>
                    </m:r>
                  </m:oMath>
                </a14:m>
                <a:r>
                  <a:rPr lang="en-GB" dirty="0"/>
                  <a:t> Watts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32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827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new </a:t>
            </a:r>
            <a:r>
              <a:rPr lang="en-GB" dirty="0" err="1" smtClean="0"/>
              <a:t>Qinetiq</a:t>
            </a:r>
            <a:r>
              <a:rPr lang="en-GB" dirty="0" smtClean="0"/>
              <a:t> stealth drone has a maximum radar equivalent reflecting area of 1m</a:t>
            </a:r>
            <a:r>
              <a:rPr lang="en-GB" baseline="30000" dirty="0" smtClean="0"/>
              <a:t>2</a:t>
            </a:r>
            <a:r>
              <a:rPr lang="en-GB" dirty="0" smtClean="0"/>
              <a:t>.  What is the equivalent reflection gain if illuminated with an X-band (10GHz) radar?  With an L-band (1GHz) radar?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24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𝑒𝑓𝑓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</m:d>
                      <m:r>
                        <a:rPr lang="en-GB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i="1">
                              <a:latin typeface="Cambria Math"/>
                            </a:rPr>
                            <m:t> </m:t>
                          </m:r>
                        </m:num>
                        <m:den>
                          <m:r>
                            <a:rPr lang="en-GB" i="1">
                              <a:latin typeface="Cambria Math"/>
                            </a:rPr>
                            <m:t>4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en-GB" i="1">
                          <a:latin typeface="Cambria Math"/>
                          <a:ea typeface="Cambria Math"/>
                        </a:rPr>
                        <m:t>𝐺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(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𝜃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𝜙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>
                          <a:latin typeface="Cambria Math"/>
                          <a:ea typeface="Cambria Math"/>
                        </a:rPr>
                        <m:t>𝐺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</m:d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=4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𝜋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</a:rPr>
                            <m:t>𝑒𝑓𝑓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</m:d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/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dirty="0" smtClean="0"/>
              </a:p>
              <a:p>
                <a:pPr marL="0" indent="0">
                  <a:buNone/>
                </a:pPr>
                <a:r>
                  <a:rPr lang="en-GB" dirty="0" smtClean="0"/>
                  <a:t>λ=3x10</a:t>
                </a:r>
                <a:r>
                  <a:rPr lang="en-GB" baseline="30000" dirty="0" smtClean="0"/>
                  <a:t>8</a:t>
                </a:r>
                <a:r>
                  <a:rPr lang="en-GB" dirty="0" smtClean="0"/>
                  <a:t>/10x10</a:t>
                </a:r>
                <a:r>
                  <a:rPr lang="en-GB" baseline="30000" dirty="0" smtClean="0"/>
                  <a:t>9</a:t>
                </a:r>
                <a:r>
                  <a:rPr lang="en-GB" dirty="0" smtClean="0"/>
                  <a:t> = 0.03m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𝐺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𝑚𝑎𝑥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</m:d>
                      <m:r>
                        <a:rPr lang="en-GB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b="0" i="0" smtClean="0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/>
                          <a:ea typeface="Cambria Math"/>
                        </a:rPr>
                        <m:t>π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∗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0.03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=13962</m:t>
                      </m:r>
                    </m:oMath>
                  </m:oMathPara>
                </a14:m>
                <a:endParaRPr lang="en-GB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en-GB" smtClean="0"/>
                  <a:t>L-band </a:t>
                </a:r>
                <a:r>
                  <a:rPr lang="en-GB" dirty="0" smtClean="0"/>
                  <a:t>λ=3x10</a:t>
                </a:r>
                <a:r>
                  <a:rPr lang="en-GB" baseline="30000" dirty="0" smtClean="0"/>
                  <a:t>8</a:t>
                </a:r>
                <a:r>
                  <a:rPr lang="en-GB" dirty="0" smtClean="0"/>
                  <a:t>/1x10</a:t>
                </a:r>
                <a:r>
                  <a:rPr lang="en-GB" baseline="30000" dirty="0" smtClean="0"/>
                  <a:t>9</a:t>
                </a:r>
                <a:r>
                  <a:rPr lang="en-GB" dirty="0" smtClean="0"/>
                  <a:t> </a:t>
                </a:r>
                <a:r>
                  <a:rPr lang="en-GB" dirty="0"/>
                  <a:t>= </a:t>
                </a:r>
                <a:r>
                  <a:rPr lang="en-GB" dirty="0" smtClean="0"/>
                  <a:t>0.3m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𝐺</m:t>
                          </m:r>
                        </m:e>
                        <m:sub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𝑚𝑎𝑥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</m:d>
                      <m:r>
                        <a:rPr lang="en-GB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/>
                          <a:ea typeface="Cambria Math"/>
                        </a:rPr>
                        <m:t>π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∗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0.3</m:t>
                              </m:r>
                            </m:e>
                            <m:sup>
                              <m:r>
                                <a:rPr lang="en-GB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i="1">
                          <a:latin typeface="Cambria Math"/>
                          <a:ea typeface="Cambria Math"/>
                        </a:rPr>
                        <m:t>=139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.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62</m:t>
                      </m:r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aseline="30000" dirty="0" smtClean="0"/>
              </a:p>
              <a:p>
                <a:endParaRPr lang="en-GB" dirty="0" smtClean="0"/>
              </a:p>
              <a:p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881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Using Radar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8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We Measure?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Distance (via return signal delay estimation)</a:t>
            </a:r>
          </a:p>
          <a:p>
            <a:r>
              <a:rPr lang="en-GB" dirty="0" smtClean="0"/>
              <a:t>Speed (via the Doppler frequency shift in the returned signal)</a:t>
            </a:r>
          </a:p>
          <a:p>
            <a:r>
              <a:rPr lang="en-GB" dirty="0" smtClean="0"/>
              <a:t>Direction (because our antennae are generally directional, or by using multiple receivers)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00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Signature </a:t>
            </a:r>
            <a:r>
              <a:rPr lang="en-GB" dirty="0" smtClean="0"/>
              <a:t>Analysis </a:t>
            </a:r>
            <a:r>
              <a:rPr lang="en-GB" dirty="0"/>
              <a:t>and </a:t>
            </a:r>
            <a:r>
              <a:rPr lang="en-GB" dirty="0" smtClean="0"/>
              <a:t>Inverse Scattering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Target </a:t>
            </a:r>
            <a:r>
              <a:rPr lang="en-GB" dirty="0"/>
              <a:t>size (from magnitude of return)</a:t>
            </a:r>
          </a:p>
          <a:p>
            <a:r>
              <a:rPr lang="en-GB" dirty="0"/>
              <a:t>T</a:t>
            </a:r>
            <a:r>
              <a:rPr lang="en-GB" dirty="0" smtClean="0"/>
              <a:t>arget </a:t>
            </a:r>
            <a:r>
              <a:rPr lang="en-GB" dirty="0"/>
              <a:t>shape and components (return as a function </a:t>
            </a:r>
            <a:r>
              <a:rPr lang="en-GB" dirty="0" smtClean="0"/>
              <a:t>of direction</a:t>
            </a:r>
            <a:r>
              <a:rPr lang="en-GB" dirty="0"/>
              <a:t>)</a:t>
            </a:r>
          </a:p>
          <a:p>
            <a:r>
              <a:rPr lang="en-GB" dirty="0"/>
              <a:t>M</a:t>
            </a:r>
            <a:r>
              <a:rPr lang="en-GB" dirty="0" smtClean="0"/>
              <a:t>oving </a:t>
            </a:r>
            <a:r>
              <a:rPr lang="en-GB" dirty="0"/>
              <a:t>parts (modulation of the return)</a:t>
            </a:r>
          </a:p>
          <a:p>
            <a:r>
              <a:rPr lang="en-GB" dirty="0"/>
              <a:t>M</a:t>
            </a:r>
            <a:r>
              <a:rPr lang="en-GB" dirty="0" smtClean="0"/>
              <a:t>aterial </a:t>
            </a:r>
            <a:r>
              <a:rPr lang="en-GB" dirty="0"/>
              <a:t>composition</a:t>
            </a:r>
          </a:p>
          <a:p>
            <a:r>
              <a:rPr lang="en-GB" dirty="0" smtClean="0"/>
              <a:t>More functions, more complex radar</a:t>
            </a:r>
          </a:p>
          <a:p>
            <a:pPr lvl="1"/>
            <a:r>
              <a:rPr lang="en-GB" dirty="0" smtClean="0"/>
              <a:t>Cost and size increases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72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Delay Range Estimation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Bistatic: round trip time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𝑟𝑡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𝑟𝑡</m:t>
                        </m:r>
                      </m:sub>
                    </m:sSub>
                    <m:r>
                      <a:rPr lang="en-GB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GB" i="1">
                                <a:latin typeface="Cambria Math"/>
                              </a:rPr>
                              <m:t>𝑇</m:t>
                            </m:r>
                          </m:sub>
                        </m:sSub>
                        <m:r>
                          <a:rPr lang="en-GB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GB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endParaRPr lang="en-GB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</a:rPr>
                      <m:t>𝑐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𝑟𝑡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:r>
                  <a:rPr lang="en-GB" dirty="0" smtClean="0"/>
                  <a:t>Monostatic:</a:t>
                </a:r>
              </a:p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𝑟</m:t>
                    </m:r>
                    <m:r>
                      <a:rPr lang="en-GB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𝑟𝑡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1"/>
                <a:r>
                  <a:rPr lang="en-GB" dirty="0" smtClean="0"/>
                  <a:t>Where c = 3x10</a:t>
                </a:r>
                <a:r>
                  <a:rPr lang="en-GB" baseline="30000" dirty="0" smtClean="0"/>
                  <a:t>8</a:t>
                </a:r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Arrow Connector 3"/>
          <p:cNvCxnSpPr/>
          <p:nvPr/>
        </p:nvCxnSpPr>
        <p:spPr>
          <a:xfrm flipV="1">
            <a:off x="4724400" y="3505200"/>
            <a:ext cx="1981200" cy="60960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5029200" y="3625334"/>
            <a:ext cx="1676400" cy="946666"/>
          </a:xfrm>
          <a:prstGeom prst="straightConnector1">
            <a:avLst/>
          </a:prstGeom>
          <a:ln w="25400"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400" y="3968234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17635" y="438733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410200" y="344066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r</a:t>
            </a:r>
            <a:r>
              <a:rPr lang="en-GB" baseline="-25000" dirty="0" err="1" smtClean="0"/>
              <a:t>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95522" y="4167855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r</a:t>
            </a:r>
            <a:r>
              <a:rPr lang="en-GB" baseline="-25000" dirty="0" err="1" smtClean="0"/>
              <a:t>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05600" y="3364468"/>
            <a:ext cx="1557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Object (target)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9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Only One (Small?) 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Multipath reflections or multiple targets?</a:t>
            </a:r>
          </a:p>
          <a:p>
            <a:r>
              <a:rPr lang="en-GB" dirty="0" smtClean="0"/>
              <a:t>Scenario</a:t>
            </a:r>
          </a:p>
          <a:p>
            <a:pPr lvl="1"/>
            <a:r>
              <a:rPr lang="en-GB" dirty="0" smtClean="0"/>
              <a:t>Multiple pulses transmitted</a:t>
            </a:r>
          </a:p>
          <a:p>
            <a:pPr lvl="1"/>
            <a:r>
              <a:rPr lang="en-GB" dirty="0" smtClean="0"/>
              <a:t>Which one generated the return?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186980" y="4108391"/>
            <a:ext cx="0" cy="838200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186980" y="4946591"/>
            <a:ext cx="5257800" cy="0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948980" y="4527491"/>
            <a:ext cx="3048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244380" y="4527491"/>
            <a:ext cx="3048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4753425" y="4627539"/>
            <a:ext cx="470019" cy="316203"/>
          </a:xfrm>
          <a:custGeom>
            <a:avLst/>
            <a:gdLst>
              <a:gd name="connsiteX0" fmla="*/ 0 w 470019"/>
              <a:gd name="connsiteY0" fmla="*/ 307658 h 316203"/>
              <a:gd name="connsiteX1" fmla="*/ 222191 w 470019"/>
              <a:gd name="connsiteY1" fmla="*/ 9 h 316203"/>
              <a:gd name="connsiteX2" fmla="*/ 470019 w 470019"/>
              <a:gd name="connsiteY2" fmla="*/ 316203 h 316203"/>
              <a:gd name="connsiteX3" fmla="*/ 470019 w 470019"/>
              <a:gd name="connsiteY3" fmla="*/ 316203 h 31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019" h="316203">
                <a:moveTo>
                  <a:pt x="0" y="307658"/>
                </a:moveTo>
                <a:cubicBezTo>
                  <a:pt x="71927" y="153121"/>
                  <a:pt x="143855" y="-1415"/>
                  <a:pt x="222191" y="9"/>
                </a:cubicBezTo>
                <a:cubicBezTo>
                  <a:pt x="300527" y="1433"/>
                  <a:pt x="470019" y="316203"/>
                  <a:pt x="470019" y="316203"/>
                </a:cubicBezTo>
                <a:lnTo>
                  <a:pt x="470019" y="31620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938000" y="5251391"/>
            <a:ext cx="45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</a:t>
            </a:r>
            <a:r>
              <a:rPr lang="en-GB" baseline="-25000" dirty="0" smtClean="0"/>
              <a:t>R1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930180" y="4943742"/>
            <a:ext cx="45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</a:t>
            </a:r>
            <a:r>
              <a:rPr lang="en-GB" baseline="-25000" dirty="0" smtClean="0"/>
              <a:t>R2</a:t>
            </a:r>
            <a:endParaRPr lang="en-GB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4388960" y="5128408"/>
            <a:ext cx="36446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7" idx="1"/>
          </p:cNvCxnSpPr>
          <p:nvPr/>
        </p:nvCxnSpPr>
        <p:spPr>
          <a:xfrm flipH="1">
            <a:off x="3244380" y="5128408"/>
            <a:ext cx="685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6" idx="3"/>
          </p:cNvCxnSpPr>
          <p:nvPr/>
        </p:nvCxnSpPr>
        <p:spPr>
          <a:xfrm>
            <a:off x="3396780" y="5436057"/>
            <a:ext cx="135664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6" idx="1"/>
          </p:cNvCxnSpPr>
          <p:nvPr/>
        </p:nvCxnSpPr>
        <p:spPr>
          <a:xfrm flipH="1">
            <a:off x="1948980" y="5436057"/>
            <a:ext cx="9890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20380" y="4108391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Pulse 1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970220" y="4108391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Pulse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43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Unambiguous Range?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Only if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en-GB" i="1" smtClean="0">
                          <a:latin typeface="Cambria Math"/>
                          <a:ea typeface="Cambria Math"/>
                        </a:rPr>
                        <m:t>≥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den>
                      </m:f>
                    </m:oMath>
                  </m:oMathPara>
                </a14:m>
                <a:endParaRPr lang="en-GB" b="0" dirty="0" smtClean="0"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GB" dirty="0" smtClean="0"/>
                  <a:t> = time between pulses</a:t>
                </a:r>
              </a:p>
              <a:p>
                <a:pPr lvl="2"/>
                <a:r>
                  <a:rPr lang="en-GB" dirty="0" smtClean="0"/>
                  <a:t>R = range to target</a:t>
                </a:r>
              </a:p>
              <a:p>
                <a:r>
                  <a:rPr lang="en-GB" dirty="0" smtClean="0"/>
                  <a:t>Maximum unambiguous range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𝑢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𝑃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b="0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378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 Gates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9600" dirty="0" smtClean="0"/>
              <a:t>Use our knowledge of pulse propagation to create a set of sub-sets of time (gates)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sz="7200" dirty="0" smtClean="0"/>
              <a:t>Each </a:t>
            </a:r>
            <a:r>
              <a:rPr lang="en-GB" sz="7200" dirty="0" smtClean="0"/>
              <a:t>gate is </a:t>
            </a:r>
            <a:r>
              <a:rPr lang="en-GB" sz="7200" dirty="0"/>
              <a:t>opened and </a:t>
            </a:r>
            <a:r>
              <a:rPr lang="en-GB" sz="7200" dirty="0" smtClean="0"/>
              <a:t>closed</a:t>
            </a:r>
          </a:p>
          <a:p>
            <a:r>
              <a:rPr lang="en-GB" sz="7200" dirty="0" smtClean="0"/>
              <a:t>The </a:t>
            </a:r>
            <a:r>
              <a:rPr lang="en-GB" sz="7200" dirty="0"/>
              <a:t>time each gate is </a:t>
            </a:r>
            <a:r>
              <a:rPr lang="en-GB" sz="7200" dirty="0" smtClean="0"/>
              <a:t>open is a </a:t>
            </a:r>
            <a:r>
              <a:rPr lang="en-GB" sz="7200" dirty="0"/>
              <a:t>range increment</a:t>
            </a:r>
          </a:p>
          <a:p>
            <a:r>
              <a:rPr lang="en-GB" sz="7200" dirty="0" smtClean="0"/>
              <a:t>Gates </a:t>
            </a:r>
            <a:r>
              <a:rPr lang="en-GB" sz="7200" dirty="0"/>
              <a:t>must </a:t>
            </a:r>
            <a:r>
              <a:rPr lang="en-GB" sz="7200" dirty="0" smtClean="0"/>
              <a:t>include the ranges of interest, or cover interval between pulses</a:t>
            </a:r>
            <a:endParaRPr lang="en-GB" sz="7200" dirty="0"/>
          </a:p>
          <a:p>
            <a:r>
              <a:rPr lang="en-GB" sz="7200" dirty="0" smtClean="0"/>
              <a:t>For </a:t>
            </a:r>
            <a:r>
              <a:rPr lang="en-GB" sz="7200" dirty="0"/>
              <a:t>tracking a </a:t>
            </a:r>
            <a:r>
              <a:rPr lang="en-GB" sz="7200" dirty="0" smtClean="0"/>
              <a:t>target, we acquire it in one particular gate period</a:t>
            </a:r>
          </a:p>
          <a:p>
            <a:r>
              <a:rPr lang="en-GB" sz="7200" dirty="0" smtClean="0"/>
              <a:t>We can then follow it</a:t>
            </a:r>
          </a:p>
          <a:p>
            <a:r>
              <a:rPr lang="en-GB" sz="7200" dirty="0" smtClean="0"/>
              <a:t>We know which gate period it is going into next so can continue to track</a:t>
            </a:r>
            <a:endParaRPr lang="en-GB" sz="7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92896"/>
            <a:ext cx="79248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762000" y="2340496"/>
            <a:ext cx="73914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339752" y="2310333"/>
            <a:ext cx="1804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Dwell time = N/</a:t>
            </a:r>
            <a:r>
              <a:rPr lang="en-GB" dirty="0" err="1" smtClean="0"/>
              <a:t>f</a:t>
            </a:r>
            <a:r>
              <a:rPr lang="en-GB" baseline="-25000" dirty="0" err="1" smtClean="0"/>
              <a:t>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92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 Gates and Bins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returned signal “gates” are imaginary, a way to describe dividing time into slots according to range</a:t>
            </a:r>
          </a:p>
          <a:p>
            <a:r>
              <a:rPr lang="en-GB" dirty="0" smtClean="0"/>
              <a:t>This is all handled by the signal processing at the receiver</a:t>
            </a:r>
          </a:p>
          <a:p>
            <a:pPr lvl="1"/>
            <a:r>
              <a:rPr lang="en-GB" dirty="0" smtClean="0"/>
              <a:t>As </a:t>
            </a:r>
            <a:r>
              <a:rPr lang="en-GB" dirty="0" err="1" smtClean="0"/>
              <a:t>DSP&amp;Comms</a:t>
            </a:r>
            <a:r>
              <a:rPr lang="en-GB" dirty="0" smtClean="0"/>
              <a:t> – timing of gate open, delay intervals based on time of transmission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3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Multipath Returns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Airborne radar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066800" y="3352800"/>
            <a:ext cx="44958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5562600" y="36195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946449" y="3581400"/>
            <a:ext cx="76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Target</a:t>
            </a:r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066800" y="4495800"/>
            <a:ext cx="5715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066800" y="3352800"/>
            <a:ext cx="2895600" cy="114300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6" idx="2"/>
          </p:cNvCxnSpPr>
          <p:nvPr/>
        </p:nvCxnSpPr>
        <p:spPr>
          <a:xfrm flipV="1">
            <a:off x="3962400" y="3810000"/>
            <a:ext cx="1600200" cy="683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24000" y="4123893"/>
            <a:ext cx="1728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Grazing angle, </a:t>
            </a:r>
            <a:r>
              <a:rPr lang="el-GR" dirty="0" smtClean="0"/>
              <a:t>ψ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122009" y="4555401"/>
            <a:ext cx="894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Ground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228600" y="3112806"/>
            <a:ext cx="990600" cy="22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Aircraft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48096" y="377730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/>
              <a:t>A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744310" y="4049419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 smtClean="0"/>
              <a:t>T</a:t>
            </a:r>
            <a:endParaRPr lang="en-GB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1066800" y="3505200"/>
            <a:ext cx="0" cy="9135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715000" y="4049419"/>
            <a:ext cx="0" cy="369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89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Doppler Frequency Shift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14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Velocity has radial and tangential components, </a:t>
                </a:r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r</a:t>
                </a:r>
                <a:r>
                  <a:rPr lang="en-GB" dirty="0" smtClean="0"/>
                  <a:t> and </a:t>
                </a:r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t</a:t>
                </a:r>
                <a:endParaRPr lang="en-GB" baseline="-25000" dirty="0" smtClean="0"/>
              </a:p>
              <a:p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r</a:t>
                </a:r>
                <a:r>
                  <a:rPr lang="en-GB" dirty="0" smtClean="0"/>
                  <a:t> is in the direction of our radar detector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𝑓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=−2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/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𝜆</m:t>
                      </m:r>
                    </m:oMath>
                  </m:oMathPara>
                </a14:m>
                <a:endParaRPr lang="en-GB" dirty="0" smtClean="0"/>
              </a:p>
            </p:txBody>
          </p:sp>
        </mc:Choice>
        <mc:Fallback xmlns="">
          <p:sp>
            <p:nvSpPr>
              <p:cNvPr id="15" name="Content Placeholder 1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>
            <a:off x="4405527" y="5192528"/>
            <a:ext cx="1981200" cy="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4405527" y="4582928"/>
            <a:ext cx="1981200" cy="60960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405527" y="4582928"/>
            <a:ext cx="0" cy="609601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27992" y="4407425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027145" y="4479640"/>
            <a:ext cx="34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v</a:t>
            </a:r>
            <a:r>
              <a:rPr lang="en-GB" baseline="-25000" dirty="0" err="1"/>
              <a:t>t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44739" y="5192528"/>
            <a:ext cx="341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v</a:t>
            </a:r>
            <a:r>
              <a:rPr lang="en-GB" baseline="-25000" dirty="0" err="1"/>
              <a:t>r</a:t>
            </a:r>
            <a:endParaRPr lang="en-GB" dirty="0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614472" y="5192528"/>
            <a:ext cx="1791055" cy="0"/>
          </a:xfrm>
          <a:prstGeom prst="line">
            <a:avLst/>
          </a:prstGeom>
          <a:ln w="25400"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004872" y="4703062"/>
            <a:ext cx="1082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Radar Set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15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Doppler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 transmitted signal isn’t spectrally “pure”</a:t>
            </a:r>
          </a:p>
          <a:p>
            <a:pPr lvl="1"/>
            <a:r>
              <a:rPr lang="en-GB" dirty="0" smtClean="0"/>
              <a:t>Can we tell side bands from Doppler return?</a:t>
            </a:r>
          </a:p>
          <a:p>
            <a:pPr lvl="1"/>
            <a:r>
              <a:rPr lang="en-GB" dirty="0" smtClean="0"/>
              <a:t>Only if sufficiently high pulse repetition frequency</a:t>
            </a:r>
          </a:p>
          <a:p>
            <a:pPr lvl="1"/>
            <a:r>
              <a:rPr lang="en-GB" dirty="0" smtClean="0"/>
              <a:t>But high </a:t>
            </a:r>
            <a:r>
              <a:rPr lang="en-GB" dirty="0" err="1" smtClean="0"/>
              <a:t>f</a:t>
            </a:r>
            <a:r>
              <a:rPr lang="en-GB" baseline="-25000" dirty="0" err="1" smtClean="0"/>
              <a:t>P</a:t>
            </a:r>
            <a:r>
              <a:rPr lang="en-GB" dirty="0" smtClean="0"/>
              <a:t> = small T</a:t>
            </a:r>
            <a:r>
              <a:rPr lang="en-GB" baseline="-25000" dirty="0" smtClean="0"/>
              <a:t>P</a:t>
            </a:r>
            <a:r>
              <a:rPr lang="en-GB" dirty="0"/>
              <a:t> </a:t>
            </a:r>
            <a:r>
              <a:rPr lang="en-GB" dirty="0" smtClean="0"/>
              <a:t>, which give us problems with range ambiguity (see earlier)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70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Radar cross section is the measure of a target's ability to reflect radar signals in the direction of the radar receiver, i.e. It is a measure of the ratio of backscatter power per </a:t>
            </a:r>
            <a:r>
              <a:rPr lang="en-GB" dirty="0" err="1" smtClean="0"/>
              <a:t>steradian</a:t>
            </a:r>
            <a:r>
              <a:rPr lang="en-GB" dirty="0" smtClean="0"/>
              <a:t> (unit solid angle) in the direction of the radar (from the target) to the power density that is intercepted by the target.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1"/>
            <a:ext cx="8496944" cy="16127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The RCS of a target can be viewed as a comparison of the strength of the reflected signal from a target to the reflected signal from a perfectly smooth sphere of cross sectional area of 1 m</a:t>
            </a:r>
            <a:r>
              <a:rPr lang="en-GB" baseline="30000" dirty="0" smtClean="0"/>
              <a:t>2</a:t>
            </a:r>
            <a:endParaRPr lang="en-GB" baseline="30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12976"/>
            <a:ext cx="5328592" cy="2367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conceptual definition of RCS includes the fact that not all of the radiated energy falls on the target.</a:t>
            </a:r>
          </a:p>
          <a:p>
            <a:r>
              <a:rPr lang="en-GB" dirty="0" smtClean="0"/>
              <a:t>A target’s RCS (F) is most easily visualized as the product of three factors:</a:t>
            </a:r>
          </a:p>
          <a:p>
            <a:r>
              <a:rPr lang="en-GB" dirty="0" smtClean="0"/>
              <a:t>F = </a:t>
            </a:r>
            <a:r>
              <a:rPr lang="en-GB" b="1" dirty="0" smtClean="0"/>
              <a:t>Projected cross section x Reflectivity x Directivity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Reflectivity: The percent of intercepted power reradiated (scattered) by the target.</a:t>
            </a:r>
          </a:p>
          <a:p>
            <a:r>
              <a:rPr lang="en-GB" dirty="0" smtClean="0"/>
              <a:t>Directivity: The ratio of the power scattered back in the radar's direction to the power that would have been backscattered had the scattering been uniform in all directions (i.e. </a:t>
            </a:r>
            <a:r>
              <a:rPr lang="en-GB" dirty="0" err="1" smtClean="0"/>
              <a:t>isotropically</a:t>
            </a:r>
            <a:r>
              <a:rPr lang="en-GB" dirty="0" smtClean="0"/>
              <a:t>).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8618" y="1600200"/>
            <a:ext cx="5506764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5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RCS is dependant on shape of reflector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7928" y="2060848"/>
            <a:ext cx="5868144" cy="355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itchFamily="34" charset="0"/>
              <a:buChar char="•"/>
            </a:pPr>
            <a:r>
              <a:rPr lang="en-GB" sz="2400" dirty="0" smtClean="0"/>
              <a:t>RCS patterns are shown as objects are rotated about their vertical axes (the arrows indicate the direction of the radar reflections).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400" dirty="0" smtClean="0"/>
              <a:t>The sphere is essentially the same in all directions.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400" dirty="0" smtClean="0"/>
              <a:t>The flat plate has almost no RCS except when aligned directly toward the radar.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400" dirty="0" smtClean="0"/>
              <a:t>The corner reflector has an RCS almost as high as the flat plate but over a wider angle, i.e., over ±60E. </a:t>
            </a:r>
          </a:p>
          <a:p>
            <a:pPr marL="177800" indent="-177800">
              <a:buFont typeface="Arial" pitchFamily="34" charset="0"/>
              <a:buChar char="•"/>
            </a:pPr>
            <a:r>
              <a:rPr lang="en-GB" sz="2400" dirty="0" smtClean="0"/>
              <a:t>The return from a corner reflector is analogous to that of a flat plate always being perpendicular to your collocated transmitter and receiver.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340768"/>
            <a:ext cx="5826791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Targets such as ships and aircraft often have many effective corners. </a:t>
            </a:r>
          </a:p>
          <a:p>
            <a:r>
              <a:rPr lang="en-GB" dirty="0" smtClean="0"/>
              <a:t>Corners are sometimes used as calibration targets or as decoys, i.e. corner reflectors.</a:t>
            </a:r>
          </a:p>
          <a:p>
            <a:r>
              <a:rPr lang="en-GB" dirty="0" smtClean="0"/>
              <a:t>An aircraft target is very complex. It has a great many reflecting elements and shapes. </a:t>
            </a:r>
          </a:p>
          <a:p>
            <a:r>
              <a:rPr lang="en-GB" dirty="0" smtClean="0"/>
              <a:t>The RCS of real aircraft must be measured. </a:t>
            </a:r>
          </a:p>
          <a:p>
            <a:r>
              <a:rPr lang="en-GB" dirty="0" smtClean="0"/>
              <a:t>It varies significantly depending upon the direction of the illuminating radar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Typical RCS of a jet aircraft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132856"/>
            <a:ext cx="3731319" cy="361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2" y="1752600"/>
            <a:ext cx="68103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/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b="0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𝑑𝐵𝑠𝑚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=10</m:t>
                      </m:r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𝑙𝑜𝑔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10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(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066800" y="5791200"/>
            <a:ext cx="685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Courtesy of </a:t>
            </a:r>
            <a:r>
              <a:rPr lang="en-GB" dirty="0" err="1" smtClean="0"/>
              <a:t>Prof.</a:t>
            </a:r>
            <a:r>
              <a:rPr lang="en-GB" dirty="0" smtClean="0"/>
              <a:t> David Jenn, Navy Postgraduate School, available from:</a:t>
            </a:r>
          </a:p>
          <a:p>
            <a:r>
              <a:rPr lang="en-GB" dirty="0" smtClean="0">
                <a:hlinkClick r:id="rId4"/>
              </a:rPr>
              <a:t>http://faculty.nps.edu/jenn/Seminars/RadarFundamentals.pdf</a:t>
            </a:r>
            <a:r>
              <a:rPr lang="en-GB" dirty="0" smtClean="0"/>
              <a:t>, </a:t>
            </a:r>
          </a:p>
          <a:p>
            <a:r>
              <a:rPr lang="en-GB" dirty="0" smtClean="0"/>
              <a:t>accessed 11.00, 04/03/16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58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Huygens Principle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91264" cy="20448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The </a:t>
            </a:r>
            <a:r>
              <a:rPr lang="en-GB" sz="2400" dirty="0" err="1"/>
              <a:t>wavefront</a:t>
            </a:r>
            <a:r>
              <a:rPr lang="en-GB" sz="2400" dirty="0"/>
              <a:t> of a propagating wave of light at </a:t>
            </a:r>
            <a:r>
              <a:rPr lang="en-GB" sz="2400" dirty="0" smtClean="0"/>
              <a:t>any instant </a:t>
            </a:r>
            <a:r>
              <a:rPr lang="en-GB" sz="2400" dirty="0"/>
              <a:t>conforms to the envelope of spherical wavelets emanating from every point on the </a:t>
            </a:r>
            <a:r>
              <a:rPr lang="en-GB" sz="2400" dirty="0" err="1"/>
              <a:t>wavefront</a:t>
            </a:r>
            <a:r>
              <a:rPr lang="en-GB" sz="2400" dirty="0"/>
              <a:t> at the prior instant (with the understanding that the wavelets have the same speed as the overall wave).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6324600"/>
            <a:ext cx="6000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www.mathpages.com/home/kmath242/kmath242.htm</a:t>
            </a:r>
            <a:endParaRPr lang="en-GB" dirty="0"/>
          </a:p>
        </p:txBody>
      </p:sp>
      <p:pic>
        <p:nvPicPr>
          <p:cNvPr id="2050" name="Picture 2" descr="C:\Users\FAD-SM\Dropbox (Old)\PhD Colab\Thesis pics and references\images\Chapter 2\Huygens Diffraction.t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2285" y="3455746"/>
            <a:ext cx="5679430" cy="2277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266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Huygens Principle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Allows a decent explanation of diffraction and reflection</a:t>
            </a:r>
          </a:p>
          <a:p>
            <a:r>
              <a:rPr lang="en-GB" dirty="0" smtClean="0"/>
              <a:t>Lots of debate about the scientific value of Huygens’ work</a:t>
            </a:r>
          </a:p>
          <a:p>
            <a:r>
              <a:rPr lang="en-GB" dirty="0" smtClean="0"/>
              <a:t>It gives the right answers to some early problems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5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Shape of the Plane Wave in the Far Field Case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12776"/>
            <a:ext cx="6192688" cy="3816424"/>
          </a:xfrm>
        </p:spPr>
        <p:txBody>
          <a:bodyPr>
            <a:normAutofit/>
          </a:bodyPr>
          <a:lstStyle/>
          <a:p>
            <a:r>
              <a:rPr lang="en-GB" sz="2800" dirty="0" smtClean="0"/>
              <a:t>Far field?  Where</a:t>
            </a:r>
          </a:p>
          <a:p>
            <a:r>
              <a:rPr lang="en-GB" sz="2800" dirty="0" smtClean="0"/>
              <a:t>Consider a plane wave.  All points on the </a:t>
            </a:r>
            <a:r>
              <a:rPr lang="en-GB" sz="2800" dirty="0" err="1" smtClean="0"/>
              <a:t>wavefront</a:t>
            </a:r>
            <a:r>
              <a:rPr lang="en-GB" sz="2800" dirty="0" smtClean="0"/>
              <a:t> propagate at the same speed.</a:t>
            </a:r>
          </a:p>
          <a:p>
            <a:r>
              <a:rPr lang="en-GB" sz="2800" dirty="0" smtClean="0"/>
              <a:t>Take three imaginary “rays”</a:t>
            </a:r>
          </a:p>
          <a:p>
            <a:r>
              <a:rPr lang="en-GB" sz="2800" dirty="0" smtClean="0"/>
              <a:t>As the waves propagate in the x-direction, over time the front curves as shown</a:t>
            </a:r>
            <a:endParaRPr lang="en-GB" sz="2800" dirty="0"/>
          </a:p>
        </p:txBody>
      </p:sp>
      <p:grpSp>
        <p:nvGrpSpPr>
          <p:cNvPr id="12" name="Group 11"/>
          <p:cNvGrpSpPr/>
          <p:nvPr/>
        </p:nvGrpSpPr>
        <p:grpSpPr>
          <a:xfrm>
            <a:off x="6948264" y="2708920"/>
            <a:ext cx="1600200" cy="1676400"/>
            <a:chOff x="3467100" y="4909066"/>
            <a:chExt cx="1600200" cy="1676400"/>
          </a:xfrm>
        </p:grpSpPr>
        <p:sp>
          <p:nvSpPr>
            <p:cNvPr id="4" name="Arc 3"/>
            <p:cNvSpPr/>
            <p:nvPr/>
          </p:nvSpPr>
          <p:spPr>
            <a:xfrm>
              <a:off x="3619500" y="4909066"/>
              <a:ext cx="1447800" cy="1676400"/>
            </a:xfrm>
            <a:prstGeom prst="arc">
              <a:avLst>
                <a:gd name="adj1" fmla="val 16200000"/>
                <a:gd name="adj2" fmla="val 5455967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3467100" y="5747266"/>
              <a:ext cx="1066800" cy="762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>
              <a:off x="3467100" y="5747266"/>
              <a:ext cx="1600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3467100" y="4985266"/>
              <a:ext cx="1143000" cy="7620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343400" y="5747266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endParaRPr lang="en-GB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68092" y="6128266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endParaRPr lang="en-GB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906192" y="5011177"/>
              <a:ext cx="2648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r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2066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Far Field (</a:t>
            </a:r>
            <a:r>
              <a:rPr lang="en-GB" dirty="0" err="1" smtClean="0"/>
              <a:t>Fraunhofer</a:t>
            </a:r>
            <a:r>
              <a:rPr lang="en-GB" dirty="0" smtClean="0"/>
              <a:t> Region)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n-GB" dirty="0" smtClean="0"/>
                  <a:t>The far field starts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𝑓𝑎𝑟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/>
                          </a:rPr>
                          <m:t>𝐷</m:t>
                        </m:r>
                      </m:e>
                      <m:sup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/>
                      </a:rPr>
                      <m:t>/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𝜆</m:t>
                    </m:r>
                  </m:oMath>
                </a14:m>
                <a:r>
                  <a:rPr lang="en-GB" dirty="0" smtClean="0"/>
                  <a:t>, where D is the geometric dimension</a:t>
                </a:r>
              </a:p>
              <a:p>
                <a:r>
                  <a:rPr lang="en-GB" dirty="0" smtClean="0"/>
                  <a:t>Can also understand this as where r&gt;&gt;</a:t>
                </a:r>
                <a:r>
                  <a:rPr lang="el-GR" dirty="0" smtClean="0"/>
                  <a:t>λ</a:t>
                </a:r>
                <a:endParaRPr lang="en-GB" dirty="0" smtClean="0"/>
              </a:p>
              <a:p>
                <a:r>
                  <a:rPr lang="en-GB" dirty="0" smtClean="0"/>
                  <a:t>In this region, the shape of the wave is independent of the antenna</a:t>
                </a:r>
              </a:p>
              <a:p>
                <a:r>
                  <a:rPr lang="en-GB" dirty="0"/>
                  <a:t>H</a:t>
                </a:r>
                <a:r>
                  <a:rPr lang="en-GB" dirty="0" smtClean="0"/>
                  <a:t>ow “plane” are our plane waves?</a:t>
                </a:r>
              </a:p>
              <a:p>
                <a:pPr lvl="1"/>
                <a:r>
                  <a:rPr lang="en-GB" dirty="0" smtClean="0"/>
                  <a:t>Think about a very large sphere</a:t>
                </a:r>
              </a:p>
              <a:p>
                <a:pPr lvl="1"/>
                <a:r>
                  <a:rPr lang="en-GB" dirty="0" smtClean="0"/>
                  <a:t>For any given point on the large sphere, locally the area seems to be flat</a:t>
                </a:r>
              </a:p>
              <a:p>
                <a:pPr lvl="1"/>
                <a:r>
                  <a:rPr lang="en-GB" dirty="0" smtClean="0"/>
                  <a:t>So treat it as flat when it hits a far-away object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259" t="-3115" r="-8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192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Look at Phased Arrays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755576" y="299695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phase difference between successive elements is how far additionally the </a:t>
            </a:r>
            <a:r>
              <a:rPr lang="en-GB" dirty="0" err="1" smtClean="0"/>
              <a:t>wavefront</a:t>
            </a:r>
            <a:r>
              <a:rPr lang="en-GB" dirty="0" smtClean="0"/>
              <a:t> has to travel to hit the next array element = </a:t>
            </a:r>
            <a:r>
              <a:rPr lang="el-GR" dirty="0">
                <a:latin typeface="Calibri" pitchFamily="34" charset="0"/>
                <a:cs typeface="Calibri" pitchFamily="34" charset="0"/>
              </a:rPr>
              <a:t>δ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r</a:t>
            </a:r>
            <a:endParaRPr lang="en-GB" dirty="0">
              <a:latin typeface="Calibri" pitchFamily="34" charset="0"/>
              <a:cs typeface="Calibri" pitchFamily="34" charset="0"/>
            </a:endParaRPr>
          </a:p>
          <a:p>
            <a:endParaRPr lang="en-GB" dirty="0" smtClean="0"/>
          </a:p>
        </p:txBody>
      </p:sp>
      <p:grpSp>
        <p:nvGrpSpPr>
          <p:cNvPr id="32" name="Group 31"/>
          <p:cNvGrpSpPr/>
          <p:nvPr/>
        </p:nvGrpSpPr>
        <p:grpSpPr>
          <a:xfrm>
            <a:off x="1403648" y="1268760"/>
            <a:ext cx="6461332" cy="1639807"/>
            <a:chOff x="1444240" y="1855862"/>
            <a:chExt cx="6461332" cy="1639807"/>
          </a:xfrm>
        </p:grpSpPr>
        <p:sp>
          <p:nvSpPr>
            <p:cNvPr id="20" name="TextBox 19"/>
            <p:cNvSpPr txBox="1"/>
            <p:nvPr/>
          </p:nvSpPr>
          <p:spPr>
            <a:xfrm>
              <a:off x="2294546" y="3126337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730825" y="3126337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756606" y="3081910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1444240" y="1855862"/>
              <a:ext cx="6461332" cy="1574563"/>
              <a:chOff x="1444240" y="1855862"/>
              <a:chExt cx="6461332" cy="1574563"/>
            </a:xfrm>
          </p:grpSpPr>
          <p:cxnSp>
            <p:nvCxnSpPr>
              <p:cNvPr id="5" name="Straight Arrow Connector 4"/>
              <p:cNvCxnSpPr/>
              <p:nvPr/>
            </p:nvCxnSpPr>
            <p:spPr>
              <a:xfrm>
                <a:off x="1868681" y="19701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Arrow Connector 5"/>
              <p:cNvCxnSpPr/>
              <p:nvPr/>
            </p:nvCxnSpPr>
            <p:spPr>
              <a:xfrm>
                <a:off x="2312350" y="19701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Arrow Connector 6"/>
              <p:cNvCxnSpPr/>
              <p:nvPr/>
            </p:nvCxnSpPr>
            <p:spPr>
              <a:xfrm>
                <a:off x="1444240" y="19701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Arrow Connector 7"/>
              <p:cNvCxnSpPr/>
              <p:nvPr/>
            </p:nvCxnSpPr>
            <p:spPr>
              <a:xfrm>
                <a:off x="2718275" y="19701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/>
              <p:cNvCxnSpPr/>
              <p:nvPr/>
            </p:nvCxnSpPr>
            <p:spPr>
              <a:xfrm>
                <a:off x="3099275" y="19701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Oval 9"/>
              <p:cNvSpPr/>
              <p:nvPr/>
            </p:nvSpPr>
            <p:spPr>
              <a:xfrm>
                <a:off x="2206952" y="3042303"/>
                <a:ext cx="87594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611809" y="3049425"/>
                <a:ext cx="87594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3048713" y="3044796"/>
                <a:ext cx="87594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3436478" y="3036962"/>
                <a:ext cx="87594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3817478" y="3044796"/>
                <a:ext cx="87594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 flipV="1">
                <a:off x="1863873" y="2351162"/>
                <a:ext cx="1708803" cy="91440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868681" y="3075062"/>
                <a:ext cx="2449794" cy="1246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7211311" y="2559959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dirty="0" smtClean="0"/>
                  <a:t>θ</a:t>
                </a:r>
                <a:endParaRPr lang="en-GB" dirty="0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2117355" y="2744625"/>
                <a:ext cx="660875" cy="685800"/>
              </a:xfrm>
              <a:prstGeom prst="ellipse">
                <a:avLst/>
              </a:prstGeom>
              <a:noFill/>
              <a:ln w="12700"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4" name="Straight Arrow Connector 33"/>
              <p:cNvCxnSpPr/>
              <p:nvPr/>
            </p:nvCxnSpPr>
            <p:spPr>
              <a:xfrm>
                <a:off x="6680675" y="2008262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 flipV="1">
                <a:off x="5826273" y="2340124"/>
                <a:ext cx="1708803" cy="91440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>
                <a:off x="5455778" y="3067584"/>
                <a:ext cx="2449794" cy="1246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7444099" y="1855862"/>
                <a:ext cx="0" cy="13716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TextBox 39"/>
              <p:cNvSpPr txBox="1"/>
              <p:nvPr/>
            </p:nvSpPr>
            <p:spPr>
              <a:xfrm>
                <a:off x="6335366" y="2808362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dirty="0" smtClean="0"/>
                  <a:t>θ</a:t>
                </a:r>
                <a:endParaRPr lang="en-GB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6909853" y="2623696"/>
                <a:ext cx="3850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dirty="0" smtClean="0"/>
                  <a:t>δ</a:t>
                </a:r>
                <a:r>
                  <a:rPr lang="en-GB" dirty="0"/>
                  <a:t>r</a:t>
                </a:r>
              </a:p>
            </p:txBody>
          </p:sp>
          <p:cxnSp>
            <p:nvCxnSpPr>
              <p:cNvPr id="28" name="Straight Arrow Connector 27"/>
              <p:cNvCxnSpPr/>
              <p:nvPr/>
            </p:nvCxnSpPr>
            <p:spPr>
              <a:xfrm>
                <a:off x="5422958" y="1995088"/>
                <a:ext cx="762000" cy="10668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" name="TextBox 2"/>
              <p:cNvSpPr txBox="1"/>
              <p:nvPr/>
            </p:nvSpPr>
            <p:spPr>
              <a:xfrm>
                <a:off x="3572676" y="2008262"/>
                <a:ext cx="11693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err="1" smtClean="0"/>
                  <a:t>Wavefront</a:t>
                </a:r>
                <a:endParaRPr lang="en-GB" dirty="0"/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755576" y="407707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the equation for time delay beam steering:  array separation is d, </a:t>
            </a:r>
          </a:p>
          <a:p>
            <a:r>
              <a:rPr lang="en-GB" dirty="0" smtClean="0"/>
              <a:t>pick your direction, </a:t>
            </a:r>
            <a:r>
              <a:rPr lang="el-GR" dirty="0" smtClean="0"/>
              <a:t>θ</a:t>
            </a:r>
            <a:r>
              <a:rPr lang="en-GB" dirty="0" smtClean="0"/>
              <a:t>, and calculate the time delay between elements </a:t>
            </a:r>
            <a:r>
              <a:rPr lang="el-GR" dirty="0">
                <a:latin typeface="Calibri" pitchFamily="34" charset="0"/>
                <a:cs typeface="Calibri" pitchFamily="34" charset="0"/>
              </a:rPr>
              <a:t>δ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924944"/>
            <a:ext cx="1510853" cy="2532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84784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Phased Arrays – Phase Steering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full cycle of wavelength </a:t>
            </a:r>
            <a:r>
              <a:rPr lang="el-GR" dirty="0"/>
              <a:t>λ </a:t>
            </a:r>
            <a:r>
              <a:rPr lang="en-GB" dirty="0" smtClean="0"/>
              <a:t>= 2</a:t>
            </a:r>
            <a:r>
              <a:rPr lang="el-GR" dirty="0" smtClean="0"/>
              <a:t>π</a:t>
            </a:r>
            <a:r>
              <a:rPr lang="en-GB" dirty="0" smtClean="0"/>
              <a:t> radians of phase</a:t>
            </a:r>
          </a:p>
          <a:p>
            <a:r>
              <a:rPr lang="el-GR" dirty="0"/>
              <a:t>δφ</a:t>
            </a:r>
            <a:r>
              <a:rPr lang="en-GB" dirty="0"/>
              <a:t>/2</a:t>
            </a:r>
            <a:r>
              <a:rPr lang="el-GR" dirty="0" smtClean="0"/>
              <a:t>π</a:t>
            </a:r>
            <a:r>
              <a:rPr lang="en-GB" dirty="0" smtClean="0"/>
              <a:t> = </a:t>
            </a:r>
            <a:r>
              <a:rPr lang="el-GR" dirty="0" smtClean="0"/>
              <a:t>δ</a:t>
            </a:r>
            <a:r>
              <a:rPr lang="en-GB" dirty="0" smtClean="0"/>
              <a:t>r/</a:t>
            </a:r>
            <a:r>
              <a:rPr lang="el-GR" dirty="0" smtClean="0"/>
              <a:t>λ</a:t>
            </a:r>
            <a:endParaRPr lang="en-GB" dirty="0" smtClean="0"/>
          </a:p>
          <a:p>
            <a:r>
              <a:rPr lang="el-GR" dirty="0"/>
              <a:t>δ</a:t>
            </a:r>
            <a:r>
              <a:rPr lang="el-GR" dirty="0" smtClean="0"/>
              <a:t>φ</a:t>
            </a:r>
            <a:r>
              <a:rPr lang="en-GB" dirty="0" smtClean="0"/>
              <a:t> = 2</a:t>
            </a:r>
            <a:r>
              <a:rPr lang="el-GR" dirty="0"/>
              <a:t>π</a:t>
            </a:r>
            <a:r>
              <a:rPr lang="el-GR" dirty="0" smtClean="0"/>
              <a:t>δ</a:t>
            </a:r>
            <a:r>
              <a:rPr lang="en-GB" dirty="0"/>
              <a:t>r/</a:t>
            </a:r>
            <a:r>
              <a:rPr lang="el-GR" dirty="0"/>
              <a:t>λ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= 2</a:t>
            </a:r>
            <a:r>
              <a:rPr lang="el-GR" dirty="0"/>
              <a:t>π</a:t>
            </a:r>
            <a:r>
              <a:rPr lang="en-GB" dirty="0" err="1" smtClean="0"/>
              <a:t>dsin</a:t>
            </a:r>
            <a:r>
              <a:rPr lang="el-GR" dirty="0"/>
              <a:t>θ</a:t>
            </a:r>
            <a:r>
              <a:rPr lang="en-GB" dirty="0"/>
              <a:t>/</a:t>
            </a:r>
            <a:r>
              <a:rPr lang="el-GR" dirty="0" smtClean="0"/>
              <a:t>λ</a:t>
            </a:r>
            <a:endParaRPr lang="en-GB" dirty="0" smtClean="0"/>
          </a:p>
          <a:p>
            <a:r>
              <a:rPr lang="en-GB" dirty="0" smtClean="0"/>
              <a:t>There’s no reason why </a:t>
            </a:r>
            <a:r>
              <a:rPr lang="el-GR" dirty="0" smtClean="0"/>
              <a:t>δφ</a:t>
            </a:r>
            <a:r>
              <a:rPr lang="en-GB" dirty="0" smtClean="0"/>
              <a:t> should not exceed 2</a:t>
            </a:r>
            <a:r>
              <a:rPr lang="el-GR" dirty="0" smtClean="0"/>
              <a:t>π</a:t>
            </a:r>
            <a:endParaRPr lang="en-GB" dirty="0" smtClean="0"/>
          </a:p>
          <a:p>
            <a:pPr lvl="1"/>
            <a:r>
              <a:rPr lang="en-GB" dirty="0" smtClean="0"/>
              <a:t>If so, simply subtract </a:t>
            </a:r>
            <a:r>
              <a:rPr lang="en-GB" dirty="0"/>
              <a:t>2</a:t>
            </a:r>
            <a:r>
              <a:rPr lang="el-GR" dirty="0" smtClean="0"/>
              <a:t>π</a:t>
            </a:r>
            <a:r>
              <a:rPr lang="en-GB" dirty="0" smtClean="0"/>
              <a:t> to get the phase angle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9528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Array Antennae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82000" cy="4525963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GB" dirty="0" smtClean="0"/>
                  <a:t>Huygens basically gives us the good news</a:t>
                </a:r>
              </a:p>
              <a:p>
                <a:r>
                  <a:rPr lang="en-GB" dirty="0" smtClean="0"/>
                  <a:t>Excite the elements in a transmitter array with the phase differences to steer the beam</a:t>
                </a:r>
              </a:p>
              <a:p>
                <a:pPr lvl="1"/>
                <a:r>
                  <a:rPr lang="en-GB" dirty="0" smtClean="0"/>
                  <a:t>Steerable with no moving parts!</a:t>
                </a:r>
              </a:p>
              <a:p>
                <a:r>
                  <a:rPr lang="en-GB" dirty="0"/>
                  <a:t>A</a:t>
                </a:r>
                <a:r>
                  <a:rPr lang="en-GB" dirty="0" smtClean="0"/>
                  <a:t>rray elements are set a distance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𝑑</m:t>
                    </m:r>
                  </m:oMath>
                </a14:m>
                <a:r>
                  <a:rPr lang="en-GB" dirty="0" smtClean="0"/>
                  <a:t> apart</a:t>
                </a:r>
              </a:p>
              <a:p>
                <a:r>
                  <a:rPr lang="en-GB" dirty="0" smtClean="0"/>
                  <a:t>Choose </a:t>
                </a:r>
                <a:r>
                  <a:rPr lang="el-GR" dirty="0" smtClean="0"/>
                  <a:t>θ</a:t>
                </a:r>
                <a:r>
                  <a:rPr lang="en-GB" dirty="0" smtClean="0"/>
                  <a:t>, the angle we want away from broadside</a:t>
                </a:r>
              </a:p>
              <a:p>
                <a:r>
                  <a:rPr lang="en-GB" dirty="0" smtClean="0"/>
                  <a:t>Calculate </a:t>
                </a:r>
                <a:r>
                  <a:rPr lang="el-GR" dirty="0" smtClean="0"/>
                  <a:t>δφ</a:t>
                </a:r>
                <a:r>
                  <a:rPr lang="en-GB" dirty="0" smtClean="0"/>
                  <a:t> </a:t>
                </a:r>
                <a:r>
                  <a:rPr lang="en-GB" dirty="0"/>
                  <a:t>for each of </a:t>
                </a:r>
                <a:r>
                  <a:rPr lang="en-GB" dirty="0" smtClean="0"/>
                  <a:t>N </a:t>
                </a:r>
                <a:r>
                  <a:rPr lang="en-GB" dirty="0"/>
                  <a:t>array elements </a:t>
                </a:r>
                <a:r>
                  <a:rPr lang="en-GB" dirty="0" smtClean="0"/>
                  <a:t>and set phase shifters accordingly.  For element n:</a:t>
                </a: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𝛿</m:t>
                      </m:r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𝑑𝑠𝑖𝑛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𝜃</m:t>
                      </m:r>
                    </m:oMath>
                  </m:oMathPara>
                </a14:m>
                <a:endParaRPr lang="en-GB" dirty="0" smtClean="0"/>
              </a:p>
              <a:p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82000" cy="4525963"/>
              </a:xfrm>
              <a:blipFill rotWithShape="0">
                <a:blip r:embed="rId2"/>
                <a:stretch>
                  <a:fillRect l="-1236" t="-2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23411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Corporate-fed Phased Array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53415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69584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Grating Lobes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GB" dirty="0" smtClean="0"/>
                  <a:t>Grating lobes occur </a:t>
                </a:r>
                <a:r>
                  <a:rPr lang="en-GB" dirty="0"/>
                  <a:t>when a phased array </a:t>
                </a:r>
                <a:r>
                  <a:rPr lang="en-GB" dirty="0" smtClean="0"/>
                  <a:t>is steered </a:t>
                </a:r>
                <a:r>
                  <a:rPr lang="en-GB" dirty="0"/>
                  <a:t>too </a:t>
                </a:r>
                <a:r>
                  <a:rPr lang="en-GB" dirty="0" smtClean="0"/>
                  <a:t>far</a:t>
                </a:r>
              </a:p>
              <a:p>
                <a:pPr lvl="1"/>
                <a:r>
                  <a:rPr lang="en-GB" dirty="0" smtClean="0"/>
                  <a:t>Main </a:t>
                </a:r>
                <a:r>
                  <a:rPr lang="en-GB" dirty="0"/>
                  <a:t>beam reappears on the wrong </a:t>
                </a:r>
                <a:r>
                  <a:rPr lang="en-GB" dirty="0" smtClean="0"/>
                  <a:t>side</a:t>
                </a:r>
              </a:p>
              <a:p>
                <a:r>
                  <a:rPr lang="en-GB" dirty="0" smtClean="0"/>
                  <a:t>Array elements </a:t>
                </a:r>
                <a:r>
                  <a:rPr lang="en-GB" dirty="0"/>
                  <a:t>must be spaced properly in order to avoid grating </a:t>
                </a:r>
                <a:r>
                  <a:rPr lang="en-GB" dirty="0" smtClean="0"/>
                  <a:t>lobes</a:t>
                </a:r>
              </a:p>
              <a:p>
                <a:pPr lvl="1"/>
                <a:r>
                  <a:rPr lang="en-GB" dirty="0" smtClean="0"/>
                  <a:t>Maximum </a:t>
                </a:r>
                <a:r>
                  <a:rPr lang="en-GB" dirty="0"/>
                  <a:t>spacing is a function of wavelength of operation </a:t>
                </a:r>
                <a:r>
                  <a:rPr lang="el-GR" dirty="0" smtClean="0"/>
                  <a:t>λ</a:t>
                </a:r>
                <a:r>
                  <a:rPr lang="en-GB" dirty="0" smtClean="0"/>
                  <a:t> and </a:t>
                </a:r>
                <a:r>
                  <a:rPr lang="en-GB" dirty="0"/>
                  <a:t>maximum look </a:t>
                </a:r>
                <a:r>
                  <a:rPr lang="en-GB" dirty="0" smtClean="0"/>
                  <a:t>angle </a:t>
                </a:r>
                <a:r>
                  <a:rPr lang="el-GR" dirty="0" smtClean="0"/>
                  <a:t>θ</a:t>
                </a: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𝑑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1+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𝑠𝑖𝑛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𝜃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4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93371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maximum separations of array elements for an x-band (</a:t>
            </a:r>
            <a:r>
              <a:rPr lang="el-GR" dirty="0" smtClean="0"/>
              <a:t>λ</a:t>
            </a:r>
            <a:r>
              <a:rPr lang="en-GB" dirty="0" smtClean="0"/>
              <a:t> = 3cm) radar with a maximum steer angle of (a) 60 degrees; (b) 30 degrees?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882278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Array Gain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GB" dirty="0" smtClean="0"/>
                  <a:t>Gain at broadside in a phased array is a </a:t>
                </a:r>
                <a:r>
                  <a:rPr lang="en-GB" dirty="0"/>
                  <a:t>function of the individual element gain and the number of </a:t>
                </a:r>
                <a:r>
                  <a:rPr lang="en-GB" dirty="0" smtClean="0"/>
                  <a:t>elements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𝜂</m:t>
                          </m:r>
                        </m:num>
                        <m:den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/>
                            <a:ea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GB" dirty="0" smtClean="0"/>
                  <a:t>= aperture area</a:t>
                </a:r>
              </a:p>
              <a:p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𝜂</m:t>
                    </m:r>
                  </m:oMath>
                </a14:m>
                <a:r>
                  <a:rPr lang="en-GB" dirty="0" smtClean="0"/>
                  <a:t> = aperture efficiency</a:t>
                </a:r>
              </a:p>
              <a:p>
                <a:r>
                  <a:rPr lang="en-GB" dirty="0" smtClean="0"/>
                  <a:t>λ = wavelength</a:t>
                </a:r>
                <a:endParaRPr lang="en-GB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32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427626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Radar Block Diagram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28800"/>
            <a:ext cx="86487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66800" y="5791200"/>
            <a:ext cx="685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Courtesy of </a:t>
            </a:r>
            <a:r>
              <a:rPr lang="en-GB" dirty="0" err="1" smtClean="0"/>
              <a:t>Prof.</a:t>
            </a:r>
            <a:r>
              <a:rPr lang="en-GB" dirty="0" smtClean="0"/>
              <a:t> David Jenn, Navy Postgraduate School, available from:</a:t>
            </a:r>
          </a:p>
          <a:p>
            <a:r>
              <a:rPr lang="en-GB" dirty="0" smtClean="0">
                <a:hlinkClick r:id="rId3"/>
              </a:rPr>
              <a:t>http://faculty.nps.edu/jenn/Seminars/RadarFundamentals.pdf</a:t>
            </a:r>
            <a:r>
              <a:rPr lang="en-GB" dirty="0" smtClean="0"/>
              <a:t>, </a:t>
            </a:r>
          </a:p>
          <a:p>
            <a:r>
              <a:rPr lang="en-GB" dirty="0" smtClean="0"/>
              <a:t>accessed 11.00, 04/03/16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55358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Radios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24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Microwave generation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Magnetron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 algn="r">
              <a:buNone/>
            </a:pPr>
            <a:endParaRPr lang="en-GB" sz="1200" dirty="0" smtClean="0">
              <a:hlinkClick r:id="rId2"/>
            </a:endParaRPr>
          </a:p>
          <a:p>
            <a:pPr marL="0" indent="0" algn="r">
              <a:buNone/>
            </a:pPr>
            <a:r>
              <a:rPr lang="en-GB" sz="1200" dirty="0" smtClean="0">
                <a:hlinkClick r:id="rId2"/>
              </a:rPr>
              <a:t>http</a:t>
            </a:r>
            <a:r>
              <a:rPr lang="en-GB" sz="1200" dirty="0">
                <a:hlinkClick r:id="rId2"/>
              </a:rPr>
              <a:t>://www.radartutorial.eu/08.transmitters/Magnetron.en.html</a:t>
            </a:r>
            <a:endParaRPr lang="en-GB" sz="1200" dirty="0" smtClean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56792"/>
            <a:ext cx="5322168" cy="3193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23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Automatic </a:t>
            </a:r>
            <a:r>
              <a:rPr lang="en-US" dirty="0"/>
              <a:t>Dependent Surveillance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Multilateration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19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Factors effecting Radar reception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RCS</a:t>
            </a:r>
          </a:p>
          <a:p>
            <a:r>
              <a:rPr lang="en-GB" dirty="0" smtClean="0"/>
              <a:t>Ghosting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1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11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Telemetry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191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Flight Termination Systems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0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need to measure the distance from point A to point B along an the shortest path. How can we do this?</a:t>
            </a:r>
          </a:p>
          <a:p>
            <a:r>
              <a:rPr lang="en-GB" dirty="0" smtClean="0"/>
              <a:t>Where is point A? </a:t>
            </a:r>
          </a:p>
          <a:p>
            <a:r>
              <a:rPr lang="en-GB" dirty="0" smtClean="0"/>
              <a:t>How can we describe where points A and B are?</a:t>
            </a:r>
          </a:p>
          <a:p>
            <a:r>
              <a:rPr lang="en-GB" dirty="0" smtClean="0"/>
              <a:t>We need some kind of frame of reference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87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917032"/>
          </a:xfrm>
        </p:spPr>
        <p:txBody>
          <a:bodyPr/>
          <a:lstStyle/>
          <a:p>
            <a:r>
              <a:rPr lang="en-GB" dirty="0" smtClean="0"/>
              <a:t>Assuming we have a frame of reference, can’t we just use Pythagoras?</a:t>
            </a:r>
          </a:p>
          <a:p>
            <a:r>
              <a:rPr lang="en-GB" dirty="0" smtClean="0"/>
              <a:t>Yes we can, so long as…</a:t>
            </a:r>
            <a:endParaRPr lang="en-GB" dirty="0"/>
          </a:p>
        </p:txBody>
      </p:sp>
      <p:grpSp>
        <p:nvGrpSpPr>
          <p:cNvPr id="10" name="Group 12"/>
          <p:cNvGrpSpPr/>
          <p:nvPr/>
        </p:nvGrpSpPr>
        <p:grpSpPr>
          <a:xfrm>
            <a:off x="1428750" y="980728"/>
            <a:ext cx="6286500" cy="4714875"/>
            <a:chOff x="1572766" y="908720"/>
            <a:chExt cx="6286500" cy="471487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2766" y="908720"/>
              <a:ext cx="6286500" cy="4714875"/>
            </a:xfrm>
            <a:prstGeom prst="rect">
              <a:avLst/>
            </a:prstGeom>
          </p:spPr>
        </p:pic>
        <p:grpSp>
          <p:nvGrpSpPr>
            <p:cNvPr id="11" name="Group 11"/>
            <p:cNvGrpSpPr/>
            <p:nvPr/>
          </p:nvGrpSpPr>
          <p:grpSpPr>
            <a:xfrm>
              <a:off x="4060919" y="1418388"/>
              <a:ext cx="1436020" cy="559576"/>
              <a:chOff x="4060919" y="1418388"/>
              <a:chExt cx="1436020" cy="559576"/>
            </a:xfrm>
          </p:grpSpPr>
          <p:sp>
            <p:nvSpPr>
              <p:cNvPr id="5" name="Isosceles Triangle 4"/>
              <p:cNvSpPr/>
              <p:nvPr/>
            </p:nvSpPr>
            <p:spPr>
              <a:xfrm>
                <a:off x="4211960" y="1761940"/>
                <a:ext cx="1152128" cy="216024"/>
              </a:xfrm>
              <a:prstGeom prst="triangle">
                <a:avLst>
                  <a:gd name="adj" fmla="val 98214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2" name="Group 10"/>
              <p:cNvGrpSpPr/>
              <p:nvPr/>
            </p:nvGrpSpPr>
            <p:grpSpPr>
              <a:xfrm>
                <a:off x="4060919" y="1577274"/>
                <a:ext cx="302082" cy="369332"/>
                <a:chOff x="3287021" y="1816738"/>
                <a:chExt cx="302082" cy="369332"/>
              </a:xfrm>
            </p:grpSpPr>
            <p:sp>
              <p:nvSpPr>
                <p:cNvPr id="6" name="Teardrop 5"/>
                <p:cNvSpPr/>
                <p:nvPr/>
              </p:nvSpPr>
              <p:spPr>
                <a:xfrm rot="7860376">
                  <a:off x="3313635" y="1880217"/>
                  <a:ext cx="288032" cy="262904"/>
                </a:xfrm>
                <a:prstGeom prst="teardrop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TextBox 6"/>
                <p:cNvSpPr txBox="1"/>
                <p:nvPr/>
              </p:nvSpPr>
              <p:spPr>
                <a:xfrm>
                  <a:off x="3287021" y="1816738"/>
                  <a:ext cx="26570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dirty="0" smtClean="0"/>
                    <a:t>A</a:t>
                  </a:r>
                  <a:endParaRPr lang="en-GB" dirty="0"/>
                </a:p>
              </p:txBody>
            </p:sp>
          </p:grpSp>
          <p:grpSp>
            <p:nvGrpSpPr>
              <p:cNvPr id="13" name="Group 9"/>
              <p:cNvGrpSpPr/>
              <p:nvPr/>
            </p:nvGrpSpPr>
            <p:grpSpPr>
              <a:xfrm>
                <a:off x="5231237" y="1418388"/>
                <a:ext cx="265702" cy="369332"/>
                <a:chOff x="6012160" y="1700808"/>
                <a:chExt cx="265702" cy="369332"/>
              </a:xfrm>
            </p:grpSpPr>
            <p:sp>
              <p:nvSpPr>
                <p:cNvPr id="8" name="Teardrop 7"/>
                <p:cNvSpPr/>
                <p:nvPr/>
              </p:nvSpPr>
              <p:spPr>
                <a:xfrm rot="7860376">
                  <a:off x="6000994" y="1738500"/>
                  <a:ext cx="288032" cy="262904"/>
                </a:xfrm>
                <a:prstGeom prst="teardrop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6012160" y="1700808"/>
                  <a:ext cx="26570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dirty="0" smtClean="0"/>
                    <a:t>B</a:t>
                  </a:r>
                  <a:endParaRPr lang="en-GB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25214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Geodetics and Geocoding systems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Geodetics is the science of measuring and representing </a:t>
            </a:r>
            <a:r>
              <a:rPr lang="en-GB" smtClean="0"/>
              <a:t>the Earth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44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Coordinate Systems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25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Global Positioning </a:t>
            </a:r>
            <a:r>
              <a:rPr lang="en-US" dirty="0" smtClean="0"/>
              <a:t>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Inertial </a:t>
            </a:r>
            <a:r>
              <a:rPr lang="en-US" dirty="0"/>
              <a:t>Navigation </a:t>
            </a:r>
            <a:r>
              <a:rPr lang="en-US" dirty="0" smtClean="0"/>
              <a:t>Systems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96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303dbf9b-b85b-46a0-94f1-894078c07ecd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1434</TotalTime>
  <Words>2110</Words>
  <Application>Microsoft Office PowerPoint</Application>
  <PresentationFormat>On-screen Show (4:3)</PresentationFormat>
  <Paragraphs>403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1" baseType="lpstr">
      <vt:lpstr>Arial</vt:lpstr>
      <vt:lpstr>Calibri</vt:lpstr>
      <vt:lpstr>Cambria Math</vt:lpstr>
      <vt:lpstr>Myriad Pro</vt:lpstr>
      <vt:lpstr>Symbol</vt:lpstr>
      <vt:lpstr>20140311PresentationUWTSDTemplate</vt:lpstr>
      <vt:lpstr>Advanced Instrumentation Systems M6X00942</vt:lpstr>
      <vt:lpstr>Module Outcomes</vt:lpstr>
      <vt:lpstr>Module Content</vt:lpstr>
      <vt:lpstr>Assessment</vt:lpstr>
      <vt:lpstr>Units</vt:lpstr>
      <vt:lpstr>Decibels</vt:lpstr>
      <vt:lpstr>Decibels</vt:lpstr>
      <vt:lpstr>RADAR</vt:lpstr>
      <vt:lpstr>Radar Types</vt:lpstr>
      <vt:lpstr>Radar types</vt:lpstr>
      <vt:lpstr>The RADAR Equation</vt:lpstr>
      <vt:lpstr>The Radar Equation</vt:lpstr>
      <vt:lpstr>Radar Equation</vt:lpstr>
      <vt:lpstr>OK, But What About Radar Systems?</vt:lpstr>
      <vt:lpstr>Radar Cross Section</vt:lpstr>
      <vt:lpstr>Radar Detection Range</vt:lpstr>
      <vt:lpstr>Radar Detection Range</vt:lpstr>
      <vt:lpstr>Detection Range with Losses</vt:lpstr>
      <vt:lpstr>So?</vt:lpstr>
      <vt:lpstr>Detection Range Calculation</vt:lpstr>
      <vt:lpstr>Detection Range Calculation</vt:lpstr>
      <vt:lpstr>Range Calculation</vt:lpstr>
      <vt:lpstr>Answers</vt:lpstr>
      <vt:lpstr>The Answers Tell Us?</vt:lpstr>
      <vt:lpstr>Noise Power?</vt:lpstr>
      <vt:lpstr>Try One</vt:lpstr>
      <vt:lpstr>Answer</vt:lpstr>
      <vt:lpstr>Using Radar</vt:lpstr>
      <vt:lpstr>What Can We Measure?</vt:lpstr>
      <vt:lpstr>Signature Analysis and Inverse Scattering</vt:lpstr>
      <vt:lpstr>Time Delay Range Estimation</vt:lpstr>
      <vt:lpstr>Only One (Small?) Problem</vt:lpstr>
      <vt:lpstr>Unambiguous Range?</vt:lpstr>
      <vt:lpstr>Range Gates</vt:lpstr>
      <vt:lpstr>Range Gates and Bins</vt:lpstr>
      <vt:lpstr>Multipath Returns</vt:lpstr>
      <vt:lpstr>Doppler Frequency Shift</vt:lpstr>
      <vt:lpstr>Doppler Issues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Radar Cross Section</vt:lpstr>
      <vt:lpstr>Huygens Principle</vt:lpstr>
      <vt:lpstr>Huygens Principle</vt:lpstr>
      <vt:lpstr>Shape of the Plane Wave in the Far Field Case</vt:lpstr>
      <vt:lpstr>Far Field (Fraunhofer Region)</vt:lpstr>
      <vt:lpstr>Let’s Look at Phased Arrays</vt:lpstr>
      <vt:lpstr>Phased Arrays – Phase Steering</vt:lpstr>
      <vt:lpstr>Phased Array Antennae</vt:lpstr>
      <vt:lpstr>Corporate-fed Phased Array</vt:lpstr>
      <vt:lpstr>Grating Lobes</vt:lpstr>
      <vt:lpstr>Questions</vt:lpstr>
      <vt:lpstr>Phased Array Gain</vt:lpstr>
      <vt:lpstr>A Radar Block Diagram</vt:lpstr>
      <vt:lpstr>Radios</vt:lpstr>
      <vt:lpstr>Microwave generation</vt:lpstr>
      <vt:lpstr>Automatic Dependent Surveillance</vt:lpstr>
      <vt:lpstr>Multilateration</vt:lpstr>
      <vt:lpstr>Factors effecting Radar reception</vt:lpstr>
      <vt:lpstr>RADAR Cross Section</vt:lpstr>
      <vt:lpstr>Telemetry</vt:lpstr>
      <vt:lpstr>Flight Termination Systems</vt:lpstr>
      <vt:lpstr>Problem</vt:lpstr>
      <vt:lpstr>PowerPoint Presentation</vt:lpstr>
      <vt:lpstr>Geodetics and Geocoding systems</vt:lpstr>
      <vt:lpstr>Coordinate Systems</vt:lpstr>
      <vt:lpstr>Global Positioning System</vt:lpstr>
      <vt:lpstr>Inertial Navigation Systems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Instrumentation Systems</dc:title>
  <dc:creator>Steve Mosey</dc:creator>
  <cp:lastModifiedBy>Stephen Mosey</cp:lastModifiedBy>
  <cp:revision>26</cp:revision>
  <dcterms:created xsi:type="dcterms:W3CDTF">2015-04-14T15:21:28Z</dcterms:created>
  <dcterms:modified xsi:type="dcterms:W3CDTF">2018-03-23T13:06:08Z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