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4"/>
  </p:notesMasterIdLst>
  <p:sldIdLst>
    <p:sldId id="256" r:id="rId2"/>
    <p:sldId id="257" r:id="rId3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47" userDrawn="1">
          <p15:clr>
            <a:srgbClr val="A4A3A4"/>
          </p15:clr>
        </p15:guide>
        <p15:guide id="2" pos="4032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ravesj704@gmail.com" initials="g" lastIdx="1" clrIdx="0">
    <p:extLst>
      <p:ext uri="{19B8F6BF-5375-455C-9EA6-DF929625EA0E}">
        <p15:presenceInfo xmlns:p15="http://schemas.microsoft.com/office/powerpoint/2012/main" userId="d17e832011f332b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7171"/>
    <a:srgbClr val="F4C33A"/>
    <a:srgbClr val="FFFFFF"/>
    <a:srgbClr val="F4A2BD"/>
    <a:srgbClr val="FFFF99"/>
    <a:srgbClr val="99FF99"/>
    <a:srgbClr val="F69EAD"/>
    <a:srgbClr val="B0EDF2"/>
    <a:srgbClr val="FFCCFF"/>
    <a:srgbClr val="A1E4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58" autoAdjust="0"/>
  </p:normalViewPr>
  <p:slideViewPr>
    <p:cSldViewPr snapToGrid="0" showGuides="1">
      <p:cViewPr>
        <p:scale>
          <a:sx n="60" d="100"/>
          <a:sy n="60" d="100"/>
        </p:scale>
        <p:origin x="796" y="-608"/>
      </p:cViewPr>
      <p:guideLst>
        <p:guide orient="horz" pos="3047"/>
        <p:guide pos="40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45957B-6A9E-4A28-9B9C-74F5348CCCB2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DFE086-80B6-4AAF-928A-3497A71C02FD}">
      <dgm:prSet phldrT="[Text]" custT="1"/>
      <dgm:spPr>
        <a:solidFill>
          <a:schemeClr val="accent2">
            <a:lumMod val="40000"/>
            <a:lumOff val="60000"/>
          </a:schemeClr>
        </a:solidFill>
        <a:ln w="28575">
          <a:solidFill>
            <a:schemeClr val="accent2">
              <a:lumMod val="75000"/>
            </a:schemeClr>
          </a:solidFill>
        </a:ln>
      </dgm:spPr>
      <dgm:t>
        <a:bodyPr/>
        <a:lstStyle/>
        <a:p>
          <a:r>
            <a:rPr lang="en-GB" sz="1200" b="1" dirty="0" err="1">
              <a:solidFill>
                <a:schemeClr val="bg1"/>
              </a:solidFill>
            </a:rPr>
            <a:t>Cysylltiadau</a:t>
          </a:r>
          <a:r>
            <a:rPr lang="en-GB" sz="1200" b="1" dirty="0">
              <a:solidFill>
                <a:schemeClr val="bg1"/>
              </a:solidFill>
            </a:rPr>
            <a:t> </a:t>
          </a:r>
          <a:r>
            <a:rPr lang="en-GB" sz="1200" b="1" dirty="0" err="1">
              <a:solidFill>
                <a:schemeClr val="bg1"/>
              </a:solidFill>
            </a:rPr>
            <a:t>rhieni</a:t>
          </a:r>
          <a:r>
            <a:rPr lang="en-GB" sz="1200" b="1" dirty="0">
              <a:solidFill>
                <a:schemeClr val="bg1"/>
              </a:solidFill>
            </a:rPr>
            <a:t> a </a:t>
          </a:r>
          <a:r>
            <a:rPr lang="en-GB" sz="1200" b="1" dirty="0" err="1">
              <a:solidFill>
                <a:schemeClr val="bg1"/>
              </a:solidFill>
            </a:rPr>
            <a:t>ysgol</a:t>
          </a:r>
          <a:endParaRPr lang="en-GB" sz="1200" b="1" dirty="0">
            <a:solidFill>
              <a:schemeClr val="bg1"/>
            </a:solidFill>
          </a:endParaRPr>
        </a:p>
      </dgm:t>
    </dgm:pt>
    <dgm:pt modelId="{1FCE3D58-9BC0-4860-AE15-71BD12CA0E15}" type="parTrans" cxnId="{3DFE4563-8C72-4792-A4D5-268521CEEBA0}">
      <dgm:prSet/>
      <dgm:spPr/>
      <dgm:t>
        <a:bodyPr/>
        <a:lstStyle/>
        <a:p>
          <a:endParaRPr lang="en-GB"/>
        </a:p>
      </dgm:t>
    </dgm:pt>
    <dgm:pt modelId="{65566A5C-D75C-460C-A95A-3AA8FB146F4A}" type="sibTrans" cxnId="{3DFE4563-8C72-4792-A4D5-268521CEEBA0}">
      <dgm:prSet/>
      <dgm:spPr/>
      <dgm:t>
        <a:bodyPr/>
        <a:lstStyle/>
        <a:p>
          <a:endParaRPr lang="en-GB"/>
        </a:p>
      </dgm:t>
    </dgm:pt>
    <dgm:pt modelId="{87D1D918-C074-46B5-B86E-018DFB765465}">
      <dgm:prSet phldrT="[Text]" custT="1"/>
      <dgm:spPr>
        <a:solidFill>
          <a:srgbClr val="F77171"/>
        </a:solidFill>
        <a:ln w="28575">
          <a:solidFill>
            <a:srgbClr val="7030A0"/>
          </a:solidFill>
        </a:ln>
      </dgm:spPr>
      <dgm:t>
        <a:bodyPr/>
        <a:lstStyle/>
        <a:p>
          <a:r>
            <a:rPr lang="en-GB" sz="1000" b="1" u="sng" dirty="0" err="1">
              <a:solidFill>
                <a:schemeClr val="bg1"/>
              </a:solidFill>
            </a:rPr>
            <a:t>Darparu</a:t>
          </a:r>
          <a:r>
            <a:rPr lang="en-GB" sz="1000" b="1" u="sng" dirty="0">
              <a:solidFill>
                <a:schemeClr val="bg1"/>
              </a:solidFill>
            </a:rPr>
            <a:t> </a:t>
          </a:r>
          <a:r>
            <a:rPr lang="en-GB" sz="1000" b="1" u="sng" dirty="0" err="1">
              <a:solidFill>
                <a:schemeClr val="bg1"/>
              </a:solidFill>
            </a:rPr>
            <a:t>cylchlythrau</a:t>
          </a:r>
          <a:r>
            <a:rPr lang="en-GB" sz="1000" b="1" u="sng" dirty="0">
              <a:solidFill>
                <a:schemeClr val="bg1"/>
              </a:solidFill>
            </a:rPr>
            <a:t> a </a:t>
          </a:r>
          <a:r>
            <a:rPr lang="en-GB" sz="1000" b="1" u="sng" dirty="0" err="1">
              <a:solidFill>
                <a:schemeClr val="bg1"/>
              </a:solidFill>
            </a:rPr>
            <a:t>papur</a:t>
          </a:r>
          <a:r>
            <a:rPr lang="en-GB" sz="1000" b="1" u="sng" dirty="0">
              <a:solidFill>
                <a:schemeClr val="bg1"/>
              </a:solidFill>
            </a:rPr>
            <a:t> </a:t>
          </a:r>
          <a:r>
            <a:rPr lang="en-GB" sz="900" b="1" u="sng" dirty="0" err="1">
              <a:solidFill>
                <a:schemeClr val="bg1"/>
              </a:solidFill>
            </a:rPr>
            <a:t>newyddion</a:t>
          </a:r>
          <a:endParaRPr lang="en-GB" sz="1000" b="1" dirty="0">
            <a:solidFill>
              <a:schemeClr val="bg1"/>
            </a:solidFill>
          </a:endParaRPr>
        </a:p>
        <a:p>
          <a:r>
            <a:rPr lang="en-GB" sz="1000" b="1" dirty="0" err="1">
              <a:solidFill>
                <a:schemeClr val="bg1"/>
              </a:solidFill>
            </a:rPr>
            <a:t>Caniatau</a:t>
          </a:r>
          <a:r>
            <a:rPr lang="en-GB" sz="1000" b="1" dirty="0">
              <a:solidFill>
                <a:schemeClr val="bg1"/>
              </a:solidFill>
            </a:rPr>
            <a:t> </a:t>
          </a:r>
          <a:r>
            <a:rPr lang="en-GB" sz="1000" b="1" dirty="0" err="1">
              <a:solidFill>
                <a:schemeClr val="bg1"/>
              </a:solidFill>
            </a:rPr>
            <a:t>rhieni</a:t>
          </a:r>
          <a:r>
            <a:rPr lang="en-GB" sz="1000" b="1" dirty="0">
              <a:solidFill>
                <a:schemeClr val="bg1"/>
              </a:solidFill>
            </a:rPr>
            <a:t> </a:t>
          </a:r>
          <a:r>
            <a:rPr lang="en-GB" sz="1000" b="1" dirty="0" err="1">
              <a:solidFill>
                <a:schemeClr val="bg1"/>
              </a:solidFill>
            </a:rPr>
            <a:t>fod</a:t>
          </a:r>
          <a:r>
            <a:rPr lang="en-GB" sz="1000" b="1" dirty="0">
              <a:solidFill>
                <a:schemeClr val="bg1"/>
              </a:solidFill>
            </a:rPr>
            <a:t> </a:t>
          </a:r>
          <a:r>
            <a:rPr lang="en-GB" sz="800" b="1" dirty="0" err="1">
              <a:solidFill>
                <a:schemeClr val="bg1"/>
              </a:solidFill>
            </a:rPr>
            <a:t>lan</a:t>
          </a:r>
          <a:r>
            <a:rPr lang="en-GB" sz="1000" b="1" dirty="0">
              <a:solidFill>
                <a:schemeClr val="bg1"/>
              </a:solidFill>
            </a:rPr>
            <a:t> </a:t>
          </a:r>
          <a:r>
            <a:rPr lang="en-GB" sz="1000" b="1" dirty="0" err="1">
              <a:solidFill>
                <a:schemeClr val="bg1"/>
              </a:solidFill>
            </a:rPr>
            <a:t>gyda’r</a:t>
          </a:r>
          <a:r>
            <a:rPr lang="en-GB" sz="1000" b="1" dirty="0">
              <a:solidFill>
                <a:schemeClr val="bg1"/>
              </a:solidFill>
            </a:rPr>
            <a:t> </a:t>
          </a:r>
          <a:r>
            <a:rPr lang="en-GB" sz="1000" b="1" dirty="0" err="1">
              <a:solidFill>
                <a:schemeClr val="bg1"/>
              </a:solidFill>
            </a:rPr>
            <a:t>amser</a:t>
          </a:r>
          <a:r>
            <a:rPr lang="en-GB" sz="1000" b="1" dirty="0">
              <a:solidFill>
                <a:schemeClr val="bg1"/>
              </a:solidFill>
            </a:rPr>
            <a:t> </a:t>
          </a:r>
          <a:r>
            <a:rPr lang="en-GB" sz="1000" b="1" dirty="0" err="1">
              <a:solidFill>
                <a:schemeClr val="bg1"/>
              </a:solidFill>
            </a:rPr>
            <a:t>ar</a:t>
          </a:r>
          <a:r>
            <a:rPr lang="en-GB" sz="1000" b="1" dirty="0">
              <a:solidFill>
                <a:schemeClr val="bg1"/>
              </a:solidFill>
            </a:rPr>
            <a:t> </a:t>
          </a:r>
          <a:r>
            <a:rPr lang="en-GB" sz="1000" b="1" dirty="0" err="1">
              <a:solidFill>
                <a:schemeClr val="bg1"/>
              </a:solidFill>
            </a:rPr>
            <a:t>digwyddiadau</a:t>
          </a:r>
          <a:r>
            <a:rPr lang="en-GB" sz="1000" b="1" dirty="0">
              <a:solidFill>
                <a:schemeClr val="bg1"/>
              </a:solidFill>
            </a:rPr>
            <a:t> </a:t>
          </a:r>
          <a:r>
            <a:rPr lang="en-GB" sz="1000" b="1" dirty="0" err="1">
              <a:solidFill>
                <a:schemeClr val="bg1"/>
              </a:solidFill>
            </a:rPr>
            <a:t>yn</a:t>
          </a:r>
          <a:r>
            <a:rPr lang="en-GB" sz="1000" b="1" dirty="0">
              <a:solidFill>
                <a:schemeClr val="bg1"/>
              </a:solidFill>
            </a:rPr>
            <a:t> </a:t>
          </a:r>
          <a:r>
            <a:rPr lang="en-GB" sz="1000" b="1" dirty="0" err="1">
              <a:solidFill>
                <a:schemeClr val="bg1"/>
              </a:solidFill>
            </a:rPr>
            <a:t>yr</a:t>
          </a:r>
          <a:r>
            <a:rPr lang="en-GB" sz="1000" b="1" dirty="0">
              <a:solidFill>
                <a:schemeClr val="bg1"/>
              </a:solidFill>
            </a:rPr>
            <a:t> </a:t>
          </a:r>
          <a:r>
            <a:rPr lang="en-GB" sz="1000" b="1" dirty="0" err="1">
              <a:solidFill>
                <a:schemeClr val="bg1"/>
              </a:solidFill>
            </a:rPr>
            <a:t>ysgol</a:t>
          </a:r>
          <a:endParaRPr lang="en-GB" sz="1000" b="1" dirty="0">
            <a:solidFill>
              <a:schemeClr val="bg1"/>
            </a:solidFill>
          </a:endParaRPr>
        </a:p>
      </dgm:t>
    </dgm:pt>
    <dgm:pt modelId="{2E417785-153B-4CD5-90F5-E52DD59370E8}" type="parTrans" cxnId="{4991420C-8441-47DC-A1F5-254FC76D57CD}">
      <dgm:prSet/>
      <dgm:spPr/>
      <dgm:t>
        <a:bodyPr/>
        <a:lstStyle/>
        <a:p>
          <a:endParaRPr lang="en-GB"/>
        </a:p>
      </dgm:t>
    </dgm:pt>
    <dgm:pt modelId="{0DB7D078-FE06-40BC-AE81-9C9CBE4DBADD}" type="sibTrans" cxnId="{4991420C-8441-47DC-A1F5-254FC76D57CD}">
      <dgm:prSet/>
      <dgm:spPr>
        <a:solidFill>
          <a:srgbClr val="7030A0"/>
        </a:solidFill>
      </dgm:spPr>
      <dgm:t>
        <a:bodyPr/>
        <a:lstStyle/>
        <a:p>
          <a:endParaRPr lang="en-GB"/>
        </a:p>
      </dgm:t>
    </dgm:pt>
    <dgm:pt modelId="{22A955F3-71D9-4B1F-9E36-1A2BBA1B9402}">
      <dgm:prSet phldrT="[Text]" custT="1"/>
      <dgm:spPr>
        <a:solidFill>
          <a:srgbClr val="FFC000"/>
        </a:solidFill>
        <a:ln w="28575">
          <a:solidFill>
            <a:schemeClr val="accent4">
              <a:lumMod val="60000"/>
              <a:lumOff val="40000"/>
            </a:schemeClr>
          </a:solidFill>
        </a:ln>
      </dgm:spPr>
      <dgm:t>
        <a:bodyPr/>
        <a:lstStyle/>
        <a:p>
          <a:r>
            <a:rPr lang="en-GB" sz="900" b="1" u="sng" dirty="0" err="1">
              <a:solidFill>
                <a:schemeClr val="bg1"/>
              </a:solidFill>
            </a:rPr>
            <a:t>Cynnal</a:t>
          </a:r>
          <a:r>
            <a:rPr lang="en-GB" sz="900" b="1" u="sng" dirty="0">
              <a:solidFill>
                <a:schemeClr val="bg1"/>
              </a:solidFill>
            </a:rPr>
            <a:t> </a:t>
          </a:r>
          <a:r>
            <a:rPr lang="en-GB" sz="900" b="1" u="sng" dirty="0" err="1">
              <a:solidFill>
                <a:schemeClr val="bg1"/>
              </a:solidFill>
            </a:rPr>
            <a:t>tair</a:t>
          </a:r>
          <a:r>
            <a:rPr lang="en-GB" sz="900" b="1" u="sng" dirty="0">
              <a:solidFill>
                <a:schemeClr val="bg1"/>
              </a:solidFill>
            </a:rPr>
            <a:t> </a:t>
          </a:r>
          <a:r>
            <a:rPr lang="en-GB" sz="900" b="1" u="sng" dirty="0" err="1">
              <a:solidFill>
                <a:schemeClr val="bg1"/>
              </a:solidFill>
            </a:rPr>
            <a:t>noson</a:t>
          </a:r>
          <a:r>
            <a:rPr lang="en-GB" sz="900" b="1" u="sng" dirty="0">
              <a:solidFill>
                <a:schemeClr val="bg1"/>
              </a:solidFill>
            </a:rPr>
            <a:t> </a:t>
          </a:r>
          <a:r>
            <a:rPr lang="en-GB" sz="900" b="1" u="sng" dirty="0" err="1">
              <a:solidFill>
                <a:schemeClr val="bg1"/>
              </a:solidFill>
            </a:rPr>
            <a:t>agored</a:t>
          </a:r>
          <a:endParaRPr lang="en-GB" sz="900" b="1" dirty="0">
            <a:solidFill>
              <a:schemeClr val="bg1"/>
            </a:solidFill>
          </a:endParaRPr>
        </a:p>
        <a:p>
          <a:r>
            <a:rPr lang="en-GB" sz="900" b="1" dirty="0" err="1">
              <a:solidFill>
                <a:schemeClr val="bg1"/>
              </a:solidFill>
            </a:rPr>
            <a:t>Caniatau</a:t>
          </a:r>
          <a:r>
            <a:rPr lang="en-GB" sz="900" b="1" dirty="0">
              <a:solidFill>
                <a:schemeClr val="bg1"/>
              </a:solidFill>
            </a:rPr>
            <a:t> </a:t>
          </a:r>
          <a:r>
            <a:rPr lang="en-GB" sz="900" b="1" dirty="0" err="1">
              <a:solidFill>
                <a:schemeClr val="bg1"/>
              </a:solidFill>
            </a:rPr>
            <a:t>rhieni</a:t>
          </a:r>
          <a:r>
            <a:rPr lang="en-GB" sz="900" b="1" dirty="0">
              <a:solidFill>
                <a:schemeClr val="bg1"/>
              </a:solidFill>
            </a:rPr>
            <a:t> I </a:t>
          </a:r>
          <a:r>
            <a:rPr lang="en-GB" sz="900" b="1" dirty="0" err="1">
              <a:solidFill>
                <a:schemeClr val="bg1"/>
              </a:solidFill>
            </a:rPr>
            <a:t>cwrdd</a:t>
          </a:r>
          <a:r>
            <a:rPr lang="en-GB" sz="900" b="1" dirty="0">
              <a:solidFill>
                <a:schemeClr val="bg1"/>
              </a:solidFill>
            </a:rPr>
            <a:t> a </a:t>
          </a:r>
          <a:r>
            <a:rPr lang="en-GB" sz="900" b="1" dirty="0" err="1">
              <a:solidFill>
                <a:schemeClr val="bg1"/>
              </a:solidFill>
            </a:rPr>
            <a:t>athrawon</a:t>
          </a:r>
          <a:r>
            <a:rPr lang="en-GB" sz="900" b="1" dirty="0">
              <a:solidFill>
                <a:schemeClr val="bg1"/>
              </a:solidFill>
            </a:rPr>
            <a:t> a </a:t>
          </a:r>
          <a:r>
            <a:rPr lang="en-GB" sz="900" b="1" dirty="0" err="1">
              <a:solidFill>
                <a:schemeClr val="bg1"/>
              </a:solidFill>
            </a:rPr>
            <a:t>gwella</a:t>
          </a:r>
          <a:r>
            <a:rPr lang="en-GB" sz="900" b="1" dirty="0">
              <a:solidFill>
                <a:schemeClr val="bg1"/>
              </a:solidFill>
            </a:rPr>
            <a:t> </a:t>
          </a:r>
          <a:r>
            <a:rPr lang="en-GB" sz="900" b="1" dirty="0" err="1">
              <a:solidFill>
                <a:schemeClr val="bg1"/>
              </a:solidFill>
            </a:rPr>
            <a:t>dealltwriaeth</a:t>
          </a:r>
          <a:r>
            <a:rPr lang="en-GB" sz="900" b="1" dirty="0">
              <a:solidFill>
                <a:schemeClr val="bg1"/>
              </a:solidFill>
            </a:rPr>
            <a:t> o </a:t>
          </a:r>
          <a:r>
            <a:rPr lang="en-GB" sz="900" b="1" dirty="0" err="1">
              <a:solidFill>
                <a:schemeClr val="bg1"/>
              </a:solidFill>
            </a:rPr>
            <a:t>startegaethau</a:t>
          </a:r>
          <a:r>
            <a:rPr lang="en-GB" sz="900" b="1" dirty="0">
              <a:solidFill>
                <a:schemeClr val="bg1"/>
              </a:solidFill>
            </a:rPr>
            <a:t> </a:t>
          </a:r>
          <a:r>
            <a:rPr lang="en-GB" sz="900" b="1" dirty="0" err="1">
              <a:solidFill>
                <a:schemeClr val="bg1"/>
              </a:solidFill>
            </a:rPr>
            <a:t>darllen</a:t>
          </a:r>
          <a:r>
            <a:rPr lang="en-GB" sz="900" b="1" dirty="0">
              <a:solidFill>
                <a:schemeClr val="bg1"/>
              </a:solidFill>
            </a:rPr>
            <a:t>/ </a:t>
          </a:r>
          <a:r>
            <a:rPr lang="en-GB" sz="900" b="1" dirty="0" err="1">
              <a:solidFill>
                <a:schemeClr val="bg1"/>
              </a:solidFill>
            </a:rPr>
            <a:t>sut</a:t>
          </a:r>
          <a:r>
            <a:rPr lang="en-GB" sz="900" b="1" dirty="0">
              <a:solidFill>
                <a:schemeClr val="bg1"/>
              </a:solidFill>
            </a:rPr>
            <a:t> I </a:t>
          </a:r>
          <a:r>
            <a:rPr lang="en-GB" sz="900" b="1" dirty="0" err="1">
              <a:solidFill>
                <a:schemeClr val="bg1"/>
              </a:solidFill>
            </a:rPr>
            <a:t>wella</a:t>
          </a:r>
          <a:r>
            <a:rPr lang="en-GB" sz="900" b="1" dirty="0">
              <a:solidFill>
                <a:schemeClr val="bg1"/>
              </a:solidFill>
            </a:rPr>
            <a:t> </a:t>
          </a:r>
          <a:r>
            <a:rPr lang="en-GB" sz="900" b="1" dirty="0" err="1">
              <a:solidFill>
                <a:schemeClr val="bg1"/>
              </a:solidFill>
            </a:rPr>
            <a:t>rhifedd</a:t>
          </a:r>
          <a:endParaRPr lang="en-GB" sz="900" b="1" dirty="0">
            <a:solidFill>
              <a:schemeClr val="bg1"/>
            </a:solidFill>
          </a:endParaRPr>
        </a:p>
      </dgm:t>
    </dgm:pt>
    <dgm:pt modelId="{EC6521A4-2003-4AA3-B9E2-4D01F249E864}" type="parTrans" cxnId="{72742A5A-CE15-43BA-A629-A89018E6F092}">
      <dgm:prSet/>
      <dgm:spPr/>
      <dgm:t>
        <a:bodyPr/>
        <a:lstStyle/>
        <a:p>
          <a:endParaRPr lang="en-GB"/>
        </a:p>
      </dgm:t>
    </dgm:pt>
    <dgm:pt modelId="{75129247-8D42-4355-A752-81898ED7D8D8}" type="sibTrans" cxnId="{72742A5A-CE15-43BA-A629-A89018E6F092}">
      <dgm:prSet/>
      <dgm:spPr>
        <a:solidFill>
          <a:srgbClr val="FFC000"/>
        </a:solidFill>
      </dgm:spPr>
      <dgm:t>
        <a:bodyPr/>
        <a:lstStyle/>
        <a:p>
          <a:endParaRPr lang="en-GB"/>
        </a:p>
      </dgm:t>
    </dgm:pt>
    <dgm:pt modelId="{8B06B3BF-7684-487B-917E-B4C10FF2F0EF}">
      <dgm:prSet phldrT="[Text]" custT="1"/>
      <dgm:spPr>
        <a:solidFill>
          <a:srgbClr val="D193BC"/>
        </a:solidFill>
        <a:ln w="28575">
          <a:solidFill>
            <a:srgbClr val="CC00CC"/>
          </a:solidFill>
        </a:ln>
      </dgm:spPr>
      <dgm:t>
        <a:bodyPr/>
        <a:lstStyle/>
        <a:p>
          <a:r>
            <a:rPr lang="en-GB" sz="1050" b="1" u="sng" dirty="0" err="1">
              <a:solidFill>
                <a:schemeClr val="bg1"/>
              </a:solidFill>
            </a:rPr>
            <a:t>Wythnos</a:t>
          </a:r>
          <a:r>
            <a:rPr lang="en-GB" sz="1050" b="1" u="sng" dirty="0">
              <a:solidFill>
                <a:schemeClr val="bg1"/>
              </a:solidFill>
            </a:rPr>
            <a:t> "</a:t>
          </a:r>
          <a:r>
            <a:rPr lang="en-GB" sz="1050" b="1" u="sng" dirty="0" err="1">
              <a:solidFill>
                <a:schemeClr val="bg1"/>
              </a:solidFill>
            </a:rPr>
            <a:t>dewch</a:t>
          </a:r>
          <a:r>
            <a:rPr lang="en-GB" sz="1050" b="1" u="sng" dirty="0">
              <a:solidFill>
                <a:schemeClr val="bg1"/>
              </a:solidFill>
            </a:rPr>
            <a:t> </a:t>
          </a:r>
          <a:r>
            <a:rPr lang="en-GB" sz="1050" b="1" u="sng" dirty="0" err="1">
              <a:solidFill>
                <a:schemeClr val="bg1"/>
              </a:solidFill>
            </a:rPr>
            <a:t>a'ch</a:t>
          </a:r>
          <a:r>
            <a:rPr lang="en-GB" sz="1050" b="1" u="sng" dirty="0">
              <a:solidFill>
                <a:schemeClr val="bg1"/>
              </a:solidFill>
            </a:rPr>
            <a:t> </a:t>
          </a:r>
          <a:r>
            <a:rPr lang="en-GB" sz="1050" b="1" u="sng" dirty="0" err="1">
              <a:solidFill>
                <a:schemeClr val="bg1"/>
              </a:solidFill>
            </a:rPr>
            <a:t>rhieni</a:t>
          </a:r>
          <a:r>
            <a:rPr lang="en-GB" sz="1050" b="1" u="sng" dirty="0">
              <a:solidFill>
                <a:schemeClr val="bg1"/>
              </a:solidFill>
            </a:rPr>
            <a:t> </a:t>
          </a:r>
          <a:r>
            <a:rPr lang="en-GB" sz="1050" b="1" u="sng" dirty="0" err="1">
              <a:solidFill>
                <a:schemeClr val="bg1"/>
              </a:solidFill>
            </a:rPr>
            <a:t>i'r</a:t>
          </a:r>
          <a:r>
            <a:rPr lang="en-GB" sz="1050" b="1" u="sng" dirty="0">
              <a:solidFill>
                <a:schemeClr val="bg1"/>
              </a:solidFill>
            </a:rPr>
            <a:t> </a:t>
          </a:r>
          <a:r>
            <a:rPr lang="en-GB" sz="1050" b="1" u="sng" dirty="0" err="1">
              <a:solidFill>
                <a:schemeClr val="bg1"/>
              </a:solidFill>
            </a:rPr>
            <a:t>ysgol</a:t>
          </a:r>
          <a:r>
            <a:rPr lang="en-GB" sz="1050" b="1" u="sng" dirty="0">
              <a:solidFill>
                <a:schemeClr val="bg1"/>
              </a:solidFill>
            </a:rPr>
            <a:t>"</a:t>
          </a:r>
        </a:p>
        <a:p>
          <a:r>
            <a:rPr lang="en-GB" sz="1050" u="none" dirty="0" err="1">
              <a:solidFill>
                <a:schemeClr val="bg1"/>
              </a:solidFill>
            </a:rPr>
            <a:t>codi</a:t>
          </a:r>
          <a:r>
            <a:rPr lang="en-GB" sz="1050" u="none" dirty="0">
              <a:solidFill>
                <a:schemeClr val="bg1"/>
              </a:solidFill>
            </a:rPr>
            <a:t> </a:t>
          </a:r>
          <a:r>
            <a:rPr lang="en-GB" sz="1050" u="none" dirty="0" err="1">
              <a:solidFill>
                <a:schemeClr val="bg1"/>
              </a:solidFill>
            </a:rPr>
            <a:t>ymwybyddiaeth</a:t>
          </a:r>
          <a:r>
            <a:rPr lang="en-GB" sz="1050" u="none" dirty="0">
              <a:solidFill>
                <a:schemeClr val="bg1"/>
              </a:solidFill>
            </a:rPr>
            <a:t> o </a:t>
          </a:r>
          <a:r>
            <a:rPr lang="en-GB" sz="1050" u="none" dirty="0" err="1">
              <a:solidFill>
                <a:schemeClr val="bg1"/>
              </a:solidFill>
            </a:rPr>
            <a:t>sut</a:t>
          </a:r>
          <a:r>
            <a:rPr lang="en-GB" sz="1050" u="none" dirty="0">
              <a:solidFill>
                <a:schemeClr val="bg1"/>
              </a:solidFill>
            </a:rPr>
            <a:t> </a:t>
          </a:r>
          <a:r>
            <a:rPr lang="en-GB" sz="1050" u="none" dirty="0" err="1">
              <a:solidFill>
                <a:schemeClr val="bg1"/>
              </a:solidFill>
            </a:rPr>
            <a:t>mae</a:t>
          </a:r>
          <a:r>
            <a:rPr lang="en-GB" sz="1050" u="none" dirty="0">
              <a:solidFill>
                <a:schemeClr val="bg1"/>
              </a:solidFill>
            </a:rPr>
            <a:t> </a:t>
          </a:r>
          <a:r>
            <a:rPr lang="en-GB" sz="1050" u="none" dirty="0" err="1">
              <a:solidFill>
                <a:schemeClr val="bg1"/>
              </a:solidFill>
            </a:rPr>
            <a:t>athrawon</a:t>
          </a:r>
          <a:r>
            <a:rPr lang="en-GB" sz="1050" u="none" dirty="0">
              <a:solidFill>
                <a:schemeClr val="bg1"/>
              </a:solidFill>
            </a:rPr>
            <a:t> </a:t>
          </a:r>
          <a:r>
            <a:rPr lang="en-GB" sz="1050" u="none" dirty="0" err="1">
              <a:solidFill>
                <a:schemeClr val="bg1"/>
              </a:solidFill>
            </a:rPr>
            <a:t>yn</a:t>
          </a:r>
          <a:r>
            <a:rPr lang="en-GB" sz="1050" u="none" dirty="0">
              <a:solidFill>
                <a:schemeClr val="bg1"/>
              </a:solidFill>
            </a:rPr>
            <a:t> </a:t>
          </a:r>
          <a:r>
            <a:rPr lang="en-GB" sz="1050" u="none" dirty="0" err="1">
              <a:solidFill>
                <a:schemeClr val="bg1"/>
              </a:solidFill>
            </a:rPr>
            <a:t>addysgu</a:t>
          </a:r>
          <a:r>
            <a:rPr lang="en-GB" sz="1050" u="none" dirty="0">
              <a:solidFill>
                <a:schemeClr val="bg1"/>
              </a:solidFill>
            </a:rPr>
            <a:t> </a:t>
          </a:r>
          <a:r>
            <a:rPr lang="en-GB" sz="1000" u="none" dirty="0" err="1">
              <a:solidFill>
                <a:schemeClr val="bg1"/>
              </a:solidFill>
            </a:rPr>
            <a:t>agweddau</a:t>
          </a:r>
          <a:r>
            <a:rPr lang="en-GB" sz="1050" u="none" dirty="0">
              <a:solidFill>
                <a:schemeClr val="bg1"/>
              </a:solidFill>
            </a:rPr>
            <a:t> </a:t>
          </a:r>
          <a:r>
            <a:rPr lang="en-GB" sz="1050" u="none" dirty="0" err="1">
              <a:solidFill>
                <a:schemeClr val="bg1"/>
              </a:solidFill>
            </a:rPr>
            <a:t>o'r</a:t>
          </a:r>
          <a:r>
            <a:rPr lang="en-GB" sz="1050" u="none" dirty="0">
              <a:solidFill>
                <a:schemeClr val="bg1"/>
              </a:solidFill>
            </a:rPr>
            <a:t> </a:t>
          </a:r>
          <a:r>
            <a:rPr lang="en-GB" sz="1050" u="none" dirty="0" err="1">
              <a:solidFill>
                <a:schemeClr val="bg1"/>
              </a:solidFill>
            </a:rPr>
            <a:t>cwricwlwm</a:t>
          </a:r>
          <a:endParaRPr lang="en-GB" sz="1050" u="none" dirty="0">
            <a:solidFill>
              <a:schemeClr val="bg1"/>
            </a:solidFill>
          </a:endParaRPr>
        </a:p>
      </dgm:t>
    </dgm:pt>
    <dgm:pt modelId="{4199BAB0-7A86-461D-B008-0BBCBC6D122A}" type="parTrans" cxnId="{6481AA1A-A20C-4DA8-B0CD-5C022364E4B0}">
      <dgm:prSet/>
      <dgm:spPr/>
      <dgm:t>
        <a:bodyPr/>
        <a:lstStyle/>
        <a:p>
          <a:endParaRPr lang="en-GB"/>
        </a:p>
      </dgm:t>
    </dgm:pt>
    <dgm:pt modelId="{BB79D123-BCA7-4423-9B19-AF6CC38913D8}" type="sibTrans" cxnId="{6481AA1A-A20C-4DA8-B0CD-5C022364E4B0}">
      <dgm:prSet/>
      <dgm:spPr>
        <a:solidFill>
          <a:srgbClr val="FF0000"/>
        </a:solidFill>
      </dgm:spPr>
      <dgm:t>
        <a:bodyPr/>
        <a:lstStyle/>
        <a:p>
          <a:endParaRPr lang="en-GB"/>
        </a:p>
      </dgm:t>
    </dgm:pt>
    <dgm:pt modelId="{00C286E4-69C0-4A86-B8DE-9CE6515CAB74}">
      <dgm:prSet phldrT="[Text]" custT="1"/>
      <dgm:spPr>
        <a:solidFill>
          <a:srgbClr val="00B050"/>
        </a:solidFill>
        <a:ln w="28575">
          <a:solidFill>
            <a:srgbClr val="90DD65"/>
          </a:solidFill>
        </a:ln>
      </dgm:spPr>
      <dgm:t>
        <a:bodyPr/>
        <a:lstStyle/>
        <a:p>
          <a:r>
            <a:rPr lang="en-GB" sz="1050" b="1" u="sng" dirty="0" err="1">
              <a:solidFill>
                <a:schemeClr val="bg1"/>
              </a:solidFill>
            </a:rPr>
            <a:t>Adroddiad</a:t>
          </a:r>
          <a:r>
            <a:rPr lang="en-GB" sz="1050" b="1" u="sng" dirty="0">
              <a:solidFill>
                <a:schemeClr val="bg1"/>
              </a:solidFill>
            </a:rPr>
            <a:t> </a:t>
          </a:r>
          <a:r>
            <a:rPr lang="en-GB" sz="1050" b="1" u="sng" dirty="0" err="1">
              <a:solidFill>
                <a:schemeClr val="bg1"/>
              </a:solidFill>
            </a:rPr>
            <a:t>ffurfiol</a:t>
          </a:r>
          <a:r>
            <a:rPr lang="en-GB" sz="1050" b="1" u="sng" dirty="0">
              <a:solidFill>
                <a:schemeClr val="bg1"/>
              </a:solidFill>
            </a:rPr>
            <a:t> </a:t>
          </a:r>
          <a:r>
            <a:rPr lang="en-GB" sz="1050" b="1" u="sng" dirty="0" err="1">
              <a:solidFill>
                <a:schemeClr val="bg1"/>
              </a:solidFill>
            </a:rPr>
            <a:t>academaidd</a:t>
          </a:r>
          <a:endParaRPr lang="en-GB" sz="1050" b="1" u="sng" dirty="0">
            <a:solidFill>
              <a:schemeClr val="bg1"/>
            </a:solidFill>
          </a:endParaRPr>
        </a:p>
        <a:p>
          <a:r>
            <a:rPr lang="en-GB" sz="1050" dirty="0" err="1">
              <a:solidFill>
                <a:schemeClr val="bg1"/>
              </a:solidFill>
            </a:rPr>
            <a:t>dysgwyd</a:t>
          </a:r>
          <a:r>
            <a:rPr lang="en-GB" sz="1050" dirty="0">
              <a:solidFill>
                <a:schemeClr val="bg1"/>
              </a:solidFill>
            </a:rPr>
            <a:t> am </a:t>
          </a:r>
          <a:r>
            <a:rPr lang="en-GB" sz="1050" dirty="0" err="1">
              <a:solidFill>
                <a:schemeClr val="bg1"/>
              </a:solidFill>
            </a:rPr>
            <a:t>datblygiad</a:t>
          </a:r>
          <a:r>
            <a:rPr lang="en-GB" sz="1050" dirty="0">
              <a:solidFill>
                <a:schemeClr val="bg1"/>
              </a:solidFill>
            </a:rPr>
            <a:t> </a:t>
          </a:r>
          <a:r>
            <a:rPr lang="en-GB" sz="1050" dirty="0" err="1">
              <a:solidFill>
                <a:schemeClr val="bg1"/>
              </a:solidFill>
            </a:rPr>
            <a:t>gwaith</a:t>
          </a:r>
          <a:r>
            <a:rPr lang="en-GB" sz="1050" dirty="0">
              <a:solidFill>
                <a:schemeClr val="bg1"/>
              </a:solidFill>
            </a:rPr>
            <a:t> </a:t>
          </a:r>
          <a:r>
            <a:rPr lang="en-GB" sz="1050" dirty="0" err="1">
              <a:solidFill>
                <a:schemeClr val="bg1"/>
              </a:solidFill>
            </a:rPr>
            <a:t>eu</a:t>
          </a:r>
          <a:r>
            <a:rPr lang="en-GB" sz="1050" dirty="0">
              <a:solidFill>
                <a:schemeClr val="bg1"/>
              </a:solidFill>
            </a:rPr>
            <a:t> plant </a:t>
          </a:r>
        </a:p>
      </dgm:t>
    </dgm:pt>
    <dgm:pt modelId="{0FBA0ACC-4A17-4452-B68B-329D544E025A}" type="parTrans" cxnId="{9091C9BF-B3E5-4FD8-A138-0EDA17D62695}">
      <dgm:prSet/>
      <dgm:spPr/>
      <dgm:t>
        <a:bodyPr/>
        <a:lstStyle/>
        <a:p>
          <a:endParaRPr lang="en-GB"/>
        </a:p>
      </dgm:t>
    </dgm:pt>
    <dgm:pt modelId="{4BF06CCD-68AF-4033-81AE-77ACFEBB6CF0}" type="sibTrans" cxnId="{9091C9BF-B3E5-4FD8-A138-0EDA17D62695}">
      <dgm:prSet/>
      <dgm:spPr>
        <a:solidFill>
          <a:srgbClr val="FFFF00"/>
        </a:solidFill>
      </dgm:spPr>
      <dgm:t>
        <a:bodyPr/>
        <a:lstStyle/>
        <a:p>
          <a:endParaRPr lang="en-GB"/>
        </a:p>
      </dgm:t>
    </dgm:pt>
    <dgm:pt modelId="{E3C3551A-2F13-4B64-AC19-5FA05424A7E7}">
      <dgm:prSet phldrT="[Text]" custT="1"/>
      <dgm:spPr>
        <a:solidFill>
          <a:srgbClr val="0070C0"/>
        </a:solidFill>
        <a:ln w="28575">
          <a:solidFill>
            <a:srgbClr val="EC98E2"/>
          </a:solidFill>
        </a:ln>
      </dgm:spPr>
      <dgm:t>
        <a:bodyPr/>
        <a:lstStyle/>
        <a:p>
          <a:r>
            <a:rPr lang="en-GB" sz="1000" b="1" u="sng" dirty="0" err="1">
              <a:solidFill>
                <a:schemeClr val="bg1"/>
              </a:solidFill>
            </a:rPr>
            <a:t>Derbyn</a:t>
          </a:r>
          <a:r>
            <a:rPr lang="en-GB" sz="1000" b="1" u="sng" dirty="0">
              <a:solidFill>
                <a:schemeClr val="bg1"/>
              </a:solidFill>
            </a:rPr>
            <a:t> QR </a:t>
          </a:r>
          <a:r>
            <a:rPr lang="en-GB" sz="1000" b="1" u="sng" dirty="0" err="1">
              <a:solidFill>
                <a:schemeClr val="bg1"/>
              </a:solidFill>
            </a:rPr>
            <a:t>yn</a:t>
          </a:r>
          <a:r>
            <a:rPr lang="en-GB" sz="1000" b="1" u="sng" dirty="0">
              <a:solidFill>
                <a:schemeClr val="bg1"/>
              </a:solidFill>
            </a:rPr>
            <a:t> </a:t>
          </a:r>
          <a:r>
            <a:rPr lang="en-GB" sz="1000" b="1" u="sng" dirty="0" err="1">
              <a:solidFill>
                <a:schemeClr val="bg1"/>
              </a:solidFill>
            </a:rPr>
            <a:t>flynyddol</a:t>
          </a:r>
          <a:endParaRPr lang="en-GB" sz="1000" b="1" u="sng" dirty="0">
            <a:solidFill>
              <a:schemeClr val="bg1"/>
            </a:solidFill>
          </a:endParaRPr>
        </a:p>
        <a:p>
          <a:r>
            <a:rPr lang="en-GB" sz="1000" dirty="0" err="1">
              <a:solidFill>
                <a:schemeClr val="bg1"/>
              </a:solidFill>
            </a:rPr>
            <a:t>caniatau</a:t>
          </a:r>
          <a:r>
            <a:rPr lang="en-GB" sz="1000" dirty="0">
              <a:solidFill>
                <a:schemeClr val="bg1"/>
              </a:solidFill>
            </a:rPr>
            <a:t> </a:t>
          </a:r>
          <a:r>
            <a:rPr lang="en-GB" sz="1000" dirty="0" err="1">
              <a:solidFill>
                <a:schemeClr val="bg1"/>
              </a:solidFill>
            </a:rPr>
            <a:t>gweld</a:t>
          </a:r>
          <a:r>
            <a:rPr lang="en-GB" sz="1000" dirty="0">
              <a:solidFill>
                <a:schemeClr val="bg1"/>
              </a:solidFill>
            </a:rPr>
            <a:t> </a:t>
          </a:r>
          <a:r>
            <a:rPr lang="en-GB" sz="1000" dirty="0" err="1">
              <a:solidFill>
                <a:schemeClr val="bg1"/>
              </a:solidFill>
            </a:rPr>
            <a:t>cynndd</a:t>
          </a:r>
          <a:r>
            <a:rPr lang="en-GB" sz="1000" dirty="0">
              <a:solidFill>
                <a:schemeClr val="bg1"/>
              </a:solidFill>
            </a:rPr>
            <a:t> </a:t>
          </a:r>
          <a:r>
            <a:rPr lang="en-GB" sz="1000" dirty="0" err="1">
              <a:solidFill>
                <a:schemeClr val="bg1"/>
              </a:solidFill>
            </a:rPr>
            <a:t>eu</a:t>
          </a:r>
          <a:r>
            <a:rPr lang="en-GB" sz="1000" dirty="0">
              <a:solidFill>
                <a:schemeClr val="bg1"/>
              </a:solidFill>
            </a:rPr>
            <a:t> plant er </a:t>
          </a:r>
          <a:r>
            <a:rPr lang="en-GB" sz="1000" dirty="0" err="1">
              <a:solidFill>
                <a:schemeClr val="bg1"/>
              </a:solidFill>
            </a:rPr>
            <a:t>iddynt</a:t>
          </a:r>
          <a:r>
            <a:rPr lang="en-GB" sz="1000" dirty="0">
              <a:solidFill>
                <a:schemeClr val="bg1"/>
              </a:solidFill>
            </a:rPr>
            <a:t> </a:t>
          </a:r>
          <a:r>
            <a:rPr lang="en-GB" sz="1000" dirty="0" err="1">
              <a:solidFill>
                <a:schemeClr val="bg1"/>
              </a:solidFill>
            </a:rPr>
            <a:t>dechrau</a:t>
          </a:r>
          <a:endParaRPr lang="en-GB" sz="1000" dirty="0">
            <a:solidFill>
              <a:schemeClr val="bg1"/>
            </a:solidFill>
          </a:endParaRPr>
        </a:p>
      </dgm:t>
    </dgm:pt>
    <dgm:pt modelId="{207F1386-F0BF-4028-9C75-19DA3F6CEB4E}" type="parTrans" cxnId="{9ECF416F-0DBD-46D7-B9F4-74B2A87C7989}">
      <dgm:prSet/>
      <dgm:spPr/>
      <dgm:t>
        <a:bodyPr/>
        <a:lstStyle/>
        <a:p>
          <a:endParaRPr lang="en-GB"/>
        </a:p>
      </dgm:t>
    </dgm:pt>
    <dgm:pt modelId="{F8A94161-D4E2-44FC-B5B0-BD6392ED5FB8}" type="sibTrans" cxnId="{9ECF416F-0DBD-46D7-B9F4-74B2A87C7989}">
      <dgm:prSet/>
      <dgm:spPr>
        <a:solidFill>
          <a:srgbClr val="00B0F0"/>
        </a:solidFill>
      </dgm:spPr>
      <dgm:t>
        <a:bodyPr/>
        <a:lstStyle/>
        <a:p>
          <a:endParaRPr lang="en-GB"/>
        </a:p>
      </dgm:t>
    </dgm:pt>
    <dgm:pt modelId="{3B5D0043-8957-4C2D-B868-097225C30A7A}" type="pres">
      <dgm:prSet presAssocID="{8D45957B-6A9E-4A28-9B9C-74F5348CCCB2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FA00BCC-7909-426B-A673-0CD1659DA49D}" type="pres">
      <dgm:prSet presAssocID="{7DDFE086-80B6-4AAF-928A-3497A71C02FD}" presName="centerShape" presStyleLbl="node0" presStyleIdx="0" presStyleCnt="1" custScaleX="85188" custScaleY="72853" custLinFactNeighborX="8943" custLinFactNeighborY="-3254"/>
      <dgm:spPr/>
    </dgm:pt>
    <dgm:pt modelId="{5B9A0D7A-943B-4B49-8F79-C0B57DF53C57}" type="pres">
      <dgm:prSet presAssocID="{87D1D918-C074-46B5-B86E-018DFB765465}" presName="node" presStyleLbl="node1" presStyleIdx="0" presStyleCnt="5" custScaleX="191597" custScaleY="129067" custRadScaleRad="98184" custRadScaleInc="61176">
        <dgm:presLayoutVars>
          <dgm:bulletEnabled val="1"/>
        </dgm:presLayoutVars>
      </dgm:prSet>
      <dgm:spPr/>
    </dgm:pt>
    <dgm:pt modelId="{10A84F33-D43D-4430-9582-58C233833B0F}" type="pres">
      <dgm:prSet presAssocID="{87D1D918-C074-46B5-B86E-018DFB765465}" presName="dummy" presStyleCnt="0"/>
      <dgm:spPr/>
    </dgm:pt>
    <dgm:pt modelId="{2B604F26-BBC4-4577-91AC-327C55CA6C06}" type="pres">
      <dgm:prSet presAssocID="{0DB7D078-FE06-40BC-AE81-9C9CBE4DBADD}" presName="sibTrans" presStyleLbl="sibTrans2D1" presStyleIdx="0" presStyleCnt="5"/>
      <dgm:spPr/>
    </dgm:pt>
    <dgm:pt modelId="{6724F252-E489-46BE-BF61-34AA28E22D94}" type="pres">
      <dgm:prSet presAssocID="{22A955F3-71D9-4B1F-9E36-1A2BBA1B9402}" presName="node" presStyleLbl="node1" presStyleIdx="1" presStyleCnt="5" custScaleX="167703" custScaleY="161802" custRadScaleRad="144609" custRadScaleInc="24442">
        <dgm:presLayoutVars>
          <dgm:bulletEnabled val="1"/>
        </dgm:presLayoutVars>
      </dgm:prSet>
      <dgm:spPr/>
    </dgm:pt>
    <dgm:pt modelId="{ED8031AE-27A1-4D83-8038-0779313AF012}" type="pres">
      <dgm:prSet presAssocID="{22A955F3-71D9-4B1F-9E36-1A2BBA1B9402}" presName="dummy" presStyleCnt="0"/>
      <dgm:spPr/>
    </dgm:pt>
    <dgm:pt modelId="{D071135C-3926-4384-8A43-1F006975E802}" type="pres">
      <dgm:prSet presAssocID="{75129247-8D42-4355-A752-81898ED7D8D8}" presName="sibTrans" presStyleLbl="sibTrans2D1" presStyleIdx="1" presStyleCnt="5"/>
      <dgm:spPr/>
    </dgm:pt>
    <dgm:pt modelId="{23328731-3D93-48F4-AEA1-B227B78BDDE9}" type="pres">
      <dgm:prSet presAssocID="{8B06B3BF-7684-487B-917E-B4C10FF2F0EF}" presName="node" presStyleLbl="node1" presStyleIdx="2" presStyleCnt="5" custScaleX="211290" custScaleY="133276" custRadScaleRad="121037" custRadScaleInc="-20959">
        <dgm:presLayoutVars>
          <dgm:bulletEnabled val="1"/>
        </dgm:presLayoutVars>
      </dgm:prSet>
      <dgm:spPr/>
    </dgm:pt>
    <dgm:pt modelId="{AF6A05CE-25F8-47EA-9E68-3BB42785FA6F}" type="pres">
      <dgm:prSet presAssocID="{8B06B3BF-7684-487B-917E-B4C10FF2F0EF}" presName="dummy" presStyleCnt="0"/>
      <dgm:spPr/>
    </dgm:pt>
    <dgm:pt modelId="{E56622FE-ED0A-4A50-9FC6-6940EC46F161}" type="pres">
      <dgm:prSet presAssocID="{BB79D123-BCA7-4423-9B19-AF6CC38913D8}" presName="sibTrans" presStyleLbl="sibTrans2D1" presStyleIdx="2" presStyleCnt="5"/>
      <dgm:spPr/>
    </dgm:pt>
    <dgm:pt modelId="{3F258C2A-6D6C-4974-842D-84BC8809701F}" type="pres">
      <dgm:prSet presAssocID="{00C286E4-69C0-4A86-B8DE-9CE6515CAB74}" presName="node" presStyleLbl="node1" presStyleIdx="3" presStyleCnt="5" custScaleX="174402" custScaleY="118440">
        <dgm:presLayoutVars>
          <dgm:bulletEnabled val="1"/>
        </dgm:presLayoutVars>
      </dgm:prSet>
      <dgm:spPr/>
    </dgm:pt>
    <dgm:pt modelId="{323E0683-3C81-4284-B6F1-77887F4DD758}" type="pres">
      <dgm:prSet presAssocID="{00C286E4-69C0-4A86-B8DE-9CE6515CAB74}" presName="dummy" presStyleCnt="0"/>
      <dgm:spPr/>
    </dgm:pt>
    <dgm:pt modelId="{31EEDBDF-FB49-456E-8422-F849CCC37005}" type="pres">
      <dgm:prSet presAssocID="{4BF06CCD-68AF-4033-81AE-77ACFEBB6CF0}" presName="sibTrans" presStyleLbl="sibTrans2D1" presStyleIdx="3" presStyleCnt="5"/>
      <dgm:spPr/>
    </dgm:pt>
    <dgm:pt modelId="{B6216E9D-D2E9-46D7-A65E-8206552948A1}" type="pres">
      <dgm:prSet presAssocID="{E3C3551A-2F13-4B64-AC19-5FA05424A7E7}" presName="node" presStyleLbl="node1" presStyleIdx="4" presStyleCnt="5" custScaleX="167171" custScaleY="135713">
        <dgm:presLayoutVars>
          <dgm:bulletEnabled val="1"/>
        </dgm:presLayoutVars>
      </dgm:prSet>
      <dgm:spPr/>
    </dgm:pt>
    <dgm:pt modelId="{1E152BBB-054E-47FA-A73F-04EEB6CD5C70}" type="pres">
      <dgm:prSet presAssocID="{E3C3551A-2F13-4B64-AC19-5FA05424A7E7}" presName="dummy" presStyleCnt="0"/>
      <dgm:spPr/>
    </dgm:pt>
    <dgm:pt modelId="{B431B07A-1E5C-4EF7-9C70-97A619181342}" type="pres">
      <dgm:prSet presAssocID="{F8A94161-D4E2-44FC-B5B0-BD6392ED5FB8}" presName="sibTrans" presStyleLbl="sibTrans2D1" presStyleIdx="4" presStyleCnt="5"/>
      <dgm:spPr/>
    </dgm:pt>
  </dgm:ptLst>
  <dgm:cxnLst>
    <dgm:cxn modelId="{4991420C-8441-47DC-A1F5-254FC76D57CD}" srcId="{7DDFE086-80B6-4AAF-928A-3497A71C02FD}" destId="{87D1D918-C074-46B5-B86E-018DFB765465}" srcOrd="0" destOrd="0" parTransId="{2E417785-153B-4CD5-90F5-E52DD59370E8}" sibTransId="{0DB7D078-FE06-40BC-AE81-9C9CBE4DBADD}"/>
    <dgm:cxn modelId="{70388A19-D055-48D7-BB37-D73FE482D529}" type="presOf" srcId="{22A955F3-71D9-4B1F-9E36-1A2BBA1B9402}" destId="{6724F252-E489-46BE-BF61-34AA28E22D94}" srcOrd="0" destOrd="0" presId="urn:microsoft.com/office/officeart/2005/8/layout/radial6"/>
    <dgm:cxn modelId="{6481AA1A-A20C-4DA8-B0CD-5C022364E4B0}" srcId="{7DDFE086-80B6-4AAF-928A-3497A71C02FD}" destId="{8B06B3BF-7684-487B-917E-B4C10FF2F0EF}" srcOrd="2" destOrd="0" parTransId="{4199BAB0-7A86-461D-B008-0BBCBC6D122A}" sibTransId="{BB79D123-BCA7-4423-9B19-AF6CC38913D8}"/>
    <dgm:cxn modelId="{A483EE29-54AC-40AA-A804-794BFECC6426}" type="presOf" srcId="{E3C3551A-2F13-4B64-AC19-5FA05424A7E7}" destId="{B6216E9D-D2E9-46D7-A65E-8206552948A1}" srcOrd="0" destOrd="0" presId="urn:microsoft.com/office/officeart/2005/8/layout/radial6"/>
    <dgm:cxn modelId="{281CDE2D-E162-4D12-BF00-936EA8ADAE88}" type="presOf" srcId="{0DB7D078-FE06-40BC-AE81-9C9CBE4DBADD}" destId="{2B604F26-BBC4-4577-91AC-327C55CA6C06}" srcOrd="0" destOrd="0" presId="urn:microsoft.com/office/officeart/2005/8/layout/radial6"/>
    <dgm:cxn modelId="{AC8F1830-210B-41BC-8281-4ADC1AD64ED3}" type="presOf" srcId="{BB79D123-BCA7-4423-9B19-AF6CC38913D8}" destId="{E56622FE-ED0A-4A50-9FC6-6940EC46F161}" srcOrd="0" destOrd="0" presId="urn:microsoft.com/office/officeart/2005/8/layout/radial6"/>
    <dgm:cxn modelId="{51BCFC5D-EFFF-4400-86D0-6A9120F0C41F}" type="presOf" srcId="{8B06B3BF-7684-487B-917E-B4C10FF2F0EF}" destId="{23328731-3D93-48F4-AEA1-B227B78BDDE9}" srcOrd="0" destOrd="0" presId="urn:microsoft.com/office/officeart/2005/8/layout/radial6"/>
    <dgm:cxn modelId="{3DFE4563-8C72-4792-A4D5-268521CEEBA0}" srcId="{8D45957B-6A9E-4A28-9B9C-74F5348CCCB2}" destId="{7DDFE086-80B6-4AAF-928A-3497A71C02FD}" srcOrd="0" destOrd="0" parTransId="{1FCE3D58-9BC0-4860-AE15-71BD12CA0E15}" sibTransId="{65566A5C-D75C-460C-A95A-3AA8FB146F4A}"/>
    <dgm:cxn modelId="{9ECF416F-0DBD-46D7-B9F4-74B2A87C7989}" srcId="{7DDFE086-80B6-4AAF-928A-3497A71C02FD}" destId="{E3C3551A-2F13-4B64-AC19-5FA05424A7E7}" srcOrd="4" destOrd="0" parTransId="{207F1386-F0BF-4028-9C75-19DA3F6CEB4E}" sibTransId="{F8A94161-D4E2-44FC-B5B0-BD6392ED5FB8}"/>
    <dgm:cxn modelId="{72742A5A-CE15-43BA-A629-A89018E6F092}" srcId="{7DDFE086-80B6-4AAF-928A-3497A71C02FD}" destId="{22A955F3-71D9-4B1F-9E36-1A2BBA1B9402}" srcOrd="1" destOrd="0" parTransId="{EC6521A4-2003-4AA3-B9E2-4D01F249E864}" sibTransId="{75129247-8D42-4355-A752-81898ED7D8D8}"/>
    <dgm:cxn modelId="{D3DA9596-8ECE-4653-9D36-295736599412}" type="presOf" srcId="{F8A94161-D4E2-44FC-B5B0-BD6392ED5FB8}" destId="{B431B07A-1E5C-4EF7-9C70-97A619181342}" srcOrd="0" destOrd="0" presId="urn:microsoft.com/office/officeart/2005/8/layout/radial6"/>
    <dgm:cxn modelId="{EC23439C-B557-4C95-8B50-9F948C5E55A8}" type="presOf" srcId="{87D1D918-C074-46B5-B86E-018DFB765465}" destId="{5B9A0D7A-943B-4B49-8F79-C0B57DF53C57}" srcOrd="0" destOrd="0" presId="urn:microsoft.com/office/officeart/2005/8/layout/radial6"/>
    <dgm:cxn modelId="{728AAAB4-64C3-4D68-B813-65AB98BE4265}" type="presOf" srcId="{7DDFE086-80B6-4AAF-928A-3497A71C02FD}" destId="{7FA00BCC-7909-426B-A673-0CD1659DA49D}" srcOrd="0" destOrd="0" presId="urn:microsoft.com/office/officeart/2005/8/layout/radial6"/>
    <dgm:cxn modelId="{9091C9BF-B3E5-4FD8-A138-0EDA17D62695}" srcId="{7DDFE086-80B6-4AAF-928A-3497A71C02FD}" destId="{00C286E4-69C0-4A86-B8DE-9CE6515CAB74}" srcOrd="3" destOrd="0" parTransId="{0FBA0ACC-4A17-4452-B68B-329D544E025A}" sibTransId="{4BF06CCD-68AF-4033-81AE-77ACFEBB6CF0}"/>
    <dgm:cxn modelId="{33883CCD-270F-4161-8194-E3E839A028A5}" type="presOf" srcId="{4BF06CCD-68AF-4033-81AE-77ACFEBB6CF0}" destId="{31EEDBDF-FB49-456E-8422-F849CCC37005}" srcOrd="0" destOrd="0" presId="urn:microsoft.com/office/officeart/2005/8/layout/radial6"/>
    <dgm:cxn modelId="{944FD1F4-E0C6-474A-B4F9-CD9FD84BBC68}" type="presOf" srcId="{00C286E4-69C0-4A86-B8DE-9CE6515CAB74}" destId="{3F258C2A-6D6C-4974-842D-84BC8809701F}" srcOrd="0" destOrd="0" presId="urn:microsoft.com/office/officeart/2005/8/layout/radial6"/>
    <dgm:cxn modelId="{4974BAF8-6C82-43D0-B016-9DE2F8D2A378}" type="presOf" srcId="{8D45957B-6A9E-4A28-9B9C-74F5348CCCB2}" destId="{3B5D0043-8957-4C2D-B868-097225C30A7A}" srcOrd="0" destOrd="0" presId="urn:microsoft.com/office/officeart/2005/8/layout/radial6"/>
    <dgm:cxn modelId="{81D593FE-E896-4891-8D28-F880329C13B5}" type="presOf" srcId="{75129247-8D42-4355-A752-81898ED7D8D8}" destId="{D071135C-3926-4384-8A43-1F006975E802}" srcOrd="0" destOrd="0" presId="urn:microsoft.com/office/officeart/2005/8/layout/radial6"/>
    <dgm:cxn modelId="{4B37B4D7-7157-452C-9B0C-7F621052C256}" type="presParOf" srcId="{3B5D0043-8957-4C2D-B868-097225C30A7A}" destId="{7FA00BCC-7909-426B-A673-0CD1659DA49D}" srcOrd="0" destOrd="0" presId="urn:microsoft.com/office/officeart/2005/8/layout/radial6"/>
    <dgm:cxn modelId="{FE25025D-C82B-4E96-849F-44DD5A7E0797}" type="presParOf" srcId="{3B5D0043-8957-4C2D-B868-097225C30A7A}" destId="{5B9A0D7A-943B-4B49-8F79-C0B57DF53C57}" srcOrd="1" destOrd="0" presId="urn:microsoft.com/office/officeart/2005/8/layout/radial6"/>
    <dgm:cxn modelId="{AA199C4F-5DFC-4169-9EF5-E135EC55CD27}" type="presParOf" srcId="{3B5D0043-8957-4C2D-B868-097225C30A7A}" destId="{10A84F33-D43D-4430-9582-58C233833B0F}" srcOrd="2" destOrd="0" presId="urn:microsoft.com/office/officeart/2005/8/layout/radial6"/>
    <dgm:cxn modelId="{B922FA86-6BFB-4C81-AAD1-43AEC4CF8B3A}" type="presParOf" srcId="{3B5D0043-8957-4C2D-B868-097225C30A7A}" destId="{2B604F26-BBC4-4577-91AC-327C55CA6C06}" srcOrd="3" destOrd="0" presId="urn:microsoft.com/office/officeart/2005/8/layout/radial6"/>
    <dgm:cxn modelId="{E62F6A25-820C-419B-94F6-DD5C07E4D972}" type="presParOf" srcId="{3B5D0043-8957-4C2D-B868-097225C30A7A}" destId="{6724F252-E489-46BE-BF61-34AA28E22D94}" srcOrd="4" destOrd="0" presId="urn:microsoft.com/office/officeart/2005/8/layout/radial6"/>
    <dgm:cxn modelId="{FE140909-5959-4801-87DD-6E9A1D82FA9E}" type="presParOf" srcId="{3B5D0043-8957-4C2D-B868-097225C30A7A}" destId="{ED8031AE-27A1-4D83-8038-0779313AF012}" srcOrd="5" destOrd="0" presId="urn:microsoft.com/office/officeart/2005/8/layout/radial6"/>
    <dgm:cxn modelId="{298113F5-C17B-497D-A32F-A06B09F1B386}" type="presParOf" srcId="{3B5D0043-8957-4C2D-B868-097225C30A7A}" destId="{D071135C-3926-4384-8A43-1F006975E802}" srcOrd="6" destOrd="0" presId="urn:microsoft.com/office/officeart/2005/8/layout/radial6"/>
    <dgm:cxn modelId="{6E536CAA-F3B4-4A7C-93FA-2968F74B877D}" type="presParOf" srcId="{3B5D0043-8957-4C2D-B868-097225C30A7A}" destId="{23328731-3D93-48F4-AEA1-B227B78BDDE9}" srcOrd="7" destOrd="0" presId="urn:microsoft.com/office/officeart/2005/8/layout/radial6"/>
    <dgm:cxn modelId="{6060904A-09A3-422C-BF60-4BAEF9F8E075}" type="presParOf" srcId="{3B5D0043-8957-4C2D-B868-097225C30A7A}" destId="{AF6A05CE-25F8-47EA-9E68-3BB42785FA6F}" srcOrd="8" destOrd="0" presId="urn:microsoft.com/office/officeart/2005/8/layout/radial6"/>
    <dgm:cxn modelId="{7E926CA7-DDD6-441A-87A9-E8789A68FC45}" type="presParOf" srcId="{3B5D0043-8957-4C2D-B868-097225C30A7A}" destId="{E56622FE-ED0A-4A50-9FC6-6940EC46F161}" srcOrd="9" destOrd="0" presId="urn:microsoft.com/office/officeart/2005/8/layout/radial6"/>
    <dgm:cxn modelId="{F7DDF477-FFD0-4ED3-94B5-F167B6F4A68A}" type="presParOf" srcId="{3B5D0043-8957-4C2D-B868-097225C30A7A}" destId="{3F258C2A-6D6C-4974-842D-84BC8809701F}" srcOrd="10" destOrd="0" presId="urn:microsoft.com/office/officeart/2005/8/layout/radial6"/>
    <dgm:cxn modelId="{401F402E-925A-4903-9003-77D94324ED71}" type="presParOf" srcId="{3B5D0043-8957-4C2D-B868-097225C30A7A}" destId="{323E0683-3C81-4284-B6F1-77887F4DD758}" srcOrd="11" destOrd="0" presId="urn:microsoft.com/office/officeart/2005/8/layout/radial6"/>
    <dgm:cxn modelId="{E698115E-AC3E-471F-8FA5-65CE0CF1CBB6}" type="presParOf" srcId="{3B5D0043-8957-4C2D-B868-097225C30A7A}" destId="{31EEDBDF-FB49-456E-8422-F849CCC37005}" srcOrd="12" destOrd="0" presId="urn:microsoft.com/office/officeart/2005/8/layout/radial6"/>
    <dgm:cxn modelId="{B1184756-23C0-40AF-B598-32CAB7AB57BC}" type="presParOf" srcId="{3B5D0043-8957-4C2D-B868-097225C30A7A}" destId="{B6216E9D-D2E9-46D7-A65E-8206552948A1}" srcOrd="13" destOrd="0" presId="urn:microsoft.com/office/officeart/2005/8/layout/radial6"/>
    <dgm:cxn modelId="{FB9F1718-5A46-488F-B99A-1FD23C947FE7}" type="presParOf" srcId="{3B5D0043-8957-4C2D-B868-097225C30A7A}" destId="{1E152BBB-054E-47FA-A73F-04EEB6CD5C70}" srcOrd="14" destOrd="0" presId="urn:microsoft.com/office/officeart/2005/8/layout/radial6"/>
    <dgm:cxn modelId="{618BB421-B6D2-4835-A158-0C52CE4C61D3}" type="presParOf" srcId="{3B5D0043-8957-4C2D-B868-097225C30A7A}" destId="{B431B07A-1E5C-4EF7-9C70-97A619181342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31B07A-1E5C-4EF7-9C70-97A619181342}">
      <dsp:nvSpPr>
        <dsp:cNvPr id="0" name=""/>
        <dsp:cNvSpPr/>
      </dsp:nvSpPr>
      <dsp:spPr>
        <a:xfrm>
          <a:off x="989523" y="404856"/>
          <a:ext cx="2546954" cy="2546954"/>
        </a:xfrm>
        <a:prstGeom prst="blockArc">
          <a:avLst>
            <a:gd name="adj1" fmla="val 11942568"/>
            <a:gd name="adj2" fmla="val 17085124"/>
            <a:gd name="adj3" fmla="val 4644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EDBDF-FB49-456E-8422-F849CCC37005}">
      <dsp:nvSpPr>
        <dsp:cNvPr id="0" name=""/>
        <dsp:cNvSpPr/>
      </dsp:nvSpPr>
      <dsp:spPr>
        <a:xfrm>
          <a:off x="996715" y="383390"/>
          <a:ext cx="2546954" cy="2546954"/>
        </a:xfrm>
        <a:prstGeom prst="blockArc">
          <a:avLst>
            <a:gd name="adj1" fmla="val 7560000"/>
            <a:gd name="adj2" fmla="val 11880000"/>
            <a:gd name="adj3" fmla="val 4644"/>
          </a:avLst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622FE-ED0A-4A50-9FC6-6940EC46F161}">
      <dsp:nvSpPr>
        <dsp:cNvPr id="0" name=""/>
        <dsp:cNvSpPr/>
      </dsp:nvSpPr>
      <dsp:spPr>
        <a:xfrm>
          <a:off x="1125316" y="490770"/>
          <a:ext cx="2546954" cy="2546954"/>
        </a:xfrm>
        <a:prstGeom prst="blockArc">
          <a:avLst>
            <a:gd name="adj1" fmla="val 2776632"/>
            <a:gd name="adj2" fmla="val 8023368"/>
            <a:gd name="adj3" fmla="val 4644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71135C-3926-4384-8A43-1F006975E802}">
      <dsp:nvSpPr>
        <dsp:cNvPr id="0" name=""/>
        <dsp:cNvSpPr/>
      </dsp:nvSpPr>
      <dsp:spPr>
        <a:xfrm>
          <a:off x="1373505" y="306544"/>
          <a:ext cx="2546954" cy="2546954"/>
        </a:xfrm>
        <a:prstGeom prst="blockArc">
          <a:avLst>
            <a:gd name="adj1" fmla="val 20759062"/>
            <a:gd name="adj2" fmla="val 3633068"/>
            <a:gd name="adj3" fmla="val 4644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04F26-BBC4-4577-91AC-327C55CA6C06}">
      <dsp:nvSpPr>
        <dsp:cNvPr id="0" name=""/>
        <dsp:cNvSpPr/>
      </dsp:nvSpPr>
      <dsp:spPr>
        <a:xfrm>
          <a:off x="1415307" y="441071"/>
          <a:ext cx="2546954" cy="2546954"/>
        </a:xfrm>
        <a:prstGeom prst="blockArc">
          <a:avLst>
            <a:gd name="adj1" fmla="val 15898266"/>
            <a:gd name="adj2" fmla="val 20369529"/>
            <a:gd name="adj3" fmla="val 4644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A00BCC-7909-426B-A673-0CD1659DA49D}">
      <dsp:nvSpPr>
        <dsp:cNvPr id="0" name=""/>
        <dsp:cNvSpPr/>
      </dsp:nvSpPr>
      <dsp:spPr>
        <a:xfrm>
          <a:off x="1992901" y="1148503"/>
          <a:ext cx="999552" cy="854820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28575" cap="flat" cmpd="sng" algn="ctr">
          <a:solidFill>
            <a:schemeClr val="accent2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 err="1">
              <a:solidFill>
                <a:schemeClr val="bg1"/>
              </a:solidFill>
            </a:rPr>
            <a:t>Cysylltiadau</a:t>
          </a:r>
          <a:r>
            <a:rPr lang="en-GB" sz="1200" b="1" kern="1200" dirty="0">
              <a:solidFill>
                <a:schemeClr val="bg1"/>
              </a:solidFill>
            </a:rPr>
            <a:t> </a:t>
          </a:r>
          <a:r>
            <a:rPr lang="en-GB" sz="1200" b="1" kern="1200" dirty="0" err="1">
              <a:solidFill>
                <a:schemeClr val="bg1"/>
              </a:solidFill>
            </a:rPr>
            <a:t>rhieni</a:t>
          </a:r>
          <a:r>
            <a:rPr lang="en-GB" sz="1200" b="1" kern="1200" dirty="0">
              <a:solidFill>
                <a:schemeClr val="bg1"/>
              </a:solidFill>
            </a:rPr>
            <a:t> a </a:t>
          </a:r>
          <a:r>
            <a:rPr lang="en-GB" sz="1200" b="1" kern="1200" dirty="0" err="1">
              <a:solidFill>
                <a:schemeClr val="bg1"/>
              </a:solidFill>
            </a:rPr>
            <a:t>ysgol</a:t>
          </a:r>
          <a:endParaRPr lang="en-GB" sz="1200" b="1" kern="1200" dirty="0">
            <a:solidFill>
              <a:schemeClr val="bg1"/>
            </a:solidFill>
          </a:endParaRPr>
        </a:p>
      </dsp:txBody>
      <dsp:txXfrm>
        <a:off x="2139282" y="1273688"/>
        <a:ext cx="706790" cy="604450"/>
      </dsp:txXfrm>
    </dsp:sp>
    <dsp:sp modelId="{5B9A0D7A-943B-4B49-8F79-C0B57DF53C57}">
      <dsp:nvSpPr>
        <dsp:cNvPr id="0" name=""/>
        <dsp:cNvSpPr/>
      </dsp:nvSpPr>
      <dsp:spPr>
        <a:xfrm>
          <a:off x="1792910" y="-54613"/>
          <a:ext cx="1573671" cy="1060084"/>
        </a:xfrm>
        <a:prstGeom prst="ellipse">
          <a:avLst/>
        </a:prstGeom>
        <a:solidFill>
          <a:srgbClr val="F77171"/>
        </a:solidFill>
        <a:ln w="28575" cap="flat" cmpd="sng" algn="ctr">
          <a:solidFill>
            <a:srgbClr val="7030A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u="sng" kern="1200" dirty="0" err="1">
              <a:solidFill>
                <a:schemeClr val="bg1"/>
              </a:solidFill>
            </a:rPr>
            <a:t>Darparu</a:t>
          </a:r>
          <a:r>
            <a:rPr lang="en-GB" sz="1000" b="1" u="sng" kern="1200" dirty="0">
              <a:solidFill>
                <a:schemeClr val="bg1"/>
              </a:solidFill>
            </a:rPr>
            <a:t> </a:t>
          </a:r>
          <a:r>
            <a:rPr lang="en-GB" sz="1000" b="1" u="sng" kern="1200" dirty="0" err="1">
              <a:solidFill>
                <a:schemeClr val="bg1"/>
              </a:solidFill>
            </a:rPr>
            <a:t>cylchlythrau</a:t>
          </a:r>
          <a:r>
            <a:rPr lang="en-GB" sz="1000" b="1" u="sng" kern="1200" dirty="0">
              <a:solidFill>
                <a:schemeClr val="bg1"/>
              </a:solidFill>
            </a:rPr>
            <a:t> a </a:t>
          </a:r>
          <a:r>
            <a:rPr lang="en-GB" sz="1000" b="1" u="sng" kern="1200" dirty="0" err="1">
              <a:solidFill>
                <a:schemeClr val="bg1"/>
              </a:solidFill>
            </a:rPr>
            <a:t>papur</a:t>
          </a:r>
          <a:r>
            <a:rPr lang="en-GB" sz="1000" b="1" u="sng" kern="1200" dirty="0">
              <a:solidFill>
                <a:schemeClr val="bg1"/>
              </a:solidFill>
            </a:rPr>
            <a:t> </a:t>
          </a:r>
          <a:r>
            <a:rPr lang="en-GB" sz="900" b="1" u="sng" kern="1200" dirty="0" err="1">
              <a:solidFill>
                <a:schemeClr val="bg1"/>
              </a:solidFill>
            </a:rPr>
            <a:t>newyddion</a:t>
          </a:r>
          <a:endParaRPr lang="en-GB" sz="1000" b="1" kern="1200" dirty="0">
            <a:solidFill>
              <a:schemeClr val="bg1"/>
            </a:solidFill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 err="1">
              <a:solidFill>
                <a:schemeClr val="bg1"/>
              </a:solidFill>
            </a:rPr>
            <a:t>Caniatau</a:t>
          </a:r>
          <a:r>
            <a:rPr lang="en-GB" sz="1000" b="1" kern="1200" dirty="0">
              <a:solidFill>
                <a:schemeClr val="bg1"/>
              </a:solidFill>
            </a:rPr>
            <a:t> </a:t>
          </a:r>
          <a:r>
            <a:rPr lang="en-GB" sz="1000" b="1" kern="1200" dirty="0" err="1">
              <a:solidFill>
                <a:schemeClr val="bg1"/>
              </a:solidFill>
            </a:rPr>
            <a:t>rhieni</a:t>
          </a:r>
          <a:r>
            <a:rPr lang="en-GB" sz="1000" b="1" kern="1200" dirty="0">
              <a:solidFill>
                <a:schemeClr val="bg1"/>
              </a:solidFill>
            </a:rPr>
            <a:t> </a:t>
          </a:r>
          <a:r>
            <a:rPr lang="en-GB" sz="1000" b="1" kern="1200" dirty="0" err="1">
              <a:solidFill>
                <a:schemeClr val="bg1"/>
              </a:solidFill>
            </a:rPr>
            <a:t>fod</a:t>
          </a:r>
          <a:r>
            <a:rPr lang="en-GB" sz="1000" b="1" kern="1200" dirty="0">
              <a:solidFill>
                <a:schemeClr val="bg1"/>
              </a:solidFill>
            </a:rPr>
            <a:t> </a:t>
          </a:r>
          <a:r>
            <a:rPr lang="en-GB" sz="800" b="1" kern="1200" dirty="0" err="1">
              <a:solidFill>
                <a:schemeClr val="bg1"/>
              </a:solidFill>
            </a:rPr>
            <a:t>lan</a:t>
          </a:r>
          <a:r>
            <a:rPr lang="en-GB" sz="1000" b="1" kern="1200" dirty="0">
              <a:solidFill>
                <a:schemeClr val="bg1"/>
              </a:solidFill>
            </a:rPr>
            <a:t> </a:t>
          </a:r>
          <a:r>
            <a:rPr lang="en-GB" sz="1000" b="1" kern="1200" dirty="0" err="1">
              <a:solidFill>
                <a:schemeClr val="bg1"/>
              </a:solidFill>
            </a:rPr>
            <a:t>gyda’r</a:t>
          </a:r>
          <a:r>
            <a:rPr lang="en-GB" sz="1000" b="1" kern="1200" dirty="0">
              <a:solidFill>
                <a:schemeClr val="bg1"/>
              </a:solidFill>
            </a:rPr>
            <a:t> </a:t>
          </a:r>
          <a:r>
            <a:rPr lang="en-GB" sz="1000" b="1" kern="1200" dirty="0" err="1">
              <a:solidFill>
                <a:schemeClr val="bg1"/>
              </a:solidFill>
            </a:rPr>
            <a:t>amser</a:t>
          </a:r>
          <a:r>
            <a:rPr lang="en-GB" sz="1000" b="1" kern="1200" dirty="0">
              <a:solidFill>
                <a:schemeClr val="bg1"/>
              </a:solidFill>
            </a:rPr>
            <a:t> </a:t>
          </a:r>
          <a:r>
            <a:rPr lang="en-GB" sz="1000" b="1" kern="1200" dirty="0" err="1">
              <a:solidFill>
                <a:schemeClr val="bg1"/>
              </a:solidFill>
            </a:rPr>
            <a:t>ar</a:t>
          </a:r>
          <a:r>
            <a:rPr lang="en-GB" sz="1000" b="1" kern="1200" dirty="0">
              <a:solidFill>
                <a:schemeClr val="bg1"/>
              </a:solidFill>
            </a:rPr>
            <a:t> </a:t>
          </a:r>
          <a:r>
            <a:rPr lang="en-GB" sz="1000" b="1" kern="1200" dirty="0" err="1">
              <a:solidFill>
                <a:schemeClr val="bg1"/>
              </a:solidFill>
            </a:rPr>
            <a:t>digwyddiadau</a:t>
          </a:r>
          <a:r>
            <a:rPr lang="en-GB" sz="1000" b="1" kern="1200" dirty="0">
              <a:solidFill>
                <a:schemeClr val="bg1"/>
              </a:solidFill>
            </a:rPr>
            <a:t> </a:t>
          </a:r>
          <a:r>
            <a:rPr lang="en-GB" sz="1000" b="1" kern="1200" dirty="0" err="1">
              <a:solidFill>
                <a:schemeClr val="bg1"/>
              </a:solidFill>
            </a:rPr>
            <a:t>yn</a:t>
          </a:r>
          <a:r>
            <a:rPr lang="en-GB" sz="1000" b="1" kern="1200" dirty="0">
              <a:solidFill>
                <a:schemeClr val="bg1"/>
              </a:solidFill>
            </a:rPr>
            <a:t> </a:t>
          </a:r>
          <a:r>
            <a:rPr lang="en-GB" sz="1000" b="1" kern="1200" dirty="0" err="1">
              <a:solidFill>
                <a:schemeClr val="bg1"/>
              </a:solidFill>
            </a:rPr>
            <a:t>yr</a:t>
          </a:r>
          <a:r>
            <a:rPr lang="en-GB" sz="1000" b="1" kern="1200" dirty="0">
              <a:solidFill>
                <a:schemeClr val="bg1"/>
              </a:solidFill>
            </a:rPr>
            <a:t> </a:t>
          </a:r>
          <a:r>
            <a:rPr lang="en-GB" sz="1000" b="1" kern="1200" dirty="0" err="1">
              <a:solidFill>
                <a:schemeClr val="bg1"/>
              </a:solidFill>
            </a:rPr>
            <a:t>ysgol</a:t>
          </a:r>
          <a:endParaRPr lang="en-GB" sz="1000" b="1" kern="1200" dirty="0">
            <a:solidFill>
              <a:schemeClr val="bg1"/>
            </a:solidFill>
          </a:endParaRPr>
        </a:p>
      </dsp:txBody>
      <dsp:txXfrm>
        <a:off x="2023369" y="100633"/>
        <a:ext cx="1112753" cy="749592"/>
      </dsp:txXfrm>
    </dsp:sp>
    <dsp:sp modelId="{6724F252-E489-46BE-BF61-34AA28E22D94}">
      <dsp:nvSpPr>
        <dsp:cNvPr id="0" name=""/>
        <dsp:cNvSpPr/>
      </dsp:nvSpPr>
      <dsp:spPr>
        <a:xfrm>
          <a:off x="3165150" y="614287"/>
          <a:ext cx="1377419" cy="1328951"/>
        </a:xfrm>
        <a:prstGeom prst="ellipse">
          <a:avLst/>
        </a:prstGeom>
        <a:solidFill>
          <a:srgbClr val="FFC000"/>
        </a:solidFill>
        <a:ln w="28575" cap="flat" cmpd="sng" algn="ctr">
          <a:solidFill>
            <a:schemeClr val="accent4">
              <a:lumMod val="60000"/>
              <a:lumOff val="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u="sng" kern="1200" dirty="0" err="1">
              <a:solidFill>
                <a:schemeClr val="bg1"/>
              </a:solidFill>
            </a:rPr>
            <a:t>Cynnal</a:t>
          </a:r>
          <a:r>
            <a:rPr lang="en-GB" sz="900" b="1" u="sng" kern="1200" dirty="0">
              <a:solidFill>
                <a:schemeClr val="bg1"/>
              </a:solidFill>
            </a:rPr>
            <a:t> </a:t>
          </a:r>
          <a:r>
            <a:rPr lang="en-GB" sz="900" b="1" u="sng" kern="1200" dirty="0" err="1">
              <a:solidFill>
                <a:schemeClr val="bg1"/>
              </a:solidFill>
            </a:rPr>
            <a:t>tair</a:t>
          </a:r>
          <a:r>
            <a:rPr lang="en-GB" sz="900" b="1" u="sng" kern="1200" dirty="0">
              <a:solidFill>
                <a:schemeClr val="bg1"/>
              </a:solidFill>
            </a:rPr>
            <a:t> </a:t>
          </a:r>
          <a:r>
            <a:rPr lang="en-GB" sz="900" b="1" u="sng" kern="1200" dirty="0" err="1">
              <a:solidFill>
                <a:schemeClr val="bg1"/>
              </a:solidFill>
            </a:rPr>
            <a:t>noson</a:t>
          </a:r>
          <a:r>
            <a:rPr lang="en-GB" sz="900" b="1" u="sng" kern="1200" dirty="0">
              <a:solidFill>
                <a:schemeClr val="bg1"/>
              </a:solidFill>
            </a:rPr>
            <a:t> </a:t>
          </a:r>
          <a:r>
            <a:rPr lang="en-GB" sz="900" b="1" u="sng" kern="1200" dirty="0" err="1">
              <a:solidFill>
                <a:schemeClr val="bg1"/>
              </a:solidFill>
            </a:rPr>
            <a:t>agored</a:t>
          </a:r>
          <a:endParaRPr lang="en-GB" sz="900" b="1" kern="1200" dirty="0">
            <a:solidFill>
              <a:schemeClr val="bg1"/>
            </a:solidFill>
          </a:endParaRP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 err="1">
              <a:solidFill>
                <a:schemeClr val="bg1"/>
              </a:solidFill>
            </a:rPr>
            <a:t>Caniatau</a:t>
          </a:r>
          <a:r>
            <a:rPr lang="en-GB" sz="900" b="1" kern="1200" dirty="0">
              <a:solidFill>
                <a:schemeClr val="bg1"/>
              </a:solidFill>
            </a:rPr>
            <a:t> </a:t>
          </a:r>
          <a:r>
            <a:rPr lang="en-GB" sz="900" b="1" kern="1200" dirty="0" err="1">
              <a:solidFill>
                <a:schemeClr val="bg1"/>
              </a:solidFill>
            </a:rPr>
            <a:t>rhieni</a:t>
          </a:r>
          <a:r>
            <a:rPr lang="en-GB" sz="900" b="1" kern="1200" dirty="0">
              <a:solidFill>
                <a:schemeClr val="bg1"/>
              </a:solidFill>
            </a:rPr>
            <a:t> I </a:t>
          </a:r>
          <a:r>
            <a:rPr lang="en-GB" sz="900" b="1" kern="1200" dirty="0" err="1">
              <a:solidFill>
                <a:schemeClr val="bg1"/>
              </a:solidFill>
            </a:rPr>
            <a:t>cwrdd</a:t>
          </a:r>
          <a:r>
            <a:rPr lang="en-GB" sz="900" b="1" kern="1200" dirty="0">
              <a:solidFill>
                <a:schemeClr val="bg1"/>
              </a:solidFill>
            </a:rPr>
            <a:t> a </a:t>
          </a:r>
          <a:r>
            <a:rPr lang="en-GB" sz="900" b="1" kern="1200" dirty="0" err="1">
              <a:solidFill>
                <a:schemeClr val="bg1"/>
              </a:solidFill>
            </a:rPr>
            <a:t>athrawon</a:t>
          </a:r>
          <a:r>
            <a:rPr lang="en-GB" sz="900" b="1" kern="1200" dirty="0">
              <a:solidFill>
                <a:schemeClr val="bg1"/>
              </a:solidFill>
            </a:rPr>
            <a:t> a </a:t>
          </a:r>
          <a:r>
            <a:rPr lang="en-GB" sz="900" b="1" kern="1200" dirty="0" err="1">
              <a:solidFill>
                <a:schemeClr val="bg1"/>
              </a:solidFill>
            </a:rPr>
            <a:t>gwella</a:t>
          </a:r>
          <a:r>
            <a:rPr lang="en-GB" sz="900" b="1" kern="1200" dirty="0">
              <a:solidFill>
                <a:schemeClr val="bg1"/>
              </a:solidFill>
            </a:rPr>
            <a:t> </a:t>
          </a:r>
          <a:r>
            <a:rPr lang="en-GB" sz="900" b="1" kern="1200" dirty="0" err="1">
              <a:solidFill>
                <a:schemeClr val="bg1"/>
              </a:solidFill>
            </a:rPr>
            <a:t>dealltwriaeth</a:t>
          </a:r>
          <a:r>
            <a:rPr lang="en-GB" sz="900" b="1" kern="1200" dirty="0">
              <a:solidFill>
                <a:schemeClr val="bg1"/>
              </a:solidFill>
            </a:rPr>
            <a:t> o </a:t>
          </a:r>
          <a:r>
            <a:rPr lang="en-GB" sz="900" b="1" kern="1200" dirty="0" err="1">
              <a:solidFill>
                <a:schemeClr val="bg1"/>
              </a:solidFill>
            </a:rPr>
            <a:t>startegaethau</a:t>
          </a:r>
          <a:r>
            <a:rPr lang="en-GB" sz="900" b="1" kern="1200" dirty="0">
              <a:solidFill>
                <a:schemeClr val="bg1"/>
              </a:solidFill>
            </a:rPr>
            <a:t> </a:t>
          </a:r>
          <a:r>
            <a:rPr lang="en-GB" sz="900" b="1" kern="1200" dirty="0" err="1">
              <a:solidFill>
                <a:schemeClr val="bg1"/>
              </a:solidFill>
            </a:rPr>
            <a:t>darllen</a:t>
          </a:r>
          <a:r>
            <a:rPr lang="en-GB" sz="900" b="1" kern="1200" dirty="0">
              <a:solidFill>
                <a:schemeClr val="bg1"/>
              </a:solidFill>
            </a:rPr>
            <a:t>/ </a:t>
          </a:r>
          <a:r>
            <a:rPr lang="en-GB" sz="900" b="1" kern="1200" dirty="0" err="1">
              <a:solidFill>
                <a:schemeClr val="bg1"/>
              </a:solidFill>
            </a:rPr>
            <a:t>sut</a:t>
          </a:r>
          <a:r>
            <a:rPr lang="en-GB" sz="900" b="1" kern="1200" dirty="0">
              <a:solidFill>
                <a:schemeClr val="bg1"/>
              </a:solidFill>
            </a:rPr>
            <a:t> I </a:t>
          </a:r>
          <a:r>
            <a:rPr lang="en-GB" sz="900" b="1" kern="1200" dirty="0" err="1">
              <a:solidFill>
                <a:schemeClr val="bg1"/>
              </a:solidFill>
            </a:rPr>
            <a:t>wella</a:t>
          </a:r>
          <a:r>
            <a:rPr lang="en-GB" sz="900" b="1" kern="1200" dirty="0">
              <a:solidFill>
                <a:schemeClr val="bg1"/>
              </a:solidFill>
            </a:rPr>
            <a:t> </a:t>
          </a:r>
          <a:r>
            <a:rPr lang="en-GB" sz="900" b="1" kern="1200" dirty="0" err="1">
              <a:solidFill>
                <a:schemeClr val="bg1"/>
              </a:solidFill>
            </a:rPr>
            <a:t>rhifedd</a:t>
          </a:r>
          <a:endParaRPr lang="en-GB" sz="900" b="1" kern="1200" dirty="0">
            <a:solidFill>
              <a:schemeClr val="bg1"/>
            </a:solidFill>
          </a:endParaRPr>
        </a:p>
      </dsp:txBody>
      <dsp:txXfrm>
        <a:off x="3366868" y="808907"/>
        <a:ext cx="973983" cy="939711"/>
      </dsp:txXfrm>
    </dsp:sp>
    <dsp:sp modelId="{23328731-3D93-48F4-AEA1-B227B78BDDE9}">
      <dsp:nvSpPr>
        <dsp:cNvPr id="0" name=""/>
        <dsp:cNvSpPr/>
      </dsp:nvSpPr>
      <dsp:spPr>
        <a:xfrm>
          <a:off x="2390837" y="2115883"/>
          <a:ext cx="1735418" cy="1094655"/>
        </a:xfrm>
        <a:prstGeom prst="ellipse">
          <a:avLst/>
        </a:prstGeom>
        <a:solidFill>
          <a:srgbClr val="D193BC"/>
        </a:solidFill>
        <a:ln w="28575" cap="flat" cmpd="sng" algn="ctr">
          <a:solidFill>
            <a:srgbClr val="CC00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u="sng" kern="1200" dirty="0" err="1">
              <a:solidFill>
                <a:schemeClr val="bg1"/>
              </a:solidFill>
            </a:rPr>
            <a:t>Wythnos</a:t>
          </a:r>
          <a:r>
            <a:rPr lang="en-GB" sz="1050" b="1" u="sng" kern="1200" dirty="0">
              <a:solidFill>
                <a:schemeClr val="bg1"/>
              </a:solidFill>
            </a:rPr>
            <a:t> "</a:t>
          </a:r>
          <a:r>
            <a:rPr lang="en-GB" sz="1050" b="1" u="sng" kern="1200" dirty="0" err="1">
              <a:solidFill>
                <a:schemeClr val="bg1"/>
              </a:solidFill>
            </a:rPr>
            <a:t>dewch</a:t>
          </a:r>
          <a:r>
            <a:rPr lang="en-GB" sz="1050" b="1" u="sng" kern="1200" dirty="0">
              <a:solidFill>
                <a:schemeClr val="bg1"/>
              </a:solidFill>
            </a:rPr>
            <a:t> </a:t>
          </a:r>
          <a:r>
            <a:rPr lang="en-GB" sz="1050" b="1" u="sng" kern="1200" dirty="0" err="1">
              <a:solidFill>
                <a:schemeClr val="bg1"/>
              </a:solidFill>
            </a:rPr>
            <a:t>a'ch</a:t>
          </a:r>
          <a:r>
            <a:rPr lang="en-GB" sz="1050" b="1" u="sng" kern="1200" dirty="0">
              <a:solidFill>
                <a:schemeClr val="bg1"/>
              </a:solidFill>
            </a:rPr>
            <a:t> </a:t>
          </a:r>
          <a:r>
            <a:rPr lang="en-GB" sz="1050" b="1" u="sng" kern="1200" dirty="0" err="1">
              <a:solidFill>
                <a:schemeClr val="bg1"/>
              </a:solidFill>
            </a:rPr>
            <a:t>rhieni</a:t>
          </a:r>
          <a:r>
            <a:rPr lang="en-GB" sz="1050" b="1" u="sng" kern="1200" dirty="0">
              <a:solidFill>
                <a:schemeClr val="bg1"/>
              </a:solidFill>
            </a:rPr>
            <a:t> </a:t>
          </a:r>
          <a:r>
            <a:rPr lang="en-GB" sz="1050" b="1" u="sng" kern="1200" dirty="0" err="1">
              <a:solidFill>
                <a:schemeClr val="bg1"/>
              </a:solidFill>
            </a:rPr>
            <a:t>i'r</a:t>
          </a:r>
          <a:r>
            <a:rPr lang="en-GB" sz="1050" b="1" u="sng" kern="1200" dirty="0">
              <a:solidFill>
                <a:schemeClr val="bg1"/>
              </a:solidFill>
            </a:rPr>
            <a:t> </a:t>
          </a:r>
          <a:r>
            <a:rPr lang="en-GB" sz="1050" b="1" u="sng" kern="1200" dirty="0" err="1">
              <a:solidFill>
                <a:schemeClr val="bg1"/>
              </a:solidFill>
            </a:rPr>
            <a:t>ysgol</a:t>
          </a:r>
          <a:r>
            <a:rPr lang="en-GB" sz="1050" b="1" u="sng" kern="1200" dirty="0">
              <a:solidFill>
                <a:schemeClr val="bg1"/>
              </a:solidFill>
            </a:rPr>
            <a:t>"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u="none" kern="1200" dirty="0" err="1">
              <a:solidFill>
                <a:schemeClr val="bg1"/>
              </a:solidFill>
            </a:rPr>
            <a:t>codi</a:t>
          </a:r>
          <a:r>
            <a:rPr lang="en-GB" sz="1050" u="none" kern="1200" dirty="0">
              <a:solidFill>
                <a:schemeClr val="bg1"/>
              </a:solidFill>
            </a:rPr>
            <a:t> </a:t>
          </a:r>
          <a:r>
            <a:rPr lang="en-GB" sz="1050" u="none" kern="1200" dirty="0" err="1">
              <a:solidFill>
                <a:schemeClr val="bg1"/>
              </a:solidFill>
            </a:rPr>
            <a:t>ymwybyddiaeth</a:t>
          </a:r>
          <a:r>
            <a:rPr lang="en-GB" sz="1050" u="none" kern="1200" dirty="0">
              <a:solidFill>
                <a:schemeClr val="bg1"/>
              </a:solidFill>
            </a:rPr>
            <a:t> o </a:t>
          </a:r>
          <a:r>
            <a:rPr lang="en-GB" sz="1050" u="none" kern="1200" dirty="0" err="1">
              <a:solidFill>
                <a:schemeClr val="bg1"/>
              </a:solidFill>
            </a:rPr>
            <a:t>sut</a:t>
          </a:r>
          <a:r>
            <a:rPr lang="en-GB" sz="1050" u="none" kern="1200" dirty="0">
              <a:solidFill>
                <a:schemeClr val="bg1"/>
              </a:solidFill>
            </a:rPr>
            <a:t> </a:t>
          </a:r>
          <a:r>
            <a:rPr lang="en-GB" sz="1050" u="none" kern="1200" dirty="0" err="1">
              <a:solidFill>
                <a:schemeClr val="bg1"/>
              </a:solidFill>
            </a:rPr>
            <a:t>mae</a:t>
          </a:r>
          <a:r>
            <a:rPr lang="en-GB" sz="1050" u="none" kern="1200" dirty="0">
              <a:solidFill>
                <a:schemeClr val="bg1"/>
              </a:solidFill>
            </a:rPr>
            <a:t> </a:t>
          </a:r>
          <a:r>
            <a:rPr lang="en-GB" sz="1050" u="none" kern="1200" dirty="0" err="1">
              <a:solidFill>
                <a:schemeClr val="bg1"/>
              </a:solidFill>
            </a:rPr>
            <a:t>athrawon</a:t>
          </a:r>
          <a:r>
            <a:rPr lang="en-GB" sz="1050" u="none" kern="1200" dirty="0">
              <a:solidFill>
                <a:schemeClr val="bg1"/>
              </a:solidFill>
            </a:rPr>
            <a:t> </a:t>
          </a:r>
          <a:r>
            <a:rPr lang="en-GB" sz="1050" u="none" kern="1200" dirty="0" err="1">
              <a:solidFill>
                <a:schemeClr val="bg1"/>
              </a:solidFill>
            </a:rPr>
            <a:t>yn</a:t>
          </a:r>
          <a:r>
            <a:rPr lang="en-GB" sz="1050" u="none" kern="1200" dirty="0">
              <a:solidFill>
                <a:schemeClr val="bg1"/>
              </a:solidFill>
            </a:rPr>
            <a:t> </a:t>
          </a:r>
          <a:r>
            <a:rPr lang="en-GB" sz="1050" u="none" kern="1200" dirty="0" err="1">
              <a:solidFill>
                <a:schemeClr val="bg1"/>
              </a:solidFill>
            </a:rPr>
            <a:t>addysgu</a:t>
          </a:r>
          <a:r>
            <a:rPr lang="en-GB" sz="1050" u="none" kern="1200" dirty="0">
              <a:solidFill>
                <a:schemeClr val="bg1"/>
              </a:solidFill>
            </a:rPr>
            <a:t> </a:t>
          </a:r>
          <a:r>
            <a:rPr lang="en-GB" sz="1000" u="none" kern="1200" dirty="0" err="1">
              <a:solidFill>
                <a:schemeClr val="bg1"/>
              </a:solidFill>
            </a:rPr>
            <a:t>agweddau</a:t>
          </a:r>
          <a:r>
            <a:rPr lang="en-GB" sz="1050" u="none" kern="1200" dirty="0">
              <a:solidFill>
                <a:schemeClr val="bg1"/>
              </a:solidFill>
            </a:rPr>
            <a:t> </a:t>
          </a:r>
          <a:r>
            <a:rPr lang="en-GB" sz="1050" u="none" kern="1200" dirty="0" err="1">
              <a:solidFill>
                <a:schemeClr val="bg1"/>
              </a:solidFill>
            </a:rPr>
            <a:t>o'r</a:t>
          </a:r>
          <a:r>
            <a:rPr lang="en-GB" sz="1050" u="none" kern="1200" dirty="0">
              <a:solidFill>
                <a:schemeClr val="bg1"/>
              </a:solidFill>
            </a:rPr>
            <a:t> </a:t>
          </a:r>
          <a:r>
            <a:rPr lang="en-GB" sz="1050" u="none" kern="1200" dirty="0" err="1">
              <a:solidFill>
                <a:schemeClr val="bg1"/>
              </a:solidFill>
            </a:rPr>
            <a:t>cwricwlwm</a:t>
          </a:r>
          <a:endParaRPr lang="en-GB" sz="1050" u="none" kern="1200" dirty="0">
            <a:solidFill>
              <a:schemeClr val="bg1"/>
            </a:solidFill>
          </a:endParaRPr>
        </a:p>
      </dsp:txBody>
      <dsp:txXfrm>
        <a:off x="2644983" y="2276192"/>
        <a:ext cx="1227126" cy="774037"/>
      </dsp:txXfrm>
    </dsp:sp>
    <dsp:sp modelId="{3F258C2A-6D6C-4974-842D-84BC8809701F}">
      <dsp:nvSpPr>
        <dsp:cNvPr id="0" name=""/>
        <dsp:cNvSpPr/>
      </dsp:nvSpPr>
      <dsp:spPr>
        <a:xfrm>
          <a:off x="822820" y="2176810"/>
          <a:ext cx="1432441" cy="972800"/>
        </a:xfrm>
        <a:prstGeom prst="ellipse">
          <a:avLst/>
        </a:prstGeom>
        <a:solidFill>
          <a:srgbClr val="00B050"/>
        </a:solidFill>
        <a:ln w="28575" cap="flat" cmpd="sng" algn="ctr">
          <a:solidFill>
            <a:srgbClr val="90DD65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u="sng" kern="1200" dirty="0" err="1">
              <a:solidFill>
                <a:schemeClr val="bg1"/>
              </a:solidFill>
            </a:rPr>
            <a:t>Adroddiad</a:t>
          </a:r>
          <a:r>
            <a:rPr lang="en-GB" sz="1050" b="1" u="sng" kern="1200" dirty="0">
              <a:solidFill>
                <a:schemeClr val="bg1"/>
              </a:solidFill>
            </a:rPr>
            <a:t> </a:t>
          </a:r>
          <a:r>
            <a:rPr lang="en-GB" sz="1050" b="1" u="sng" kern="1200" dirty="0" err="1">
              <a:solidFill>
                <a:schemeClr val="bg1"/>
              </a:solidFill>
            </a:rPr>
            <a:t>ffurfiol</a:t>
          </a:r>
          <a:r>
            <a:rPr lang="en-GB" sz="1050" b="1" u="sng" kern="1200" dirty="0">
              <a:solidFill>
                <a:schemeClr val="bg1"/>
              </a:solidFill>
            </a:rPr>
            <a:t> </a:t>
          </a:r>
          <a:r>
            <a:rPr lang="en-GB" sz="1050" b="1" u="sng" kern="1200" dirty="0" err="1">
              <a:solidFill>
                <a:schemeClr val="bg1"/>
              </a:solidFill>
            </a:rPr>
            <a:t>academaidd</a:t>
          </a:r>
          <a:endParaRPr lang="en-GB" sz="1050" b="1" u="sng" kern="1200" dirty="0">
            <a:solidFill>
              <a:schemeClr val="bg1"/>
            </a:solidFill>
          </a:endParaRP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 err="1">
              <a:solidFill>
                <a:schemeClr val="bg1"/>
              </a:solidFill>
            </a:rPr>
            <a:t>dysgwyd</a:t>
          </a:r>
          <a:r>
            <a:rPr lang="en-GB" sz="1050" kern="1200" dirty="0">
              <a:solidFill>
                <a:schemeClr val="bg1"/>
              </a:solidFill>
            </a:rPr>
            <a:t> am </a:t>
          </a:r>
          <a:r>
            <a:rPr lang="en-GB" sz="1050" kern="1200" dirty="0" err="1">
              <a:solidFill>
                <a:schemeClr val="bg1"/>
              </a:solidFill>
            </a:rPr>
            <a:t>datblygiad</a:t>
          </a:r>
          <a:r>
            <a:rPr lang="en-GB" sz="1050" kern="1200" dirty="0">
              <a:solidFill>
                <a:schemeClr val="bg1"/>
              </a:solidFill>
            </a:rPr>
            <a:t> </a:t>
          </a:r>
          <a:r>
            <a:rPr lang="en-GB" sz="1050" kern="1200" dirty="0" err="1">
              <a:solidFill>
                <a:schemeClr val="bg1"/>
              </a:solidFill>
            </a:rPr>
            <a:t>gwaith</a:t>
          </a:r>
          <a:r>
            <a:rPr lang="en-GB" sz="1050" kern="1200" dirty="0">
              <a:solidFill>
                <a:schemeClr val="bg1"/>
              </a:solidFill>
            </a:rPr>
            <a:t> </a:t>
          </a:r>
          <a:r>
            <a:rPr lang="en-GB" sz="1050" kern="1200" dirty="0" err="1">
              <a:solidFill>
                <a:schemeClr val="bg1"/>
              </a:solidFill>
            </a:rPr>
            <a:t>eu</a:t>
          </a:r>
          <a:r>
            <a:rPr lang="en-GB" sz="1050" kern="1200" dirty="0">
              <a:solidFill>
                <a:schemeClr val="bg1"/>
              </a:solidFill>
            </a:rPr>
            <a:t> plant </a:t>
          </a:r>
        </a:p>
      </dsp:txBody>
      <dsp:txXfrm>
        <a:off x="1032596" y="2319273"/>
        <a:ext cx="1012889" cy="687874"/>
      </dsp:txXfrm>
    </dsp:sp>
    <dsp:sp modelId="{B6216E9D-D2E9-46D7-A65E-8206552948A1}">
      <dsp:nvSpPr>
        <dsp:cNvPr id="0" name=""/>
        <dsp:cNvSpPr/>
      </dsp:nvSpPr>
      <dsp:spPr>
        <a:xfrm>
          <a:off x="400639" y="715142"/>
          <a:ext cx="1373049" cy="1114671"/>
        </a:xfrm>
        <a:prstGeom prst="ellipse">
          <a:avLst/>
        </a:prstGeom>
        <a:solidFill>
          <a:srgbClr val="0070C0"/>
        </a:solidFill>
        <a:ln w="28575" cap="flat" cmpd="sng" algn="ctr">
          <a:solidFill>
            <a:srgbClr val="EC98E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u="sng" kern="1200" dirty="0" err="1">
              <a:solidFill>
                <a:schemeClr val="bg1"/>
              </a:solidFill>
            </a:rPr>
            <a:t>Derbyn</a:t>
          </a:r>
          <a:r>
            <a:rPr lang="en-GB" sz="1000" b="1" u="sng" kern="1200" dirty="0">
              <a:solidFill>
                <a:schemeClr val="bg1"/>
              </a:solidFill>
            </a:rPr>
            <a:t> QR </a:t>
          </a:r>
          <a:r>
            <a:rPr lang="en-GB" sz="1000" b="1" u="sng" kern="1200" dirty="0" err="1">
              <a:solidFill>
                <a:schemeClr val="bg1"/>
              </a:solidFill>
            </a:rPr>
            <a:t>yn</a:t>
          </a:r>
          <a:r>
            <a:rPr lang="en-GB" sz="1000" b="1" u="sng" kern="1200" dirty="0">
              <a:solidFill>
                <a:schemeClr val="bg1"/>
              </a:solidFill>
            </a:rPr>
            <a:t> </a:t>
          </a:r>
          <a:r>
            <a:rPr lang="en-GB" sz="1000" b="1" u="sng" kern="1200" dirty="0" err="1">
              <a:solidFill>
                <a:schemeClr val="bg1"/>
              </a:solidFill>
            </a:rPr>
            <a:t>flynyddol</a:t>
          </a:r>
          <a:endParaRPr lang="en-GB" sz="1000" b="1" u="sng" kern="1200" dirty="0">
            <a:solidFill>
              <a:schemeClr val="bg1"/>
            </a:solidFill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solidFill>
                <a:schemeClr val="bg1"/>
              </a:solidFill>
            </a:rPr>
            <a:t>caniatau</a:t>
          </a:r>
          <a:r>
            <a:rPr lang="en-GB" sz="1000" kern="1200" dirty="0">
              <a:solidFill>
                <a:schemeClr val="bg1"/>
              </a:solidFill>
            </a:rPr>
            <a:t> </a:t>
          </a:r>
          <a:r>
            <a:rPr lang="en-GB" sz="1000" kern="1200" dirty="0" err="1">
              <a:solidFill>
                <a:schemeClr val="bg1"/>
              </a:solidFill>
            </a:rPr>
            <a:t>gweld</a:t>
          </a:r>
          <a:r>
            <a:rPr lang="en-GB" sz="1000" kern="1200" dirty="0">
              <a:solidFill>
                <a:schemeClr val="bg1"/>
              </a:solidFill>
            </a:rPr>
            <a:t> </a:t>
          </a:r>
          <a:r>
            <a:rPr lang="en-GB" sz="1000" kern="1200" dirty="0" err="1">
              <a:solidFill>
                <a:schemeClr val="bg1"/>
              </a:solidFill>
            </a:rPr>
            <a:t>cynndd</a:t>
          </a:r>
          <a:r>
            <a:rPr lang="en-GB" sz="1000" kern="1200" dirty="0">
              <a:solidFill>
                <a:schemeClr val="bg1"/>
              </a:solidFill>
            </a:rPr>
            <a:t> </a:t>
          </a:r>
          <a:r>
            <a:rPr lang="en-GB" sz="1000" kern="1200" dirty="0" err="1">
              <a:solidFill>
                <a:schemeClr val="bg1"/>
              </a:solidFill>
            </a:rPr>
            <a:t>eu</a:t>
          </a:r>
          <a:r>
            <a:rPr lang="en-GB" sz="1000" kern="1200" dirty="0">
              <a:solidFill>
                <a:schemeClr val="bg1"/>
              </a:solidFill>
            </a:rPr>
            <a:t> plant er </a:t>
          </a:r>
          <a:r>
            <a:rPr lang="en-GB" sz="1000" kern="1200" dirty="0" err="1">
              <a:solidFill>
                <a:schemeClr val="bg1"/>
              </a:solidFill>
            </a:rPr>
            <a:t>iddynt</a:t>
          </a:r>
          <a:r>
            <a:rPr lang="en-GB" sz="1000" kern="1200" dirty="0">
              <a:solidFill>
                <a:schemeClr val="bg1"/>
              </a:solidFill>
            </a:rPr>
            <a:t> </a:t>
          </a:r>
          <a:r>
            <a:rPr lang="en-GB" sz="1000" kern="1200" dirty="0" err="1">
              <a:solidFill>
                <a:schemeClr val="bg1"/>
              </a:solidFill>
            </a:rPr>
            <a:t>dechrau</a:t>
          </a:r>
          <a:endParaRPr lang="en-GB" sz="1000" kern="1200" dirty="0">
            <a:solidFill>
              <a:schemeClr val="bg1"/>
            </a:solidFill>
          </a:endParaRPr>
        </a:p>
      </dsp:txBody>
      <dsp:txXfrm>
        <a:off x="601717" y="878382"/>
        <a:ext cx="970893" cy="788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6A9CB3-79BB-47EC-AB02-1142898B23A8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6CDCC-4B9E-4297-95D0-85DF51D8BD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591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16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582" algn="l" defTabSz="107516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164" algn="l" defTabSz="107516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2747" algn="l" defTabSz="107516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329" algn="l" defTabSz="107516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7911" algn="l" defTabSz="107516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5493" algn="l" defTabSz="107516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075" algn="l" defTabSz="107516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0658" algn="l" defTabSz="107516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6CDCC-4B9E-4297-95D0-85DF51D8BD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482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909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270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162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067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745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925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756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869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459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86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22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89C1F-2B0F-44CF-891E-41FB5948735B}" type="datetimeFigureOut">
              <a:rPr lang="en-GB" smtClean="0"/>
              <a:t>16/12/2020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2C2BF-C5F3-4895-AEAC-A9CE2F43F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046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emf"/><Relationship Id="rId4" Type="http://schemas.openxmlformats.org/officeDocument/2006/relationships/image" Target="../media/image2.jpe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Rectangle: Rounded Corners 119">
            <a:extLst>
              <a:ext uri="{FF2B5EF4-FFF2-40B4-BE49-F238E27FC236}">
                <a16:creationId xmlns:a16="http://schemas.microsoft.com/office/drawing/2014/main" id="{FC16A1C0-E2BA-4B45-8B55-F144585A5B7F}"/>
              </a:ext>
            </a:extLst>
          </p:cNvPr>
          <p:cNvSpPr/>
          <p:nvPr/>
        </p:nvSpPr>
        <p:spPr>
          <a:xfrm>
            <a:off x="4618516" y="3955999"/>
            <a:ext cx="3901363" cy="5624140"/>
          </a:xfrm>
          <a:prstGeom prst="roundRect">
            <a:avLst/>
          </a:prstGeom>
          <a:solidFill>
            <a:srgbClr val="F4A2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36"/>
          </a:p>
        </p:txBody>
      </p:sp>
      <p:sp>
        <p:nvSpPr>
          <p:cNvPr id="105" name="Rectangle: Rounded Corners 104">
            <a:extLst>
              <a:ext uri="{FF2B5EF4-FFF2-40B4-BE49-F238E27FC236}">
                <a16:creationId xmlns:a16="http://schemas.microsoft.com/office/drawing/2014/main" id="{C35B4814-5DAA-4B04-81F8-BF9D9DF82577}"/>
              </a:ext>
            </a:extLst>
          </p:cNvPr>
          <p:cNvSpPr/>
          <p:nvPr/>
        </p:nvSpPr>
        <p:spPr>
          <a:xfrm>
            <a:off x="108846" y="1144544"/>
            <a:ext cx="4404744" cy="8242824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36"/>
          </a:p>
        </p:txBody>
      </p:sp>
      <p:sp>
        <p:nvSpPr>
          <p:cNvPr id="104" name="Rectangle: Rounded Corners 103">
            <a:extLst>
              <a:ext uri="{FF2B5EF4-FFF2-40B4-BE49-F238E27FC236}">
                <a16:creationId xmlns:a16="http://schemas.microsoft.com/office/drawing/2014/main" id="{DDF5A9A7-812D-4E6B-A570-8AB5E94085BD}"/>
              </a:ext>
            </a:extLst>
          </p:cNvPr>
          <p:cNvSpPr/>
          <p:nvPr/>
        </p:nvSpPr>
        <p:spPr>
          <a:xfrm>
            <a:off x="8615077" y="1294665"/>
            <a:ext cx="4138229" cy="5013737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36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31EDAB4-3C6D-4593-9729-4D94CDAEE290}"/>
              </a:ext>
            </a:extLst>
          </p:cNvPr>
          <p:cNvSpPr/>
          <p:nvPr/>
        </p:nvSpPr>
        <p:spPr>
          <a:xfrm>
            <a:off x="116870" y="148337"/>
            <a:ext cx="4443449" cy="936619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92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F9EA7B3-D0EF-4D20-87ED-2ED94FD085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695" t="16608" r="20079" b="3017"/>
          <a:stretch/>
        </p:blipFill>
        <p:spPr>
          <a:xfrm>
            <a:off x="11386658" y="5929286"/>
            <a:ext cx="1404180" cy="13226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45C63A-09E7-4555-AE07-9901804C386B}"/>
              </a:ext>
            </a:extLst>
          </p:cNvPr>
          <p:cNvSpPr txBox="1"/>
          <p:nvPr/>
        </p:nvSpPr>
        <p:spPr>
          <a:xfrm>
            <a:off x="696" y="135894"/>
            <a:ext cx="4673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Faeithau</a:t>
            </a:r>
            <a:r>
              <a:rPr lang="en-GB" sz="1400" b="1" u="sng" dirty="0"/>
              <a:t> am </a:t>
            </a:r>
            <a:r>
              <a:rPr lang="en-GB" sz="1400" b="1" u="sng" dirty="0" err="1"/>
              <a:t>Pontio</a:t>
            </a:r>
            <a:endParaRPr lang="en-GB" sz="1400" b="1" u="sng" dirty="0"/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400" dirty="0"/>
              <a:t>Ysgol am plant 3-11 - 16 </a:t>
            </a:r>
            <a:r>
              <a:rPr lang="en-GB" sz="1400" dirty="0" err="1"/>
              <a:t>dosbarth</a:t>
            </a:r>
            <a:endParaRPr lang="en-GB" sz="1400" dirty="0"/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400" dirty="0" err="1"/>
              <a:t>Iaeth</a:t>
            </a:r>
            <a:r>
              <a:rPr lang="en-GB" sz="1400" dirty="0"/>
              <a:t> Cymraeg - 89.6% o </a:t>
            </a:r>
            <a:r>
              <a:rPr lang="en-GB" sz="1400" dirty="0" err="1"/>
              <a:t>blant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dod</a:t>
            </a:r>
            <a:r>
              <a:rPr lang="en-GB" sz="1400" dirty="0"/>
              <a:t> o </a:t>
            </a:r>
            <a:r>
              <a:rPr lang="en-GB" sz="1400" dirty="0" err="1"/>
              <a:t>gartrefi</a:t>
            </a:r>
            <a:r>
              <a:rPr lang="en-GB" sz="1400" dirty="0"/>
              <a:t> </a:t>
            </a:r>
            <a:r>
              <a:rPr lang="en-GB" sz="1400" dirty="0" err="1"/>
              <a:t>Saesneg</a:t>
            </a:r>
            <a:r>
              <a:rPr lang="en-GB" sz="1400" dirty="0"/>
              <a:t> 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400" dirty="0"/>
              <a:t>524 plant - 6.8% </a:t>
            </a:r>
            <a:r>
              <a:rPr lang="en-GB" sz="1400" dirty="0" err="1"/>
              <a:t>o’r</a:t>
            </a:r>
            <a:r>
              <a:rPr lang="en-GB" sz="1400" dirty="0"/>
              <a:t> Ysgol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brydau</a:t>
            </a:r>
            <a:r>
              <a:rPr lang="en-GB" sz="1400" dirty="0"/>
              <a:t> Ysgol am </a:t>
            </a:r>
            <a:r>
              <a:rPr lang="en-GB" sz="1400" dirty="0" err="1"/>
              <a:t>ddim</a:t>
            </a:r>
            <a:r>
              <a:rPr lang="en-GB" sz="656" dirty="0"/>
              <a:t>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1AC66FD-07AC-4728-A116-098C376847F1}"/>
              </a:ext>
            </a:extLst>
          </p:cNvPr>
          <p:cNvSpPr txBox="1"/>
          <p:nvPr/>
        </p:nvSpPr>
        <p:spPr>
          <a:xfrm>
            <a:off x="9044203" y="144698"/>
            <a:ext cx="3657386" cy="1077218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“</a:t>
            </a:r>
            <a:r>
              <a:rPr lang="en-GB" sz="1600" b="1" dirty="0" err="1"/>
              <a:t>Rol</a:t>
            </a:r>
            <a:r>
              <a:rPr lang="en-GB" sz="1600" b="1" dirty="0"/>
              <a:t> y </a:t>
            </a:r>
            <a:r>
              <a:rPr lang="en-GB" sz="1600" b="1" dirty="0" err="1"/>
              <a:t>rhiant</a:t>
            </a:r>
            <a:r>
              <a:rPr lang="en-GB" sz="1600" b="1" dirty="0"/>
              <a:t> </a:t>
            </a:r>
            <a:r>
              <a:rPr lang="en-GB" sz="1600" b="1" dirty="0" err="1"/>
              <a:t>a’r</a:t>
            </a:r>
            <a:r>
              <a:rPr lang="en-GB" sz="1600" b="1" dirty="0"/>
              <a:t> </a:t>
            </a:r>
            <a:r>
              <a:rPr lang="en-GB" sz="1600" b="1" dirty="0" err="1"/>
              <a:t>gymuned</a:t>
            </a:r>
            <a:r>
              <a:rPr lang="en-GB" sz="1600" b="1" dirty="0"/>
              <a:t> </a:t>
            </a:r>
            <a:r>
              <a:rPr lang="en-GB" sz="1600" b="1" dirty="0" err="1"/>
              <a:t>yn</a:t>
            </a:r>
            <a:r>
              <a:rPr lang="en-GB" sz="1600" b="1" dirty="0"/>
              <a:t> </a:t>
            </a:r>
            <a:r>
              <a:rPr lang="en-GB" sz="1600" b="1" dirty="0" err="1"/>
              <a:t>rhan</a:t>
            </a:r>
            <a:r>
              <a:rPr lang="en-GB" sz="1600" b="1" dirty="0"/>
              <a:t> </a:t>
            </a:r>
            <a:r>
              <a:rPr lang="en-GB" sz="1600" b="1" dirty="0" err="1"/>
              <a:t>bwysig</a:t>
            </a:r>
            <a:r>
              <a:rPr lang="en-GB" sz="1600" b="1" dirty="0"/>
              <a:t> </a:t>
            </a:r>
            <a:r>
              <a:rPr lang="en-GB" sz="1600" b="1" dirty="0" err="1"/>
              <a:t>a’r</a:t>
            </a:r>
            <a:r>
              <a:rPr lang="en-GB" sz="1600" b="1" dirty="0"/>
              <a:t> </a:t>
            </a:r>
            <a:r>
              <a:rPr lang="en-GB" sz="1600" b="1" dirty="0" err="1"/>
              <a:t>addysg</a:t>
            </a:r>
            <a:r>
              <a:rPr lang="en-GB" sz="1600" b="1" dirty="0"/>
              <a:t> </a:t>
            </a:r>
            <a:r>
              <a:rPr lang="en-GB" sz="1600" b="1" dirty="0" err="1"/>
              <a:t>eang</a:t>
            </a:r>
            <a:r>
              <a:rPr lang="en-GB" sz="1600" b="1" dirty="0"/>
              <a:t> a </a:t>
            </a:r>
            <a:r>
              <a:rPr lang="en-GB" sz="1600" b="1" dirty="0" err="1"/>
              <a:t>perthnasoedd</a:t>
            </a:r>
            <a:r>
              <a:rPr lang="en-GB" sz="1600" b="1" dirty="0"/>
              <a:t> </a:t>
            </a:r>
            <a:r>
              <a:rPr lang="en-GB" sz="1600" b="1" dirty="0" err="1"/>
              <a:t>rydym</a:t>
            </a:r>
            <a:r>
              <a:rPr lang="en-GB" sz="1600" b="1" dirty="0"/>
              <a:t> </a:t>
            </a:r>
            <a:r>
              <a:rPr lang="en-GB" sz="1600" b="1" dirty="0" err="1"/>
              <a:t>yn</a:t>
            </a:r>
            <a:r>
              <a:rPr lang="en-GB" sz="1600" b="1" dirty="0"/>
              <a:t> </a:t>
            </a:r>
            <a:r>
              <a:rPr lang="en-GB" sz="1600" b="1" dirty="0" err="1"/>
              <a:t>ei</a:t>
            </a:r>
            <a:r>
              <a:rPr lang="en-GB" sz="1600" b="1" dirty="0"/>
              <a:t> </a:t>
            </a:r>
            <a:r>
              <a:rPr lang="en-GB" sz="1600" b="1" dirty="0" err="1"/>
              <a:t>cynnig</a:t>
            </a:r>
            <a:r>
              <a:rPr lang="en-GB" sz="1600" b="1" dirty="0"/>
              <a:t>.” (</a:t>
            </a:r>
            <a:r>
              <a:rPr lang="en-GB" sz="1600" b="1" dirty="0" err="1"/>
              <a:t>Prosbectws</a:t>
            </a:r>
            <a:r>
              <a:rPr lang="en-GB" sz="1600" b="1" dirty="0"/>
              <a:t> Ysgol </a:t>
            </a:r>
            <a:r>
              <a:rPr lang="en-GB" sz="1600" b="1" dirty="0" err="1"/>
              <a:t>Gynradd</a:t>
            </a:r>
            <a:r>
              <a:rPr lang="en-GB" sz="1600" b="1" dirty="0"/>
              <a:t> Gymraeg Lon las 2017 )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E535E9A-7842-4CBE-874B-92DE9ABBAEBD}"/>
              </a:ext>
            </a:extLst>
          </p:cNvPr>
          <p:cNvSpPr txBox="1"/>
          <p:nvPr/>
        </p:nvSpPr>
        <p:spPr>
          <a:xfrm>
            <a:off x="8545420" y="1462278"/>
            <a:ext cx="40822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ôl</a:t>
            </a:r>
            <a:r>
              <a:rPr lang="en-GB" sz="1000" dirty="0"/>
              <a:t> RBK school (2016) </a:t>
            </a:r>
            <a:r>
              <a:rPr lang="en-GB" sz="1000" dirty="0" err="1"/>
              <a:t>mae’r</a:t>
            </a:r>
            <a:r>
              <a:rPr lang="en-GB" sz="1000" dirty="0"/>
              <a:t> </a:t>
            </a:r>
            <a:r>
              <a:rPr lang="en-GB" sz="1000" dirty="0" err="1"/>
              <a:t>perthynas</a:t>
            </a:r>
            <a:r>
              <a:rPr lang="en-GB" sz="1000" dirty="0"/>
              <a:t> </a:t>
            </a:r>
            <a:r>
              <a:rPr lang="en-GB" sz="1000" dirty="0" err="1"/>
              <a:t>gyda’r</a:t>
            </a:r>
            <a:r>
              <a:rPr lang="en-GB" sz="1000" dirty="0"/>
              <a:t> </a:t>
            </a:r>
            <a:r>
              <a:rPr lang="en-GB" sz="1000" dirty="0" err="1"/>
              <a:t>rhieni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endParaRPr lang="en-GB" sz="1000" dirty="0"/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/>
              <a:t> </a:t>
            </a:r>
            <a:r>
              <a:rPr lang="en-GB" sz="1000" dirty="0" err="1"/>
              <a:t>athrawon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bwysig</a:t>
            </a:r>
            <a:r>
              <a:rPr lang="en-GB" sz="1000" dirty="0"/>
              <a:t>.</a:t>
            </a:r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 err="1"/>
              <a:t>Mae’r</a:t>
            </a:r>
            <a:r>
              <a:rPr lang="en-GB" sz="1000" dirty="0"/>
              <a:t> Ysgol </a:t>
            </a:r>
            <a:r>
              <a:rPr lang="en-GB" sz="1000" dirty="0" err="1"/>
              <a:t>hefyd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adlewyrchu</a:t>
            </a:r>
            <a:r>
              <a:rPr lang="en-GB" sz="1000" dirty="0"/>
              <a:t> </a:t>
            </a:r>
            <a:r>
              <a:rPr lang="en-GB" sz="1000" dirty="0" err="1"/>
              <a:t>fod</a:t>
            </a:r>
            <a:r>
              <a:rPr lang="en-GB" sz="1000" dirty="0"/>
              <a:t> y </a:t>
            </a:r>
            <a:r>
              <a:rPr lang="en-GB" sz="1000" dirty="0" err="1"/>
              <a:t>rhieni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chwarae</a:t>
            </a:r>
            <a:r>
              <a:rPr lang="en-GB" sz="1000" dirty="0"/>
              <a:t> </a:t>
            </a:r>
            <a:r>
              <a:rPr lang="en-GB" sz="1000" dirty="0" err="1"/>
              <a:t>rhôl</a:t>
            </a:r>
            <a:r>
              <a:rPr lang="en-GB" sz="1000" dirty="0"/>
              <a:t> </a:t>
            </a:r>
            <a:r>
              <a:rPr lang="en-GB" sz="1000" dirty="0" err="1"/>
              <a:t>enfawr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addysg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unigolion</a:t>
            </a:r>
            <a:r>
              <a:rPr lang="en-GB" sz="1000" dirty="0"/>
              <a:t> </a:t>
            </a:r>
            <a:r>
              <a:rPr lang="en-GB" sz="1000" dirty="0" err="1"/>
              <a:t>gan</a:t>
            </a:r>
            <a:r>
              <a:rPr lang="en-GB" sz="1000" dirty="0"/>
              <a:t> </a:t>
            </a:r>
            <a:r>
              <a:rPr lang="en-GB" sz="1000" dirty="0" err="1"/>
              <a:t>fod</a:t>
            </a:r>
            <a:r>
              <a:rPr lang="en-GB" sz="1000" dirty="0"/>
              <a:t> </a:t>
            </a:r>
            <a:r>
              <a:rPr lang="en-GB" sz="1000" dirty="0" err="1"/>
              <a:t>addysg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dechrau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y </a:t>
            </a:r>
            <a:r>
              <a:rPr lang="en-GB" sz="1000" dirty="0" err="1"/>
              <a:t>cartref</a:t>
            </a:r>
            <a:endParaRPr lang="en-GB" sz="1000" dirty="0"/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/>
              <a:t>Gall </a:t>
            </a:r>
            <a:r>
              <a:rPr lang="en-GB" sz="1000" dirty="0" err="1"/>
              <a:t>rhieni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</a:t>
            </a:r>
            <a:r>
              <a:rPr lang="en-GB" sz="1000" dirty="0" err="1"/>
              <a:t>dylanwad</a:t>
            </a:r>
            <a:r>
              <a:rPr lang="en-GB" sz="1000" dirty="0"/>
              <a:t> </a:t>
            </a:r>
            <a:r>
              <a:rPr lang="en-GB" sz="1000" dirty="0" err="1"/>
              <a:t>enfawr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berfformiad</a:t>
            </a:r>
            <a:r>
              <a:rPr lang="en-GB" sz="1000" dirty="0"/>
              <a:t>. </a:t>
            </a:r>
            <a:r>
              <a:rPr lang="en-GB" sz="1000" dirty="0" err="1"/>
              <a:t>Mae’r</a:t>
            </a:r>
            <a:r>
              <a:rPr lang="en-GB" sz="1000" dirty="0"/>
              <a:t> </a:t>
            </a:r>
            <a:r>
              <a:rPr lang="en-GB" sz="1000" dirty="0" err="1"/>
              <a:t>llyfr</a:t>
            </a:r>
            <a:r>
              <a:rPr lang="en-GB" sz="1000" dirty="0"/>
              <a:t> </a:t>
            </a:r>
            <a:r>
              <a:rPr lang="en-GB" sz="1000" dirty="0" err="1"/>
              <a:t>cyswllt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cymorth</a:t>
            </a:r>
            <a:r>
              <a:rPr lang="en-GB" sz="1000" dirty="0"/>
              <a:t> </a:t>
            </a:r>
            <a:r>
              <a:rPr lang="en-GB" sz="1000" dirty="0" err="1"/>
              <a:t>hyn</a:t>
            </a:r>
            <a:r>
              <a:rPr lang="en-GB" sz="1000" dirty="0"/>
              <a:t> </a:t>
            </a:r>
            <a:r>
              <a:rPr lang="en-GB" sz="1000" dirty="0" err="1"/>
              <a:t>gan</a:t>
            </a:r>
            <a:r>
              <a:rPr lang="en-GB" sz="1000" dirty="0"/>
              <a:t> </a:t>
            </a:r>
            <a:r>
              <a:rPr lang="en-GB" sz="1000" dirty="0" err="1"/>
              <a:t>gynnwys</a:t>
            </a:r>
            <a:r>
              <a:rPr lang="en-GB" sz="1000" dirty="0"/>
              <a:t> </a:t>
            </a:r>
            <a:r>
              <a:rPr lang="en-GB" sz="1000" dirty="0" err="1"/>
              <a:t>awgrymiadau</a:t>
            </a:r>
            <a:r>
              <a:rPr lang="en-GB" sz="1000" dirty="0"/>
              <a:t> o </a:t>
            </a:r>
            <a:r>
              <a:rPr lang="en-GB" sz="1000" dirty="0" err="1"/>
              <a:t>weithgareddau</a:t>
            </a:r>
            <a:r>
              <a:rPr lang="en-GB" sz="1000" dirty="0"/>
              <a:t>.</a:t>
            </a:r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ôl</a:t>
            </a:r>
            <a:r>
              <a:rPr lang="en-GB" sz="1000" dirty="0"/>
              <a:t> Van Kleeck at el (2003) </a:t>
            </a:r>
            <a:r>
              <a:rPr lang="en-GB" sz="1000" dirty="0" err="1"/>
              <a:t>os</a:t>
            </a:r>
            <a:r>
              <a:rPr lang="en-GB" sz="1000" dirty="0"/>
              <a:t> </a:t>
            </a:r>
            <a:r>
              <a:rPr lang="en-GB" sz="1000" dirty="0" err="1"/>
              <a:t>bydd</a:t>
            </a:r>
            <a:r>
              <a:rPr lang="en-GB" sz="1000" dirty="0"/>
              <a:t> </a:t>
            </a:r>
            <a:r>
              <a:rPr lang="en-GB" sz="1000" dirty="0" err="1"/>
              <a:t>rhieni</a:t>
            </a:r>
            <a:r>
              <a:rPr lang="en-GB" sz="1000" dirty="0"/>
              <a:t> </a:t>
            </a:r>
            <a:r>
              <a:rPr lang="en-GB" sz="1000" dirty="0" err="1"/>
              <a:t>ddim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darllen</a:t>
            </a:r>
            <a:r>
              <a:rPr lang="en-GB" sz="1000" dirty="0"/>
              <a:t> </a:t>
            </a:r>
            <a:r>
              <a:rPr lang="en-GB" sz="1000" dirty="0" err="1"/>
              <a:t>i’r</a:t>
            </a:r>
            <a:r>
              <a:rPr lang="en-GB" sz="1000" dirty="0"/>
              <a:t> plant </a:t>
            </a:r>
            <a:r>
              <a:rPr lang="en-GB" sz="1000" dirty="0" err="1"/>
              <a:t>byddant</a:t>
            </a:r>
            <a:r>
              <a:rPr lang="en-GB" sz="1000" dirty="0"/>
              <a:t> </a:t>
            </a:r>
            <a:r>
              <a:rPr lang="en-GB" sz="1000" dirty="0" err="1"/>
              <a:t>nhw</a:t>
            </a:r>
            <a:r>
              <a:rPr lang="en-GB" sz="1000" dirty="0"/>
              <a:t> </a:t>
            </a:r>
            <a:r>
              <a:rPr lang="en-GB" sz="1000" dirty="0" err="1"/>
              <a:t>ddim</a:t>
            </a:r>
            <a:r>
              <a:rPr lang="en-GB" sz="1000" dirty="0"/>
              <a:t> </a:t>
            </a:r>
            <a:r>
              <a:rPr lang="en-GB" sz="1000" dirty="0" err="1"/>
              <a:t>angen</a:t>
            </a:r>
            <a:r>
              <a:rPr lang="en-GB" sz="1000" dirty="0"/>
              <a:t> </a:t>
            </a:r>
            <a:r>
              <a:rPr lang="en-GB" sz="1000" dirty="0" err="1"/>
              <a:t>darllen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y </a:t>
            </a:r>
            <a:r>
              <a:rPr lang="en-GB" sz="1000" dirty="0" err="1"/>
              <a:t>dyfodol</a:t>
            </a:r>
            <a:r>
              <a:rPr lang="en-GB" sz="1000" dirty="0"/>
              <a:t> (Anderson et al 1985, t23).</a:t>
            </a:r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ôl</a:t>
            </a:r>
            <a:r>
              <a:rPr lang="en-GB" sz="1000" dirty="0"/>
              <a:t> Carter-Wall a Whitfield (2012: p6) y plant </a:t>
            </a:r>
            <a:r>
              <a:rPr lang="en-GB" sz="1000" dirty="0" err="1"/>
              <a:t>gyda’r</a:t>
            </a:r>
            <a:r>
              <a:rPr lang="en-GB" sz="1000" dirty="0"/>
              <a:t> </a:t>
            </a:r>
            <a:r>
              <a:rPr lang="en-GB" sz="1000" dirty="0" err="1"/>
              <a:t>rhieni</a:t>
            </a:r>
            <a:r>
              <a:rPr lang="en-GB" sz="1000" dirty="0"/>
              <a:t> </a:t>
            </a:r>
            <a:r>
              <a:rPr lang="en-GB" sz="1000" dirty="0" err="1"/>
              <a:t>sydd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dangos</a:t>
            </a:r>
            <a:r>
              <a:rPr lang="en-GB" sz="1000" dirty="0"/>
              <a:t> y </a:t>
            </a:r>
            <a:r>
              <a:rPr lang="en-GB" sz="1000" dirty="0" err="1"/>
              <a:t>mwyaf</a:t>
            </a:r>
            <a:r>
              <a:rPr lang="en-GB" sz="1000" dirty="0"/>
              <a:t> o </a:t>
            </a:r>
            <a:r>
              <a:rPr lang="en-GB" sz="1000" dirty="0" err="1"/>
              <a:t>gymorth</a:t>
            </a:r>
            <a:r>
              <a:rPr lang="en-GB" sz="1000" dirty="0"/>
              <a:t> </a:t>
            </a:r>
            <a:r>
              <a:rPr lang="en-GB" sz="1000" dirty="0" err="1"/>
              <a:t>sy’n</a:t>
            </a:r>
            <a:r>
              <a:rPr lang="en-GB" sz="1000" dirty="0"/>
              <a:t> </a:t>
            </a:r>
            <a:r>
              <a:rPr lang="en-GB" sz="1000" dirty="0" err="1"/>
              <a:t>gwneud</a:t>
            </a:r>
            <a:r>
              <a:rPr lang="en-GB" sz="1000" dirty="0"/>
              <a:t> y </a:t>
            </a:r>
            <a:r>
              <a:rPr lang="en-GB" sz="1000" dirty="0" err="1"/>
              <a:t>gorau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y </a:t>
            </a:r>
            <a:r>
              <a:rPr lang="en-GB" sz="1000" dirty="0" err="1"/>
              <a:t>dosbarth</a:t>
            </a:r>
            <a:r>
              <a:rPr lang="en-GB" sz="1000" dirty="0"/>
              <a:t>.</a:t>
            </a:r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 err="1"/>
              <a:t>Ond</a:t>
            </a:r>
            <a:r>
              <a:rPr lang="en-GB" sz="1000" dirty="0"/>
              <a:t>, </a:t>
            </a:r>
            <a:r>
              <a:rPr lang="en-GB" sz="1000" dirty="0" err="1"/>
              <a:t>wrth</a:t>
            </a:r>
            <a:r>
              <a:rPr lang="en-GB" sz="1000" dirty="0"/>
              <a:t> </a:t>
            </a:r>
            <a:r>
              <a:rPr lang="en-GB" sz="1000" dirty="0" err="1"/>
              <a:t>i’r</a:t>
            </a:r>
            <a:r>
              <a:rPr lang="en-GB" sz="1000" dirty="0"/>
              <a:t> </a:t>
            </a:r>
            <a:r>
              <a:rPr lang="en-GB" sz="1000" dirty="0" err="1"/>
              <a:t>ysgol</a:t>
            </a:r>
            <a:r>
              <a:rPr lang="en-GB" sz="1000" dirty="0"/>
              <a:t> </a:t>
            </a:r>
            <a:r>
              <a:rPr lang="en-GB" sz="1000" dirty="0" err="1"/>
              <a:t>fod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y Gymraeg </a:t>
            </a:r>
            <a:r>
              <a:rPr lang="en-GB" sz="1000" dirty="0" err="1"/>
              <a:t>ni</a:t>
            </a:r>
            <a:r>
              <a:rPr lang="en-GB" sz="1000" dirty="0"/>
              <a:t> all </a:t>
            </a:r>
            <a:r>
              <a:rPr lang="en-GB" sz="1000" dirty="0" err="1"/>
              <a:t>llawer</a:t>
            </a:r>
            <a:r>
              <a:rPr lang="en-GB" sz="1000" dirty="0"/>
              <a:t> o </a:t>
            </a:r>
            <a:r>
              <a:rPr lang="en-GB" sz="1000" dirty="0" err="1"/>
              <a:t>rieni</a:t>
            </a:r>
            <a:r>
              <a:rPr lang="en-GB" sz="1000" dirty="0"/>
              <a:t> </a:t>
            </a:r>
            <a:r>
              <a:rPr lang="en-GB" sz="1000" dirty="0" err="1"/>
              <a:t>siarad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iaith</a:t>
            </a:r>
            <a:r>
              <a:rPr lang="en-GB" sz="1000" dirty="0"/>
              <a:t>. </a:t>
            </a:r>
            <a:r>
              <a:rPr lang="en-GB" sz="1000" dirty="0" err="1"/>
              <a:t>Gallwn</a:t>
            </a:r>
            <a:r>
              <a:rPr lang="en-GB" sz="1000" dirty="0"/>
              <a:t> weld </a:t>
            </a:r>
            <a:r>
              <a:rPr lang="en-GB" sz="1000" dirty="0" err="1"/>
              <a:t>hwn</a:t>
            </a:r>
            <a:r>
              <a:rPr lang="en-GB" sz="1000" dirty="0"/>
              <a:t> </a:t>
            </a:r>
            <a:r>
              <a:rPr lang="en-GB" sz="1000" dirty="0" err="1"/>
              <a:t>wrth</a:t>
            </a:r>
            <a:r>
              <a:rPr lang="en-GB" sz="1000" dirty="0"/>
              <a:t> 7% o </a:t>
            </a:r>
            <a:r>
              <a:rPr lang="en-GB" sz="1000" dirty="0" err="1"/>
              <a:t>blant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ysgol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siarad</a:t>
            </a:r>
            <a:r>
              <a:rPr lang="en-GB" sz="1000" dirty="0"/>
              <a:t> Cymraeg </a:t>
            </a:r>
            <a:r>
              <a:rPr lang="en-GB" sz="1000" dirty="0" err="1"/>
              <a:t>gartref</a:t>
            </a:r>
            <a:r>
              <a:rPr lang="en-GB" sz="1000" dirty="0"/>
              <a:t> (</a:t>
            </a:r>
            <a:r>
              <a:rPr lang="en-GB" sz="1000" dirty="0" err="1"/>
              <a:t>StatwsWales</a:t>
            </a:r>
            <a:r>
              <a:rPr lang="en-GB" sz="1000" dirty="0"/>
              <a:t>, 2019) </a:t>
            </a:r>
            <a:r>
              <a:rPr lang="en-GB" sz="1000" dirty="0" err="1"/>
              <a:t>sy’n</a:t>
            </a:r>
            <a:r>
              <a:rPr lang="en-GB" sz="1000" dirty="0"/>
              <a:t> </a:t>
            </a:r>
            <a:r>
              <a:rPr lang="en-GB" sz="1000" dirty="0" err="1"/>
              <a:t>gwneud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anodd</a:t>
            </a:r>
            <a:r>
              <a:rPr lang="en-GB" sz="1000" dirty="0"/>
              <a:t> </a:t>
            </a:r>
            <a:r>
              <a:rPr lang="en-GB" sz="1000" dirty="0" err="1"/>
              <a:t>i’r</a:t>
            </a:r>
            <a:r>
              <a:rPr lang="en-GB" sz="1000" dirty="0"/>
              <a:t> </a:t>
            </a:r>
            <a:r>
              <a:rPr lang="en-GB" sz="1000" dirty="0" err="1"/>
              <a:t>rhieni</a:t>
            </a:r>
            <a:r>
              <a:rPr lang="en-GB" sz="1000" dirty="0"/>
              <a:t> </a:t>
            </a:r>
            <a:r>
              <a:rPr lang="en-GB" sz="1000" dirty="0" err="1"/>
              <a:t>darllen</a:t>
            </a:r>
            <a:r>
              <a:rPr lang="en-GB" sz="1000" dirty="0"/>
              <a:t> </a:t>
            </a:r>
            <a:r>
              <a:rPr lang="en-GB" sz="1000" dirty="0" err="1"/>
              <a:t>i’r</a:t>
            </a:r>
            <a:r>
              <a:rPr lang="en-GB" sz="1000" dirty="0"/>
              <a:t> plant felly er </a:t>
            </a:r>
            <a:r>
              <a:rPr lang="en-GB" sz="1000" dirty="0" err="1"/>
              <a:t>mwyn</a:t>
            </a:r>
            <a:r>
              <a:rPr lang="en-GB" sz="1000" dirty="0"/>
              <a:t> </a:t>
            </a:r>
            <a:r>
              <a:rPr lang="en-GB" sz="1000" dirty="0" err="1"/>
              <a:t>datrys</a:t>
            </a:r>
            <a:r>
              <a:rPr lang="en-GB" sz="1000" dirty="0"/>
              <a:t> </a:t>
            </a:r>
            <a:r>
              <a:rPr lang="en-GB" sz="1000" dirty="0" err="1"/>
              <a:t>hyn</a:t>
            </a:r>
            <a:r>
              <a:rPr lang="en-GB" sz="1000" dirty="0"/>
              <a:t> </a:t>
            </a:r>
            <a:r>
              <a:rPr lang="en-GB" sz="1000" dirty="0" err="1"/>
              <a:t>mae’r</a:t>
            </a:r>
            <a:r>
              <a:rPr lang="en-GB" sz="1000" dirty="0"/>
              <a:t> </a:t>
            </a:r>
            <a:r>
              <a:rPr lang="en-GB" sz="1000" dirty="0" err="1"/>
              <a:t>ysgol</a:t>
            </a:r>
            <a:r>
              <a:rPr lang="en-GB" sz="1000" dirty="0"/>
              <a:t> </a:t>
            </a:r>
            <a:r>
              <a:rPr lang="en-GB" sz="1000" dirty="0" err="1"/>
              <a:t>wedi</a:t>
            </a:r>
            <a:r>
              <a:rPr lang="en-GB" sz="1000" dirty="0"/>
              <a:t> </a:t>
            </a:r>
            <a:r>
              <a:rPr lang="en-GB" sz="1000" dirty="0" err="1"/>
              <a:t>cynnal</a:t>
            </a:r>
            <a:r>
              <a:rPr lang="en-GB" sz="1000" dirty="0"/>
              <a:t> </a:t>
            </a:r>
            <a:r>
              <a:rPr lang="en-GB" sz="1000" dirty="0" err="1"/>
              <a:t>gwersi</a:t>
            </a:r>
            <a:r>
              <a:rPr lang="en-GB" sz="1000" dirty="0"/>
              <a:t> Gymraeg.</a:t>
            </a:r>
          </a:p>
        </p:txBody>
      </p:sp>
      <p:pic>
        <p:nvPicPr>
          <p:cNvPr id="29" name="Picture 28" descr="A picture containing text&#10;&#10;Description automatically generated">
            <a:extLst>
              <a:ext uri="{FF2B5EF4-FFF2-40B4-BE49-F238E27FC236}">
                <a16:creationId xmlns:a16="http://schemas.microsoft.com/office/drawing/2014/main" id="{1E25E815-CD85-46F2-AE9B-CB9BA6F2C4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12149263" y="1139964"/>
            <a:ext cx="478365" cy="669877"/>
          </a:xfrm>
          <a:prstGeom prst="roundRect">
            <a:avLst>
              <a:gd name="adj" fmla="val 29836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2E09DA64-582B-457A-BAD8-DA9838C3EFCA}"/>
              </a:ext>
            </a:extLst>
          </p:cNvPr>
          <p:cNvSpPr txBox="1"/>
          <p:nvPr/>
        </p:nvSpPr>
        <p:spPr>
          <a:xfrm>
            <a:off x="-25667" y="1515645"/>
            <a:ext cx="4585986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“</a:t>
            </a:r>
            <a:r>
              <a:rPr lang="en-GB" sz="1100" dirty="0" err="1"/>
              <a:t>Bydd</a:t>
            </a:r>
            <a:r>
              <a:rPr lang="en-GB" sz="1100" dirty="0"/>
              <a:t> y </a:t>
            </a:r>
            <a:r>
              <a:rPr lang="en-GB" sz="1100" dirty="0" err="1"/>
              <a:t>Llywodraeth</a:t>
            </a:r>
            <a:r>
              <a:rPr lang="en-GB" sz="1100" dirty="0"/>
              <a:t> Cymru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gydag</a:t>
            </a:r>
            <a:r>
              <a:rPr lang="en-GB" sz="1100" dirty="0"/>
              <a:t> </a:t>
            </a:r>
            <a:r>
              <a:rPr lang="en-GB" sz="1100" dirty="0" err="1"/>
              <a:t>ysgolion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ddatblygu</a:t>
            </a:r>
            <a:r>
              <a:rPr lang="en-GB" sz="1100" dirty="0"/>
              <a:t> </a:t>
            </a:r>
            <a:r>
              <a:rPr lang="en-GB" sz="1100" dirty="0" err="1"/>
              <a:t>amrywiaeth</a:t>
            </a:r>
            <a:r>
              <a:rPr lang="en-GB" sz="1100" dirty="0"/>
              <a:t> o </a:t>
            </a:r>
            <a:r>
              <a:rPr lang="en-GB" sz="1100" dirty="0" err="1"/>
              <a:t>gyfryngau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r>
              <a:rPr lang="en-GB" sz="1100" dirty="0"/>
              <a:t> a </a:t>
            </a:r>
            <a:r>
              <a:rPr lang="en-GB" sz="1100" dirty="0" err="1"/>
              <a:t>chymunedau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ddeall</a:t>
            </a:r>
            <a:r>
              <a:rPr lang="en-GB" sz="1100" dirty="0"/>
              <a:t> y </a:t>
            </a:r>
            <a:r>
              <a:rPr lang="en-GB" sz="1100" dirty="0" err="1"/>
              <a:t>pedwar</a:t>
            </a:r>
            <a:r>
              <a:rPr lang="en-GB" sz="1100" dirty="0"/>
              <a:t> </a:t>
            </a:r>
            <a:r>
              <a:rPr lang="en-GB" sz="1100" dirty="0" err="1"/>
              <a:t>diben</a:t>
            </a:r>
            <a:r>
              <a:rPr lang="en-GB" sz="1100" dirty="0"/>
              <a:t> </a:t>
            </a:r>
            <a:r>
              <a:rPr lang="en-GB" sz="1100" dirty="0" err="1"/>
              <a:t>a’r</a:t>
            </a:r>
            <a:r>
              <a:rPr lang="en-GB" sz="1100" dirty="0"/>
              <a:t> </a:t>
            </a:r>
            <a:r>
              <a:rPr lang="en-GB" sz="1100" dirty="0" err="1"/>
              <a:t>newidiadau</a:t>
            </a:r>
            <a:r>
              <a:rPr lang="en-GB" sz="1100" dirty="0"/>
              <a:t> </a:t>
            </a:r>
            <a:r>
              <a:rPr lang="en-GB" sz="1100" dirty="0" err="1"/>
              <a:t>ehangach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cwricwlwm</a:t>
            </a:r>
            <a:r>
              <a:rPr lang="en-GB" sz="1100" dirty="0"/>
              <a:t>” (</a:t>
            </a:r>
            <a:r>
              <a:rPr lang="en-GB" sz="1100" dirty="0" err="1"/>
              <a:t>Llywodraeth</a:t>
            </a:r>
            <a:r>
              <a:rPr lang="en-GB" sz="1100" dirty="0"/>
              <a:t> Cymru 2015).</a:t>
            </a:r>
          </a:p>
          <a:p>
            <a:pPr algn="ctr"/>
            <a:endParaRPr lang="en-GB" sz="1100" dirty="0"/>
          </a:p>
          <a:p>
            <a:pPr algn="ctr"/>
            <a:r>
              <a:rPr lang="en-GB" sz="1100" dirty="0"/>
              <a:t>Y </a:t>
            </a:r>
            <a:r>
              <a:rPr lang="en-GB" sz="1100" dirty="0" err="1"/>
              <a:t>broblem</a:t>
            </a:r>
            <a:r>
              <a:rPr lang="en-GB" sz="1100" dirty="0"/>
              <a:t> </a:t>
            </a:r>
            <a:r>
              <a:rPr lang="en-GB" sz="1100" dirty="0" err="1"/>
              <a:t>fwyaf</a:t>
            </a:r>
            <a:r>
              <a:rPr lang="en-GB" sz="1100" dirty="0"/>
              <a:t> </a:t>
            </a:r>
            <a:r>
              <a:rPr lang="en-GB" sz="1100" dirty="0" err="1"/>
              <a:t>gydag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Gymru</a:t>
            </a:r>
            <a:r>
              <a:rPr lang="en-GB" sz="1100" dirty="0"/>
              <a:t> </a:t>
            </a:r>
            <a:r>
              <a:rPr lang="en-GB" sz="1100" dirty="0" err="1"/>
              <a:t>yw’r</a:t>
            </a:r>
            <a:r>
              <a:rPr lang="en-GB" sz="1100" dirty="0"/>
              <a:t> </a:t>
            </a:r>
            <a:r>
              <a:rPr lang="en-GB" sz="1100" dirty="0" err="1"/>
              <a:t>tlodi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17%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effeithio</a:t>
            </a:r>
            <a:r>
              <a:rPr lang="en-GB" sz="1100" dirty="0"/>
              <a:t> (</a:t>
            </a:r>
            <a:r>
              <a:rPr lang="en-GB" sz="1100" dirty="0" err="1"/>
              <a:t>Llywodraeth</a:t>
            </a:r>
            <a:r>
              <a:rPr lang="en-GB" sz="1100" dirty="0"/>
              <a:t> Cymru, 2015). Mae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effaith</a:t>
            </a:r>
            <a:r>
              <a:rPr lang="en-GB" sz="1100" dirty="0"/>
              <a:t> </a:t>
            </a:r>
            <a:r>
              <a:rPr lang="en-GB" sz="1100" dirty="0" err="1"/>
              <a:t>negyddol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</a:t>
            </a:r>
            <a:r>
              <a:rPr lang="en-GB" sz="1100" dirty="0" err="1"/>
              <a:t>gydag</a:t>
            </a:r>
            <a:r>
              <a:rPr lang="en-GB" sz="1100" dirty="0"/>
              <a:t> </a:t>
            </a:r>
            <a:r>
              <a:rPr lang="en-GB" sz="1100" dirty="0" err="1"/>
              <a:t>ymchwil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dangos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plant </a:t>
            </a:r>
            <a:r>
              <a:rPr lang="en-GB" sz="1100" dirty="0" err="1"/>
              <a:t>sy’n</a:t>
            </a:r>
            <a:r>
              <a:rPr lang="en-GB" sz="1100" dirty="0"/>
              <a:t> </a:t>
            </a:r>
            <a:r>
              <a:rPr lang="en-GB" sz="1100" dirty="0" err="1"/>
              <a:t>byw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tlodi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canlyniadau</a:t>
            </a:r>
            <a:r>
              <a:rPr lang="en-GB" sz="1100" dirty="0"/>
              <a:t> </a:t>
            </a:r>
            <a:r>
              <a:rPr lang="en-GB" sz="1100" dirty="0" err="1"/>
              <a:t>gwaith</a:t>
            </a:r>
            <a:r>
              <a:rPr lang="en-GB" sz="1100" dirty="0"/>
              <a:t> (</a:t>
            </a:r>
            <a:r>
              <a:rPr lang="en-GB" sz="1100" dirty="0" err="1"/>
              <a:t>Holloaway</a:t>
            </a:r>
            <a:r>
              <a:rPr lang="en-GB" sz="1100" dirty="0"/>
              <a:t>, 2018). Mae Cymru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creu</a:t>
            </a:r>
            <a:r>
              <a:rPr lang="en-GB" sz="1100" dirty="0"/>
              <a:t> </a:t>
            </a:r>
            <a:r>
              <a:rPr lang="en-GB" sz="1100" dirty="0" err="1"/>
              <a:t>cynllun</a:t>
            </a:r>
            <a:r>
              <a:rPr lang="en-GB" sz="1100" dirty="0"/>
              <a:t> </a:t>
            </a:r>
            <a:r>
              <a:rPr lang="en-GB" sz="1100" dirty="0" err="1"/>
              <a:t>dysgwyr</a:t>
            </a:r>
            <a:r>
              <a:rPr lang="en-GB" sz="1100" dirty="0"/>
              <a:t>- </a:t>
            </a:r>
            <a:r>
              <a:rPr lang="en-GB" sz="1100" dirty="0" err="1"/>
              <a:t>ysgol</a:t>
            </a:r>
            <a:r>
              <a:rPr lang="en-GB" sz="1100" dirty="0"/>
              <a:t>- </a:t>
            </a:r>
            <a:r>
              <a:rPr lang="en-GB" sz="1100" dirty="0" err="1"/>
              <a:t>gymuned</a:t>
            </a:r>
            <a:r>
              <a:rPr lang="en-GB" sz="1100" dirty="0"/>
              <a:t> er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lleihau'r</a:t>
            </a:r>
            <a:r>
              <a:rPr lang="en-GB" sz="1100" dirty="0"/>
              <a:t> </a:t>
            </a:r>
            <a:r>
              <a:rPr lang="en-GB" sz="1100" dirty="0" err="1"/>
              <a:t>nifer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tlodi</a:t>
            </a:r>
            <a:r>
              <a:rPr lang="en-GB" sz="1100" dirty="0"/>
              <a:t> a </a:t>
            </a:r>
            <a:r>
              <a:rPr lang="en-GB" sz="1100" dirty="0" err="1"/>
              <a:t>chynyddu</a:t>
            </a:r>
            <a:r>
              <a:rPr lang="en-GB" sz="1100" dirty="0"/>
              <a:t> </a:t>
            </a:r>
            <a:r>
              <a:rPr lang="en-GB" sz="1100" dirty="0" err="1"/>
              <a:t>canlyniadau</a:t>
            </a:r>
            <a:r>
              <a:rPr lang="en-GB" sz="1100" dirty="0"/>
              <a:t> (</a:t>
            </a:r>
            <a:r>
              <a:rPr lang="en-GB" sz="1100" dirty="0" err="1"/>
              <a:t>Llywodraeth</a:t>
            </a:r>
            <a:r>
              <a:rPr lang="en-GB" sz="1100" dirty="0"/>
              <a:t> Cymru, 2015) </a:t>
            </a:r>
          </a:p>
          <a:p>
            <a:pPr algn="ctr"/>
            <a:endParaRPr lang="en-GB" sz="1100" dirty="0"/>
          </a:p>
          <a:p>
            <a:pPr algn="ctr"/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cynllun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cynnwys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r>
              <a:rPr lang="en-GB" sz="1100" dirty="0"/>
              <a:t>/ </a:t>
            </a:r>
            <a:r>
              <a:rPr lang="en-GB" sz="1100" dirty="0" err="1"/>
              <a:t>teulu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plant (Egan, 2012)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</a:t>
            </a:r>
            <a:r>
              <a:rPr lang="en-GB" sz="1100" dirty="0" err="1"/>
              <a:t>deall</a:t>
            </a:r>
            <a:r>
              <a:rPr lang="en-GB" sz="1100" dirty="0"/>
              <a:t> </a:t>
            </a:r>
            <a:r>
              <a:rPr lang="en-GB" sz="1100" dirty="0" err="1"/>
              <a:t>strategaethau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a </a:t>
            </a:r>
            <a:r>
              <a:rPr lang="en-GB" sz="1100" dirty="0" err="1"/>
              <a:t>newid</a:t>
            </a:r>
            <a:r>
              <a:rPr lang="en-GB" sz="1100" dirty="0"/>
              <a:t> </a:t>
            </a:r>
            <a:r>
              <a:rPr lang="en-GB" sz="1100" dirty="0" err="1"/>
              <a:t>ymddygiad</a:t>
            </a:r>
            <a:r>
              <a:rPr lang="en-GB" sz="1100" dirty="0"/>
              <a:t> y </a:t>
            </a:r>
            <a:r>
              <a:rPr lang="en-GB" sz="1100" dirty="0" err="1"/>
              <a:t>dysgwyr</a:t>
            </a:r>
            <a:r>
              <a:rPr lang="en-GB" sz="1100" dirty="0"/>
              <a:t> (Egan, 2012b). </a:t>
            </a:r>
          </a:p>
          <a:p>
            <a:pPr algn="ctr"/>
            <a:r>
              <a:rPr lang="en-GB" sz="1100" dirty="0"/>
              <a:t>Egan, 2012 – </a:t>
            </a:r>
            <a:r>
              <a:rPr lang="en-GB" sz="1100" dirty="0" err="1"/>
              <a:t>cymorth</a:t>
            </a:r>
            <a:r>
              <a:rPr lang="en-GB" sz="1100" dirty="0"/>
              <a:t> y </a:t>
            </a:r>
            <a:r>
              <a:rPr lang="en-GB" sz="1100" dirty="0" err="1"/>
              <a:t>rheini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adlewyrchu</a:t>
            </a:r>
            <a:r>
              <a:rPr lang="en-GB" sz="1100" dirty="0"/>
              <a:t> </a:t>
            </a:r>
            <a:r>
              <a:rPr lang="en-GB" sz="1100" dirty="0" err="1"/>
              <a:t>canlyniadau</a:t>
            </a:r>
            <a:r>
              <a:rPr lang="en-GB" sz="1100" dirty="0"/>
              <a:t> </a:t>
            </a:r>
            <a:r>
              <a:rPr lang="en-GB" sz="1100" dirty="0" err="1"/>
              <a:t>gwell</a:t>
            </a:r>
            <a:r>
              <a:rPr lang="en-GB" sz="1100" dirty="0"/>
              <a:t> </a:t>
            </a:r>
          </a:p>
          <a:p>
            <a:pPr algn="ctr"/>
            <a:r>
              <a:rPr lang="en-GB" sz="1100" dirty="0" err="1"/>
              <a:t>Llywodraeth</a:t>
            </a:r>
            <a:r>
              <a:rPr lang="en-GB" sz="1100" dirty="0"/>
              <a:t> Cymru, 2015 - Y </a:t>
            </a:r>
            <a:r>
              <a:rPr lang="en-GB" sz="1100" dirty="0" err="1"/>
              <a:t>fwyaf</a:t>
            </a:r>
            <a:r>
              <a:rPr lang="en-GB" sz="1100" dirty="0"/>
              <a:t> o </a:t>
            </a:r>
            <a:r>
              <a:rPr lang="en-GB" sz="1100" dirty="0" err="1"/>
              <a:t>gymorth</a:t>
            </a:r>
            <a:r>
              <a:rPr lang="en-GB" sz="1100" dirty="0"/>
              <a:t> y </a:t>
            </a:r>
            <a:r>
              <a:rPr lang="en-GB" sz="1100" dirty="0" err="1"/>
              <a:t>gwell</a:t>
            </a:r>
            <a:r>
              <a:rPr lang="en-GB" sz="1100" dirty="0"/>
              <a:t> </a:t>
            </a:r>
            <a:r>
              <a:rPr lang="en-GB" sz="1100" dirty="0" err="1"/>
              <a:t>bydd</a:t>
            </a:r>
            <a:r>
              <a:rPr lang="en-GB" sz="1100" dirty="0"/>
              <a:t> y </a:t>
            </a:r>
            <a:r>
              <a:rPr lang="en-GB" sz="1100" dirty="0" err="1"/>
              <a:t>canlyniadau</a:t>
            </a:r>
            <a:endParaRPr lang="en-GB" sz="11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178E634-38C1-4882-A919-03F9F4FE4E7D}"/>
              </a:ext>
            </a:extLst>
          </p:cNvPr>
          <p:cNvSpPr txBox="1"/>
          <p:nvPr/>
        </p:nvSpPr>
        <p:spPr>
          <a:xfrm>
            <a:off x="4552423" y="4074237"/>
            <a:ext cx="394704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00" dirty="0"/>
          </a:p>
          <a:p>
            <a:pPr algn="ctr"/>
            <a:r>
              <a:rPr lang="en-GB" sz="1000" dirty="0"/>
              <a:t>Fel </a:t>
            </a:r>
            <a:r>
              <a:rPr lang="en-GB" sz="1000" dirty="0" err="1"/>
              <a:t>mae</a:t>
            </a:r>
            <a:r>
              <a:rPr lang="en-GB" sz="1000" dirty="0"/>
              <a:t> </a:t>
            </a:r>
            <a:r>
              <a:rPr lang="en-GB" sz="1000" dirty="0" err="1"/>
              <a:t>dosbarth</a:t>
            </a:r>
            <a:r>
              <a:rPr lang="en-GB" sz="1000" dirty="0"/>
              <a:t> </a:t>
            </a:r>
            <a:r>
              <a:rPr lang="en-GB" sz="1000" dirty="0" err="1"/>
              <a:t>wedi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</a:t>
            </a:r>
            <a:r>
              <a:rPr lang="en-GB" sz="1000" dirty="0" err="1"/>
              <a:t>eu</a:t>
            </a:r>
            <a:r>
              <a:rPr lang="en-GB" sz="1000" dirty="0"/>
              <a:t> </a:t>
            </a:r>
            <a:r>
              <a:rPr lang="en-GB" sz="1000" dirty="0" err="1"/>
              <a:t>sefydlu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</a:t>
            </a:r>
            <a:r>
              <a:rPr lang="en-GB" sz="1000" dirty="0" err="1"/>
              <a:t>effaith</a:t>
            </a:r>
            <a:r>
              <a:rPr lang="en-GB" sz="1000" dirty="0"/>
              <a:t> </a:t>
            </a:r>
            <a:r>
              <a:rPr lang="en-GB" sz="1000" dirty="0" err="1"/>
              <a:t>enfawr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sut</a:t>
            </a:r>
            <a:r>
              <a:rPr lang="en-GB" sz="1000" dirty="0"/>
              <a:t> </a:t>
            </a:r>
            <a:r>
              <a:rPr lang="en-GB" sz="1000" dirty="0" err="1"/>
              <a:t>mae</a:t>
            </a:r>
            <a:r>
              <a:rPr lang="en-GB" sz="1000" dirty="0"/>
              <a:t> plant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dysgu</a:t>
            </a:r>
            <a:r>
              <a:rPr lang="en-GB" sz="1000" dirty="0"/>
              <a:t> (Ames a Archer, 1988). Mae </a:t>
            </a:r>
            <a:r>
              <a:rPr lang="en-GB" sz="1000" dirty="0" err="1"/>
              <a:t>ymchwil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dangos</a:t>
            </a:r>
            <a:r>
              <a:rPr lang="en-GB" sz="1000" dirty="0"/>
              <a:t> bod </a:t>
            </a:r>
            <a:r>
              <a:rPr lang="en-GB" sz="1000" dirty="0" err="1"/>
              <a:t>hyn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gallu</a:t>
            </a:r>
            <a:r>
              <a:rPr lang="en-GB" sz="1000" dirty="0"/>
              <a:t> </a:t>
            </a:r>
            <a:r>
              <a:rPr lang="en-GB" sz="1000" dirty="0" err="1"/>
              <a:t>effeithio</a:t>
            </a:r>
            <a:r>
              <a:rPr lang="en-GB" sz="1000" dirty="0"/>
              <a:t> </a:t>
            </a:r>
            <a:r>
              <a:rPr lang="en-GB" sz="1000" dirty="0" err="1"/>
              <a:t>perfformiad</a:t>
            </a:r>
            <a:r>
              <a:rPr lang="en-GB" sz="1000" dirty="0"/>
              <a:t> plant </a:t>
            </a:r>
            <a:r>
              <a:rPr lang="en-GB" sz="1000" dirty="0" err="1"/>
              <a:t>gan</a:t>
            </a:r>
            <a:r>
              <a:rPr lang="en-GB" sz="1000" dirty="0"/>
              <a:t> 16% (Janelle Cox, 2019). </a:t>
            </a:r>
          </a:p>
          <a:p>
            <a:endParaRPr lang="en-GB" sz="1000" dirty="0"/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/>
              <a:t>Er </a:t>
            </a:r>
            <a:r>
              <a:rPr lang="en-GB" sz="1000" dirty="0" err="1"/>
              <a:t>mwyn</a:t>
            </a:r>
            <a:r>
              <a:rPr lang="en-GB" sz="1000" dirty="0"/>
              <a:t> </a:t>
            </a:r>
            <a:r>
              <a:rPr lang="en-GB" sz="1000" dirty="0" err="1"/>
              <a:t>cymorth</a:t>
            </a:r>
            <a:r>
              <a:rPr lang="en-GB" sz="1000" dirty="0"/>
              <a:t> y plant, </a:t>
            </a:r>
            <a:r>
              <a:rPr lang="en-GB" sz="1000" dirty="0" err="1"/>
              <a:t>mae’r</a:t>
            </a:r>
            <a:r>
              <a:rPr lang="en-GB" sz="1000" dirty="0"/>
              <a:t> </a:t>
            </a:r>
            <a:r>
              <a:rPr lang="en-GB" sz="1000" dirty="0" err="1"/>
              <a:t>ysgol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:</a:t>
            </a:r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 err="1"/>
              <a:t>rhoi</a:t>
            </a:r>
            <a:r>
              <a:rPr lang="en-GB" sz="1000" dirty="0"/>
              <a:t> </a:t>
            </a:r>
            <a:r>
              <a:rPr lang="en-GB" sz="1000" dirty="0" err="1"/>
              <a:t>posteri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y </a:t>
            </a:r>
            <a:r>
              <a:rPr lang="en-GB" sz="1000" dirty="0" err="1"/>
              <a:t>wal</a:t>
            </a:r>
            <a:r>
              <a:rPr lang="en-GB" sz="1000" dirty="0"/>
              <a:t> </a:t>
            </a:r>
            <a:r>
              <a:rPr lang="en-GB" sz="1000" dirty="0" err="1"/>
              <a:t>gan</a:t>
            </a:r>
            <a:r>
              <a:rPr lang="en-GB" sz="1000" dirty="0"/>
              <a:t> </a:t>
            </a:r>
            <a:r>
              <a:rPr lang="en-GB" sz="1000" dirty="0" err="1"/>
              <a:t>eu</a:t>
            </a:r>
            <a:r>
              <a:rPr lang="en-GB" sz="1000" dirty="0"/>
              <a:t> bod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gwneud</a:t>
            </a:r>
            <a:r>
              <a:rPr lang="en-GB" sz="1000" dirty="0"/>
              <a:t> </a:t>
            </a:r>
            <a:r>
              <a:rPr lang="en-GB" sz="1000" dirty="0" err="1"/>
              <a:t>i’r</a:t>
            </a:r>
            <a:r>
              <a:rPr lang="en-GB" sz="1000" dirty="0"/>
              <a:t> </a:t>
            </a:r>
            <a:r>
              <a:rPr lang="en-GB" sz="1000" dirty="0" err="1"/>
              <a:t>amgylchedd</a:t>
            </a:r>
            <a:r>
              <a:rPr lang="en-GB" sz="1000" dirty="0"/>
              <a:t> 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ystafell</a:t>
            </a:r>
            <a:r>
              <a:rPr lang="en-GB" sz="1000" dirty="0"/>
              <a:t> </a:t>
            </a:r>
            <a:r>
              <a:rPr lang="en-GB" sz="1000" dirty="0" err="1"/>
              <a:t>dosbarth</a:t>
            </a:r>
            <a:r>
              <a:rPr lang="en-GB" sz="1000" dirty="0"/>
              <a:t> bod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fwy</a:t>
            </a:r>
            <a:r>
              <a:rPr lang="en-GB" sz="1000" dirty="0"/>
              <a:t> </a:t>
            </a:r>
            <a:r>
              <a:rPr lang="en-GB" sz="1000" dirty="0" err="1"/>
              <a:t>gwahoddgar</a:t>
            </a:r>
            <a:r>
              <a:rPr lang="en-GB" sz="1000" dirty="0"/>
              <a:t> a </a:t>
            </a:r>
            <a:r>
              <a:rPr lang="en-GB" sz="1000" dirty="0" err="1"/>
              <a:t>chynyddu</a:t>
            </a:r>
            <a:r>
              <a:rPr lang="en-GB" sz="1000" dirty="0"/>
              <a:t> </a:t>
            </a:r>
            <a:r>
              <a:rPr lang="en-GB" sz="1000" dirty="0" err="1"/>
              <a:t>dysgu</a:t>
            </a:r>
            <a:r>
              <a:rPr lang="en-GB" sz="1000" dirty="0"/>
              <a:t>.</a:t>
            </a:r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 err="1"/>
              <a:t>Labelu</a:t>
            </a:r>
            <a:r>
              <a:rPr lang="en-GB" sz="1000" dirty="0"/>
              <a:t> </a:t>
            </a:r>
            <a:r>
              <a:rPr lang="en-GB" sz="1000" dirty="0" err="1"/>
              <a:t>bocsau</a:t>
            </a:r>
            <a:r>
              <a:rPr lang="en-GB" sz="1000" dirty="0"/>
              <a:t>- </a:t>
            </a:r>
            <a:r>
              <a:rPr lang="en-GB" sz="1000" dirty="0" err="1"/>
              <a:t>mae</a:t>
            </a:r>
            <a:r>
              <a:rPr lang="en-GB" sz="1000" dirty="0"/>
              <a:t> </a:t>
            </a:r>
            <a:r>
              <a:rPr lang="en-GB" sz="1000" dirty="0" err="1"/>
              <a:t>hyn</a:t>
            </a:r>
            <a:r>
              <a:rPr lang="en-GB" sz="1000" dirty="0"/>
              <a:t> </a:t>
            </a:r>
            <a:r>
              <a:rPr lang="en-GB" sz="1000" dirty="0" err="1"/>
              <a:t>annog</a:t>
            </a:r>
            <a:r>
              <a:rPr lang="en-GB" sz="1000" dirty="0"/>
              <a:t> </a:t>
            </a:r>
            <a:r>
              <a:rPr lang="en-GB" sz="1000" dirty="0" err="1"/>
              <a:t>trefn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y plant a </a:t>
            </a:r>
            <a:r>
              <a:rPr lang="en-GB" sz="1000" dirty="0" err="1"/>
              <a:t>rhoi</a:t>
            </a:r>
            <a:r>
              <a:rPr lang="en-GB" sz="1000" dirty="0"/>
              <a:t> </a:t>
            </a:r>
            <a:r>
              <a:rPr lang="en-GB" sz="1000" dirty="0" err="1"/>
              <a:t>cyfrifoldebau</a:t>
            </a:r>
            <a:r>
              <a:rPr lang="en-GB" sz="1000" dirty="0"/>
              <a:t> </a:t>
            </a:r>
            <a:r>
              <a:rPr lang="en-GB" sz="1000" dirty="0" err="1"/>
              <a:t>Iddyn</a:t>
            </a:r>
            <a:r>
              <a:rPr lang="en-GB" sz="1000" dirty="0"/>
              <a:t> </a:t>
            </a:r>
            <a:r>
              <a:rPr lang="en-GB" sz="1000" dirty="0" err="1"/>
              <a:t>nhw</a:t>
            </a:r>
            <a:r>
              <a:rPr lang="en-GB" sz="1000" dirty="0"/>
              <a:t>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droi</a:t>
            </a:r>
            <a:r>
              <a:rPr lang="en-GB" sz="1000" dirty="0"/>
              <a:t> </a:t>
            </a:r>
            <a:r>
              <a:rPr lang="en-GB" sz="1000" dirty="0" err="1"/>
              <a:t>ei</a:t>
            </a:r>
            <a:r>
              <a:rPr lang="en-GB" sz="1000" dirty="0"/>
              <a:t> </a:t>
            </a:r>
            <a:r>
              <a:rPr lang="en-GB" sz="1000" dirty="0" err="1"/>
              <a:t>gwaith</a:t>
            </a:r>
            <a:r>
              <a:rPr lang="en-GB" sz="1000" dirty="0"/>
              <a:t> </a:t>
            </a:r>
            <a:r>
              <a:rPr lang="en-GB" sz="1000" dirty="0" err="1"/>
              <a:t>gadw</a:t>
            </a:r>
            <a:r>
              <a:rPr lang="en-GB" sz="1000" dirty="0"/>
              <a:t>.</a:t>
            </a:r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 err="1"/>
              <a:t>Rhoi</a:t>
            </a:r>
            <a:r>
              <a:rPr lang="en-GB" sz="1000" dirty="0"/>
              <a:t> </a:t>
            </a:r>
            <a:r>
              <a:rPr lang="en-GB" sz="1000" dirty="0" err="1"/>
              <a:t>gwaith</a:t>
            </a:r>
            <a:r>
              <a:rPr lang="en-GB" sz="1000" dirty="0"/>
              <a:t> y plant </a:t>
            </a:r>
            <a:r>
              <a:rPr lang="en-GB" sz="1000" dirty="0" err="1"/>
              <a:t>ar</a:t>
            </a:r>
            <a:r>
              <a:rPr lang="en-GB" sz="1000" dirty="0"/>
              <a:t> y </a:t>
            </a:r>
            <a:r>
              <a:rPr lang="en-GB" sz="1000" dirty="0" err="1"/>
              <a:t>wal</a:t>
            </a:r>
            <a:r>
              <a:rPr lang="en-GB" sz="1000" dirty="0"/>
              <a:t> er </a:t>
            </a:r>
            <a:r>
              <a:rPr lang="en-GB" sz="1000" dirty="0" err="1"/>
              <a:t>mwyn</a:t>
            </a:r>
            <a:r>
              <a:rPr lang="en-GB" sz="1000" dirty="0"/>
              <a:t> </a:t>
            </a:r>
            <a:r>
              <a:rPr lang="en-GB" sz="1000" dirty="0" err="1"/>
              <a:t>gwneud</a:t>
            </a:r>
            <a:r>
              <a:rPr lang="en-GB" sz="1000" dirty="0"/>
              <a:t> </a:t>
            </a:r>
            <a:r>
              <a:rPr lang="en-GB" sz="1000" dirty="0" err="1"/>
              <a:t>iddo</a:t>
            </a:r>
            <a:r>
              <a:rPr lang="en-GB" sz="1000" dirty="0"/>
              <a:t> </a:t>
            </a:r>
            <a:r>
              <a:rPr lang="en-GB" sz="1000" dirty="0" err="1"/>
              <a:t>deimlo</a:t>
            </a:r>
            <a:r>
              <a:rPr lang="en-GB" sz="1000" dirty="0"/>
              <a:t> </a:t>
            </a:r>
            <a:r>
              <a:rPr lang="en-GB" sz="1000" dirty="0" err="1"/>
              <a:t>rhan</a:t>
            </a:r>
            <a:r>
              <a:rPr lang="en-GB" sz="1000" dirty="0"/>
              <a:t> </a:t>
            </a:r>
            <a:r>
              <a:rPr lang="en-GB" sz="1000" dirty="0" err="1"/>
              <a:t>o’r</a:t>
            </a:r>
            <a:r>
              <a:rPr lang="en-GB" sz="1000" dirty="0"/>
              <a:t> </a:t>
            </a:r>
            <a:r>
              <a:rPr lang="en-GB" sz="1000" dirty="0" err="1"/>
              <a:t>ysgol</a:t>
            </a:r>
            <a:r>
              <a:rPr lang="en-GB" sz="1000" dirty="0"/>
              <a:t> ac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annog</a:t>
            </a:r>
            <a:r>
              <a:rPr lang="en-GB" sz="1000" dirty="0"/>
              <a:t> </a:t>
            </a:r>
            <a:r>
              <a:rPr lang="en-GB" sz="1000" dirty="0" err="1"/>
              <a:t>mwy</a:t>
            </a:r>
            <a:r>
              <a:rPr lang="en-GB" sz="1000" dirty="0"/>
              <a:t> o </a:t>
            </a:r>
            <a:r>
              <a:rPr lang="en-GB" sz="1000" dirty="0" err="1"/>
              <a:t>blant</a:t>
            </a:r>
            <a:r>
              <a:rPr lang="en-GB" sz="1000" dirty="0"/>
              <a:t> </a:t>
            </a:r>
            <a:r>
              <a:rPr lang="en-GB" sz="1000" dirty="0" err="1"/>
              <a:t>llwyddo</a:t>
            </a:r>
            <a:r>
              <a:rPr lang="en-GB" sz="1000" dirty="0"/>
              <a:t>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 </a:t>
            </a:r>
            <a:r>
              <a:rPr lang="en-GB" sz="1000" dirty="0" err="1"/>
              <a:t>ei</a:t>
            </a:r>
            <a:r>
              <a:rPr lang="en-GB" sz="1000" dirty="0"/>
              <a:t> </a:t>
            </a:r>
            <a:r>
              <a:rPr lang="en-GB" sz="1000" dirty="0" err="1"/>
              <a:t>gwaith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y </a:t>
            </a:r>
            <a:r>
              <a:rPr lang="en-GB" sz="1000" dirty="0" err="1"/>
              <a:t>wal</a:t>
            </a:r>
            <a:r>
              <a:rPr lang="en-GB" sz="1000" dirty="0"/>
              <a:t> </a:t>
            </a:r>
            <a:r>
              <a:rPr lang="en-GB" sz="1000" dirty="0" err="1"/>
              <a:t>hefyd</a:t>
            </a:r>
            <a:r>
              <a:rPr lang="en-GB" sz="1000" dirty="0"/>
              <a:t>.</a:t>
            </a:r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/>
              <a:t>Mae pop </a:t>
            </a:r>
            <a:r>
              <a:rPr lang="en-GB" sz="1000" dirty="0" err="1"/>
              <a:t>gweithgaredd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cornel, </a:t>
            </a:r>
            <a:r>
              <a:rPr lang="en-GB" sz="1000" dirty="0" err="1"/>
              <a:t>mae</a:t>
            </a:r>
            <a:r>
              <a:rPr lang="en-GB" sz="1000" dirty="0"/>
              <a:t> </a:t>
            </a:r>
            <a:r>
              <a:rPr lang="en-GB" sz="1000" dirty="0" err="1"/>
              <a:t>hyn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gwneud</a:t>
            </a:r>
            <a:r>
              <a:rPr lang="en-GB" sz="1000" dirty="0"/>
              <a:t> </a:t>
            </a:r>
            <a:r>
              <a:rPr lang="en-GB" sz="1000" dirty="0" err="1"/>
              <a:t>i’r</a:t>
            </a:r>
            <a:r>
              <a:rPr lang="en-GB" sz="1000" dirty="0"/>
              <a:t> plant </a:t>
            </a:r>
            <a:r>
              <a:rPr lang="en-GB" sz="1000" dirty="0" err="1"/>
              <a:t>teimlo’n</a:t>
            </a:r>
            <a:r>
              <a:rPr lang="en-GB" sz="1000" dirty="0"/>
              <a:t> </a:t>
            </a:r>
            <a:r>
              <a:rPr lang="en-GB" sz="1000" dirty="0" err="1"/>
              <a:t>rhydd</a:t>
            </a:r>
            <a:r>
              <a:rPr lang="en-GB" sz="1000" dirty="0"/>
              <a:t> a </a:t>
            </a:r>
            <a:r>
              <a:rPr lang="en-GB" sz="1000" dirty="0" err="1"/>
              <a:t>theimlodd</a:t>
            </a:r>
            <a:r>
              <a:rPr lang="en-GB" sz="1000" dirty="0"/>
              <a:t> </a:t>
            </a:r>
            <a:r>
              <a:rPr lang="en-GB" sz="1000" dirty="0" err="1"/>
              <a:t>ei</a:t>
            </a:r>
            <a:r>
              <a:rPr lang="en-GB" sz="1000" dirty="0"/>
              <a:t> </a:t>
            </a:r>
            <a:r>
              <a:rPr lang="en-GB" sz="1000" dirty="0" err="1"/>
              <a:t>fod</a:t>
            </a:r>
            <a:r>
              <a:rPr lang="en-GB" sz="1000" dirty="0"/>
              <a:t> </a:t>
            </a:r>
            <a:r>
              <a:rPr lang="en-GB" sz="1000" dirty="0" err="1"/>
              <a:t>gallu</a:t>
            </a:r>
            <a:r>
              <a:rPr lang="en-GB" sz="1000" dirty="0"/>
              <a:t> </a:t>
            </a:r>
            <a:r>
              <a:rPr lang="en-GB" sz="1000" dirty="0" err="1"/>
              <a:t>gwneud</a:t>
            </a:r>
            <a:r>
              <a:rPr lang="en-GB" sz="1000" dirty="0"/>
              <a:t> </a:t>
            </a:r>
            <a:r>
              <a:rPr lang="en-GB" sz="1000" dirty="0" err="1"/>
              <a:t>dewisiadau</a:t>
            </a:r>
            <a:r>
              <a:rPr lang="en-GB" sz="1000" dirty="0"/>
              <a:t> </a:t>
            </a:r>
            <a:r>
              <a:rPr lang="en-GB" sz="1000" dirty="0" err="1"/>
              <a:t>ei</a:t>
            </a:r>
            <a:r>
              <a:rPr lang="en-GB" sz="1000" dirty="0"/>
              <a:t> </a:t>
            </a:r>
            <a:r>
              <a:rPr lang="en-GB" sz="1000" dirty="0" err="1"/>
              <a:t>hun</a:t>
            </a:r>
            <a:r>
              <a:rPr lang="en-GB" sz="1000" dirty="0"/>
              <a:t>. </a:t>
            </a:r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 err="1"/>
              <a:t>Dathlu</a:t>
            </a:r>
            <a:r>
              <a:rPr lang="en-GB" sz="1000" dirty="0"/>
              <a:t> </a:t>
            </a:r>
            <a:r>
              <a:rPr lang="en-GB" sz="1000" dirty="0" err="1"/>
              <a:t>gwaith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wythnos</a:t>
            </a:r>
            <a:r>
              <a:rPr lang="en-GB" sz="1000" dirty="0"/>
              <a:t> er </a:t>
            </a:r>
            <a:r>
              <a:rPr lang="en-GB" sz="1000" dirty="0" err="1"/>
              <a:t>mwyn</a:t>
            </a:r>
            <a:r>
              <a:rPr lang="en-GB" sz="1000" dirty="0"/>
              <a:t> </a:t>
            </a:r>
            <a:r>
              <a:rPr lang="en-GB" sz="1000" dirty="0" err="1"/>
              <a:t>annog</a:t>
            </a:r>
            <a:r>
              <a:rPr lang="en-GB" sz="1000" dirty="0"/>
              <a:t> plant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anelu</a:t>
            </a:r>
            <a:r>
              <a:rPr lang="en-GB" sz="1000" dirty="0"/>
              <a:t> at </a:t>
            </a:r>
            <a:r>
              <a:rPr lang="en-GB" sz="1000" dirty="0" err="1"/>
              <a:t>safon</a:t>
            </a:r>
            <a:r>
              <a:rPr lang="en-GB" sz="1000" dirty="0"/>
              <a:t> </a:t>
            </a:r>
            <a:r>
              <a:rPr lang="en-GB" sz="1000" dirty="0" err="1"/>
              <a:t>uchel</a:t>
            </a:r>
            <a:r>
              <a:rPr lang="en-GB" sz="1000" dirty="0"/>
              <a:t>. </a:t>
            </a:r>
            <a:r>
              <a:rPr lang="en-GB" sz="1000" dirty="0" err="1"/>
              <a:t>Wrth</a:t>
            </a:r>
            <a:r>
              <a:rPr lang="en-GB" sz="1000" dirty="0"/>
              <a:t> </a:t>
            </a:r>
            <a:r>
              <a:rPr lang="en-GB" sz="1000" dirty="0" err="1"/>
              <a:t>ennill</a:t>
            </a:r>
            <a:r>
              <a:rPr lang="en-GB" sz="1000" dirty="0"/>
              <a:t> </a:t>
            </a:r>
            <a:r>
              <a:rPr lang="en-GB" sz="1000" dirty="0" err="1"/>
              <a:t>bydd</a:t>
            </a:r>
            <a:r>
              <a:rPr lang="en-GB" sz="1000" dirty="0"/>
              <a:t> plant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teimlo’n</a:t>
            </a:r>
            <a:r>
              <a:rPr lang="en-GB" sz="1000" dirty="0"/>
              <a:t> </a:t>
            </a:r>
            <a:r>
              <a:rPr lang="en-GB" sz="1000" dirty="0" err="1"/>
              <a:t>arbennig</a:t>
            </a:r>
            <a:r>
              <a:rPr lang="en-GB" sz="1000" dirty="0"/>
              <a:t> a </a:t>
            </a:r>
            <a:r>
              <a:rPr lang="en-GB" sz="1000" dirty="0" err="1"/>
              <a:t>pwysig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ysgol</a:t>
            </a:r>
            <a:r>
              <a:rPr lang="en-GB" sz="1000" dirty="0"/>
              <a:t> </a:t>
            </a:r>
            <a:r>
              <a:rPr lang="en-GB" sz="1000" dirty="0" err="1"/>
              <a:t>sy’n</a:t>
            </a:r>
            <a:r>
              <a:rPr lang="en-GB" sz="1000" dirty="0"/>
              <a:t> </a:t>
            </a:r>
            <a:r>
              <a:rPr lang="en-GB" sz="1000" dirty="0" err="1"/>
              <a:t>cynyddu</a:t>
            </a:r>
            <a:r>
              <a:rPr lang="en-GB" sz="1000" dirty="0"/>
              <a:t> </a:t>
            </a:r>
            <a:r>
              <a:rPr lang="en-GB" sz="1000" dirty="0" err="1"/>
              <a:t>eu</a:t>
            </a:r>
            <a:r>
              <a:rPr lang="en-GB" sz="1000" dirty="0"/>
              <a:t> </a:t>
            </a:r>
            <a:r>
              <a:rPr lang="en-GB" sz="1000" dirty="0" err="1"/>
              <a:t>hyder</a:t>
            </a:r>
            <a:r>
              <a:rPr lang="en-GB" sz="1000" dirty="0"/>
              <a:t>.</a:t>
            </a:r>
          </a:p>
          <a:p>
            <a:pPr marL="93805" indent="-93805">
              <a:buClr>
                <a:srgbClr val="FFFFFF"/>
              </a:buClr>
              <a:buSzPct val="200000"/>
              <a:buFont typeface="Arial" panose="020B0604020202020204" pitchFamily="34" charset="0"/>
              <a:buChar char="•"/>
            </a:pP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ddechrau’r</a:t>
            </a:r>
            <a:r>
              <a:rPr lang="en-GB" sz="1000" dirty="0"/>
              <a:t> </a:t>
            </a:r>
            <a:r>
              <a:rPr lang="en-GB" sz="1000" dirty="0" err="1"/>
              <a:t>tymor</a:t>
            </a:r>
            <a:r>
              <a:rPr lang="en-GB" sz="1000" dirty="0"/>
              <a:t> </a:t>
            </a:r>
            <a:r>
              <a:rPr lang="en-GB" sz="1000" dirty="0" err="1"/>
              <a:t>bydd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athrawon</a:t>
            </a:r>
            <a:r>
              <a:rPr lang="en-GB" sz="1000" dirty="0"/>
              <a:t> a </a:t>
            </a:r>
            <a:r>
              <a:rPr lang="en-GB" sz="1000" dirty="0" err="1"/>
              <a:t>phlant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eistedd</a:t>
            </a:r>
            <a:r>
              <a:rPr lang="en-GB" sz="1000" dirty="0"/>
              <a:t> </a:t>
            </a:r>
            <a:r>
              <a:rPr lang="en-GB" sz="1000" dirty="0" err="1"/>
              <a:t>lawr</a:t>
            </a:r>
            <a:r>
              <a:rPr lang="en-GB" sz="1000" dirty="0"/>
              <a:t> a </a:t>
            </a:r>
            <a:r>
              <a:rPr lang="en-GB" sz="1000" dirty="0" err="1"/>
              <a:t>thrafod</a:t>
            </a:r>
            <a:r>
              <a:rPr lang="en-GB" sz="1000" dirty="0"/>
              <a:t> pa </a:t>
            </a:r>
            <a:r>
              <a:rPr lang="en-GB" sz="1000" dirty="0" err="1"/>
              <a:t>reolau</a:t>
            </a:r>
            <a:r>
              <a:rPr lang="en-GB" sz="1000" dirty="0"/>
              <a:t> </a:t>
            </a:r>
            <a:r>
              <a:rPr lang="en-GB" sz="1000" dirty="0" err="1"/>
              <a:t>dylai</a:t>
            </a:r>
            <a:r>
              <a:rPr lang="en-GB" sz="1000" dirty="0"/>
              <a:t> </a:t>
            </a:r>
            <a:r>
              <a:rPr lang="en-GB" sz="1000" dirty="0" err="1"/>
              <a:t>fod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y </a:t>
            </a:r>
            <a:r>
              <a:rPr lang="en-GB" sz="1000" dirty="0" err="1"/>
              <a:t>dosbarth</a:t>
            </a:r>
            <a:r>
              <a:rPr lang="en-GB" sz="1000" dirty="0"/>
              <a:t>. </a:t>
            </a:r>
            <a:r>
              <a:rPr lang="en-GB" sz="1000" dirty="0" err="1"/>
              <a:t>Caniatáu</a:t>
            </a:r>
            <a:r>
              <a:rPr lang="en-GB" sz="1000" dirty="0"/>
              <a:t> </a:t>
            </a:r>
            <a:r>
              <a:rPr lang="en-GB" sz="1000" dirty="0" err="1"/>
              <a:t>hyn</a:t>
            </a:r>
            <a:r>
              <a:rPr lang="en-GB" sz="1000" dirty="0"/>
              <a:t>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blant</a:t>
            </a:r>
            <a:r>
              <a:rPr lang="en-GB" sz="1000" dirty="0"/>
              <a:t> </a:t>
            </a:r>
            <a:r>
              <a:rPr lang="en-GB" sz="1000" dirty="0" err="1"/>
              <a:t>rhoi</a:t>
            </a:r>
            <a:r>
              <a:rPr lang="en-GB" sz="1000" dirty="0"/>
              <a:t> </a:t>
            </a:r>
            <a:r>
              <a:rPr lang="en-GB" sz="1000" dirty="0" err="1"/>
              <a:t>eu</a:t>
            </a:r>
            <a:r>
              <a:rPr lang="en-GB" sz="1000" dirty="0"/>
              <a:t> barn </a:t>
            </a:r>
            <a:r>
              <a:rPr lang="en-GB" sz="1000" dirty="0" err="1"/>
              <a:t>nhw</a:t>
            </a:r>
            <a:r>
              <a:rPr lang="en-GB" sz="1000" dirty="0"/>
              <a:t> a </a:t>
            </a:r>
            <a:r>
              <a:rPr lang="en-GB" sz="1000" dirty="0" err="1"/>
              <a:t>bydd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adlewyrchu</a:t>
            </a:r>
            <a:r>
              <a:rPr lang="en-GB" sz="1000" dirty="0"/>
              <a:t> </a:t>
            </a:r>
            <a:r>
              <a:rPr lang="en-GB" sz="1000" dirty="0" err="1"/>
              <a:t>llais</a:t>
            </a:r>
            <a:r>
              <a:rPr lang="en-GB" sz="1000" dirty="0"/>
              <a:t> y </a:t>
            </a:r>
            <a:r>
              <a:rPr lang="en-GB" sz="1000" dirty="0" err="1"/>
              <a:t>dysgwyr</a:t>
            </a:r>
            <a:r>
              <a:rPr lang="en-GB" sz="1000" dirty="0"/>
              <a:t>. </a:t>
            </a:r>
            <a:r>
              <a:rPr lang="en-GB" sz="1000" dirty="0" err="1"/>
              <a:t>Yna</a:t>
            </a:r>
            <a:r>
              <a:rPr lang="en-GB" sz="1000" dirty="0"/>
              <a:t> </a:t>
            </a:r>
            <a:r>
              <a:rPr lang="en-GB" sz="1000" dirty="0" err="1"/>
              <a:t>bydd</a:t>
            </a:r>
            <a:r>
              <a:rPr lang="en-GB" sz="1000" dirty="0"/>
              <a:t> y </a:t>
            </a:r>
            <a:r>
              <a:rPr lang="en-GB" sz="1000" dirty="0" err="1"/>
              <a:t>rheolau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mynd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y </a:t>
            </a:r>
            <a:r>
              <a:rPr lang="en-GB" sz="1000" dirty="0" err="1"/>
              <a:t>wal</a:t>
            </a:r>
            <a:r>
              <a:rPr lang="en-GB" sz="1000" dirty="0"/>
              <a:t>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bawb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 </a:t>
            </a:r>
            <a:r>
              <a:rPr lang="en-GB" sz="1000" dirty="0" err="1"/>
              <a:t>gweld</a:t>
            </a:r>
            <a:r>
              <a:rPr lang="en-GB" sz="1000" dirty="0"/>
              <a:t> er </a:t>
            </a:r>
            <a:r>
              <a:rPr lang="en-GB" sz="1000" dirty="0" err="1"/>
              <a:t>mwyn</a:t>
            </a:r>
            <a:r>
              <a:rPr lang="en-GB" sz="1000" dirty="0"/>
              <a:t> </a:t>
            </a:r>
            <a:r>
              <a:rPr lang="en-GB" sz="1000" dirty="0" err="1"/>
              <a:t>cyfeirio</a:t>
            </a:r>
            <a:r>
              <a:rPr lang="en-GB" sz="1000" dirty="0"/>
              <a:t> </a:t>
            </a:r>
            <a:r>
              <a:rPr lang="en-GB" sz="1000" dirty="0" err="1"/>
              <a:t>nol</a:t>
            </a:r>
            <a:r>
              <a:rPr lang="en-GB" sz="1000" dirty="0"/>
              <a:t> pan </a:t>
            </a:r>
            <a:r>
              <a:rPr lang="en-GB" sz="1000" dirty="0" err="1"/>
              <a:t>fydd</a:t>
            </a:r>
            <a:r>
              <a:rPr lang="en-GB" sz="1000" dirty="0"/>
              <a:t> </a:t>
            </a:r>
            <a:r>
              <a:rPr lang="en-GB" sz="1000" dirty="0" err="1"/>
              <a:t>angen</a:t>
            </a:r>
            <a:r>
              <a:rPr lang="en-GB" sz="1000" dirty="0"/>
              <a:t>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6A1C4CE-12AF-46AE-91B1-BFF7CD636FE7}"/>
              </a:ext>
            </a:extLst>
          </p:cNvPr>
          <p:cNvSpPr txBox="1"/>
          <p:nvPr/>
        </p:nvSpPr>
        <p:spPr>
          <a:xfrm>
            <a:off x="-3175" y="4453503"/>
            <a:ext cx="4493229" cy="5001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/>
              <a:t>“</a:t>
            </a:r>
            <a:r>
              <a:rPr lang="en-GB" sz="1100" b="1" dirty="0" err="1"/>
              <a:t>Mae’r</a:t>
            </a:r>
            <a:r>
              <a:rPr lang="en-GB" sz="1100" b="1" dirty="0"/>
              <a:t> </a:t>
            </a:r>
            <a:r>
              <a:rPr lang="en-GB" sz="1100" b="1" dirty="0" err="1"/>
              <a:t>perthynas</a:t>
            </a:r>
            <a:r>
              <a:rPr lang="en-GB" sz="1100" b="1" dirty="0"/>
              <a:t> </a:t>
            </a:r>
            <a:r>
              <a:rPr lang="en-GB" sz="1100" b="1" dirty="0" err="1"/>
              <a:t>waith</a:t>
            </a:r>
            <a:r>
              <a:rPr lang="en-GB" sz="1100" b="1" dirty="0"/>
              <a:t> </a:t>
            </a:r>
            <a:r>
              <a:rPr lang="en-GB" sz="1100" b="1" dirty="0" err="1"/>
              <a:t>dda</a:t>
            </a:r>
            <a:r>
              <a:rPr lang="en-GB" sz="1100" b="1" dirty="0"/>
              <a:t> </a:t>
            </a:r>
            <a:r>
              <a:rPr lang="en-GB" sz="1100" b="1" dirty="0" err="1"/>
              <a:t>rhwng</a:t>
            </a:r>
            <a:r>
              <a:rPr lang="en-GB" sz="1100" b="1" dirty="0"/>
              <a:t> y </a:t>
            </a:r>
            <a:r>
              <a:rPr lang="en-GB" sz="1100" b="1" dirty="0" err="1"/>
              <a:t>disgyblion</a:t>
            </a:r>
            <a:r>
              <a:rPr lang="en-GB" sz="1100" b="1" dirty="0"/>
              <a:t> </a:t>
            </a:r>
            <a:r>
              <a:rPr lang="en-GB" sz="1100" b="1" dirty="0" err="1"/>
              <a:t>a’r</a:t>
            </a:r>
            <a:r>
              <a:rPr lang="en-GB" sz="1100" b="1" dirty="0"/>
              <a:t> staff </a:t>
            </a:r>
            <a:r>
              <a:rPr lang="en-GB" sz="1100" b="1" dirty="0" err="1"/>
              <a:t>yn</a:t>
            </a:r>
            <a:r>
              <a:rPr lang="en-GB" sz="1100" b="1" dirty="0"/>
              <a:t> </a:t>
            </a:r>
            <a:r>
              <a:rPr lang="en-GB" sz="1100" b="1" dirty="0" err="1"/>
              <a:t>nodwedd</a:t>
            </a:r>
            <a:r>
              <a:rPr lang="en-GB" sz="1100" b="1" dirty="0"/>
              <a:t> </a:t>
            </a:r>
            <a:r>
              <a:rPr lang="en-GB" sz="1100" b="1" dirty="0" err="1"/>
              <a:t>gref</a:t>
            </a:r>
            <a:r>
              <a:rPr lang="en-GB" sz="1100" b="1" dirty="0"/>
              <a:t> o </a:t>
            </a:r>
            <a:r>
              <a:rPr lang="en-GB" sz="1100" b="1" dirty="0" err="1"/>
              <a:t>fywyd</a:t>
            </a:r>
            <a:r>
              <a:rPr lang="en-GB" sz="1100" b="1" dirty="0"/>
              <a:t> a</a:t>
            </a:r>
          </a:p>
          <a:p>
            <a:pPr algn="ctr"/>
            <a:r>
              <a:rPr lang="en-GB" sz="1100" b="1" dirty="0"/>
              <a:t> </a:t>
            </a:r>
            <a:r>
              <a:rPr lang="en-GB" sz="1100" b="1" dirty="0" err="1"/>
              <a:t>gwaith</a:t>
            </a:r>
            <a:r>
              <a:rPr lang="en-GB" sz="1100" b="1" dirty="0"/>
              <a:t> </a:t>
            </a:r>
            <a:r>
              <a:rPr lang="en-GB" sz="1100" b="1" dirty="0" err="1"/>
              <a:t>yr</a:t>
            </a:r>
            <a:r>
              <a:rPr lang="en-GB" sz="1100" b="1" dirty="0"/>
              <a:t> </a:t>
            </a:r>
            <a:r>
              <a:rPr lang="en-GB" sz="1100" b="1" dirty="0" err="1"/>
              <a:t>ysgol</a:t>
            </a:r>
            <a:r>
              <a:rPr lang="en-GB" sz="1100" b="1" dirty="0"/>
              <a:t>” (</a:t>
            </a:r>
            <a:r>
              <a:rPr lang="en-GB" sz="1100" b="1" dirty="0" err="1"/>
              <a:t>Adroddiad</a:t>
            </a:r>
            <a:r>
              <a:rPr lang="en-GB" sz="1100" b="1" dirty="0"/>
              <a:t> </a:t>
            </a:r>
            <a:r>
              <a:rPr lang="en-GB" sz="1100" b="1" dirty="0" err="1"/>
              <a:t>estyn</a:t>
            </a:r>
            <a:r>
              <a:rPr lang="en-GB" sz="1100" b="1" dirty="0"/>
              <a:t>, 2018). 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 err="1"/>
              <a:t>Cyflwynwyd</a:t>
            </a:r>
            <a:r>
              <a:rPr lang="en-GB" sz="1100" dirty="0"/>
              <a:t> </a:t>
            </a:r>
            <a:r>
              <a:rPr lang="en-GB" sz="1100" dirty="0" err="1"/>
              <a:t>cyngor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</a:t>
            </a:r>
            <a:r>
              <a:rPr lang="en-GB" sz="1100" dirty="0" err="1"/>
              <a:t>hawl</a:t>
            </a:r>
            <a:r>
              <a:rPr lang="en-GB" sz="1100" dirty="0"/>
              <a:t> y mis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rhan</a:t>
            </a:r>
            <a:r>
              <a:rPr lang="en-GB" sz="1100" dirty="0"/>
              <a:t> o </a:t>
            </a:r>
            <a:r>
              <a:rPr lang="en-GB" sz="1100" dirty="0" err="1"/>
              <a:t>gynllun</a:t>
            </a:r>
            <a:r>
              <a:rPr lang="en-GB" sz="1100" dirty="0"/>
              <a:t> </a:t>
            </a:r>
            <a:r>
              <a:rPr lang="en-GB" sz="1100" dirty="0" err="1"/>
              <a:t>hawliau’r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. </a:t>
            </a:r>
            <a:r>
              <a:rPr lang="en-GB" sz="1100" dirty="0" err="1"/>
              <a:t>Bydd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hatgyfnerthu’n</a:t>
            </a:r>
            <a:r>
              <a:rPr lang="en-GB" sz="1100" dirty="0"/>
              <a:t> </a:t>
            </a:r>
            <a:r>
              <a:rPr lang="en-GB" sz="1100" dirty="0" err="1"/>
              <a:t>aml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gwersi</a:t>
            </a:r>
            <a:r>
              <a:rPr lang="en-GB" sz="1100" dirty="0"/>
              <a:t> ac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posteri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y </a:t>
            </a:r>
            <a:r>
              <a:rPr lang="en-GB" sz="1100" dirty="0" err="1"/>
              <a:t>wal</a:t>
            </a:r>
            <a:r>
              <a:rPr lang="en-GB" sz="1100" dirty="0"/>
              <a:t> o </a:t>
            </a:r>
            <a:r>
              <a:rPr lang="en-GB" sz="1100" dirty="0" err="1"/>
              <a:t>amgylch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. O </a:t>
            </a:r>
            <a:r>
              <a:rPr lang="en-GB" sz="1100" dirty="0" err="1"/>
              <a:t>ganlyniad</a:t>
            </a:r>
            <a:r>
              <a:rPr lang="en-GB" sz="1100" dirty="0"/>
              <a:t> </a:t>
            </a:r>
            <a:r>
              <a:rPr lang="en-GB" sz="1100" dirty="0" err="1"/>
              <a:t>bydd</a:t>
            </a:r>
            <a:r>
              <a:rPr lang="en-GB" sz="1100" dirty="0"/>
              <a:t> y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deall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ddinasyddion</a:t>
            </a:r>
            <a:r>
              <a:rPr lang="en-GB" sz="1100" dirty="0"/>
              <a:t> teg, </a:t>
            </a:r>
            <a:r>
              <a:rPr lang="en-GB" sz="1100" dirty="0" err="1"/>
              <a:t>cyfiawn</a:t>
            </a:r>
            <a:r>
              <a:rPr lang="en-GB" sz="1100" dirty="0"/>
              <a:t> a da.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darparu</a:t>
            </a:r>
            <a:r>
              <a:rPr lang="en-GB" sz="1100" dirty="0"/>
              <a:t> </a:t>
            </a:r>
            <a:r>
              <a:rPr lang="en-GB" sz="1100" dirty="0" err="1"/>
              <a:t>cynllun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</a:t>
            </a:r>
            <a:r>
              <a:rPr lang="en-GB" sz="1100" dirty="0" err="1"/>
              <a:t>bersonol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bob </a:t>
            </a:r>
            <a:r>
              <a:rPr lang="en-GB" sz="1100" dirty="0" err="1"/>
              <a:t>plentyn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cynnwys</a:t>
            </a:r>
            <a:r>
              <a:rPr lang="en-GB" sz="1100" dirty="0"/>
              <a:t> </a:t>
            </a:r>
            <a:r>
              <a:rPr lang="en-GB" sz="1100" dirty="0" err="1"/>
              <a:t>agweddau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cydraddoldeb</a:t>
            </a:r>
            <a:r>
              <a:rPr lang="en-GB" sz="1100" dirty="0"/>
              <a:t>, parch a </a:t>
            </a:r>
            <a:r>
              <a:rPr lang="en-GB" sz="1100" dirty="0" err="1"/>
              <a:t>goddefgarwch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effeithiol</a:t>
            </a:r>
            <a:r>
              <a:rPr lang="en-GB" sz="1100" dirty="0"/>
              <a:t>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athrawon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hyrwyddo</a:t>
            </a:r>
            <a:r>
              <a:rPr lang="en-GB" sz="1100" dirty="0"/>
              <a:t> </a:t>
            </a:r>
            <a:r>
              <a:rPr lang="en-GB" sz="1100" dirty="0" err="1"/>
              <a:t>llais</a:t>
            </a:r>
            <a:r>
              <a:rPr lang="en-GB" sz="1100" dirty="0"/>
              <a:t> y </a:t>
            </a:r>
            <a:r>
              <a:rPr lang="en-GB" sz="1100" dirty="0" err="1"/>
              <a:t>disgybl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dosbarth</a:t>
            </a:r>
            <a:r>
              <a:rPr lang="en-GB" sz="1100" dirty="0"/>
              <a:t>.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ddechrau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term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athrawon</a:t>
            </a:r>
            <a:r>
              <a:rPr lang="en-GB" sz="1100" dirty="0"/>
              <a:t> </a:t>
            </a:r>
            <a:r>
              <a:rPr lang="en-GB" sz="1100" dirty="0" err="1"/>
              <a:t>a’r</a:t>
            </a:r>
            <a:r>
              <a:rPr lang="en-GB" sz="1100" dirty="0"/>
              <a:t> </a:t>
            </a:r>
            <a:r>
              <a:rPr lang="en-GB" sz="1100" dirty="0" err="1"/>
              <a:t>dysgwyr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eistedd</a:t>
            </a:r>
            <a:r>
              <a:rPr lang="en-GB" sz="1100" dirty="0"/>
              <a:t> </a:t>
            </a:r>
            <a:r>
              <a:rPr lang="en-GB" sz="1100" dirty="0" err="1"/>
              <a:t>lawr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drafod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maen</a:t>
            </a:r>
            <a:r>
              <a:rPr lang="en-GB" sz="1100" dirty="0"/>
              <a:t> </a:t>
            </a:r>
            <a:r>
              <a:rPr lang="en-GB" sz="1100" dirty="0" err="1"/>
              <a:t>nhw</a:t>
            </a:r>
            <a:r>
              <a:rPr lang="en-GB" sz="1100" dirty="0"/>
              <a:t> </a:t>
            </a:r>
            <a:r>
              <a:rPr lang="en-GB" sz="1100" dirty="0" err="1"/>
              <a:t>angen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thema</a:t>
            </a:r>
            <a:r>
              <a:rPr lang="en-GB" sz="1100" dirty="0"/>
              <a:t> </a:t>
            </a:r>
            <a:r>
              <a:rPr lang="en-GB" sz="1100" dirty="0" err="1"/>
              <a:t>benodol</a:t>
            </a:r>
            <a:r>
              <a:rPr lang="en-GB" sz="1100" dirty="0"/>
              <a:t> </a:t>
            </a:r>
            <a:r>
              <a:rPr lang="en-GB" sz="1100" dirty="0" err="1"/>
              <a:t>sy’n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plant </a:t>
            </a:r>
            <a:r>
              <a:rPr lang="en-GB" sz="1100" dirty="0" err="1"/>
              <a:t>teimlo</a:t>
            </a:r>
            <a:r>
              <a:rPr lang="en-GB" sz="1100" dirty="0"/>
              <a:t> </a:t>
            </a:r>
            <a:r>
              <a:rPr lang="en-GB" sz="1100" dirty="0" err="1"/>
              <a:t>rhan</a:t>
            </a:r>
            <a:r>
              <a:rPr lang="en-GB" sz="1100" dirty="0"/>
              <a:t> </a:t>
            </a:r>
            <a:r>
              <a:rPr lang="en-GB" sz="1100" dirty="0" err="1"/>
              <a:t>o’i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 err="1"/>
              <a:t>Mae’r</a:t>
            </a:r>
            <a:r>
              <a:rPr lang="en-GB" sz="1100" dirty="0"/>
              <a:t>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asesu</a:t>
            </a:r>
            <a:r>
              <a:rPr lang="en-GB" sz="1100" dirty="0"/>
              <a:t>  </a:t>
            </a:r>
            <a:r>
              <a:rPr lang="en-GB" sz="1100" dirty="0" err="1"/>
              <a:t>pob</a:t>
            </a:r>
            <a:r>
              <a:rPr lang="en-GB" sz="1100" dirty="0"/>
              <a:t> term er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darganfod</a:t>
            </a:r>
            <a:r>
              <a:rPr lang="en-GB" sz="1100" dirty="0"/>
              <a:t>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maen</a:t>
            </a:r>
            <a:r>
              <a:rPr lang="en-GB" sz="1100" dirty="0"/>
              <a:t> </a:t>
            </a:r>
            <a:r>
              <a:rPr lang="en-GB" sz="1100" dirty="0" err="1"/>
              <a:t>nhw’n</a:t>
            </a:r>
            <a:r>
              <a:rPr lang="en-GB" sz="1100" dirty="0"/>
              <a:t> </a:t>
            </a:r>
            <a:r>
              <a:rPr lang="en-GB" sz="1100" dirty="0" err="1"/>
              <a:t>dysgu’n</a:t>
            </a:r>
            <a:r>
              <a:rPr lang="en-GB" sz="1100" dirty="0"/>
              <a:t> </a:t>
            </a:r>
            <a:r>
              <a:rPr lang="en-GB" sz="1100" dirty="0" err="1"/>
              <a:t>gorau</a:t>
            </a:r>
            <a:r>
              <a:rPr lang="en-GB" sz="1100" dirty="0"/>
              <a:t> er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cyflwyno</a:t>
            </a:r>
            <a:r>
              <a:rPr lang="en-GB" sz="1100" dirty="0"/>
              <a:t> </a:t>
            </a:r>
            <a:r>
              <a:rPr lang="en-GB" sz="1100" dirty="0" err="1"/>
              <a:t>amryw</a:t>
            </a:r>
            <a:r>
              <a:rPr lang="en-GB" sz="1100" dirty="0"/>
              <a:t> o </a:t>
            </a:r>
            <a:r>
              <a:rPr lang="en-GB" sz="1100" dirty="0" err="1"/>
              <a:t>ddulliau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 </a:t>
            </a:r>
            <a:r>
              <a:rPr lang="en-GB" sz="1100" dirty="0" err="1"/>
              <a:t>sy’n</a:t>
            </a:r>
            <a:r>
              <a:rPr lang="en-GB" sz="1100" dirty="0"/>
              <a:t> </a:t>
            </a:r>
            <a:r>
              <a:rPr lang="en-GB" sz="1100" dirty="0" err="1"/>
              <a:t>berthnasol</a:t>
            </a:r>
            <a:r>
              <a:rPr lang="en-GB" sz="1100" dirty="0"/>
              <a:t> </a:t>
            </a:r>
            <a:r>
              <a:rPr lang="en-GB" sz="1100" dirty="0" err="1"/>
              <a:t>iddyn</a:t>
            </a:r>
            <a:r>
              <a:rPr lang="en-GB" sz="1100" dirty="0"/>
              <a:t> </a:t>
            </a:r>
            <a:r>
              <a:rPr lang="en-GB" sz="1100" dirty="0" err="1"/>
              <a:t>nhw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athrawon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rhoi</a:t>
            </a:r>
            <a:r>
              <a:rPr lang="en-GB" sz="1100" dirty="0"/>
              <a:t> </a:t>
            </a:r>
            <a:r>
              <a:rPr lang="en-GB" sz="1100" dirty="0" err="1"/>
              <a:t>sylwadau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gyflawni</a:t>
            </a:r>
            <a:r>
              <a:rPr lang="en-GB" sz="1100" dirty="0"/>
              <a:t> </a:t>
            </a:r>
            <a:r>
              <a:rPr lang="en-GB" sz="1100" dirty="0" err="1"/>
              <a:t>gwaith</a:t>
            </a:r>
            <a:r>
              <a:rPr lang="en-GB" sz="1100" dirty="0"/>
              <a:t> o </a:t>
            </a:r>
            <a:r>
              <a:rPr lang="en-GB" sz="1100" dirty="0" err="1"/>
              <a:t>safon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.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bydd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monitor </a:t>
            </a:r>
            <a:r>
              <a:rPr lang="en-GB" sz="1100" dirty="0" err="1"/>
              <a:t>i</a:t>
            </a:r>
            <a:r>
              <a:rPr lang="en-GB" sz="1100" dirty="0"/>
              <a:t> weld </a:t>
            </a:r>
            <a:r>
              <a:rPr lang="en-GB" sz="1100" dirty="0" err="1"/>
              <a:t>cynnydd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er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bod </a:t>
            </a:r>
            <a:r>
              <a:rPr lang="en-GB" sz="1100" dirty="0" err="1"/>
              <a:t>nhw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cyrraedd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targedau</a:t>
            </a:r>
            <a:r>
              <a:rPr lang="en-GB" sz="1100" dirty="0"/>
              <a:t>. Mae </a:t>
            </a:r>
            <a:r>
              <a:rPr lang="en-GB" sz="1100" dirty="0" err="1"/>
              <a:t>gan</a:t>
            </a:r>
            <a:r>
              <a:rPr lang="en-GB" sz="1100" dirty="0"/>
              <a:t> bob </a:t>
            </a:r>
            <a:r>
              <a:rPr lang="en-GB" sz="1100" dirty="0" err="1"/>
              <a:t>disgybl</a:t>
            </a:r>
            <a:r>
              <a:rPr lang="en-GB" sz="1100" dirty="0"/>
              <a:t> </a:t>
            </a:r>
            <a:r>
              <a:rPr lang="en-GB" sz="1100" dirty="0" err="1"/>
              <a:t>gynllun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</a:t>
            </a:r>
            <a:r>
              <a:rPr lang="en-GB" sz="1100" dirty="0" err="1"/>
              <a:t>unigol</a:t>
            </a:r>
            <a:r>
              <a:rPr lang="en-GB" sz="1100" dirty="0"/>
              <a:t> </a:t>
            </a:r>
            <a:r>
              <a:rPr lang="en-GB" sz="1100" dirty="0" err="1"/>
              <a:t>sy’n</a:t>
            </a:r>
            <a:r>
              <a:rPr lang="en-GB" sz="1100" dirty="0"/>
              <a:t> </a:t>
            </a:r>
            <a:r>
              <a:rPr lang="en-GB" sz="1100" dirty="0" err="1"/>
              <a:t>cynnwys</a:t>
            </a:r>
            <a:r>
              <a:rPr lang="en-GB" sz="1100" dirty="0"/>
              <a:t> </a:t>
            </a:r>
            <a:r>
              <a:rPr lang="en-GB" sz="1100" dirty="0" err="1"/>
              <a:t>targedau</a:t>
            </a:r>
            <a:r>
              <a:rPr lang="en-GB" sz="1100" dirty="0"/>
              <a:t> addas a </a:t>
            </a:r>
            <a:r>
              <a:rPr lang="en-GB" sz="1100" dirty="0" err="1"/>
              <a:t>mesuradwy</a:t>
            </a:r>
            <a:r>
              <a:rPr lang="en-GB" sz="1100" dirty="0"/>
              <a:t>.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cyflwyno</a:t>
            </a:r>
            <a:r>
              <a:rPr lang="en-GB" sz="1100" dirty="0"/>
              <a:t> </a:t>
            </a:r>
            <a:r>
              <a:rPr lang="en-GB" sz="1100" dirty="0" err="1"/>
              <a:t>cynllun</a:t>
            </a:r>
            <a:r>
              <a:rPr lang="en-GB" sz="1100" dirty="0"/>
              <a:t> </a:t>
            </a:r>
            <a:r>
              <a:rPr lang="en-GB" sz="1100" dirty="0" err="1"/>
              <a:t>gloywu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er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gwella</a:t>
            </a:r>
            <a:r>
              <a:rPr lang="en-GB" sz="1100" dirty="0"/>
              <a:t> </a:t>
            </a:r>
            <a:r>
              <a:rPr lang="en-GB" sz="1100" dirty="0" err="1"/>
              <a:t>sgiliau</a:t>
            </a:r>
            <a:r>
              <a:rPr lang="en-GB" sz="1100" dirty="0"/>
              <a:t> </a:t>
            </a:r>
            <a:r>
              <a:rPr lang="en-GB" sz="1100" dirty="0" err="1"/>
              <a:t>llafar</a:t>
            </a:r>
            <a:r>
              <a:rPr lang="en-GB" sz="1100" dirty="0"/>
              <a:t> ac </a:t>
            </a:r>
            <a:r>
              <a:rPr lang="en-GB" sz="1100" dirty="0" err="1"/>
              <a:t>ysgrifennu</a:t>
            </a:r>
            <a:r>
              <a:rPr lang="en-GB" sz="1100" dirty="0"/>
              <a:t>.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galluogi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</a:t>
            </a:r>
            <a:r>
              <a:rPr lang="en-GB" sz="1100" dirty="0" err="1"/>
              <a:t>ymarfer</a:t>
            </a:r>
            <a:r>
              <a:rPr lang="en-GB" sz="1100" dirty="0"/>
              <a:t> </a:t>
            </a:r>
            <a:r>
              <a:rPr lang="en-GB" sz="1100" dirty="0" err="1"/>
              <a:t>patrymau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</a:t>
            </a:r>
            <a:r>
              <a:rPr lang="en-GB" sz="1100" dirty="0" err="1"/>
              <a:t>gywir</a:t>
            </a:r>
            <a:r>
              <a:rPr lang="en-GB" sz="1100" dirty="0"/>
              <a:t> ac </a:t>
            </a:r>
            <a:r>
              <a:rPr lang="en-GB" sz="1100" dirty="0" err="1"/>
              <a:t>ymarfer</a:t>
            </a:r>
            <a:r>
              <a:rPr lang="en-GB" sz="1100" dirty="0"/>
              <a:t> </a:t>
            </a:r>
            <a:r>
              <a:rPr lang="en-GB" sz="1100" dirty="0" err="1"/>
              <a:t>geirfa</a:t>
            </a:r>
            <a:r>
              <a:rPr lang="en-GB" sz="1100" dirty="0"/>
              <a:t> Cymraeg. 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athrawon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cefnogi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gynnal</a:t>
            </a:r>
            <a:r>
              <a:rPr lang="en-GB" sz="1100" dirty="0"/>
              <a:t> </a:t>
            </a:r>
            <a:r>
              <a:rPr lang="en-GB" sz="1100" dirty="0" err="1"/>
              <a:t>grŵp</a:t>
            </a:r>
            <a:r>
              <a:rPr lang="en-GB" sz="1100" dirty="0"/>
              <a:t> </a:t>
            </a:r>
            <a:r>
              <a:rPr lang="en-GB" sz="1100" dirty="0" err="1"/>
              <a:t>darllen</a:t>
            </a:r>
            <a:r>
              <a:rPr lang="en-GB" sz="1100" dirty="0"/>
              <a:t>. 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100" dirty="0" err="1"/>
              <a:t>Mae’r</a:t>
            </a:r>
            <a:r>
              <a:rPr lang="en-GB" sz="1100" dirty="0"/>
              <a:t> staff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gwella</a:t>
            </a:r>
            <a:r>
              <a:rPr lang="en-GB" sz="1100" dirty="0"/>
              <a:t> </a:t>
            </a:r>
            <a:r>
              <a:rPr lang="en-GB" sz="1100" dirty="0" err="1"/>
              <a:t>lles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</a:t>
            </a:r>
            <a:r>
              <a:rPr lang="en-GB" sz="1100" dirty="0" err="1"/>
              <a:t>a’u</a:t>
            </a:r>
            <a:r>
              <a:rPr lang="en-GB" sz="1100" dirty="0"/>
              <a:t> </a:t>
            </a:r>
            <a:r>
              <a:rPr lang="en-GB" sz="1100" dirty="0" err="1"/>
              <a:t>teuluoedd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</a:t>
            </a:r>
            <a:r>
              <a:rPr lang="en-GB" sz="1100" dirty="0" err="1"/>
              <a:t>adnoddau</a:t>
            </a:r>
            <a:r>
              <a:rPr lang="en-GB" sz="1100" dirty="0"/>
              <a:t> </a:t>
            </a:r>
            <a:r>
              <a:rPr lang="en-GB" sz="1100" dirty="0" err="1"/>
              <a:t>ychwanegol</a:t>
            </a:r>
            <a:r>
              <a:rPr lang="en-GB" sz="1100" dirty="0"/>
              <a:t> er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cefnogi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. </a:t>
            </a:r>
            <a:r>
              <a:rPr lang="en-GB" sz="1100" dirty="0" err="1"/>
              <a:t>Golyga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bydd</a:t>
            </a:r>
            <a:r>
              <a:rPr lang="en-GB" sz="1100" dirty="0"/>
              <a:t> y </a:t>
            </a:r>
            <a:r>
              <a:rPr lang="en-GB" sz="1100" dirty="0" err="1"/>
              <a:t>disgyblion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gwell</a:t>
            </a:r>
            <a:r>
              <a:rPr lang="en-GB" sz="1100" dirty="0"/>
              <a:t> </a:t>
            </a:r>
            <a:r>
              <a:rPr lang="en-GB" sz="1100" dirty="0" err="1"/>
              <a:t>cyfle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lwyddo</a:t>
            </a:r>
            <a:r>
              <a:rPr lang="en-GB" sz="1100" dirty="0"/>
              <a:t>.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69B29D53-C67C-43FD-B6AC-444B683E065A}"/>
              </a:ext>
            </a:extLst>
          </p:cNvPr>
          <p:cNvSpPr/>
          <p:nvPr/>
        </p:nvSpPr>
        <p:spPr>
          <a:xfrm>
            <a:off x="1192946" y="4198837"/>
            <a:ext cx="2100985" cy="265958"/>
          </a:xfrm>
          <a:prstGeom prst="rect">
            <a:avLst/>
          </a:prstGeom>
          <a:solidFill>
            <a:schemeClr val="bg1"/>
          </a:solidFill>
        </p:spPr>
        <p:txBody>
          <a:bodyPr wrap="square" lIns="50027" tIns="25013" rIns="50027" bIns="25013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1400" b="1" u="sng" dirty="0" err="1">
                <a:ln/>
              </a:rPr>
              <a:t>Dylanwad</a:t>
            </a:r>
            <a:r>
              <a:rPr lang="en-US" sz="1400" b="1" u="sng" dirty="0">
                <a:ln/>
              </a:rPr>
              <a:t> staff a </a:t>
            </a:r>
            <a:r>
              <a:rPr lang="en-US" sz="1400" b="1" u="sng" dirty="0" err="1">
                <a:ln/>
              </a:rPr>
              <a:t>dysgwyr</a:t>
            </a:r>
            <a:endParaRPr lang="en-US" sz="1400" b="1" u="sng" dirty="0">
              <a:ln/>
            </a:endParaRPr>
          </a:p>
        </p:txBody>
      </p:sp>
      <p:graphicFrame>
        <p:nvGraphicFramePr>
          <p:cNvPr id="102" name="Diagram 101">
            <a:extLst>
              <a:ext uri="{FF2B5EF4-FFF2-40B4-BE49-F238E27FC236}">
                <a16:creationId xmlns:a16="http://schemas.microsoft.com/office/drawing/2014/main" id="{3F0776F5-5471-4A57-BDC3-4CD2D26547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1262380"/>
              </p:ext>
            </p:extLst>
          </p:nvPr>
        </p:nvGraphicFramePr>
        <p:xfrm>
          <a:off x="4099477" y="701292"/>
          <a:ext cx="4542570" cy="3093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7" name="TextBox 106">
            <a:extLst>
              <a:ext uri="{FF2B5EF4-FFF2-40B4-BE49-F238E27FC236}">
                <a16:creationId xmlns:a16="http://schemas.microsoft.com/office/drawing/2014/main" id="{24C360BA-6B0B-4FCB-9A3C-2B46F1269989}"/>
              </a:ext>
            </a:extLst>
          </p:cNvPr>
          <p:cNvSpPr txBox="1"/>
          <p:nvPr/>
        </p:nvSpPr>
        <p:spPr>
          <a:xfrm>
            <a:off x="1166307" y="1189963"/>
            <a:ext cx="2546607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Dylanwadau</a:t>
            </a:r>
            <a:r>
              <a:rPr lang="en-GB" sz="1400" b="1" u="sng" dirty="0"/>
              <a:t> </a:t>
            </a:r>
            <a:r>
              <a:rPr lang="en-GB" sz="1400" b="1" u="sng" dirty="0" err="1"/>
              <a:t>byw</a:t>
            </a:r>
            <a:r>
              <a:rPr lang="en-GB" sz="1400" b="1" u="sng" dirty="0"/>
              <a:t> </a:t>
            </a:r>
            <a:r>
              <a:rPr lang="en-GB" sz="1400" b="1" u="sng" dirty="0" err="1"/>
              <a:t>mewn</a:t>
            </a:r>
            <a:r>
              <a:rPr lang="en-GB" sz="1400" b="1" u="sng" dirty="0"/>
              <a:t> </a:t>
            </a:r>
            <a:r>
              <a:rPr lang="en-GB" sz="1400" b="1" u="sng" dirty="0" err="1"/>
              <a:t>Gymru</a:t>
            </a:r>
            <a:endParaRPr lang="en-GB" sz="1400" b="1" u="sng" dirty="0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E01995E5-DDBB-4C3B-91BE-E932B93E3804}"/>
              </a:ext>
            </a:extLst>
          </p:cNvPr>
          <p:cNvSpPr txBox="1"/>
          <p:nvPr/>
        </p:nvSpPr>
        <p:spPr>
          <a:xfrm>
            <a:off x="4434849" y="7406897"/>
            <a:ext cx="4268695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/>
              <a:t>Sut </a:t>
            </a:r>
            <a:r>
              <a:rPr lang="en-GB" sz="1400" b="1" u="sng" dirty="0" err="1"/>
              <a:t>mae’r</a:t>
            </a:r>
            <a:r>
              <a:rPr lang="en-GB" sz="1400" b="1" u="sng" dirty="0"/>
              <a:t> </a:t>
            </a:r>
            <a:r>
              <a:rPr lang="en-GB" sz="1400" b="1" u="sng" dirty="0" err="1"/>
              <a:t>cymuned</a:t>
            </a:r>
            <a:r>
              <a:rPr lang="en-GB" sz="1400" b="1" u="sng" dirty="0"/>
              <a:t> </a:t>
            </a:r>
            <a:r>
              <a:rPr lang="en-GB" sz="1400" b="1" u="sng" dirty="0" err="1"/>
              <a:t>yn</a:t>
            </a:r>
            <a:r>
              <a:rPr lang="en-GB" sz="1400" b="1" u="sng" dirty="0"/>
              <a:t> </a:t>
            </a:r>
            <a:r>
              <a:rPr lang="en-GB" sz="1400" b="1" u="sng" dirty="0" err="1"/>
              <a:t>cael</a:t>
            </a:r>
            <a:r>
              <a:rPr lang="en-GB" sz="1400" b="1" u="sng" dirty="0"/>
              <a:t> </a:t>
            </a:r>
            <a:r>
              <a:rPr lang="en-GB" sz="1400" b="1" u="sng" dirty="0" err="1"/>
              <a:t>dylanwas</a:t>
            </a:r>
            <a:r>
              <a:rPr lang="en-GB" sz="1400" b="1" u="sng" dirty="0"/>
              <a:t> </a:t>
            </a:r>
            <a:r>
              <a:rPr lang="en-GB" sz="1400" b="1" u="sng" dirty="0" err="1"/>
              <a:t>ar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</a:t>
            </a:r>
            <a:r>
              <a:rPr lang="en-GB" sz="1400" b="1" u="sng" dirty="0"/>
              <a:t> plant?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9C96A318-36BF-4ECC-839B-C8D46B89DC45}"/>
              </a:ext>
            </a:extLst>
          </p:cNvPr>
          <p:cNvSpPr txBox="1"/>
          <p:nvPr/>
        </p:nvSpPr>
        <p:spPr>
          <a:xfrm>
            <a:off x="9732911" y="3666558"/>
            <a:ext cx="1929530" cy="307777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Theori</a:t>
            </a:r>
            <a:r>
              <a:rPr lang="en-GB" sz="1400" b="1" u="sng" dirty="0"/>
              <a:t> Bronfenbrenner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8446F046-5AC7-46A0-B0E8-3BD0C775834B}"/>
              </a:ext>
            </a:extLst>
          </p:cNvPr>
          <p:cNvSpPr txBox="1"/>
          <p:nvPr/>
        </p:nvSpPr>
        <p:spPr>
          <a:xfrm>
            <a:off x="8686824" y="1134441"/>
            <a:ext cx="3597082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Cysylltiadau</a:t>
            </a:r>
            <a:r>
              <a:rPr lang="en-GB" sz="1400" b="1" u="sng" dirty="0"/>
              <a:t> </a:t>
            </a:r>
            <a:r>
              <a:rPr lang="en-GB" sz="1400" b="1" u="sng" dirty="0" err="1"/>
              <a:t>rhwyng</a:t>
            </a:r>
            <a:r>
              <a:rPr lang="en-GB" sz="1400" b="1" u="sng" dirty="0"/>
              <a:t> y </a:t>
            </a:r>
            <a:r>
              <a:rPr lang="en-GB" sz="1400" b="1" u="sng" dirty="0" err="1"/>
              <a:t>dysgwyr</a:t>
            </a:r>
            <a:r>
              <a:rPr lang="en-GB" sz="1400" b="1" u="sng" dirty="0"/>
              <a:t>, </a:t>
            </a:r>
            <a:r>
              <a:rPr lang="en-GB" sz="1400" b="1" u="sng" dirty="0" err="1"/>
              <a:t>ysgol</a:t>
            </a:r>
            <a:r>
              <a:rPr lang="en-GB" sz="1400" b="1" u="sng" dirty="0"/>
              <a:t> a </a:t>
            </a:r>
            <a:r>
              <a:rPr lang="en-GB" sz="1400" b="1" u="sng" dirty="0" err="1"/>
              <a:t>rheini</a:t>
            </a:r>
            <a:endParaRPr lang="en-GB" sz="1400" b="1" u="sng" dirty="0"/>
          </a:p>
        </p:txBody>
      </p:sp>
      <p:sp>
        <p:nvSpPr>
          <p:cNvPr id="121" name="Rectangle: Rounded Corners 120">
            <a:extLst>
              <a:ext uri="{FF2B5EF4-FFF2-40B4-BE49-F238E27FC236}">
                <a16:creationId xmlns:a16="http://schemas.microsoft.com/office/drawing/2014/main" id="{172F6DA9-472D-4771-BBDF-E716877454BE}"/>
              </a:ext>
            </a:extLst>
          </p:cNvPr>
          <p:cNvSpPr/>
          <p:nvPr/>
        </p:nvSpPr>
        <p:spPr>
          <a:xfrm>
            <a:off x="4587551" y="148337"/>
            <a:ext cx="4483884" cy="508314"/>
          </a:xfrm>
          <a:prstGeom prst="roundRect">
            <a:avLst/>
          </a:prstGeom>
          <a:solidFill>
            <a:srgbClr val="F4A2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C380C991-CCFD-4792-8A09-27D14ACDDD3D}"/>
              </a:ext>
            </a:extLst>
          </p:cNvPr>
          <p:cNvSpPr txBox="1"/>
          <p:nvPr/>
        </p:nvSpPr>
        <p:spPr>
          <a:xfrm>
            <a:off x="5406909" y="3948983"/>
            <a:ext cx="2280229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Dylanwadau</a:t>
            </a:r>
            <a:r>
              <a:rPr lang="en-GB" sz="1400" b="1" u="sng" dirty="0"/>
              <a:t> </a:t>
            </a:r>
            <a:r>
              <a:rPr lang="en-GB" sz="1400" b="1" u="sng" dirty="0" err="1"/>
              <a:t>yn</a:t>
            </a:r>
            <a:r>
              <a:rPr lang="en-GB" sz="1400" b="1" u="sng" dirty="0"/>
              <a:t> y </a:t>
            </a:r>
            <a:r>
              <a:rPr lang="en-GB" sz="1400" b="1" u="sng" dirty="0" err="1"/>
              <a:t>dosbarth</a:t>
            </a:r>
            <a:endParaRPr lang="en-GB" sz="1400" b="1" u="sng" dirty="0"/>
          </a:p>
        </p:txBody>
      </p:sp>
      <p:cxnSp>
        <p:nvCxnSpPr>
          <p:cNvPr id="118" name="Connector: Curved 117">
            <a:extLst>
              <a:ext uri="{FF2B5EF4-FFF2-40B4-BE49-F238E27FC236}">
                <a16:creationId xmlns:a16="http://schemas.microsoft.com/office/drawing/2014/main" id="{F423D28D-8EC5-4469-BB74-C0A3D5854542}"/>
              </a:ext>
            </a:extLst>
          </p:cNvPr>
          <p:cNvCxnSpPr>
            <a:cxnSpLocks/>
          </p:cNvCxnSpPr>
          <p:nvPr/>
        </p:nvCxnSpPr>
        <p:spPr>
          <a:xfrm>
            <a:off x="3710657" y="7929364"/>
            <a:ext cx="414755" cy="185223"/>
          </a:xfrm>
          <a:prstGeom prst="curvedConnector3">
            <a:avLst>
              <a:gd name="adj1" fmla="val 30365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2A158D3F-724E-4F6B-85D0-E0E9E3C052AE}"/>
              </a:ext>
            </a:extLst>
          </p:cNvPr>
          <p:cNvSpPr/>
          <p:nvPr/>
        </p:nvSpPr>
        <p:spPr>
          <a:xfrm>
            <a:off x="4689159" y="21061"/>
            <a:ext cx="4183128" cy="604512"/>
          </a:xfrm>
          <a:prstGeom prst="rect">
            <a:avLst/>
          </a:prstGeom>
          <a:noFill/>
          <a:ln>
            <a:noFill/>
          </a:ln>
        </p:spPr>
        <p:txBody>
          <a:bodyPr wrap="square" lIns="50027" tIns="25013" rIns="50027" bIns="25013">
            <a:spAutoFit/>
          </a:bodyPr>
          <a:lstStyle/>
          <a:p>
            <a:pPr algn="ctr"/>
            <a:r>
              <a:rPr lang="en-GB" sz="36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Dysgu</a:t>
            </a:r>
            <a:r>
              <a:rPr lang="en-GB" sz="36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wrth</a:t>
            </a:r>
            <a:r>
              <a:rPr lang="en-GB" sz="36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</a:t>
            </a:r>
            <a:r>
              <a:rPr lang="en-GB" sz="36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nhraed</a:t>
            </a:r>
            <a:r>
              <a:rPr lang="en-GB" sz="36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F1A0680-C6C4-48FD-A999-2C538441E95E}"/>
              </a:ext>
            </a:extLst>
          </p:cNvPr>
          <p:cNvSpPr txBox="1"/>
          <p:nvPr/>
        </p:nvSpPr>
        <p:spPr>
          <a:xfrm>
            <a:off x="8557668" y="3893196"/>
            <a:ext cx="413822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err="1"/>
              <a:t>Theori</a:t>
            </a:r>
            <a:r>
              <a:rPr lang="en-GB" sz="1000" dirty="0"/>
              <a:t> Bronfenbrenner (1992):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000" dirty="0" err="1"/>
              <a:t>adlewyrchu</a:t>
            </a:r>
            <a:r>
              <a:rPr lang="en-GB" sz="1000" dirty="0"/>
              <a:t> </a:t>
            </a:r>
            <a:r>
              <a:rPr lang="en-GB" sz="1000" dirty="0" err="1"/>
              <a:t>fod</a:t>
            </a:r>
            <a:r>
              <a:rPr lang="en-GB" sz="1000" dirty="0"/>
              <a:t> </a:t>
            </a:r>
            <a:r>
              <a:rPr lang="en-GB" sz="1000" dirty="0" err="1"/>
              <a:t>profiad</a:t>
            </a:r>
            <a:r>
              <a:rPr lang="en-GB" sz="1000" dirty="0"/>
              <a:t> </a:t>
            </a:r>
            <a:r>
              <a:rPr lang="en-GB" sz="1000" dirty="0" err="1"/>
              <a:t>mae’r</a:t>
            </a:r>
            <a:r>
              <a:rPr lang="en-GB" sz="1000" dirty="0"/>
              <a:t> </a:t>
            </a:r>
            <a:r>
              <a:rPr lang="en-GB" sz="1000" dirty="0" err="1"/>
              <a:t>plentyn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ysgol</a:t>
            </a:r>
            <a:r>
              <a:rPr lang="en-GB" sz="1000" dirty="0"/>
              <a:t>, </a:t>
            </a:r>
            <a:r>
              <a:rPr lang="en-GB" sz="1000" dirty="0" err="1"/>
              <a:t>cartref</a:t>
            </a:r>
            <a:r>
              <a:rPr lang="en-GB" sz="1000" dirty="0"/>
              <a:t> ac </a:t>
            </a:r>
            <a:r>
              <a:rPr lang="en-GB" sz="1000" dirty="0" err="1"/>
              <a:t>yn</a:t>
            </a:r>
            <a:r>
              <a:rPr lang="en-GB" sz="1000" dirty="0"/>
              <a:t> y </a:t>
            </a:r>
            <a:r>
              <a:rPr lang="en-GB" sz="1000" dirty="0" err="1"/>
              <a:t>gymuned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</a:t>
            </a:r>
            <a:r>
              <a:rPr lang="en-GB" sz="1000" dirty="0" err="1"/>
              <a:t>effaith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ddatblygiad</a:t>
            </a:r>
            <a:r>
              <a:rPr lang="en-GB" sz="1000" dirty="0"/>
              <a:t> </a:t>
            </a:r>
            <a:r>
              <a:rPr lang="en-GB" sz="1000" dirty="0" err="1"/>
              <a:t>plentyn</a:t>
            </a:r>
            <a:endParaRPr lang="en-GB" sz="1000" dirty="0"/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000" dirty="0"/>
              <a:t> </a:t>
            </a:r>
            <a:r>
              <a:rPr lang="en-GB" sz="1000" dirty="0" err="1"/>
              <a:t>Meddyliodd</a:t>
            </a:r>
            <a:r>
              <a:rPr lang="en-GB" sz="1000" dirty="0"/>
              <a:t> </a:t>
            </a:r>
            <a:r>
              <a:rPr lang="en-GB" sz="1000" dirty="0" err="1"/>
              <a:t>fod</a:t>
            </a:r>
            <a:r>
              <a:rPr lang="en-GB" sz="1000" dirty="0"/>
              <a:t> </a:t>
            </a:r>
            <a:r>
              <a:rPr lang="en-GB" sz="1000" dirty="0" err="1"/>
              <a:t>datblygiad</a:t>
            </a:r>
            <a:r>
              <a:rPr lang="en-GB" sz="1000" dirty="0"/>
              <a:t> </a:t>
            </a:r>
            <a:r>
              <a:rPr lang="en-GB" sz="1000" dirty="0" err="1"/>
              <a:t>plentyn</a:t>
            </a:r>
            <a:r>
              <a:rPr lang="en-GB" sz="1000" dirty="0"/>
              <a:t> </a:t>
            </a:r>
            <a:r>
              <a:rPr lang="en-GB" sz="1000" dirty="0" err="1"/>
              <a:t>fel</a:t>
            </a:r>
            <a:r>
              <a:rPr lang="en-GB" sz="1000" dirty="0"/>
              <a:t> </a:t>
            </a:r>
            <a:r>
              <a:rPr lang="en-GB" sz="1000" dirty="0" err="1"/>
              <a:t>cydweithrediad</a:t>
            </a:r>
            <a:r>
              <a:rPr lang="en-GB" sz="1000" dirty="0"/>
              <a:t> o 5 </a:t>
            </a:r>
            <a:r>
              <a:rPr lang="en-GB" sz="1000" dirty="0" err="1"/>
              <a:t>ecosystemau</a:t>
            </a:r>
            <a:r>
              <a:rPr lang="en-GB" sz="1000" dirty="0"/>
              <a:t>. 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000" dirty="0" err="1"/>
              <a:t>Wrth</a:t>
            </a:r>
            <a:r>
              <a:rPr lang="en-GB" sz="1000" dirty="0"/>
              <a:t> </a:t>
            </a:r>
            <a:r>
              <a:rPr lang="en-GB" sz="1000" dirty="0" err="1"/>
              <a:t>greu’r</a:t>
            </a:r>
            <a:r>
              <a:rPr lang="en-GB" sz="1000" dirty="0"/>
              <a:t> </a:t>
            </a:r>
            <a:r>
              <a:rPr lang="en-GB" sz="1000" dirty="0" err="1"/>
              <a:t>cwricwlwm</a:t>
            </a:r>
            <a:r>
              <a:rPr lang="en-GB" sz="1000" dirty="0"/>
              <a:t> </a:t>
            </a:r>
            <a:r>
              <a:rPr lang="en-GB" sz="1000" dirty="0" err="1"/>
              <a:t>mae</a:t>
            </a:r>
            <a:r>
              <a:rPr lang="en-GB" sz="1000" dirty="0"/>
              <a:t> </a:t>
            </a:r>
            <a:r>
              <a:rPr lang="en-GB" sz="1000" dirty="0" err="1"/>
              <a:t>rhaid</a:t>
            </a:r>
            <a:r>
              <a:rPr lang="en-GB" sz="1000" dirty="0"/>
              <a:t> bod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ymwybodol</a:t>
            </a:r>
            <a:r>
              <a:rPr lang="en-GB" sz="1000" dirty="0"/>
              <a:t> o </a:t>
            </a:r>
            <a:r>
              <a:rPr lang="en-GB" sz="1000" dirty="0" err="1"/>
              <a:t>anghenion</a:t>
            </a:r>
            <a:r>
              <a:rPr lang="en-GB" sz="1000" dirty="0"/>
              <a:t> y </a:t>
            </a:r>
            <a:r>
              <a:rPr lang="en-GB" sz="1000" dirty="0" err="1"/>
              <a:t>disgybl</a:t>
            </a:r>
            <a:r>
              <a:rPr lang="en-GB" sz="1000" dirty="0"/>
              <a:t>. </a:t>
            </a:r>
            <a:r>
              <a:rPr lang="en-GB" sz="1000" dirty="0" err="1"/>
              <a:t>Rhaid</a:t>
            </a:r>
            <a:r>
              <a:rPr lang="en-GB" sz="1000" dirty="0"/>
              <a:t> </a:t>
            </a:r>
            <a:r>
              <a:rPr lang="en-GB" sz="1000" dirty="0" err="1"/>
              <a:t>dadansoddi</a:t>
            </a:r>
            <a:r>
              <a:rPr lang="en-GB" sz="1000" dirty="0"/>
              <a:t> </a:t>
            </a:r>
            <a:r>
              <a:rPr lang="en-GB" sz="1000" dirty="0" err="1"/>
              <a:t>amgylchedd</a:t>
            </a:r>
            <a:r>
              <a:rPr lang="en-GB" sz="1000" dirty="0"/>
              <a:t> </a:t>
            </a:r>
            <a:r>
              <a:rPr lang="en-GB" sz="1000" dirty="0" err="1"/>
              <a:t>magodd</a:t>
            </a:r>
            <a:r>
              <a:rPr lang="en-GB" sz="1000" dirty="0"/>
              <a:t>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asesu’r</a:t>
            </a:r>
            <a:r>
              <a:rPr lang="en-GB" sz="1000" dirty="0"/>
              <a:t> </a:t>
            </a:r>
            <a:r>
              <a:rPr lang="en-GB" sz="1000" dirty="0" err="1"/>
              <a:t>gwahanol</a:t>
            </a:r>
            <a:r>
              <a:rPr lang="en-GB" sz="1000" dirty="0"/>
              <a:t> </a:t>
            </a:r>
            <a:r>
              <a:rPr lang="en-GB" sz="1000" dirty="0" err="1"/>
              <a:t>gyfleoedd</a:t>
            </a:r>
            <a:r>
              <a:rPr lang="en-GB" sz="1000" dirty="0"/>
              <a:t>/</a:t>
            </a:r>
            <a:r>
              <a:rPr lang="en-GB" sz="1000" dirty="0" err="1"/>
              <a:t>profiadau</a:t>
            </a:r>
            <a:r>
              <a:rPr lang="en-GB" sz="1000" dirty="0"/>
              <a:t> </a:t>
            </a:r>
            <a:r>
              <a:rPr lang="en-GB" sz="1000" dirty="0" err="1"/>
              <a:t>gan</a:t>
            </a:r>
            <a:r>
              <a:rPr lang="en-GB" sz="1000" dirty="0"/>
              <a:t> </a:t>
            </a:r>
            <a:r>
              <a:rPr lang="en-GB" sz="1000" dirty="0" err="1"/>
              <a:t>efallai</a:t>
            </a:r>
            <a:r>
              <a:rPr lang="en-GB" sz="1000" dirty="0"/>
              <a:t> </a:t>
            </a:r>
            <a:r>
              <a:rPr lang="en-GB" sz="1000" dirty="0" err="1"/>
              <a:t>gartrefi</a:t>
            </a:r>
            <a:r>
              <a:rPr lang="en-GB" sz="1000" dirty="0"/>
              <a:t> </a:t>
            </a:r>
            <a:r>
              <a:rPr lang="en-GB" sz="1000" dirty="0" err="1"/>
              <a:t>llai</a:t>
            </a:r>
            <a:r>
              <a:rPr lang="en-GB" sz="1000" dirty="0"/>
              <a:t> </a:t>
            </a:r>
            <a:r>
              <a:rPr lang="en-GB" sz="1000" dirty="0" err="1"/>
              <a:t>economaidd</a:t>
            </a:r>
            <a:r>
              <a:rPr lang="en-GB" sz="1000" dirty="0"/>
              <a:t> </a:t>
            </a:r>
            <a:r>
              <a:rPr lang="en-GB" sz="1000" dirty="0" err="1"/>
              <a:t>datblygedig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</a:t>
            </a:r>
            <a:r>
              <a:rPr lang="en-GB" sz="1000" dirty="0" err="1"/>
              <a:t>gwahanol</a:t>
            </a:r>
            <a:r>
              <a:rPr lang="en-GB" sz="1000" dirty="0"/>
              <a:t> </a:t>
            </a:r>
            <a:r>
              <a:rPr lang="en-GB" sz="1000" dirty="0" err="1"/>
              <a:t>gyfleoedd</a:t>
            </a:r>
            <a:r>
              <a:rPr lang="en-GB" sz="1000" dirty="0"/>
              <a:t> </a:t>
            </a:r>
            <a:r>
              <a:rPr lang="en-GB" sz="1000" dirty="0" err="1"/>
              <a:t>i’r</a:t>
            </a:r>
            <a:r>
              <a:rPr lang="en-GB" sz="1000" dirty="0"/>
              <a:t> </a:t>
            </a:r>
            <a:r>
              <a:rPr lang="en-GB" sz="1000" dirty="0" err="1"/>
              <a:t>llefydd</a:t>
            </a:r>
            <a:r>
              <a:rPr lang="en-GB" sz="1000" dirty="0"/>
              <a:t> </a:t>
            </a:r>
            <a:r>
              <a:rPr lang="en-GB" sz="1000" dirty="0" err="1"/>
              <a:t>sydd</a:t>
            </a:r>
            <a:r>
              <a:rPr lang="en-GB" sz="1000" dirty="0"/>
              <a:t> ag </a:t>
            </a:r>
            <a:r>
              <a:rPr lang="en-GB" sz="1000" dirty="0" err="1"/>
              <a:t>incwm</a:t>
            </a:r>
            <a:r>
              <a:rPr lang="en-GB" sz="1000" dirty="0"/>
              <a:t> </a:t>
            </a:r>
            <a:r>
              <a:rPr lang="en-GB" sz="1000" dirty="0" err="1"/>
              <a:t>uchel</a:t>
            </a:r>
            <a:r>
              <a:rPr lang="en-GB" sz="1000" dirty="0"/>
              <a:t> felly </a:t>
            </a:r>
            <a:r>
              <a:rPr lang="en-GB" sz="1000" dirty="0" err="1"/>
              <a:t>bydd</a:t>
            </a:r>
            <a:r>
              <a:rPr lang="en-GB" sz="1000" dirty="0"/>
              <a:t> </a:t>
            </a:r>
            <a:r>
              <a:rPr lang="en-GB" sz="1000" dirty="0" err="1"/>
              <a:t>ddim</a:t>
            </a:r>
            <a:r>
              <a:rPr lang="en-GB" sz="1000" dirty="0"/>
              <a:t> </a:t>
            </a:r>
            <a:r>
              <a:rPr lang="en-GB" sz="1000" dirty="0" err="1"/>
              <a:t>ond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gallu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y </a:t>
            </a:r>
            <a:r>
              <a:rPr lang="en-GB" sz="1000" dirty="0" err="1"/>
              <a:t>profiad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Ysgol. 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000" dirty="0" err="1"/>
              <a:t>Rhaid</a:t>
            </a:r>
            <a:r>
              <a:rPr lang="en-GB" sz="1000" dirty="0"/>
              <a:t> </a:t>
            </a:r>
            <a:r>
              <a:rPr lang="en-GB" sz="1000" dirty="0" err="1"/>
              <a:t>ystyried</a:t>
            </a:r>
            <a:r>
              <a:rPr lang="en-GB" sz="1000" dirty="0"/>
              <a:t> faint o </a:t>
            </a:r>
            <a:r>
              <a:rPr lang="en-GB" sz="1000" dirty="0" err="1"/>
              <a:t>gymorth</a:t>
            </a:r>
            <a:r>
              <a:rPr lang="en-GB" sz="1000" dirty="0"/>
              <a:t> </a:t>
            </a:r>
            <a:r>
              <a:rPr lang="en-GB" sz="1000" dirty="0" err="1"/>
              <a:t>mae’r</a:t>
            </a:r>
            <a:r>
              <a:rPr lang="en-GB" sz="1000" dirty="0"/>
              <a:t> </a:t>
            </a:r>
            <a:r>
              <a:rPr lang="en-GB" sz="1000" dirty="0" err="1"/>
              <a:t>plentyn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 </a:t>
            </a:r>
            <a:r>
              <a:rPr lang="en-GB" sz="1000" dirty="0" err="1"/>
              <a:t>tu</a:t>
            </a:r>
            <a:r>
              <a:rPr lang="en-GB" sz="1000" dirty="0"/>
              <a:t> </a:t>
            </a:r>
            <a:r>
              <a:rPr lang="en-GB" sz="1000" dirty="0" err="1"/>
              <a:t>allan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ysgol</a:t>
            </a:r>
            <a:r>
              <a:rPr lang="en-GB" sz="1000" dirty="0"/>
              <a:t>. Mae </a:t>
            </a:r>
            <a:r>
              <a:rPr lang="en-GB" sz="1000" dirty="0" err="1"/>
              <a:t>theori</a:t>
            </a:r>
            <a:r>
              <a:rPr lang="en-GB" sz="1000" dirty="0"/>
              <a:t> Bronfenbrenner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adlewyrchu'r</a:t>
            </a:r>
            <a:r>
              <a:rPr lang="en-GB" sz="1000" dirty="0"/>
              <a:t> </a:t>
            </a:r>
            <a:r>
              <a:rPr lang="en-GB" sz="1000" dirty="0" err="1"/>
              <a:t>ffaith</a:t>
            </a:r>
            <a:r>
              <a:rPr lang="en-GB" sz="1000" dirty="0"/>
              <a:t> bod </a:t>
            </a:r>
            <a:r>
              <a:rPr lang="en-GB" sz="1000" dirty="0" err="1"/>
              <a:t>cysylltiadau</a:t>
            </a:r>
            <a:r>
              <a:rPr lang="en-GB" sz="1000" dirty="0"/>
              <a:t> </a:t>
            </a:r>
            <a:r>
              <a:rPr lang="en-GB" sz="1000" dirty="0" err="1"/>
              <a:t>rhwng</a:t>
            </a:r>
            <a:r>
              <a:rPr lang="en-GB" sz="1000" dirty="0"/>
              <a:t> </a:t>
            </a:r>
            <a:r>
              <a:rPr lang="en-GB" sz="1000" dirty="0" err="1"/>
              <a:t>dysgwyr</a:t>
            </a:r>
            <a:r>
              <a:rPr lang="en-GB" sz="1000" dirty="0"/>
              <a:t>, </a:t>
            </a:r>
            <a:r>
              <a:rPr lang="en-GB" sz="1000" dirty="0" err="1"/>
              <a:t>ysgol</a:t>
            </a:r>
            <a:r>
              <a:rPr lang="en-GB" sz="1000" dirty="0"/>
              <a:t> </a:t>
            </a:r>
            <a:r>
              <a:rPr lang="en-GB" sz="1000" dirty="0" err="1"/>
              <a:t>a’r</a:t>
            </a:r>
            <a:r>
              <a:rPr lang="en-GB" sz="1000" dirty="0"/>
              <a:t> </a:t>
            </a:r>
            <a:r>
              <a:rPr lang="en-GB" sz="1000" dirty="0" err="1"/>
              <a:t>gymuned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gysylltiedig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gilydd</a:t>
            </a:r>
            <a:r>
              <a:rPr lang="en-GB" sz="1000" dirty="0"/>
              <a:t> er </a:t>
            </a:r>
            <a:r>
              <a:rPr lang="en-GB" sz="1000" dirty="0" err="1"/>
              <a:t>mwyn</a:t>
            </a:r>
            <a:r>
              <a:rPr lang="en-GB" sz="1000" dirty="0"/>
              <a:t> </a:t>
            </a:r>
            <a:r>
              <a:rPr lang="en-GB" sz="1000" dirty="0" err="1"/>
              <a:t>i’r</a:t>
            </a:r>
            <a:r>
              <a:rPr lang="en-GB" sz="1000" dirty="0"/>
              <a:t> plant </a:t>
            </a:r>
            <a:r>
              <a:rPr lang="en-GB" sz="1000" dirty="0" err="1"/>
              <a:t>llwyddo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ysgol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ddyfodol</a:t>
            </a:r>
            <a:r>
              <a:rPr lang="en-GB" sz="1000" dirty="0"/>
              <a:t>. Ni all y plant </a:t>
            </a:r>
            <a:r>
              <a:rPr lang="en-GB" sz="1000" dirty="0" err="1"/>
              <a:t>datblygu</a:t>
            </a:r>
            <a:r>
              <a:rPr lang="en-GB" sz="1000" dirty="0"/>
              <a:t> </a:t>
            </a:r>
            <a:r>
              <a:rPr lang="en-GB" sz="1000" dirty="0" err="1"/>
              <a:t>heb</a:t>
            </a:r>
            <a:r>
              <a:rPr lang="en-GB" sz="1000" dirty="0"/>
              <a:t> y 3 </a:t>
            </a:r>
            <a:r>
              <a:rPr lang="en-GB" sz="1000" dirty="0" err="1"/>
              <a:t>yma</a:t>
            </a:r>
            <a:r>
              <a:rPr lang="en-GB" sz="1000" dirty="0"/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3997A4-F972-48C9-BD13-C09446BCB49C}"/>
              </a:ext>
            </a:extLst>
          </p:cNvPr>
          <p:cNvSpPr txBox="1"/>
          <p:nvPr/>
        </p:nvSpPr>
        <p:spPr>
          <a:xfrm>
            <a:off x="4535988" y="7681546"/>
            <a:ext cx="40790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000" dirty="0"/>
              <a:t>Mae </a:t>
            </a:r>
            <a:r>
              <a:rPr lang="en-GB" sz="1000" dirty="0" err="1"/>
              <a:t>ymchwil</a:t>
            </a:r>
            <a:r>
              <a:rPr lang="en-GB" sz="1000" dirty="0"/>
              <a:t> </a:t>
            </a:r>
            <a:r>
              <a:rPr lang="en-GB" sz="1000" dirty="0" err="1"/>
              <a:t>wedi</a:t>
            </a:r>
            <a:r>
              <a:rPr lang="en-GB" sz="1000" dirty="0"/>
              <a:t> </a:t>
            </a:r>
            <a:r>
              <a:rPr lang="en-GB" sz="1000" dirty="0" err="1"/>
              <a:t>dangos</a:t>
            </a:r>
            <a:r>
              <a:rPr lang="en-GB" sz="1000" dirty="0"/>
              <a:t> </a:t>
            </a:r>
            <a:r>
              <a:rPr lang="en-GB" sz="1000" dirty="0" err="1"/>
              <a:t>fod</a:t>
            </a:r>
            <a:r>
              <a:rPr lang="en-GB" sz="1000" dirty="0"/>
              <a:t> </a:t>
            </a:r>
            <a:r>
              <a:rPr lang="en-GB" sz="1000" dirty="0" err="1"/>
              <a:t>cymuned</a:t>
            </a:r>
            <a:r>
              <a:rPr lang="en-GB" sz="1000" dirty="0"/>
              <a:t> </a:t>
            </a:r>
            <a:r>
              <a:rPr lang="en-GB" sz="1000" dirty="0" err="1"/>
              <a:t>sydd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buddsoddi</a:t>
            </a:r>
            <a:r>
              <a:rPr lang="en-GB" sz="1000" dirty="0"/>
              <a:t> </a:t>
            </a:r>
            <a:r>
              <a:rPr lang="en-GB" sz="1000" dirty="0" err="1"/>
              <a:t>mewn</a:t>
            </a:r>
            <a:r>
              <a:rPr lang="en-GB" sz="1000" dirty="0"/>
              <a:t> </a:t>
            </a:r>
            <a:r>
              <a:rPr lang="en-GB" sz="1000" dirty="0" err="1"/>
              <a:t>dysgu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gwella</a:t>
            </a:r>
            <a:r>
              <a:rPr lang="en-GB" sz="1000" dirty="0"/>
              <a:t> </a:t>
            </a:r>
            <a:r>
              <a:rPr lang="en-GB" sz="1000" dirty="0" err="1"/>
              <a:t>graddau</a:t>
            </a:r>
            <a:r>
              <a:rPr lang="en-GB" sz="1000" dirty="0"/>
              <a:t> (Cox, 2005) </a:t>
            </a:r>
            <a:r>
              <a:rPr lang="en-GB" sz="1000" dirty="0" err="1"/>
              <a:t>gennym</a:t>
            </a:r>
            <a:r>
              <a:rPr lang="en-GB" sz="1000" dirty="0"/>
              <a:t> </a:t>
            </a:r>
            <a:r>
              <a:rPr lang="en-GB" sz="1000" dirty="0" err="1"/>
              <a:t>ni</a:t>
            </a:r>
            <a:r>
              <a:rPr lang="en-GB" sz="1000" dirty="0"/>
              <a:t> all </a:t>
            </a:r>
            <a:r>
              <a:rPr lang="en-GB" sz="1000" dirty="0" err="1"/>
              <a:t>ysgol</a:t>
            </a:r>
            <a:r>
              <a:rPr lang="en-GB" sz="1000" dirty="0"/>
              <a:t> </a:t>
            </a:r>
            <a:r>
              <a:rPr lang="en-GB" sz="1000" dirty="0" err="1"/>
              <a:t>prynu</a:t>
            </a:r>
            <a:r>
              <a:rPr lang="en-GB" sz="1000" dirty="0"/>
              <a:t> </a:t>
            </a:r>
            <a:r>
              <a:rPr lang="en-GB" sz="1000" dirty="0" err="1"/>
              <a:t>pob</a:t>
            </a:r>
            <a:r>
              <a:rPr lang="en-GB" sz="1000" dirty="0"/>
              <a:t> </a:t>
            </a:r>
            <a:r>
              <a:rPr lang="en-GB" sz="1000" dirty="0" err="1"/>
              <a:t>adnoddau</a:t>
            </a:r>
            <a:r>
              <a:rPr lang="en-GB" sz="1000" dirty="0"/>
              <a:t> </a:t>
            </a:r>
            <a:r>
              <a:rPr lang="en-GB" sz="1000" dirty="0" err="1"/>
              <a:t>sydd</a:t>
            </a:r>
            <a:r>
              <a:rPr lang="en-GB" sz="1000" dirty="0"/>
              <a:t> </a:t>
            </a:r>
            <a:r>
              <a:rPr lang="en-GB" sz="1000" dirty="0" err="1"/>
              <a:t>angen</a:t>
            </a:r>
            <a:r>
              <a:rPr lang="en-GB" sz="1000" dirty="0"/>
              <a:t>. 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000" dirty="0"/>
              <a:t>Mae </a:t>
            </a:r>
            <a:r>
              <a:rPr lang="en-GB" sz="1000" dirty="0" err="1"/>
              <a:t>arbenigwyr</a:t>
            </a:r>
            <a:r>
              <a:rPr lang="en-GB" sz="1000" dirty="0"/>
              <a:t> </a:t>
            </a:r>
            <a:r>
              <a:rPr lang="en-GB" sz="1000" dirty="0" err="1"/>
              <a:t>o’r</a:t>
            </a:r>
            <a:r>
              <a:rPr lang="en-GB" sz="1000" dirty="0"/>
              <a:t> </a:t>
            </a:r>
            <a:r>
              <a:rPr lang="en-GB" sz="1000" dirty="0" err="1"/>
              <a:t>gymuned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dod</a:t>
            </a:r>
            <a:r>
              <a:rPr lang="en-GB" sz="1000" dirty="0"/>
              <a:t>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mewn</a:t>
            </a:r>
            <a:r>
              <a:rPr lang="en-GB" sz="1000" dirty="0"/>
              <a:t>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wneud</a:t>
            </a:r>
            <a:r>
              <a:rPr lang="en-GB" sz="1000" dirty="0"/>
              <a:t> 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000" dirty="0" err="1"/>
              <a:t>gweithgareddau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natur</a:t>
            </a:r>
            <a:r>
              <a:rPr lang="en-GB" sz="1000" dirty="0"/>
              <a:t>.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000" dirty="0" err="1"/>
              <a:t>Dysgu</a:t>
            </a:r>
            <a:r>
              <a:rPr lang="en-GB" sz="1000" dirty="0"/>
              <a:t> </a:t>
            </a:r>
            <a:r>
              <a:rPr lang="en-GB" sz="1000" dirty="0" err="1"/>
              <a:t>pwysigrwydd</a:t>
            </a:r>
            <a:r>
              <a:rPr lang="en-GB" sz="1000" dirty="0"/>
              <a:t> </a:t>
            </a:r>
            <a:r>
              <a:rPr lang="en-GB" sz="1000" dirty="0" err="1"/>
              <a:t>mae’r</a:t>
            </a:r>
            <a:r>
              <a:rPr lang="en-GB" sz="1000" dirty="0"/>
              <a:t> </a:t>
            </a:r>
            <a:r>
              <a:rPr lang="en-GB" sz="1000" dirty="0" err="1"/>
              <a:t>amgylchedd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cael</a:t>
            </a:r>
            <a:r>
              <a:rPr lang="en-GB" sz="1000" dirty="0"/>
              <a:t>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eu</a:t>
            </a:r>
            <a:r>
              <a:rPr lang="en-GB" sz="1000" dirty="0"/>
              <a:t> </a:t>
            </a:r>
            <a:r>
              <a:rPr lang="en-GB" sz="1000" dirty="0" err="1"/>
              <a:t>bywyd</a:t>
            </a:r>
            <a:r>
              <a:rPr lang="en-GB" sz="1000" dirty="0"/>
              <a:t> </a:t>
            </a:r>
            <a:r>
              <a:rPr lang="en-GB" sz="1000" dirty="0" err="1"/>
              <a:t>gan</a:t>
            </a:r>
            <a:r>
              <a:rPr lang="en-GB" sz="1000" dirty="0"/>
              <a:t> </a:t>
            </a:r>
            <a:r>
              <a:rPr lang="en-GB" sz="1000" dirty="0" err="1"/>
              <a:t>fod</a:t>
            </a:r>
            <a:r>
              <a:rPr lang="en-GB" sz="1000" dirty="0"/>
              <a:t> </a:t>
            </a:r>
            <a:r>
              <a:rPr lang="en-GB" sz="1000" dirty="0" err="1"/>
              <a:t>allan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yr</a:t>
            </a:r>
            <a:r>
              <a:rPr lang="en-GB" sz="1000" dirty="0"/>
              <a:t> </a:t>
            </a:r>
            <a:r>
              <a:rPr lang="en-GB" sz="1000" dirty="0" err="1"/>
              <a:t>awyr</a:t>
            </a:r>
            <a:r>
              <a:rPr lang="en-GB" sz="1000" dirty="0"/>
              <a:t> </a:t>
            </a:r>
            <a:r>
              <a:rPr lang="en-GB" sz="1000" dirty="0" err="1"/>
              <a:t>agored</a:t>
            </a:r>
            <a:r>
              <a:rPr lang="en-GB" sz="1000" dirty="0"/>
              <a:t> 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000" dirty="0"/>
              <a:t>Plant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teimlo’n</a:t>
            </a:r>
            <a:r>
              <a:rPr lang="en-GB" sz="1000" dirty="0"/>
              <a:t> </a:t>
            </a:r>
            <a:r>
              <a:rPr lang="en-GB" sz="1000" dirty="0" err="1"/>
              <a:t>rhydd</a:t>
            </a:r>
            <a:r>
              <a:rPr lang="en-GB" sz="1000" dirty="0"/>
              <a:t> a </a:t>
            </a:r>
            <a:r>
              <a:rPr lang="en-GB" sz="1000" dirty="0" err="1"/>
              <a:t>trwy</a:t>
            </a:r>
            <a:r>
              <a:rPr lang="en-GB" sz="1000" dirty="0"/>
              <a:t> </a:t>
            </a:r>
            <a:r>
              <a:rPr lang="en-GB" sz="1000" dirty="0" err="1"/>
              <a:t>hyn</a:t>
            </a:r>
            <a:r>
              <a:rPr lang="en-GB" sz="1000" dirty="0"/>
              <a:t> </a:t>
            </a:r>
            <a:r>
              <a:rPr lang="en-GB" sz="1000" dirty="0" err="1"/>
              <a:t>mae</a:t>
            </a:r>
            <a:r>
              <a:rPr lang="en-GB" sz="1000" dirty="0"/>
              <a:t> </a:t>
            </a:r>
            <a:r>
              <a:rPr lang="en-GB" sz="1000" dirty="0" err="1"/>
              <a:t>eu</a:t>
            </a:r>
            <a:r>
              <a:rPr lang="en-GB" sz="1000" dirty="0"/>
              <a:t> </a:t>
            </a:r>
            <a:r>
              <a:rPr lang="en-GB" sz="1000" dirty="0" err="1"/>
              <a:t>hyder</a:t>
            </a:r>
            <a:r>
              <a:rPr lang="en-GB" sz="1000" dirty="0"/>
              <a:t> a </a:t>
            </a:r>
            <a:r>
              <a:rPr lang="en-GB" sz="1000" dirty="0" err="1"/>
              <a:t>gwydnwch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cynyddu</a:t>
            </a:r>
            <a:r>
              <a:rPr lang="en-GB" sz="1000" dirty="0"/>
              <a:t> (Little &amp; </a:t>
            </a:r>
            <a:r>
              <a:rPr lang="en-GB" sz="1000" dirty="0" err="1"/>
              <a:t>Derr</a:t>
            </a:r>
            <a:r>
              <a:rPr lang="en-GB" sz="1000" dirty="0"/>
              <a:t>, 2020) </a:t>
            </a:r>
          </a:p>
          <a:p>
            <a:pPr marL="93805" indent="-93805" algn="ctr">
              <a:buFont typeface="Arial" panose="020B0604020202020204" pitchFamily="34" charset="0"/>
              <a:buChar char="•"/>
            </a:pPr>
            <a:r>
              <a:rPr lang="en-GB" sz="1000" dirty="0" err="1"/>
              <a:t>Mae’r</a:t>
            </a:r>
            <a:r>
              <a:rPr lang="en-GB" sz="1000" dirty="0"/>
              <a:t> </a:t>
            </a:r>
            <a:r>
              <a:rPr lang="en-GB" sz="1000" dirty="0" err="1"/>
              <a:t>cwricwlwm</a:t>
            </a:r>
            <a:r>
              <a:rPr lang="en-GB" sz="1000" dirty="0"/>
              <a:t> </a:t>
            </a:r>
            <a:r>
              <a:rPr lang="en-GB" sz="1000" dirty="0" err="1"/>
              <a:t>newydd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annog</a:t>
            </a:r>
            <a:r>
              <a:rPr lang="en-GB" sz="1000" dirty="0"/>
              <a:t> plant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roi</a:t>
            </a:r>
            <a:r>
              <a:rPr lang="en-GB" sz="1000" dirty="0"/>
              <a:t> </a:t>
            </a:r>
            <a:r>
              <a:rPr lang="en-GB" sz="1000" dirty="0" err="1"/>
              <a:t>nol</a:t>
            </a:r>
            <a:r>
              <a:rPr lang="en-GB" sz="1000" dirty="0"/>
              <a:t> </a:t>
            </a:r>
            <a:r>
              <a:rPr lang="en-GB" sz="1000" dirty="0" err="1"/>
              <a:t>i’r</a:t>
            </a:r>
            <a:r>
              <a:rPr lang="en-GB" sz="1000" dirty="0"/>
              <a:t> </a:t>
            </a:r>
            <a:r>
              <a:rPr lang="en-GB" sz="1000" dirty="0" err="1"/>
              <a:t>gymuned</a:t>
            </a:r>
            <a:r>
              <a:rPr lang="en-GB" sz="1000" dirty="0"/>
              <a:t> </a:t>
            </a:r>
            <a:r>
              <a:rPr lang="en-GB" sz="1000" dirty="0" err="1"/>
              <a:t>leol</a:t>
            </a:r>
            <a:r>
              <a:rPr lang="en-GB" sz="1000" dirty="0"/>
              <a:t> a </a:t>
            </a:r>
            <a:r>
              <a:rPr lang="en-GB" sz="1000" dirty="0" err="1"/>
              <a:t>datblygu</a:t>
            </a:r>
            <a:r>
              <a:rPr lang="en-GB" sz="1000" dirty="0"/>
              <a:t> </a:t>
            </a:r>
            <a:r>
              <a:rPr lang="en-GB" sz="1000" dirty="0" err="1"/>
              <a:t>sgiliau</a:t>
            </a:r>
            <a:r>
              <a:rPr lang="en-GB" sz="1000" dirty="0"/>
              <a:t> </a:t>
            </a:r>
            <a:r>
              <a:rPr lang="en-GB" sz="1000" dirty="0" err="1"/>
              <a:t>newydd</a:t>
            </a:r>
            <a:r>
              <a:rPr lang="en-GB" sz="1000" dirty="0"/>
              <a:t> (</a:t>
            </a:r>
            <a:r>
              <a:rPr lang="en-GB" sz="1000" dirty="0" err="1"/>
              <a:t>llywodraeth</a:t>
            </a:r>
            <a:r>
              <a:rPr lang="en-GB" sz="1000" dirty="0"/>
              <a:t> Cymru, 2020). </a:t>
            </a:r>
            <a:r>
              <a:rPr lang="en-GB" sz="1000" dirty="0" err="1"/>
              <a:t>Bydd</a:t>
            </a:r>
            <a:r>
              <a:rPr lang="en-GB" sz="1000" dirty="0"/>
              <a:t> </a:t>
            </a:r>
            <a:r>
              <a:rPr lang="en-GB" sz="1000" dirty="0" err="1"/>
              <a:t>gweithgaredd</a:t>
            </a:r>
            <a:r>
              <a:rPr lang="en-GB" sz="1000" dirty="0"/>
              <a:t> </a:t>
            </a:r>
            <a:r>
              <a:rPr lang="en-GB" sz="1000" dirty="0" err="1"/>
              <a:t>yma</a:t>
            </a:r>
            <a:r>
              <a:rPr lang="en-GB" sz="1000" dirty="0"/>
              <a:t> </a:t>
            </a:r>
            <a:r>
              <a:rPr lang="en-GB" sz="1000" dirty="0" err="1"/>
              <a:t>yn</a:t>
            </a:r>
            <a:r>
              <a:rPr lang="en-GB" sz="1000" dirty="0"/>
              <a:t> </a:t>
            </a:r>
            <a:r>
              <a:rPr lang="en-GB" sz="1000" dirty="0" err="1"/>
              <a:t>ffordd</a:t>
            </a:r>
            <a:r>
              <a:rPr lang="en-GB" sz="1000" dirty="0"/>
              <a:t> </a:t>
            </a:r>
            <a:r>
              <a:rPr lang="en-GB" sz="1000" dirty="0" err="1"/>
              <a:t>arbennig</a:t>
            </a:r>
            <a:r>
              <a:rPr lang="en-GB" sz="1000" dirty="0"/>
              <a:t> </a:t>
            </a:r>
            <a:r>
              <a:rPr lang="en-GB" sz="1000" dirty="0" err="1"/>
              <a:t>i</a:t>
            </a:r>
            <a:r>
              <a:rPr lang="en-GB" sz="1000" dirty="0"/>
              <a:t> </a:t>
            </a:r>
            <a:r>
              <a:rPr lang="en-GB" sz="1000" dirty="0" err="1"/>
              <a:t>wneud</a:t>
            </a:r>
            <a:r>
              <a:rPr lang="en-GB" sz="1000" dirty="0"/>
              <a:t> </a:t>
            </a:r>
            <a:r>
              <a:rPr lang="en-GB" sz="1000" dirty="0" err="1"/>
              <a:t>hyn</a:t>
            </a:r>
            <a:r>
              <a:rPr lang="en-GB" sz="1000" dirty="0"/>
              <a:t>.</a:t>
            </a:r>
          </a:p>
        </p:txBody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1328FD84-2840-4065-AFF0-37D79A5914C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77544" y="6576048"/>
            <a:ext cx="4213294" cy="328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144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E2A39-D130-4B2C-92BB-DD57060E7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712" y="2159089"/>
            <a:ext cx="12312502" cy="4582682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/>
              <a:t>Ames, C. and Archer, J., 1988. Achievement goals in the classroom: Students' learning strategies and motivation processes. Journal of educational psychology, 80(3), p.260.</a:t>
            </a:r>
          </a:p>
          <a:p>
            <a:r>
              <a:rPr lang="en-GB" sz="4800" dirty="0"/>
              <a:t>Ames, C. and Archer, J., 1988. Achievement goals in the classroom: Students' learning strategies and motivation processes. Journal of educational psychology, 80(3), p.260.</a:t>
            </a:r>
          </a:p>
          <a:p>
            <a:r>
              <a:rPr lang="en-GB" sz="4800" dirty="0"/>
              <a:t>Bronfenbrenner, U., 1992. Ecological systems theory. Jessica Kingsley Publishers.</a:t>
            </a:r>
          </a:p>
          <a:p>
            <a:r>
              <a:rPr lang="en-GB" sz="4800" dirty="0"/>
              <a:t>Carter-Wall, C. and Whitfield, G. (2012) The role of aspirations, attitudes and behaviour in closing the educational attainment gap. York: Joseph Rowntree Foundation</a:t>
            </a:r>
          </a:p>
          <a:p>
            <a:r>
              <a:rPr lang="en-GB" sz="4800" dirty="0"/>
              <a:t>Cox, </a:t>
            </a:r>
            <a:r>
              <a:rPr lang="en-GB" sz="4800" dirty="0" err="1"/>
              <a:t>janelle</a:t>
            </a:r>
            <a:r>
              <a:rPr lang="en-GB" sz="4800" dirty="0"/>
              <a:t> (2019). Classroom Management for an Effective Learning Environment. [</a:t>
            </a:r>
            <a:r>
              <a:rPr lang="en-GB" sz="4800" dirty="0" err="1"/>
              <a:t>ar-lein</a:t>
            </a:r>
            <a:r>
              <a:rPr lang="en-GB" sz="4800" dirty="0"/>
              <a:t>] Available at: https://www.teachhub.com/classroom-management/2019/05/classroom-management-for-an-effective-learning-environment/#:~:text=Classroom%20setup%20is%20an%20important%20component%20in%20a,issues%20as%20well%20as%20promote%20and%20improve%20learning. [</a:t>
            </a:r>
            <a:r>
              <a:rPr lang="en-GB" sz="4800" dirty="0" err="1"/>
              <a:t>Cyrchwyd</a:t>
            </a:r>
            <a:r>
              <a:rPr lang="en-GB" sz="4800" dirty="0"/>
              <a:t> 27 Dec. 2020].</a:t>
            </a:r>
          </a:p>
          <a:p>
            <a:r>
              <a:rPr lang="en-GB" sz="4800" dirty="0"/>
              <a:t>Egan, D. (2012b) Communities, families and schools together: a route to reducing the impact of poverty on educational achievement in schools across Wales. Cardiff: Save the Children</a:t>
            </a:r>
          </a:p>
          <a:p>
            <a:r>
              <a:rPr lang="en-GB" sz="4800" dirty="0" err="1"/>
              <a:t>Holloaway</a:t>
            </a:r>
            <a:r>
              <a:rPr lang="en-GB" sz="4800" dirty="0"/>
              <a:t>, J. (2018). How the Community Influences Achievement - Educational Leadership. [online] Ascd.org. Available at: http://www.ascd.org/publications/educational-leadership/may04/vol61/num08/-How-the-Community-Influences-Achievement.aspx [Accessed 7 Jan. 2021].</a:t>
            </a:r>
          </a:p>
          <a:p>
            <a:r>
              <a:rPr lang="en-GB" sz="4800" dirty="0"/>
              <a:t>Little, S. and </a:t>
            </a:r>
            <a:r>
              <a:rPr lang="en-GB" sz="4800" dirty="0" err="1"/>
              <a:t>Derr</a:t>
            </a:r>
            <a:r>
              <a:rPr lang="en-GB" sz="4800" dirty="0"/>
              <a:t>, V., 2020. The influence of nature on a child’s development: connecting the outcomes of human attachment and place attachment. Research Handbook on </a:t>
            </a:r>
            <a:r>
              <a:rPr lang="en-GB" sz="4800" dirty="0" err="1"/>
              <a:t>Childhoodnature</a:t>
            </a:r>
            <a:r>
              <a:rPr lang="en-GB" sz="4800" dirty="0"/>
              <a:t>: Assemblages of Childhood and Nature Research, pp.151-178.</a:t>
            </a:r>
          </a:p>
          <a:p>
            <a:r>
              <a:rPr lang="en-GB" sz="4800" dirty="0"/>
              <a:t>Preston, J. (2013). Community Involvement in School: Social Relationships in a Bedroom Community. [pdf] tud.418. </a:t>
            </a:r>
            <a:r>
              <a:rPr lang="en-GB" sz="4800" dirty="0" err="1"/>
              <a:t>Ar</a:t>
            </a:r>
            <a:r>
              <a:rPr lang="en-GB" sz="4800" dirty="0"/>
              <a:t> </a:t>
            </a:r>
            <a:r>
              <a:rPr lang="en-GB" sz="4800" dirty="0" err="1"/>
              <a:t>gael</a:t>
            </a:r>
            <a:r>
              <a:rPr lang="en-GB" sz="4800" dirty="0"/>
              <a:t> </a:t>
            </a:r>
            <a:r>
              <a:rPr lang="en-GB" sz="4800" dirty="0" err="1"/>
              <a:t>ar</a:t>
            </a:r>
            <a:r>
              <a:rPr lang="en-GB" sz="4800" dirty="0"/>
              <a:t>: https://files.eric.ed.gov/fulltext/EJ1057943.pdf [</a:t>
            </a:r>
            <a:r>
              <a:rPr lang="en-GB" sz="4800" dirty="0" err="1"/>
              <a:t>Cyrchwyd</a:t>
            </a:r>
            <a:r>
              <a:rPr lang="en-GB" sz="4800" dirty="0"/>
              <a:t> 27 </a:t>
            </a:r>
            <a:r>
              <a:rPr lang="en-GB" sz="4800" dirty="0" err="1"/>
              <a:t>Ionawr</a:t>
            </a:r>
            <a:r>
              <a:rPr lang="en-GB" sz="4800" dirty="0"/>
              <a:t>. 2020].</a:t>
            </a:r>
          </a:p>
          <a:p>
            <a:r>
              <a:rPr lang="en-GB" sz="4800" dirty="0"/>
              <a:t>RBK school (2016). Importance of Parent Teacher Association. [</a:t>
            </a:r>
            <a:r>
              <a:rPr lang="en-GB" sz="4800" dirty="0" err="1"/>
              <a:t>ar-lein</a:t>
            </a:r>
            <a:r>
              <a:rPr lang="en-GB" sz="4800" dirty="0"/>
              <a:t>] Available at: http://rbkschool.org/blog/importance-of-parent-teacher-association.html [</a:t>
            </a:r>
            <a:r>
              <a:rPr lang="en-GB" sz="4800" dirty="0" err="1"/>
              <a:t>cyrchwyd</a:t>
            </a:r>
            <a:r>
              <a:rPr lang="en-GB" sz="4800" dirty="0"/>
              <a:t> 27 Dec. 2020].</a:t>
            </a:r>
          </a:p>
          <a:p>
            <a:r>
              <a:rPr lang="en-GB" sz="4800" dirty="0"/>
              <a:t>RBK School (2016). Importance of Parent Teacher Association. [</a:t>
            </a:r>
            <a:r>
              <a:rPr lang="en-GB" sz="4800" dirty="0" err="1"/>
              <a:t>ar-lein</a:t>
            </a:r>
            <a:r>
              <a:rPr lang="en-GB" sz="4800" dirty="0"/>
              <a:t>] Rbkschool.org. </a:t>
            </a:r>
            <a:r>
              <a:rPr lang="en-GB" sz="4800" dirty="0" err="1"/>
              <a:t>Ar</a:t>
            </a:r>
            <a:r>
              <a:rPr lang="en-GB" sz="4800" dirty="0"/>
              <a:t> </a:t>
            </a:r>
            <a:r>
              <a:rPr lang="en-GB" sz="4800" dirty="0" err="1"/>
              <a:t>gael</a:t>
            </a:r>
            <a:r>
              <a:rPr lang="en-GB" sz="4800" dirty="0"/>
              <a:t> </a:t>
            </a:r>
            <a:r>
              <a:rPr lang="en-GB" sz="4800" dirty="0" err="1"/>
              <a:t>ar</a:t>
            </a:r>
            <a:r>
              <a:rPr lang="en-GB" sz="4800" dirty="0"/>
              <a:t>: https://rbkschool.org/blog/importance-of-parent-teacher-association.html [</a:t>
            </a:r>
            <a:r>
              <a:rPr lang="en-GB" sz="4800" dirty="0" err="1"/>
              <a:t>Cyrchwyd</a:t>
            </a:r>
            <a:r>
              <a:rPr lang="en-GB" sz="4800" dirty="0"/>
              <a:t> 3 </a:t>
            </a:r>
            <a:r>
              <a:rPr lang="en-GB" sz="4800" dirty="0" err="1"/>
              <a:t>Chwefror</a:t>
            </a:r>
            <a:r>
              <a:rPr lang="en-GB" sz="4800" dirty="0"/>
              <a:t>. 2020].</a:t>
            </a:r>
          </a:p>
          <a:p>
            <a:r>
              <a:rPr lang="en-GB" sz="4800" dirty="0"/>
              <a:t>Sanders, M.G., 2001. The role of" community" in comprehensive school, family, and community partnership programs. The Elementary School Journal, 102(1), pp.19-34</a:t>
            </a:r>
          </a:p>
          <a:p>
            <a:r>
              <a:rPr lang="en-GB" sz="4800" dirty="0"/>
              <a:t>Van Kleeck, A., Stahl, S.A. and Bauer, E.B. eds., 2003. On reading books to children: Parents and teachers. Routledge.</a:t>
            </a:r>
          </a:p>
          <a:p>
            <a:r>
              <a:rPr lang="en-GB" sz="4800" dirty="0" err="1"/>
              <a:t>Weisner</a:t>
            </a:r>
            <a:r>
              <a:rPr lang="en-GB" sz="4800" dirty="0"/>
              <a:t>, T.S., Gallimore, R. and Jordan, C., 1988. Unpackaging cultural effects on classroom learning: Native Hawaiian peer assistance and child‐generated activity. Anthropology &amp; Education Quarterly, 19(4), pp.327-353.</a:t>
            </a:r>
          </a:p>
          <a:p>
            <a:r>
              <a:rPr lang="en-GB" sz="4800" dirty="0"/>
              <a:t>Welsh Government (2012b) Tackling Poverty Action Plan, 2012–2016. Cardiff: Welsh Government</a:t>
            </a:r>
          </a:p>
          <a:p>
            <a:r>
              <a:rPr lang="en-GB" sz="4800" dirty="0"/>
              <a:t>www.ygglonlas.co.uk. (2017). </a:t>
            </a:r>
            <a:r>
              <a:rPr lang="en-GB" sz="4800" dirty="0" err="1"/>
              <a:t>Prosbectws</a:t>
            </a:r>
            <a:r>
              <a:rPr lang="en-GB" sz="4800" dirty="0"/>
              <a:t>/Prospectus | Ysgol </a:t>
            </a:r>
            <a:r>
              <a:rPr lang="en-GB" sz="4800" dirty="0" err="1"/>
              <a:t>Gynradd</a:t>
            </a:r>
            <a:r>
              <a:rPr lang="en-GB" sz="4800" dirty="0"/>
              <a:t> Gymraeg Lon Las. [</a:t>
            </a:r>
            <a:r>
              <a:rPr lang="en-GB" sz="4800" dirty="0" err="1"/>
              <a:t>ar-lein</a:t>
            </a:r>
            <a:r>
              <a:rPr lang="en-GB" sz="4800" dirty="0"/>
              <a:t>] Available at: https://www.ygglonlas.co.uk/prosbectwsprospectus/ [</a:t>
            </a:r>
            <a:r>
              <a:rPr lang="en-GB" sz="4800" dirty="0" err="1"/>
              <a:t>Cyrchwyd</a:t>
            </a:r>
            <a:r>
              <a:rPr lang="en-GB" sz="4800" dirty="0"/>
              <a:t> 8 Jan. 2021].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1ACC642-EE20-441D-BC8F-0275E75A947C}"/>
              </a:ext>
            </a:extLst>
          </p:cNvPr>
          <p:cNvSpPr/>
          <p:nvPr/>
        </p:nvSpPr>
        <p:spPr>
          <a:xfrm>
            <a:off x="381835" y="1505107"/>
            <a:ext cx="2178459" cy="505126"/>
          </a:xfrm>
          <a:prstGeom prst="rect">
            <a:avLst/>
          </a:prstGeom>
          <a:noFill/>
        </p:spPr>
        <p:txBody>
          <a:bodyPr wrap="none" lIns="50027" tIns="25013" rIns="50027" bIns="25013">
            <a:spAutoFit/>
          </a:bodyPr>
          <a:lstStyle/>
          <a:p>
            <a:pPr algn="ctr"/>
            <a:r>
              <a:rPr lang="en-US" sz="2954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Llyfryddiaeth</a:t>
            </a:r>
            <a:endParaRPr lang="en-US" sz="2954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977730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33197</TotalTime>
  <Words>1949</Words>
  <Application>Microsoft Office PowerPoint</Application>
  <PresentationFormat>A3 Paper (297x420 mm)</PresentationFormat>
  <Paragraphs>87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gravesj704@gmail.com</dc:creator>
  <cp:lastModifiedBy>gravesj704@gmail.com</cp:lastModifiedBy>
  <cp:revision>118</cp:revision>
  <dcterms:created xsi:type="dcterms:W3CDTF">2020-12-16T17:07:44Z</dcterms:created>
  <dcterms:modified xsi:type="dcterms:W3CDTF">2021-01-08T18:25:43Z</dcterms:modified>
</cp:coreProperties>
</file>