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officeDocument/2006/relationships/officeDocument" Target="ppt/presentation.xml"/><Relationship Id="rId1" Type="http://schemas.microsoft.com/office/2011/relationships/webextensiontaskpanes" Target="ppt/webextensions/taskpanes.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2"/>
  </p:notesMasterIdLst>
  <p:sldIdLst>
    <p:sldId id="256" r:id="rId2"/>
    <p:sldId id="257" r:id="rId3"/>
    <p:sldId id="273" r:id="rId4"/>
    <p:sldId id="278" r:id="rId5"/>
    <p:sldId id="275" r:id="rId6"/>
    <p:sldId id="276" r:id="rId7"/>
    <p:sldId id="279" r:id="rId8"/>
    <p:sldId id="285" r:id="rId9"/>
    <p:sldId id="286" r:id="rId10"/>
    <p:sldId id="277" r:id="rId11"/>
    <p:sldId id="288" r:id="rId12"/>
    <p:sldId id="289" r:id="rId13"/>
    <p:sldId id="280" r:id="rId14"/>
    <p:sldId id="281" r:id="rId15"/>
    <p:sldId id="283" r:id="rId16"/>
    <p:sldId id="284" r:id="rId17"/>
    <p:sldId id="287" r:id="rId18"/>
    <p:sldId id="269" r:id="rId19"/>
    <p:sldId id="265" r:id="rId20"/>
    <p:sldId id="263"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CC00"/>
    <a:srgbClr val="FF0000"/>
    <a:srgbClr val="FFCC00"/>
    <a:srgbClr val="F4F7F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6859" autoAdjust="0"/>
    <p:restoredTop sz="88249" autoAdjust="0"/>
  </p:normalViewPr>
  <p:slideViewPr>
    <p:cSldViewPr snapToGrid="0">
      <p:cViewPr varScale="1">
        <p:scale>
          <a:sx n="98" d="100"/>
          <a:sy n="98" d="100"/>
        </p:scale>
        <p:origin x="390"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dair Cunningham" userId="67e8d9ba-4582-42f1-b26c-e866daa7f65b" providerId="ADAL" clId="{D55405F9-96CE-42DD-9571-C3D40844E8B0}"/>
    <pc:docChg chg="modSld">
      <pc:chgData name="Alisdair Cunningham" userId="67e8d9ba-4582-42f1-b26c-e866daa7f65b" providerId="ADAL" clId="{D55405F9-96CE-42DD-9571-C3D40844E8B0}" dt="2025-11-17T13:50:14.160" v="1"/>
      <pc:docMkLst>
        <pc:docMk/>
      </pc:docMkLst>
      <pc:sldChg chg="modSp">
        <pc:chgData name="Alisdair Cunningham" userId="67e8d9ba-4582-42f1-b26c-e866daa7f65b" providerId="ADAL" clId="{D55405F9-96CE-42DD-9571-C3D40844E8B0}" dt="2025-11-17T13:50:14.160" v="1"/>
        <pc:sldMkLst>
          <pc:docMk/>
          <pc:sldMk cId="3701768522" sldId="256"/>
        </pc:sldMkLst>
        <pc:spChg chg="mod">
          <ac:chgData name="Alisdair Cunningham" userId="67e8d9ba-4582-42f1-b26c-e866daa7f65b" providerId="ADAL" clId="{D55405F9-96CE-42DD-9571-C3D40844E8B0}" dt="2025-11-17T13:50:14.160" v="1"/>
          <ac:spMkLst>
            <pc:docMk/>
            <pc:sldMk cId="3701768522" sldId="256"/>
            <ac:spMk id="38" creationId="{065D01E9-11A0-DBC0-6713-29D01B31E987}"/>
          </ac:spMkLst>
        </pc:spChg>
        <pc:spChg chg="mod">
          <ac:chgData name="Alisdair Cunningham" userId="67e8d9ba-4582-42f1-b26c-e866daa7f65b" providerId="ADAL" clId="{D55405F9-96CE-42DD-9571-C3D40844E8B0}" dt="2025-11-17T13:50:02.376" v="0"/>
          <ac:spMkLst>
            <pc:docMk/>
            <pc:sldMk cId="3701768522" sldId="256"/>
            <ac:spMk id="39" creationId="{28BEEBE5-1649-2D3F-4E37-5E30C4D917BA}"/>
          </ac:spMkLst>
        </pc:spChg>
      </pc:sldChg>
      <pc:sldChg chg="modSp">
        <pc:chgData name="Alisdair Cunningham" userId="67e8d9ba-4582-42f1-b26c-e866daa7f65b" providerId="ADAL" clId="{D55405F9-96CE-42DD-9571-C3D40844E8B0}" dt="2025-11-17T13:50:02.376" v="0"/>
        <pc:sldMkLst>
          <pc:docMk/>
          <pc:sldMk cId="3520049810" sldId="257"/>
        </pc:sldMkLst>
        <pc:spChg chg="mod">
          <ac:chgData name="Alisdair Cunningham" userId="67e8d9ba-4582-42f1-b26c-e866daa7f65b" providerId="ADAL" clId="{D55405F9-96CE-42DD-9571-C3D40844E8B0}" dt="2025-11-17T13:50:02.376" v="0"/>
          <ac:spMkLst>
            <pc:docMk/>
            <pc:sldMk cId="3520049810" sldId="257"/>
            <ac:spMk id="14" creationId="{3D5216FF-A848-7B03-7F19-B0E69A3C8466}"/>
          </ac:spMkLst>
        </pc:spChg>
      </pc:sldChg>
      <pc:sldChg chg="modSp">
        <pc:chgData name="Alisdair Cunningham" userId="67e8d9ba-4582-42f1-b26c-e866daa7f65b" providerId="ADAL" clId="{D55405F9-96CE-42DD-9571-C3D40844E8B0}" dt="2025-11-17T13:50:02.376" v="0"/>
        <pc:sldMkLst>
          <pc:docMk/>
          <pc:sldMk cId="2545193714" sldId="263"/>
        </pc:sldMkLst>
        <pc:spChg chg="mod">
          <ac:chgData name="Alisdair Cunningham" userId="67e8d9ba-4582-42f1-b26c-e866daa7f65b" providerId="ADAL" clId="{D55405F9-96CE-42DD-9571-C3D40844E8B0}" dt="2025-11-17T13:50:02.376" v="0"/>
          <ac:spMkLst>
            <pc:docMk/>
            <pc:sldMk cId="2545193714" sldId="263"/>
            <ac:spMk id="2" creationId="{F51C16DF-F564-481C-CCA4-180408A5301A}"/>
          </ac:spMkLst>
        </pc:spChg>
      </pc:sldChg>
      <pc:sldChg chg="modSp">
        <pc:chgData name="Alisdair Cunningham" userId="67e8d9ba-4582-42f1-b26c-e866daa7f65b" providerId="ADAL" clId="{D55405F9-96CE-42DD-9571-C3D40844E8B0}" dt="2025-11-17T13:50:02.376" v="0"/>
        <pc:sldMkLst>
          <pc:docMk/>
          <pc:sldMk cId="3206688729" sldId="265"/>
        </pc:sldMkLst>
        <pc:spChg chg="mod">
          <ac:chgData name="Alisdair Cunningham" userId="67e8d9ba-4582-42f1-b26c-e866daa7f65b" providerId="ADAL" clId="{D55405F9-96CE-42DD-9571-C3D40844E8B0}" dt="2025-11-17T13:50:02.376" v="0"/>
          <ac:spMkLst>
            <pc:docMk/>
            <pc:sldMk cId="3206688729" sldId="265"/>
            <ac:spMk id="3" creationId="{FC166DDA-B509-215E-99A6-F662175F2F0F}"/>
          </ac:spMkLst>
        </pc:spChg>
      </pc:sldChg>
      <pc:sldChg chg="modSp">
        <pc:chgData name="Alisdair Cunningham" userId="67e8d9ba-4582-42f1-b26c-e866daa7f65b" providerId="ADAL" clId="{D55405F9-96CE-42DD-9571-C3D40844E8B0}" dt="2025-11-17T13:50:02.376" v="0"/>
        <pc:sldMkLst>
          <pc:docMk/>
          <pc:sldMk cId="20726606" sldId="269"/>
        </pc:sldMkLst>
        <pc:spChg chg="mod">
          <ac:chgData name="Alisdair Cunningham" userId="67e8d9ba-4582-42f1-b26c-e866daa7f65b" providerId="ADAL" clId="{D55405F9-96CE-42DD-9571-C3D40844E8B0}" dt="2025-11-17T13:50:02.376" v="0"/>
          <ac:spMkLst>
            <pc:docMk/>
            <pc:sldMk cId="20726606" sldId="269"/>
            <ac:spMk id="4" creationId="{F3F43CE5-EA3D-1DDC-C0DE-7CFCA6ED4E52}"/>
          </ac:spMkLst>
        </pc:spChg>
      </pc:sldChg>
      <pc:sldChg chg="modSp">
        <pc:chgData name="Alisdair Cunningham" userId="67e8d9ba-4582-42f1-b26c-e866daa7f65b" providerId="ADAL" clId="{D55405F9-96CE-42DD-9571-C3D40844E8B0}" dt="2025-11-17T13:50:02.376" v="0"/>
        <pc:sldMkLst>
          <pc:docMk/>
          <pc:sldMk cId="603132133" sldId="273"/>
        </pc:sldMkLst>
        <pc:spChg chg="mod">
          <ac:chgData name="Alisdair Cunningham" userId="67e8d9ba-4582-42f1-b26c-e866daa7f65b" providerId="ADAL" clId="{D55405F9-96CE-42DD-9571-C3D40844E8B0}" dt="2025-11-17T13:50:02.376" v="0"/>
          <ac:spMkLst>
            <pc:docMk/>
            <pc:sldMk cId="603132133" sldId="273"/>
            <ac:spMk id="4" creationId="{F3F43CE5-EA3D-1DDC-C0DE-7CFCA6ED4E52}"/>
          </ac:spMkLst>
        </pc:spChg>
      </pc:sldChg>
      <pc:sldChg chg="modSp">
        <pc:chgData name="Alisdair Cunningham" userId="67e8d9ba-4582-42f1-b26c-e866daa7f65b" providerId="ADAL" clId="{D55405F9-96CE-42DD-9571-C3D40844E8B0}" dt="2025-11-17T13:50:02.376" v="0"/>
        <pc:sldMkLst>
          <pc:docMk/>
          <pc:sldMk cId="581025322" sldId="275"/>
        </pc:sldMkLst>
        <pc:spChg chg="mod">
          <ac:chgData name="Alisdair Cunningham" userId="67e8d9ba-4582-42f1-b26c-e866daa7f65b" providerId="ADAL" clId="{D55405F9-96CE-42DD-9571-C3D40844E8B0}" dt="2025-11-17T13:50:02.376" v="0"/>
          <ac:spMkLst>
            <pc:docMk/>
            <pc:sldMk cId="581025322" sldId="275"/>
            <ac:spMk id="4" creationId="{F3F43CE5-EA3D-1DDC-C0DE-7CFCA6ED4E52}"/>
          </ac:spMkLst>
        </pc:spChg>
      </pc:sldChg>
      <pc:sldChg chg="modSp">
        <pc:chgData name="Alisdair Cunningham" userId="67e8d9ba-4582-42f1-b26c-e866daa7f65b" providerId="ADAL" clId="{D55405F9-96CE-42DD-9571-C3D40844E8B0}" dt="2025-11-17T13:50:02.376" v="0"/>
        <pc:sldMkLst>
          <pc:docMk/>
          <pc:sldMk cId="2235784742" sldId="276"/>
        </pc:sldMkLst>
        <pc:spChg chg="mod">
          <ac:chgData name="Alisdair Cunningham" userId="67e8d9ba-4582-42f1-b26c-e866daa7f65b" providerId="ADAL" clId="{D55405F9-96CE-42DD-9571-C3D40844E8B0}" dt="2025-11-17T13:50:02.376" v="0"/>
          <ac:spMkLst>
            <pc:docMk/>
            <pc:sldMk cId="2235784742" sldId="276"/>
            <ac:spMk id="4" creationId="{F3F43CE5-EA3D-1DDC-C0DE-7CFCA6ED4E52}"/>
          </ac:spMkLst>
        </pc:spChg>
      </pc:sldChg>
      <pc:sldChg chg="modSp">
        <pc:chgData name="Alisdair Cunningham" userId="67e8d9ba-4582-42f1-b26c-e866daa7f65b" providerId="ADAL" clId="{D55405F9-96CE-42DD-9571-C3D40844E8B0}" dt="2025-11-17T13:50:02.376" v="0"/>
        <pc:sldMkLst>
          <pc:docMk/>
          <pc:sldMk cId="2804295385" sldId="277"/>
        </pc:sldMkLst>
        <pc:spChg chg="mod">
          <ac:chgData name="Alisdair Cunningham" userId="67e8d9ba-4582-42f1-b26c-e866daa7f65b" providerId="ADAL" clId="{D55405F9-96CE-42DD-9571-C3D40844E8B0}" dt="2025-11-17T13:50:02.376" v="0"/>
          <ac:spMkLst>
            <pc:docMk/>
            <pc:sldMk cId="2804295385" sldId="277"/>
            <ac:spMk id="4" creationId="{F3F43CE5-EA3D-1DDC-C0DE-7CFCA6ED4E52}"/>
          </ac:spMkLst>
        </pc:spChg>
      </pc:sldChg>
      <pc:sldChg chg="modSp">
        <pc:chgData name="Alisdair Cunningham" userId="67e8d9ba-4582-42f1-b26c-e866daa7f65b" providerId="ADAL" clId="{D55405F9-96CE-42DD-9571-C3D40844E8B0}" dt="2025-11-17T13:50:02.376" v="0"/>
        <pc:sldMkLst>
          <pc:docMk/>
          <pc:sldMk cId="3399103544" sldId="278"/>
        </pc:sldMkLst>
        <pc:spChg chg="mod">
          <ac:chgData name="Alisdair Cunningham" userId="67e8d9ba-4582-42f1-b26c-e866daa7f65b" providerId="ADAL" clId="{D55405F9-96CE-42DD-9571-C3D40844E8B0}" dt="2025-11-17T13:50:02.376" v="0"/>
          <ac:spMkLst>
            <pc:docMk/>
            <pc:sldMk cId="3399103544" sldId="278"/>
            <ac:spMk id="4" creationId="{F3F43CE5-EA3D-1DDC-C0DE-7CFCA6ED4E52}"/>
          </ac:spMkLst>
        </pc:spChg>
      </pc:sldChg>
      <pc:sldChg chg="modSp">
        <pc:chgData name="Alisdair Cunningham" userId="67e8d9ba-4582-42f1-b26c-e866daa7f65b" providerId="ADAL" clId="{D55405F9-96CE-42DD-9571-C3D40844E8B0}" dt="2025-11-17T13:50:02.376" v="0"/>
        <pc:sldMkLst>
          <pc:docMk/>
          <pc:sldMk cId="3586031465" sldId="279"/>
        </pc:sldMkLst>
        <pc:spChg chg="mod">
          <ac:chgData name="Alisdair Cunningham" userId="67e8d9ba-4582-42f1-b26c-e866daa7f65b" providerId="ADAL" clId="{D55405F9-96CE-42DD-9571-C3D40844E8B0}" dt="2025-11-17T13:50:02.376" v="0"/>
          <ac:spMkLst>
            <pc:docMk/>
            <pc:sldMk cId="3586031465" sldId="279"/>
            <ac:spMk id="4" creationId="{F3F43CE5-EA3D-1DDC-C0DE-7CFCA6ED4E52}"/>
          </ac:spMkLst>
        </pc:spChg>
      </pc:sldChg>
      <pc:sldChg chg="modSp">
        <pc:chgData name="Alisdair Cunningham" userId="67e8d9ba-4582-42f1-b26c-e866daa7f65b" providerId="ADAL" clId="{D55405F9-96CE-42DD-9571-C3D40844E8B0}" dt="2025-11-17T13:50:02.376" v="0"/>
        <pc:sldMkLst>
          <pc:docMk/>
          <pc:sldMk cId="2170321875" sldId="280"/>
        </pc:sldMkLst>
        <pc:spChg chg="mod">
          <ac:chgData name="Alisdair Cunningham" userId="67e8d9ba-4582-42f1-b26c-e866daa7f65b" providerId="ADAL" clId="{D55405F9-96CE-42DD-9571-C3D40844E8B0}" dt="2025-11-17T13:50:02.376" v="0"/>
          <ac:spMkLst>
            <pc:docMk/>
            <pc:sldMk cId="2170321875" sldId="280"/>
            <ac:spMk id="4" creationId="{F3F43CE5-EA3D-1DDC-C0DE-7CFCA6ED4E52}"/>
          </ac:spMkLst>
        </pc:spChg>
      </pc:sldChg>
      <pc:sldChg chg="modSp">
        <pc:chgData name="Alisdair Cunningham" userId="67e8d9ba-4582-42f1-b26c-e866daa7f65b" providerId="ADAL" clId="{D55405F9-96CE-42DD-9571-C3D40844E8B0}" dt="2025-11-17T13:50:02.376" v="0"/>
        <pc:sldMkLst>
          <pc:docMk/>
          <pc:sldMk cId="2987920460" sldId="281"/>
        </pc:sldMkLst>
        <pc:spChg chg="mod">
          <ac:chgData name="Alisdair Cunningham" userId="67e8d9ba-4582-42f1-b26c-e866daa7f65b" providerId="ADAL" clId="{D55405F9-96CE-42DD-9571-C3D40844E8B0}" dt="2025-11-17T13:50:02.376" v="0"/>
          <ac:spMkLst>
            <pc:docMk/>
            <pc:sldMk cId="2987920460" sldId="281"/>
            <ac:spMk id="4" creationId="{F3F43CE5-EA3D-1DDC-C0DE-7CFCA6ED4E52}"/>
          </ac:spMkLst>
        </pc:spChg>
      </pc:sldChg>
      <pc:sldChg chg="modSp">
        <pc:chgData name="Alisdair Cunningham" userId="67e8d9ba-4582-42f1-b26c-e866daa7f65b" providerId="ADAL" clId="{D55405F9-96CE-42DD-9571-C3D40844E8B0}" dt="2025-11-17T13:50:02.376" v="0"/>
        <pc:sldMkLst>
          <pc:docMk/>
          <pc:sldMk cId="2540088266" sldId="283"/>
        </pc:sldMkLst>
        <pc:spChg chg="mod">
          <ac:chgData name="Alisdair Cunningham" userId="67e8d9ba-4582-42f1-b26c-e866daa7f65b" providerId="ADAL" clId="{D55405F9-96CE-42DD-9571-C3D40844E8B0}" dt="2025-11-17T13:50:02.376" v="0"/>
          <ac:spMkLst>
            <pc:docMk/>
            <pc:sldMk cId="2540088266" sldId="283"/>
            <ac:spMk id="4" creationId="{F3F43CE5-EA3D-1DDC-C0DE-7CFCA6ED4E52}"/>
          </ac:spMkLst>
        </pc:spChg>
      </pc:sldChg>
      <pc:sldChg chg="modSp">
        <pc:chgData name="Alisdair Cunningham" userId="67e8d9ba-4582-42f1-b26c-e866daa7f65b" providerId="ADAL" clId="{D55405F9-96CE-42DD-9571-C3D40844E8B0}" dt="2025-11-17T13:50:02.376" v="0"/>
        <pc:sldMkLst>
          <pc:docMk/>
          <pc:sldMk cId="3996981220" sldId="284"/>
        </pc:sldMkLst>
        <pc:spChg chg="mod">
          <ac:chgData name="Alisdair Cunningham" userId="67e8d9ba-4582-42f1-b26c-e866daa7f65b" providerId="ADAL" clId="{D55405F9-96CE-42DD-9571-C3D40844E8B0}" dt="2025-11-17T13:50:02.376" v="0"/>
          <ac:spMkLst>
            <pc:docMk/>
            <pc:sldMk cId="3996981220" sldId="284"/>
            <ac:spMk id="4" creationId="{F3F43CE5-EA3D-1DDC-C0DE-7CFCA6ED4E52}"/>
          </ac:spMkLst>
        </pc:spChg>
      </pc:sldChg>
      <pc:sldChg chg="modSp">
        <pc:chgData name="Alisdair Cunningham" userId="67e8d9ba-4582-42f1-b26c-e866daa7f65b" providerId="ADAL" clId="{D55405F9-96CE-42DD-9571-C3D40844E8B0}" dt="2025-11-17T13:50:02.376" v="0"/>
        <pc:sldMkLst>
          <pc:docMk/>
          <pc:sldMk cId="2791246401" sldId="285"/>
        </pc:sldMkLst>
        <pc:spChg chg="mod">
          <ac:chgData name="Alisdair Cunningham" userId="67e8d9ba-4582-42f1-b26c-e866daa7f65b" providerId="ADAL" clId="{D55405F9-96CE-42DD-9571-C3D40844E8B0}" dt="2025-11-17T13:50:02.376" v="0"/>
          <ac:spMkLst>
            <pc:docMk/>
            <pc:sldMk cId="2791246401" sldId="285"/>
            <ac:spMk id="4" creationId="{F3F43CE5-EA3D-1DDC-C0DE-7CFCA6ED4E52}"/>
          </ac:spMkLst>
        </pc:spChg>
      </pc:sldChg>
      <pc:sldChg chg="modSp">
        <pc:chgData name="Alisdair Cunningham" userId="67e8d9ba-4582-42f1-b26c-e866daa7f65b" providerId="ADAL" clId="{D55405F9-96CE-42DD-9571-C3D40844E8B0}" dt="2025-11-17T13:50:02.376" v="0"/>
        <pc:sldMkLst>
          <pc:docMk/>
          <pc:sldMk cId="3364720061" sldId="286"/>
        </pc:sldMkLst>
        <pc:spChg chg="mod">
          <ac:chgData name="Alisdair Cunningham" userId="67e8d9ba-4582-42f1-b26c-e866daa7f65b" providerId="ADAL" clId="{D55405F9-96CE-42DD-9571-C3D40844E8B0}" dt="2025-11-17T13:50:02.376" v="0"/>
          <ac:spMkLst>
            <pc:docMk/>
            <pc:sldMk cId="3364720061" sldId="286"/>
            <ac:spMk id="4" creationId="{F3F43CE5-EA3D-1DDC-C0DE-7CFCA6ED4E52}"/>
          </ac:spMkLst>
        </pc:spChg>
      </pc:sldChg>
      <pc:sldChg chg="modSp">
        <pc:chgData name="Alisdair Cunningham" userId="67e8d9ba-4582-42f1-b26c-e866daa7f65b" providerId="ADAL" clId="{D55405F9-96CE-42DD-9571-C3D40844E8B0}" dt="2025-11-17T13:50:02.376" v="0"/>
        <pc:sldMkLst>
          <pc:docMk/>
          <pc:sldMk cId="3685698688" sldId="287"/>
        </pc:sldMkLst>
        <pc:spChg chg="mod">
          <ac:chgData name="Alisdair Cunningham" userId="67e8d9ba-4582-42f1-b26c-e866daa7f65b" providerId="ADAL" clId="{D55405F9-96CE-42DD-9571-C3D40844E8B0}" dt="2025-11-17T13:50:02.376" v="0"/>
          <ac:spMkLst>
            <pc:docMk/>
            <pc:sldMk cId="3685698688" sldId="287"/>
            <ac:spMk id="4" creationId="{F3F43CE5-EA3D-1DDC-C0DE-7CFCA6ED4E52}"/>
          </ac:spMkLst>
        </pc:spChg>
      </pc:sldChg>
      <pc:sldChg chg="modSp">
        <pc:chgData name="Alisdair Cunningham" userId="67e8d9ba-4582-42f1-b26c-e866daa7f65b" providerId="ADAL" clId="{D55405F9-96CE-42DD-9571-C3D40844E8B0}" dt="2025-11-17T13:50:02.376" v="0"/>
        <pc:sldMkLst>
          <pc:docMk/>
          <pc:sldMk cId="4064589673" sldId="288"/>
        </pc:sldMkLst>
        <pc:spChg chg="mod">
          <ac:chgData name="Alisdair Cunningham" userId="67e8d9ba-4582-42f1-b26c-e866daa7f65b" providerId="ADAL" clId="{D55405F9-96CE-42DD-9571-C3D40844E8B0}" dt="2025-11-17T13:50:02.376" v="0"/>
          <ac:spMkLst>
            <pc:docMk/>
            <pc:sldMk cId="4064589673" sldId="288"/>
            <ac:spMk id="4" creationId="{F3F43CE5-EA3D-1DDC-C0DE-7CFCA6ED4E52}"/>
          </ac:spMkLst>
        </pc:spChg>
      </pc:sldChg>
      <pc:sldChg chg="modSp">
        <pc:chgData name="Alisdair Cunningham" userId="67e8d9ba-4582-42f1-b26c-e866daa7f65b" providerId="ADAL" clId="{D55405F9-96CE-42DD-9571-C3D40844E8B0}" dt="2025-11-17T13:50:02.376" v="0"/>
        <pc:sldMkLst>
          <pc:docMk/>
          <pc:sldMk cId="3820443748" sldId="289"/>
        </pc:sldMkLst>
        <pc:spChg chg="mod">
          <ac:chgData name="Alisdair Cunningham" userId="67e8d9ba-4582-42f1-b26c-e866daa7f65b" providerId="ADAL" clId="{D55405F9-96CE-42DD-9571-C3D40844E8B0}" dt="2025-11-17T13:50:02.376" v="0"/>
          <ac:spMkLst>
            <pc:docMk/>
            <pc:sldMk cId="3820443748" sldId="289"/>
            <ac:spMk id="4" creationId="{F3F43CE5-EA3D-1DDC-C0DE-7CFCA6ED4E52}"/>
          </ac:spMkLst>
        </pc:spChg>
      </pc:sldChg>
    </pc:docChg>
  </pc:docChgLst>
  <pc:docChgLst>
    <pc:chgData name="Alisdair Cunningham" userId="67e8d9ba-4582-42f1-b26c-e866daa7f65b" providerId="ADAL" clId="{FF0C2610-306D-40E5-BBCF-817016294CE9}"/>
    <pc:docChg chg="custSel modSld">
      <pc:chgData name="Alisdair Cunningham" userId="67e8d9ba-4582-42f1-b26c-e866daa7f65b" providerId="ADAL" clId="{FF0C2610-306D-40E5-BBCF-817016294CE9}" dt="2025-12-12T09:19:08.833" v="1" actId="478"/>
      <pc:docMkLst>
        <pc:docMk/>
      </pc:docMkLst>
      <pc:sldChg chg="delSp mod delAnim">
        <pc:chgData name="Alisdair Cunningham" userId="67e8d9ba-4582-42f1-b26c-e866daa7f65b" providerId="ADAL" clId="{FF0C2610-306D-40E5-BBCF-817016294CE9}" dt="2025-12-12T09:19:08.833" v="1" actId="478"/>
        <pc:sldMkLst>
          <pc:docMk/>
          <pc:sldMk cId="3586031465" sldId="279"/>
        </pc:sldMkLst>
        <pc:spChg chg="del">
          <ac:chgData name="Alisdair Cunningham" userId="67e8d9ba-4582-42f1-b26c-e866daa7f65b" providerId="ADAL" clId="{FF0C2610-306D-40E5-BBCF-817016294CE9}" dt="2025-12-12T09:19:04.851" v="0" actId="478"/>
          <ac:spMkLst>
            <pc:docMk/>
            <pc:sldMk cId="3586031465" sldId="279"/>
            <ac:spMk id="11" creationId="{CCF3D658-00A1-8A47-2A96-AE9E0DA399AD}"/>
          </ac:spMkLst>
        </pc:spChg>
        <pc:spChg chg="del">
          <ac:chgData name="Alisdair Cunningham" userId="67e8d9ba-4582-42f1-b26c-e866daa7f65b" providerId="ADAL" clId="{FF0C2610-306D-40E5-BBCF-817016294CE9}" dt="2025-12-12T09:19:08.833" v="1" actId="478"/>
          <ac:spMkLst>
            <pc:docMk/>
            <pc:sldMk cId="3586031465" sldId="279"/>
            <ac:spMk id="12" creationId="{A48FC7AD-7551-0BAF-4D46-006643EC2AE1}"/>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8B68FAD-C896-4FF9-9BA9-64658400CE0F}" type="datetimeFigureOut">
              <a:rPr lang="en-GB" smtClean="0"/>
              <a:t>12/12/2025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92DA0F2-1344-4DA6-8494-DDBF76B8E120}" type="slidenum">
              <a:rPr lang="en-GB" smtClean="0"/>
              <a:t>‹#›</a:t>
            </a:fld>
            <a:endParaRPr lang="en-GB"/>
          </a:p>
        </p:txBody>
      </p:sp>
    </p:spTree>
    <p:extLst>
      <p:ext uri="{BB962C8B-B14F-4D97-AF65-F5344CB8AC3E}">
        <p14:creationId xmlns:p14="http://schemas.microsoft.com/office/powerpoint/2010/main" val="3588929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carveconsulting.com.au/the-positive-impacts-of-reflective-practice/" TargetMode="External"/><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3</a:t>
            </a:fld>
            <a:endParaRPr lang="en-GB" dirty="0"/>
          </a:p>
        </p:txBody>
      </p:sp>
    </p:spTree>
    <p:extLst>
      <p:ext uri="{BB962C8B-B14F-4D97-AF65-F5344CB8AC3E}">
        <p14:creationId xmlns:p14="http://schemas.microsoft.com/office/powerpoint/2010/main" val="29658452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Cooper, R.K. (1997), "Applying emotional intelligence in the workplace", Training &amp; Development, Vol. 51 No. 12, pp. 31-8.</a:t>
            </a:r>
          </a:p>
          <a:p>
            <a:r>
              <a:rPr lang="en-GB" dirty="0"/>
              <a:t>Gardner, H. (1993), Multiple Intelligences: The Theory in Practice, Basic Books, New York, NY.</a:t>
            </a:r>
          </a:p>
          <a:p>
            <a:r>
              <a:rPr lang="en-GB" dirty="0"/>
              <a:t>Gardner, H. and Hatch, T. (1989), "Multiple intelligences go to school", Educational Researcher, Vol. 18 No. 8, pp. 8-14.</a:t>
            </a:r>
          </a:p>
          <a:p>
            <a:r>
              <a:rPr lang="en-GB" dirty="0"/>
              <a:t>Goleman, D. (1996), Emotional Intelligence: Why It Can Matter More than IQ, Bloomsbury Publishing, London.</a:t>
            </a:r>
          </a:p>
          <a:p>
            <a:r>
              <a:rPr lang="en-GB" dirty="0"/>
              <a:t>Goleman, D. (1997a), "Emotional intelligence in the workplace", paper presented at ASTD Interactional Conference &amp; Exposition.</a:t>
            </a:r>
          </a:p>
          <a:p>
            <a:r>
              <a:rPr lang="en-GB" dirty="0"/>
              <a:t>Goleman, D. (1997b), "Beyond IQ: developing the leadership competencies of emotional intelligence", paper presented at the 2nd International Competency Conference, London, October.</a:t>
            </a:r>
          </a:p>
          <a:p>
            <a:r>
              <a:rPr lang="en-GB" dirty="0"/>
              <a:t>Salovey, P. and Mayer, J.D. (1990), "Emotional intelligence", Imagination, Cognition and Personality, Vol. 9, pp. 185-211</a:t>
            </a:r>
          </a:p>
          <a:p>
            <a:r>
              <a:rPr lang="en-GB" dirty="0"/>
              <a:t>Steiner, C. (1997), Achieving Emotional Literacy, Bloomsbury Publishing, London.</a:t>
            </a:r>
          </a:p>
          <a:p>
            <a:r>
              <a:rPr lang="en-GB" dirty="0"/>
              <a:t>Thorndike, E.L. (1920), "A constant error in psychological ratings", Journal of Applied Psychology, Vol. 4, pp. 25-9.</a:t>
            </a:r>
          </a:p>
        </p:txBody>
      </p:sp>
      <p:sp>
        <p:nvSpPr>
          <p:cNvPr id="4" name="Slide Number Placeholder 3"/>
          <p:cNvSpPr>
            <a:spLocks noGrp="1"/>
          </p:cNvSpPr>
          <p:nvPr>
            <p:ph type="sldNum" sz="quarter" idx="5"/>
          </p:nvPr>
        </p:nvSpPr>
        <p:spPr/>
        <p:txBody>
          <a:bodyPr/>
          <a:lstStyle/>
          <a:p>
            <a:fld id="{B92DA0F2-1344-4DA6-8494-DDBF76B8E120}" type="slidenum">
              <a:rPr lang="en-GB" smtClean="0"/>
              <a:t>4</a:t>
            </a:fld>
            <a:endParaRPr lang="en-GB" dirty="0"/>
          </a:p>
        </p:txBody>
      </p:sp>
    </p:spTree>
    <p:extLst>
      <p:ext uri="{BB962C8B-B14F-4D97-AF65-F5344CB8AC3E}">
        <p14:creationId xmlns:p14="http://schemas.microsoft.com/office/powerpoint/2010/main" val="31654447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Martinez, M.N. (1997), "The smarts that count", HR Magazine, Vol. 42 No. 11, pp. 72-8.</a:t>
            </a:r>
          </a:p>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5</a:t>
            </a:fld>
            <a:endParaRPr lang="en-GB" dirty="0"/>
          </a:p>
        </p:txBody>
      </p:sp>
    </p:spTree>
    <p:extLst>
      <p:ext uri="{BB962C8B-B14F-4D97-AF65-F5344CB8AC3E}">
        <p14:creationId xmlns:p14="http://schemas.microsoft.com/office/powerpoint/2010/main" val="28777657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6</a:t>
            </a:fld>
            <a:endParaRPr lang="en-GB" dirty="0"/>
          </a:p>
        </p:txBody>
      </p:sp>
    </p:spTree>
    <p:extLst>
      <p:ext uri="{BB962C8B-B14F-4D97-AF65-F5344CB8AC3E}">
        <p14:creationId xmlns:p14="http://schemas.microsoft.com/office/powerpoint/2010/main" val="39349579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7</a:t>
            </a:fld>
            <a:endParaRPr lang="en-GB" dirty="0"/>
          </a:p>
        </p:txBody>
      </p:sp>
    </p:spTree>
    <p:extLst>
      <p:ext uri="{BB962C8B-B14F-4D97-AF65-F5344CB8AC3E}">
        <p14:creationId xmlns:p14="http://schemas.microsoft.com/office/powerpoint/2010/main" val="39151510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8</a:t>
            </a:fld>
            <a:endParaRPr lang="en-GB" dirty="0"/>
          </a:p>
        </p:txBody>
      </p:sp>
    </p:spTree>
    <p:extLst>
      <p:ext uri="{BB962C8B-B14F-4D97-AF65-F5344CB8AC3E}">
        <p14:creationId xmlns:p14="http://schemas.microsoft.com/office/powerpoint/2010/main" val="30482568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9</a:t>
            </a:fld>
            <a:endParaRPr lang="en-GB" dirty="0"/>
          </a:p>
        </p:txBody>
      </p:sp>
    </p:spTree>
    <p:extLst>
      <p:ext uri="{BB962C8B-B14F-4D97-AF65-F5344CB8AC3E}">
        <p14:creationId xmlns:p14="http://schemas.microsoft.com/office/powerpoint/2010/main" val="25384134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22222"/>
                </a:solidFill>
                <a:effectLst/>
                <a:latin typeface="Arial" panose="020B0604020202020204" pitchFamily="34" charset="0"/>
              </a:rPr>
              <a:t>Rani, M.S., 2015. Emotional intelligence: A model for effective leadership, competency and career growth. </a:t>
            </a:r>
            <a:r>
              <a:rPr lang="en-GB" b="0" i="1" dirty="0">
                <a:solidFill>
                  <a:srgbClr val="222222"/>
                </a:solidFill>
                <a:effectLst/>
                <a:latin typeface="Arial" panose="020B0604020202020204" pitchFamily="34" charset="0"/>
              </a:rPr>
              <a:t>Ind. J. Sci. Tech</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8</a:t>
            </a:r>
            <a:r>
              <a:rPr lang="en-GB" b="0" i="0" dirty="0">
                <a:solidFill>
                  <a:srgbClr val="222222"/>
                </a:solidFill>
                <a:effectLst/>
                <a:latin typeface="Arial" panose="020B0604020202020204" pitchFamily="34" charset="0"/>
              </a:rPr>
              <a:t>(S4), pp.240-246.</a:t>
            </a:r>
          </a:p>
          <a:p>
            <a:endParaRPr lang="en-GB" b="0" i="0" dirty="0">
              <a:solidFill>
                <a:srgbClr val="222222"/>
              </a:solidFill>
              <a:effectLst/>
              <a:latin typeface="Arial" panose="020B0604020202020204" pitchFamily="34" charset="0"/>
            </a:endParaRPr>
          </a:p>
          <a:p>
            <a:r>
              <a:rPr lang="en-GB" dirty="0"/>
              <a:t>Goleman, D. (1996), Emotional Intelligence: Why It Can Matter More than IQ, Bloomsbury Publishing, London.</a:t>
            </a:r>
          </a:p>
        </p:txBody>
      </p:sp>
      <p:sp>
        <p:nvSpPr>
          <p:cNvPr id="4" name="Slide Number Placeholder 3"/>
          <p:cNvSpPr>
            <a:spLocks noGrp="1"/>
          </p:cNvSpPr>
          <p:nvPr>
            <p:ph type="sldNum" sz="quarter" idx="5"/>
          </p:nvPr>
        </p:nvSpPr>
        <p:spPr/>
        <p:txBody>
          <a:bodyPr/>
          <a:lstStyle/>
          <a:p>
            <a:fld id="{B92DA0F2-1344-4DA6-8494-DDBF76B8E120}" type="slidenum">
              <a:rPr lang="en-GB" smtClean="0"/>
              <a:t>10</a:t>
            </a:fld>
            <a:endParaRPr lang="en-GB" dirty="0"/>
          </a:p>
        </p:txBody>
      </p:sp>
    </p:spTree>
    <p:extLst>
      <p:ext uri="{BB962C8B-B14F-4D97-AF65-F5344CB8AC3E}">
        <p14:creationId xmlns:p14="http://schemas.microsoft.com/office/powerpoint/2010/main" val="51876424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11</a:t>
            </a:fld>
            <a:endParaRPr lang="en-GB" dirty="0"/>
          </a:p>
        </p:txBody>
      </p:sp>
    </p:spTree>
    <p:extLst>
      <p:ext uri="{BB962C8B-B14F-4D97-AF65-F5344CB8AC3E}">
        <p14:creationId xmlns:p14="http://schemas.microsoft.com/office/powerpoint/2010/main" val="346652186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12</a:t>
            </a:fld>
            <a:endParaRPr lang="en-GB" dirty="0"/>
          </a:p>
        </p:txBody>
      </p:sp>
    </p:spTree>
    <p:extLst>
      <p:ext uri="{BB962C8B-B14F-4D97-AF65-F5344CB8AC3E}">
        <p14:creationId xmlns:p14="http://schemas.microsoft.com/office/powerpoint/2010/main" val="64321595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13</a:t>
            </a:fld>
            <a:endParaRPr lang="en-GB" dirty="0"/>
          </a:p>
        </p:txBody>
      </p:sp>
    </p:spTree>
    <p:extLst>
      <p:ext uri="{BB962C8B-B14F-4D97-AF65-F5344CB8AC3E}">
        <p14:creationId xmlns:p14="http://schemas.microsoft.com/office/powerpoint/2010/main" val="348499013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14</a:t>
            </a:fld>
            <a:endParaRPr lang="en-GB" dirty="0"/>
          </a:p>
        </p:txBody>
      </p:sp>
    </p:spTree>
    <p:extLst>
      <p:ext uri="{BB962C8B-B14F-4D97-AF65-F5344CB8AC3E}">
        <p14:creationId xmlns:p14="http://schemas.microsoft.com/office/powerpoint/2010/main" val="195516287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22222"/>
                </a:solidFill>
                <a:effectLst/>
                <a:latin typeface="Arial" panose="020B0604020202020204" pitchFamily="34" charset="0"/>
              </a:rPr>
              <a:t>Gibbs, G., 1988. Learning by doing: A guide to teaching and learning methods. </a:t>
            </a:r>
            <a:r>
              <a:rPr lang="en-GB" b="0" i="1" dirty="0">
                <a:solidFill>
                  <a:srgbClr val="222222"/>
                </a:solidFill>
                <a:effectLst/>
                <a:latin typeface="Arial" panose="020B0604020202020204" pitchFamily="34" charset="0"/>
              </a:rPr>
              <a:t>Further Education Unit</a:t>
            </a:r>
            <a:r>
              <a:rPr lang="en-GB" b="0" i="0" dirty="0">
                <a:solidFill>
                  <a:srgbClr val="222222"/>
                </a:solidFill>
                <a:effectLst/>
                <a:latin typeface="Arial" panose="020B0604020202020204" pitchFamily="34" charset="0"/>
              </a:rPr>
              <a:t>.</a:t>
            </a:r>
          </a:p>
          <a:p>
            <a:endParaRPr lang="en-GB" b="0" i="0" dirty="0">
              <a:solidFill>
                <a:srgbClr val="222222"/>
              </a:solidFill>
              <a:effectLst/>
              <a:latin typeface="Arial" panose="020B0604020202020204" pitchFamily="34" charset="0"/>
            </a:endParaRPr>
          </a:p>
          <a:p>
            <a:r>
              <a:rPr lang="en-GB" b="0" i="0" dirty="0">
                <a:solidFill>
                  <a:srgbClr val="222222"/>
                </a:solidFill>
                <a:effectLst/>
                <a:latin typeface="Arial" panose="020B0604020202020204" pitchFamily="34" charset="0"/>
              </a:rPr>
              <a:t>Image source: </a:t>
            </a:r>
            <a:r>
              <a:rPr lang="en-GB" dirty="0">
                <a:hlinkClick r:id="rId3"/>
              </a:rPr>
              <a:t>The positive impacts of reflective practice • Carve Consulting</a:t>
            </a:r>
            <a:r>
              <a:rPr lang="en-GB" b="0" i="0" dirty="0">
                <a:solidFill>
                  <a:srgbClr val="222222"/>
                </a:solidFill>
                <a:effectLst/>
                <a:latin typeface="Arial" panose="020B0604020202020204" pitchFamily="34" charset="0"/>
              </a:rPr>
              <a:t> - https://carveconsulting.com.au/the-positive-impacts-of-reflective-practice/</a:t>
            </a:r>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15</a:t>
            </a:fld>
            <a:endParaRPr lang="en-GB" dirty="0"/>
          </a:p>
        </p:txBody>
      </p:sp>
    </p:spTree>
    <p:extLst>
      <p:ext uri="{BB962C8B-B14F-4D97-AF65-F5344CB8AC3E}">
        <p14:creationId xmlns:p14="http://schemas.microsoft.com/office/powerpoint/2010/main" val="216568059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22222"/>
                </a:solidFill>
                <a:effectLst/>
                <a:latin typeface="Arial" panose="020B0604020202020204" pitchFamily="34" charset="0"/>
              </a:rPr>
              <a:t>Rogers, R.R., 2001. Reflection in higher education: A concept analysis. </a:t>
            </a:r>
            <a:r>
              <a:rPr lang="en-GB" b="0" i="1" dirty="0">
                <a:solidFill>
                  <a:srgbClr val="222222"/>
                </a:solidFill>
                <a:effectLst/>
                <a:latin typeface="Arial" panose="020B0604020202020204" pitchFamily="34" charset="0"/>
              </a:rPr>
              <a:t>Innovative higher education</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26</a:t>
            </a:r>
            <a:r>
              <a:rPr lang="en-GB" b="0" i="0" dirty="0">
                <a:solidFill>
                  <a:srgbClr val="222222"/>
                </a:solidFill>
                <a:effectLst/>
                <a:latin typeface="Arial" panose="020B0604020202020204" pitchFamily="34" charset="0"/>
              </a:rPr>
              <a:t>, pp.37-57.</a:t>
            </a:r>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16</a:t>
            </a:fld>
            <a:endParaRPr lang="en-GB" dirty="0"/>
          </a:p>
        </p:txBody>
      </p:sp>
    </p:spTree>
    <p:extLst>
      <p:ext uri="{BB962C8B-B14F-4D97-AF65-F5344CB8AC3E}">
        <p14:creationId xmlns:p14="http://schemas.microsoft.com/office/powerpoint/2010/main" val="108652385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22222"/>
                </a:solidFill>
                <a:effectLst/>
                <a:latin typeface="Arial" panose="020B0604020202020204" pitchFamily="34" charset="0"/>
              </a:rPr>
              <a:t>Rogers, R.R., 2001. Reflection in higher education: A concept analysis. </a:t>
            </a:r>
            <a:r>
              <a:rPr lang="en-GB" b="0" i="1" dirty="0">
                <a:solidFill>
                  <a:srgbClr val="222222"/>
                </a:solidFill>
                <a:effectLst/>
                <a:latin typeface="Arial" panose="020B0604020202020204" pitchFamily="34" charset="0"/>
              </a:rPr>
              <a:t>Innovative higher education</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26</a:t>
            </a:r>
            <a:r>
              <a:rPr lang="en-GB" b="0" i="0" dirty="0">
                <a:solidFill>
                  <a:srgbClr val="222222"/>
                </a:solidFill>
                <a:effectLst/>
                <a:latin typeface="Arial" panose="020B0604020202020204" pitchFamily="34" charset="0"/>
              </a:rPr>
              <a:t>, pp.37-57.</a:t>
            </a:r>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17</a:t>
            </a:fld>
            <a:endParaRPr lang="en-GB" dirty="0"/>
          </a:p>
        </p:txBody>
      </p:sp>
    </p:spTree>
    <p:extLst>
      <p:ext uri="{BB962C8B-B14F-4D97-AF65-F5344CB8AC3E}">
        <p14:creationId xmlns:p14="http://schemas.microsoft.com/office/powerpoint/2010/main" val="367172828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18</a:t>
            </a:fld>
            <a:endParaRPr lang="en-GB" dirty="0"/>
          </a:p>
        </p:txBody>
      </p:sp>
    </p:spTree>
    <p:extLst>
      <p:ext uri="{BB962C8B-B14F-4D97-AF65-F5344CB8AC3E}">
        <p14:creationId xmlns:p14="http://schemas.microsoft.com/office/powerpoint/2010/main" val="329633718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19</a:t>
            </a:fld>
            <a:endParaRPr lang="en-GB"/>
          </a:p>
        </p:txBody>
      </p:sp>
    </p:spTree>
    <p:extLst>
      <p:ext uri="{BB962C8B-B14F-4D97-AF65-F5344CB8AC3E}">
        <p14:creationId xmlns:p14="http://schemas.microsoft.com/office/powerpoint/2010/main" val="29757141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690AB-30BC-9079-A40E-1B8473D1FE4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BFF7378-AB0F-E3CE-E1E0-98A4277CC35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C4154A8-6974-3E1C-1D72-DF4E8C380EF8}"/>
              </a:ext>
            </a:extLst>
          </p:cNvPr>
          <p:cNvSpPr>
            <a:spLocks noGrp="1"/>
          </p:cNvSpPr>
          <p:nvPr>
            <p:ph type="dt" sz="half" idx="10"/>
          </p:nvPr>
        </p:nvSpPr>
        <p:spPr/>
        <p:txBody>
          <a:bodyPr/>
          <a:lstStyle/>
          <a:p>
            <a:fld id="{8DBC3D6E-CA88-4886-A410-B7751D50EE2C}" type="datetimeFigureOut">
              <a:rPr lang="en-GB" smtClean="0"/>
              <a:t>12/12/2025</a:t>
            </a:fld>
            <a:endParaRPr lang="en-GB"/>
          </a:p>
        </p:txBody>
      </p:sp>
      <p:sp>
        <p:nvSpPr>
          <p:cNvPr id="5" name="Footer Placeholder 4">
            <a:extLst>
              <a:ext uri="{FF2B5EF4-FFF2-40B4-BE49-F238E27FC236}">
                <a16:creationId xmlns:a16="http://schemas.microsoft.com/office/drawing/2014/main" id="{A57BAAAA-7A9F-D0AB-390C-725277EE5C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386712-A4E3-6DD2-40DD-7F79E971DA67}"/>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33109390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2CD0D-877A-FEDF-2EAE-DD1F177463E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FED5BF9-7566-D7A4-406B-7985411030D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1003A3-325F-C26A-FA44-E4AD1D39D177}"/>
              </a:ext>
            </a:extLst>
          </p:cNvPr>
          <p:cNvSpPr>
            <a:spLocks noGrp="1"/>
          </p:cNvSpPr>
          <p:nvPr>
            <p:ph type="dt" sz="half" idx="10"/>
          </p:nvPr>
        </p:nvSpPr>
        <p:spPr/>
        <p:txBody>
          <a:bodyPr/>
          <a:lstStyle/>
          <a:p>
            <a:fld id="{8DBC3D6E-CA88-4886-A410-B7751D50EE2C}" type="datetimeFigureOut">
              <a:rPr lang="en-GB" smtClean="0"/>
              <a:t>12/12/2025</a:t>
            </a:fld>
            <a:endParaRPr lang="en-GB"/>
          </a:p>
        </p:txBody>
      </p:sp>
      <p:sp>
        <p:nvSpPr>
          <p:cNvPr id="5" name="Footer Placeholder 4">
            <a:extLst>
              <a:ext uri="{FF2B5EF4-FFF2-40B4-BE49-F238E27FC236}">
                <a16:creationId xmlns:a16="http://schemas.microsoft.com/office/drawing/2014/main" id="{53644AD3-66ED-3C6C-46B4-73A9B30D88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6A9A4A-A61F-7B2F-E361-97C19E4630E3}"/>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34587061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C07B3-9916-423B-7CD1-19C60E6219B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33FC5B0-C5BE-A093-594B-883B6A81AD3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671B4B0-ACB5-8AE8-EFF7-EC05E0B02DF1}"/>
              </a:ext>
            </a:extLst>
          </p:cNvPr>
          <p:cNvSpPr>
            <a:spLocks noGrp="1"/>
          </p:cNvSpPr>
          <p:nvPr>
            <p:ph type="dt" sz="half" idx="10"/>
          </p:nvPr>
        </p:nvSpPr>
        <p:spPr/>
        <p:txBody>
          <a:bodyPr/>
          <a:lstStyle/>
          <a:p>
            <a:fld id="{8DBC3D6E-CA88-4886-A410-B7751D50EE2C}" type="datetimeFigureOut">
              <a:rPr lang="en-GB" smtClean="0"/>
              <a:t>12/12/2025</a:t>
            </a:fld>
            <a:endParaRPr lang="en-GB"/>
          </a:p>
        </p:txBody>
      </p:sp>
      <p:sp>
        <p:nvSpPr>
          <p:cNvPr id="5" name="Footer Placeholder 4">
            <a:extLst>
              <a:ext uri="{FF2B5EF4-FFF2-40B4-BE49-F238E27FC236}">
                <a16:creationId xmlns:a16="http://schemas.microsoft.com/office/drawing/2014/main" id="{4DECE3C7-547D-417C-20E1-2261D2D43F2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DD4762D-F59C-9AB5-9F6A-DF64228D9C5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9146320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BDABAF-C2B5-7176-AA08-3078F8E7DA1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AC33BEE-6928-E31B-A58A-75E83D95888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9FE0B90-14D1-588A-B30E-B6B141D63E8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886F2E0-E74E-1B11-CCCB-5154A8AAA402}"/>
              </a:ext>
            </a:extLst>
          </p:cNvPr>
          <p:cNvSpPr>
            <a:spLocks noGrp="1"/>
          </p:cNvSpPr>
          <p:nvPr>
            <p:ph type="dt" sz="half" idx="10"/>
          </p:nvPr>
        </p:nvSpPr>
        <p:spPr/>
        <p:txBody>
          <a:bodyPr/>
          <a:lstStyle/>
          <a:p>
            <a:fld id="{8DBC3D6E-CA88-4886-A410-B7751D50EE2C}" type="datetimeFigureOut">
              <a:rPr lang="en-GB" smtClean="0"/>
              <a:t>12/12/2025</a:t>
            </a:fld>
            <a:endParaRPr lang="en-GB"/>
          </a:p>
        </p:txBody>
      </p:sp>
      <p:sp>
        <p:nvSpPr>
          <p:cNvPr id="6" name="Footer Placeholder 5">
            <a:extLst>
              <a:ext uri="{FF2B5EF4-FFF2-40B4-BE49-F238E27FC236}">
                <a16:creationId xmlns:a16="http://schemas.microsoft.com/office/drawing/2014/main" id="{17B25D03-A221-03B9-6097-140E4282343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F7195A4-204C-393A-DABC-692F3A0F2DC2}"/>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6843354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3A2D8A-292E-903B-7F48-FF9FE846F2F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AE7BA1C-9854-52EC-BEEA-23260A9ECE6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B6B108C-1E88-04EC-7D18-226D95E9F2E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97F6F3A-2D91-17CA-EAD0-DAFE0F03740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5129055-827B-E743-88DA-EDD96FB8E40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B109535-ED7B-DD82-EEE0-80679E9AAE81}"/>
              </a:ext>
            </a:extLst>
          </p:cNvPr>
          <p:cNvSpPr>
            <a:spLocks noGrp="1"/>
          </p:cNvSpPr>
          <p:nvPr>
            <p:ph type="dt" sz="half" idx="10"/>
          </p:nvPr>
        </p:nvSpPr>
        <p:spPr/>
        <p:txBody>
          <a:bodyPr/>
          <a:lstStyle/>
          <a:p>
            <a:fld id="{8DBC3D6E-CA88-4886-A410-B7751D50EE2C}" type="datetimeFigureOut">
              <a:rPr lang="en-GB" smtClean="0"/>
              <a:t>12/12/2025</a:t>
            </a:fld>
            <a:endParaRPr lang="en-GB"/>
          </a:p>
        </p:txBody>
      </p:sp>
      <p:sp>
        <p:nvSpPr>
          <p:cNvPr id="8" name="Footer Placeholder 7">
            <a:extLst>
              <a:ext uri="{FF2B5EF4-FFF2-40B4-BE49-F238E27FC236}">
                <a16:creationId xmlns:a16="http://schemas.microsoft.com/office/drawing/2014/main" id="{888CA376-4F8F-7792-C7E7-F505026EAF0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A71BEEC-6D7A-80EF-53E7-4BD71580B375}"/>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5135680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BB7C9-A3EA-5D7C-B5B1-0070ABDD133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52E5745-AE22-E2C0-76B1-2C3ADE535580}"/>
              </a:ext>
            </a:extLst>
          </p:cNvPr>
          <p:cNvSpPr>
            <a:spLocks noGrp="1"/>
          </p:cNvSpPr>
          <p:nvPr>
            <p:ph type="dt" sz="half" idx="10"/>
          </p:nvPr>
        </p:nvSpPr>
        <p:spPr/>
        <p:txBody>
          <a:bodyPr/>
          <a:lstStyle/>
          <a:p>
            <a:fld id="{8DBC3D6E-CA88-4886-A410-B7751D50EE2C}" type="datetimeFigureOut">
              <a:rPr lang="en-GB" smtClean="0"/>
              <a:t>12/12/2025</a:t>
            </a:fld>
            <a:endParaRPr lang="en-GB"/>
          </a:p>
        </p:txBody>
      </p:sp>
      <p:sp>
        <p:nvSpPr>
          <p:cNvPr id="4" name="Footer Placeholder 3">
            <a:extLst>
              <a:ext uri="{FF2B5EF4-FFF2-40B4-BE49-F238E27FC236}">
                <a16:creationId xmlns:a16="http://schemas.microsoft.com/office/drawing/2014/main" id="{AAB970F9-DCE6-3D7D-FC15-26E4D05CA72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8DD4632-31E4-F672-3536-5C6865AAFC0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9383300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69A08ED-6978-F26D-C8C4-A38FA2542ED0}"/>
              </a:ext>
            </a:extLst>
          </p:cNvPr>
          <p:cNvSpPr>
            <a:spLocks noGrp="1"/>
          </p:cNvSpPr>
          <p:nvPr>
            <p:ph type="dt" sz="half" idx="10"/>
          </p:nvPr>
        </p:nvSpPr>
        <p:spPr/>
        <p:txBody>
          <a:bodyPr/>
          <a:lstStyle/>
          <a:p>
            <a:fld id="{8DBC3D6E-CA88-4886-A410-B7751D50EE2C}" type="datetimeFigureOut">
              <a:rPr lang="en-GB" smtClean="0"/>
              <a:t>12/12/2025</a:t>
            </a:fld>
            <a:endParaRPr lang="en-GB"/>
          </a:p>
        </p:txBody>
      </p:sp>
      <p:sp>
        <p:nvSpPr>
          <p:cNvPr id="3" name="Footer Placeholder 2">
            <a:extLst>
              <a:ext uri="{FF2B5EF4-FFF2-40B4-BE49-F238E27FC236}">
                <a16:creationId xmlns:a16="http://schemas.microsoft.com/office/drawing/2014/main" id="{5C9B337A-FA67-3CC2-44C7-D951969D856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BF097BE-5A09-A5C4-D73F-639FFC0D2F6F}"/>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977489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D7432F-2CCB-AE15-E48B-550EFAE6C6E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90CBB02-FCA9-3C9F-AC89-5448D7BEFE0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3E1B2AE-F8EF-E5CD-AAE3-02A6B3F14CD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A5FC17C-28B7-C258-9B00-DD40F1EC1094}"/>
              </a:ext>
            </a:extLst>
          </p:cNvPr>
          <p:cNvSpPr>
            <a:spLocks noGrp="1"/>
          </p:cNvSpPr>
          <p:nvPr>
            <p:ph type="dt" sz="half" idx="10"/>
          </p:nvPr>
        </p:nvSpPr>
        <p:spPr/>
        <p:txBody>
          <a:bodyPr/>
          <a:lstStyle/>
          <a:p>
            <a:fld id="{8DBC3D6E-CA88-4886-A410-B7751D50EE2C}" type="datetimeFigureOut">
              <a:rPr lang="en-GB" smtClean="0"/>
              <a:t>12/12/2025</a:t>
            </a:fld>
            <a:endParaRPr lang="en-GB"/>
          </a:p>
        </p:txBody>
      </p:sp>
      <p:sp>
        <p:nvSpPr>
          <p:cNvPr id="6" name="Footer Placeholder 5">
            <a:extLst>
              <a:ext uri="{FF2B5EF4-FFF2-40B4-BE49-F238E27FC236}">
                <a16:creationId xmlns:a16="http://schemas.microsoft.com/office/drawing/2014/main" id="{F502454D-CE02-E313-2FC3-6572452736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93E89C7-C169-D1B0-3A91-E88192D6D5AC}"/>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3286359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BFFA5D-77C8-A896-D7CF-BCA45D0E630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0543403-3DF3-827E-D67F-BE2BDC18BC0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FE147C9-A419-4D56-680B-0E30F66A7F4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A2BD5D0-78B5-42BF-8DC5-EAB0E05E3FED}"/>
              </a:ext>
            </a:extLst>
          </p:cNvPr>
          <p:cNvSpPr>
            <a:spLocks noGrp="1"/>
          </p:cNvSpPr>
          <p:nvPr>
            <p:ph type="dt" sz="half" idx="10"/>
          </p:nvPr>
        </p:nvSpPr>
        <p:spPr/>
        <p:txBody>
          <a:bodyPr/>
          <a:lstStyle/>
          <a:p>
            <a:fld id="{8DBC3D6E-CA88-4886-A410-B7751D50EE2C}" type="datetimeFigureOut">
              <a:rPr lang="en-GB" smtClean="0"/>
              <a:t>12/12/2025</a:t>
            </a:fld>
            <a:endParaRPr lang="en-GB"/>
          </a:p>
        </p:txBody>
      </p:sp>
      <p:sp>
        <p:nvSpPr>
          <p:cNvPr id="6" name="Footer Placeholder 5">
            <a:extLst>
              <a:ext uri="{FF2B5EF4-FFF2-40B4-BE49-F238E27FC236}">
                <a16:creationId xmlns:a16="http://schemas.microsoft.com/office/drawing/2014/main" id="{A30B865F-2A5C-B2E5-4EE5-BA29E286F09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05E3FD6-BECD-F6F2-5045-08EE42489E88}"/>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890526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578249-3E29-D98E-5C63-F29CBEDBEB4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22094AC-3377-DE40-C622-7D7D64344F5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B020295-64C9-42E0-BD7E-47573317A8FD}"/>
              </a:ext>
            </a:extLst>
          </p:cNvPr>
          <p:cNvSpPr>
            <a:spLocks noGrp="1"/>
          </p:cNvSpPr>
          <p:nvPr>
            <p:ph type="dt" sz="half" idx="10"/>
          </p:nvPr>
        </p:nvSpPr>
        <p:spPr/>
        <p:txBody>
          <a:bodyPr/>
          <a:lstStyle/>
          <a:p>
            <a:fld id="{8DBC3D6E-CA88-4886-A410-B7751D50EE2C}" type="datetimeFigureOut">
              <a:rPr lang="en-GB" smtClean="0"/>
              <a:t>12/12/2025</a:t>
            </a:fld>
            <a:endParaRPr lang="en-GB"/>
          </a:p>
        </p:txBody>
      </p:sp>
      <p:sp>
        <p:nvSpPr>
          <p:cNvPr id="5" name="Footer Placeholder 4">
            <a:extLst>
              <a:ext uri="{FF2B5EF4-FFF2-40B4-BE49-F238E27FC236}">
                <a16:creationId xmlns:a16="http://schemas.microsoft.com/office/drawing/2014/main" id="{F418CEAE-BB50-466E-70D5-52353FF6C9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ABF7E9-1768-AE86-F197-623CD7370662}"/>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1576028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A2D20D8-E1AA-959E-DC57-CD8FA06DB20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D88730C-AF3D-DBC2-B978-8C8070E34DA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926C1A-C7D1-0E67-B97C-5C43B7D1801A}"/>
              </a:ext>
            </a:extLst>
          </p:cNvPr>
          <p:cNvSpPr>
            <a:spLocks noGrp="1"/>
          </p:cNvSpPr>
          <p:nvPr>
            <p:ph type="dt" sz="half" idx="10"/>
          </p:nvPr>
        </p:nvSpPr>
        <p:spPr/>
        <p:txBody>
          <a:bodyPr/>
          <a:lstStyle/>
          <a:p>
            <a:fld id="{8DBC3D6E-CA88-4886-A410-B7751D50EE2C}" type="datetimeFigureOut">
              <a:rPr lang="en-GB" smtClean="0"/>
              <a:t>12/12/2025</a:t>
            </a:fld>
            <a:endParaRPr lang="en-GB"/>
          </a:p>
        </p:txBody>
      </p:sp>
      <p:sp>
        <p:nvSpPr>
          <p:cNvPr id="5" name="Footer Placeholder 4">
            <a:extLst>
              <a:ext uri="{FF2B5EF4-FFF2-40B4-BE49-F238E27FC236}">
                <a16:creationId xmlns:a16="http://schemas.microsoft.com/office/drawing/2014/main" id="{2EAB75AE-6C96-6D98-5CB8-6462800116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CE4727-E08A-CC2C-3454-7A70C04B4B0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3965066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FC9F38-A363-1279-79DF-EA5AEC914F8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85ED578-12B3-AB21-2C3E-1032A6D3EF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177A77-C573-D68F-CF03-48BE517D6AB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DBC3D6E-CA88-4886-A410-B7751D50EE2C}" type="datetimeFigureOut">
              <a:rPr lang="en-GB" smtClean="0"/>
              <a:t>12/12/2025</a:t>
            </a:fld>
            <a:endParaRPr lang="en-GB"/>
          </a:p>
        </p:txBody>
      </p:sp>
      <p:sp>
        <p:nvSpPr>
          <p:cNvPr id="5" name="Footer Placeholder 4">
            <a:extLst>
              <a:ext uri="{FF2B5EF4-FFF2-40B4-BE49-F238E27FC236}">
                <a16:creationId xmlns:a16="http://schemas.microsoft.com/office/drawing/2014/main" id="{15CF8965-497E-822F-D721-A9A646A1802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25EDF53-EAB3-812F-4683-B7349022E97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94DF084-DB3C-49EB-97AD-1AB9E98DC17D}" type="slidenum">
              <a:rPr lang="en-GB" smtClean="0"/>
              <a:t>‹#›</a:t>
            </a:fld>
            <a:endParaRPr lang="en-GB"/>
          </a:p>
        </p:txBody>
      </p:sp>
    </p:spTree>
    <p:extLst>
      <p:ext uri="{BB962C8B-B14F-4D97-AF65-F5344CB8AC3E}">
        <p14:creationId xmlns:p14="http://schemas.microsoft.com/office/powerpoint/2010/main" val="270504857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1.xml"/><Relationship Id="rId5" Type="http://schemas.openxmlformats.org/officeDocument/2006/relationships/image" Target="../media/image9.png"/><Relationship Id="rId4" Type="http://schemas.openxmlformats.org/officeDocument/2006/relationships/image" Target="../media/image8.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hyperlink" Target="https://www.truity.com/test/emotional-intelligence-test" TargetMode="External"/><Relationship Id="rId2" Type="http://schemas.openxmlformats.org/officeDocument/2006/relationships/notesSlide" Target="../notesSlides/notesSlide17.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mailto:a.cunningham@uwtsd.ac.uk" TargetMode="Externa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3">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TextBox 28">
            <a:extLst>
              <a:ext uri="{FF2B5EF4-FFF2-40B4-BE49-F238E27FC236}">
                <a16:creationId xmlns:a16="http://schemas.microsoft.com/office/drawing/2014/main" id="{57CC4A95-AF50-3264-EFBB-B7B2A4AC5E30}"/>
              </a:ext>
            </a:extLst>
          </p:cNvPr>
          <p:cNvSpPr txBox="1"/>
          <p:nvPr/>
        </p:nvSpPr>
        <p:spPr>
          <a:xfrm>
            <a:off x="4840562" y="741594"/>
            <a:ext cx="5694916" cy="3566160"/>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5000" dirty="0">
                <a:latin typeface="+mj-lt"/>
                <a:ea typeface="+mj-ea"/>
                <a:cs typeface="+mj-cs"/>
              </a:rPr>
              <a:t>ACNA5000: </a:t>
            </a:r>
          </a:p>
          <a:p>
            <a:pPr algn="ctr">
              <a:lnSpc>
                <a:spcPct val="90000"/>
              </a:lnSpc>
              <a:spcBef>
                <a:spcPct val="0"/>
              </a:spcBef>
              <a:spcAft>
                <a:spcPts val="600"/>
              </a:spcAft>
            </a:pPr>
            <a:r>
              <a:rPr lang="en-GB" sz="5000" dirty="0">
                <a:latin typeface="+mj-lt"/>
                <a:ea typeface="+mj-ea"/>
                <a:cs typeface="+mj-cs"/>
              </a:rPr>
              <a:t>Lecture 8</a:t>
            </a:r>
          </a:p>
          <a:p>
            <a:pPr algn="ctr">
              <a:lnSpc>
                <a:spcPct val="90000"/>
              </a:lnSpc>
              <a:spcBef>
                <a:spcPct val="0"/>
              </a:spcBef>
              <a:spcAft>
                <a:spcPts val="600"/>
              </a:spcAft>
            </a:pPr>
            <a:r>
              <a:rPr lang="en-GB" sz="5000" dirty="0">
                <a:latin typeface="+mj-lt"/>
                <a:ea typeface="+mj-ea"/>
                <a:cs typeface="+mj-cs"/>
              </a:rPr>
              <a:t>Emotional Intelligence</a:t>
            </a:r>
            <a:endParaRPr lang="en-US" sz="5000" dirty="0">
              <a:latin typeface="+mj-lt"/>
              <a:ea typeface="+mj-ea"/>
              <a:cs typeface="+mj-cs"/>
            </a:endParaRPr>
          </a:p>
        </p:txBody>
      </p:sp>
      <p:pic>
        <p:nvPicPr>
          <p:cNvPr id="21" name="Picture 20">
            <a:extLst>
              <a:ext uri="{FF2B5EF4-FFF2-40B4-BE49-F238E27FC236}">
                <a16:creationId xmlns:a16="http://schemas.microsoft.com/office/drawing/2014/main" id="{14F25CB4-834E-E3BD-5F86-BAD0E128AD25}"/>
              </a:ext>
            </a:extLst>
          </p:cNvPr>
          <p:cNvPicPr>
            <a:picLocks noChangeAspect="1"/>
          </p:cNvPicPr>
          <p:nvPr/>
        </p:nvPicPr>
        <p:blipFill rotWithShape="1">
          <a:blip r:embed="rId2">
            <a:extLst>
              <a:ext uri="{28A0092B-C50C-407E-A947-70E740481C1C}">
                <a14:useLocalDpi xmlns:a14="http://schemas.microsoft.com/office/drawing/2010/main" val="0"/>
              </a:ext>
            </a:extLst>
          </a:blip>
          <a:srcRect l="30900" r="30900"/>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2"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18288"/>
          </a:xfrm>
          <a:custGeom>
            <a:avLst/>
            <a:gdLst>
              <a:gd name="csX0" fmla="*/ 0 w 4243589"/>
              <a:gd name="csY0" fmla="*/ 0 h 18288"/>
              <a:gd name="csX1" fmla="*/ 563791 w 4243589"/>
              <a:gd name="csY1" fmla="*/ 0 h 18288"/>
              <a:gd name="csX2" fmla="*/ 1042710 w 4243589"/>
              <a:gd name="csY2" fmla="*/ 0 h 18288"/>
              <a:gd name="csX3" fmla="*/ 1564066 w 4243589"/>
              <a:gd name="csY3" fmla="*/ 0 h 18288"/>
              <a:gd name="csX4" fmla="*/ 2212729 w 4243589"/>
              <a:gd name="csY4" fmla="*/ 0 h 18288"/>
              <a:gd name="csX5" fmla="*/ 2776520 w 4243589"/>
              <a:gd name="csY5" fmla="*/ 0 h 18288"/>
              <a:gd name="csX6" fmla="*/ 3297875 w 4243589"/>
              <a:gd name="csY6" fmla="*/ 0 h 18288"/>
              <a:gd name="csX7" fmla="*/ 4243589 w 4243589"/>
              <a:gd name="csY7" fmla="*/ 0 h 18288"/>
              <a:gd name="csX8" fmla="*/ 4243589 w 4243589"/>
              <a:gd name="csY8" fmla="*/ 18288 h 18288"/>
              <a:gd name="csX9" fmla="*/ 3637362 w 4243589"/>
              <a:gd name="csY9" fmla="*/ 18288 h 18288"/>
              <a:gd name="csX10" fmla="*/ 3116007 w 4243589"/>
              <a:gd name="csY10" fmla="*/ 18288 h 18288"/>
              <a:gd name="csX11" fmla="*/ 2424908 w 4243589"/>
              <a:gd name="csY11" fmla="*/ 18288 h 18288"/>
              <a:gd name="csX12" fmla="*/ 1861117 w 4243589"/>
              <a:gd name="csY12" fmla="*/ 18288 h 18288"/>
              <a:gd name="csX13" fmla="*/ 1382198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TextBox 36">
            <a:extLst>
              <a:ext uri="{FF2B5EF4-FFF2-40B4-BE49-F238E27FC236}">
                <a16:creationId xmlns:a16="http://schemas.microsoft.com/office/drawing/2014/main" id="{8F4A015C-4060-7569-C996-C0E610DFAC4C}"/>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a:t>
            </a:fld>
            <a:r>
              <a:rPr lang="en-GB" dirty="0"/>
              <a:t> / 20</a:t>
            </a:r>
          </a:p>
        </p:txBody>
      </p:sp>
      <p:sp>
        <p:nvSpPr>
          <p:cNvPr id="38" name="TextBox 37">
            <a:extLst>
              <a:ext uri="{FF2B5EF4-FFF2-40B4-BE49-F238E27FC236}">
                <a16:creationId xmlns:a16="http://schemas.microsoft.com/office/drawing/2014/main" id="{065D01E9-11A0-DBC0-6713-29D01B31E987}"/>
              </a:ext>
            </a:extLst>
          </p:cNvPr>
          <p:cNvSpPr txBox="1"/>
          <p:nvPr/>
        </p:nvSpPr>
        <p:spPr>
          <a:xfrm>
            <a:off x="6395786" y="4705714"/>
            <a:ext cx="2396810" cy="1754326"/>
          </a:xfrm>
          <a:prstGeom prst="rect">
            <a:avLst/>
          </a:prstGeom>
          <a:noFill/>
        </p:spPr>
        <p:txBody>
          <a:bodyPr wrap="none" rtlCol="0">
            <a:spAutoFit/>
          </a:bodyPr>
          <a:lstStyle/>
          <a:p>
            <a:pPr algn="ctr"/>
            <a:r>
              <a:rPr lang="en-GB" dirty="0"/>
              <a:t>Dr Alisdair Cunningham</a:t>
            </a:r>
          </a:p>
          <a:p>
            <a:pPr algn="ctr"/>
            <a:r>
              <a:rPr lang="en-GB" dirty="0"/>
              <a:t>Senior Lecturer</a:t>
            </a:r>
          </a:p>
          <a:p>
            <a:pPr algn="ctr"/>
            <a:endParaRPr lang="en-GB" dirty="0"/>
          </a:p>
          <a:p>
            <a:pPr algn="ctr"/>
            <a:r>
              <a:rPr lang="en-GB" dirty="0"/>
              <a:t>2025 / 2026</a:t>
            </a:r>
          </a:p>
          <a:p>
            <a:pPr algn="ctr"/>
            <a:endParaRPr lang="en-GB" dirty="0"/>
          </a:p>
          <a:p>
            <a:pPr algn="ctr"/>
            <a:r>
              <a:rPr lang="en-GB" dirty="0"/>
              <a:t>05/12/2025</a:t>
            </a:r>
          </a:p>
        </p:txBody>
      </p:sp>
      <p:sp>
        <p:nvSpPr>
          <p:cNvPr id="39" name="TextBox 38">
            <a:extLst>
              <a:ext uri="{FF2B5EF4-FFF2-40B4-BE49-F238E27FC236}">
                <a16:creationId xmlns:a16="http://schemas.microsoft.com/office/drawing/2014/main" id="{28BEEBE5-1649-2D3F-4E37-5E30C4D917BA}"/>
              </a:ext>
            </a:extLst>
          </p:cNvPr>
          <p:cNvSpPr txBox="1"/>
          <p:nvPr/>
        </p:nvSpPr>
        <p:spPr>
          <a:xfrm>
            <a:off x="10628852" y="0"/>
            <a:ext cx="1557536" cy="369332"/>
          </a:xfrm>
          <a:prstGeom prst="rect">
            <a:avLst/>
          </a:prstGeom>
          <a:noFill/>
        </p:spPr>
        <p:txBody>
          <a:bodyPr wrap="square" rtlCol="0">
            <a:spAutoFit/>
          </a:bodyPr>
          <a:lstStyle/>
          <a:p>
            <a:r>
              <a:rPr lang="en-GB" dirty="0"/>
              <a:t>05/12/2025</a:t>
            </a:r>
          </a:p>
        </p:txBody>
      </p:sp>
    </p:spTree>
    <p:extLst>
      <p:ext uri="{BB962C8B-B14F-4D97-AF65-F5344CB8AC3E}">
        <p14:creationId xmlns:p14="http://schemas.microsoft.com/office/powerpoint/2010/main" val="37017685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a:t>
            </a:fld>
            <a:r>
              <a:rPr lang="en-GB" dirty="0"/>
              <a:t> / 20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2023/2024		</a:t>
            </a:r>
            <a:r>
              <a:rPr lang="fr-FR" b="1" dirty="0"/>
              <a:t> Lecture contents</a:t>
            </a:r>
            <a:endParaRPr lang="en-GB" b="1" dirty="0"/>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2">
            <a:extLst>
              <a:ext uri="{28A0092B-C50C-407E-A947-70E740481C1C}">
                <a14:useLocalDpi xmlns:a14="http://schemas.microsoft.com/office/drawing/2010/main" val="0"/>
              </a:ext>
            </a:extLst>
          </a:blip>
          <a:srcRect l="16550" r="48182"/>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05/12/2025</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en-GB" dirty="0"/>
              <a:t>A. Cunningham			Lecture 8: Emotional Intelligence</a:t>
            </a:r>
          </a:p>
        </p:txBody>
      </p:sp>
      <p:sp>
        <p:nvSpPr>
          <p:cNvPr id="2" name="TextBox 1">
            <a:extLst>
              <a:ext uri="{FF2B5EF4-FFF2-40B4-BE49-F238E27FC236}">
                <a16:creationId xmlns:a16="http://schemas.microsoft.com/office/drawing/2014/main" id="{23B85C33-7743-EF57-ABED-C9DC0A93CD54}"/>
              </a:ext>
            </a:extLst>
          </p:cNvPr>
          <p:cNvSpPr txBox="1"/>
          <p:nvPr/>
        </p:nvSpPr>
        <p:spPr>
          <a:xfrm>
            <a:off x="4160938" y="369332"/>
            <a:ext cx="6644082" cy="830997"/>
          </a:xfrm>
          <a:prstGeom prst="rect">
            <a:avLst/>
          </a:prstGeom>
          <a:noFill/>
        </p:spPr>
        <p:txBody>
          <a:bodyPr wrap="square" rtlCol="0">
            <a:spAutoFit/>
          </a:bodyPr>
          <a:lstStyle/>
          <a:p>
            <a:r>
              <a:rPr lang="en-GB" sz="2400" dirty="0"/>
              <a:t>This lecture will contain the following:</a:t>
            </a:r>
          </a:p>
          <a:p>
            <a:endParaRPr lang="en-GB" sz="2400" dirty="0"/>
          </a:p>
        </p:txBody>
      </p:sp>
      <p:graphicFrame>
        <p:nvGraphicFramePr>
          <p:cNvPr id="3" name="Table 2">
            <a:extLst>
              <a:ext uri="{FF2B5EF4-FFF2-40B4-BE49-F238E27FC236}">
                <a16:creationId xmlns:a16="http://schemas.microsoft.com/office/drawing/2014/main" id="{462388B0-68FA-E514-507C-A9DB9A00852B}"/>
              </a:ext>
            </a:extLst>
          </p:cNvPr>
          <p:cNvGraphicFramePr>
            <a:graphicFrameLocks noGrp="1"/>
          </p:cNvGraphicFramePr>
          <p:nvPr>
            <p:extLst>
              <p:ext uri="{D42A27DB-BD31-4B8C-83A1-F6EECF244321}">
                <p14:modId xmlns:p14="http://schemas.microsoft.com/office/powerpoint/2010/main" val="632792864"/>
              </p:ext>
            </p:extLst>
          </p:nvPr>
        </p:nvGraphicFramePr>
        <p:xfrm>
          <a:off x="4160938" y="1133202"/>
          <a:ext cx="6159732" cy="4754880"/>
        </p:xfrm>
        <a:graphic>
          <a:graphicData uri="http://schemas.openxmlformats.org/drawingml/2006/table">
            <a:tbl>
              <a:tblPr firstRow="1" bandRow="1">
                <a:tableStyleId>{21E4AEA4-8DFA-4A89-87EB-49C32662AFE0}</a:tableStyleId>
              </a:tblPr>
              <a:tblGrid>
                <a:gridCol w="1195731">
                  <a:extLst>
                    <a:ext uri="{9D8B030D-6E8A-4147-A177-3AD203B41FA5}">
                      <a16:colId xmlns:a16="http://schemas.microsoft.com/office/drawing/2014/main" val="4217316143"/>
                    </a:ext>
                  </a:extLst>
                </a:gridCol>
                <a:gridCol w="4964001">
                  <a:extLst>
                    <a:ext uri="{9D8B030D-6E8A-4147-A177-3AD203B41FA5}">
                      <a16:colId xmlns:a16="http://schemas.microsoft.com/office/drawing/2014/main" val="2224999294"/>
                    </a:ext>
                  </a:extLst>
                </a:gridCol>
              </a:tblGrid>
              <a:tr h="0">
                <a:tc>
                  <a:txBody>
                    <a:bodyPr/>
                    <a:lstStyle/>
                    <a:p>
                      <a:pPr algn="ctr"/>
                      <a:r>
                        <a:rPr lang="en-GB" sz="1800" dirty="0"/>
                        <a:t>Slide(s)</a:t>
                      </a:r>
                    </a:p>
                  </a:txBody>
                  <a:tcPr/>
                </a:tc>
                <a:tc>
                  <a:txBody>
                    <a:bodyPr/>
                    <a:lstStyle/>
                    <a:p>
                      <a:r>
                        <a:rPr lang="en-GB" sz="1800" dirty="0"/>
                        <a:t>Topic</a:t>
                      </a:r>
                    </a:p>
                  </a:txBody>
                  <a:tcPr/>
                </a:tc>
                <a:extLst>
                  <a:ext uri="{0D108BD9-81ED-4DB2-BD59-A6C34878D82A}">
                    <a16:rowId xmlns:a16="http://schemas.microsoft.com/office/drawing/2014/main" val="2577364065"/>
                  </a:ext>
                </a:extLst>
              </a:tr>
              <a:tr h="0">
                <a:tc>
                  <a:txBody>
                    <a:bodyPr/>
                    <a:lstStyle/>
                    <a:p>
                      <a:pPr algn="ctr"/>
                      <a:r>
                        <a:rPr lang="en-GB" sz="1800" dirty="0"/>
                        <a:t>3</a:t>
                      </a:r>
                    </a:p>
                  </a:txBody>
                  <a:tcPr/>
                </a:tc>
                <a:tc>
                  <a:txBody>
                    <a:bodyPr/>
                    <a:lstStyle/>
                    <a:p>
                      <a:r>
                        <a:rPr lang="en-GB" sz="1800" b="0" dirty="0"/>
                        <a:t>Multiple Intelligences?</a:t>
                      </a:r>
                    </a:p>
                  </a:txBody>
                  <a:tcPr/>
                </a:tc>
                <a:extLst>
                  <a:ext uri="{0D108BD9-81ED-4DB2-BD59-A6C34878D82A}">
                    <a16:rowId xmlns:a16="http://schemas.microsoft.com/office/drawing/2014/main" val="586689555"/>
                  </a:ext>
                </a:extLst>
              </a:tr>
              <a:tr h="0">
                <a:tc>
                  <a:txBody>
                    <a:bodyPr/>
                    <a:lstStyle/>
                    <a:p>
                      <a:pPr algn="ctr"/>
                      <a:r>
                        <a:rPr lang="en-GB" sz="1800" dirty="0"/>
                        <a:t>4 – 5</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dirty="0"/>
                        <a:t>What is Emotional Intelligence</a:t>
                      </a:r>
                    </a:p>
                  </a:txBody>
                  <a:tcPr/>
                </a:tc>
                <a:extLst>
                  <a:ext uri="{0D108BD9-81ED-4DB2-BD59-A6C34878D82A}">
                    <a16:rowId xmlns:a16="http://schemas.microsoft.com/office/drawing/2014/main" val="3837722624"/>
                  </a:ext>
                </a:extLst>
              </a:tr>
              <a:tr h="0">
                <a:tc>
                  <a:txBody>
                    <a:bodyPr/>
                    <a:lstStyle/>
                    <a:p>
                      <a:pPr algn="ctr"/>
                      <a:r>
                        <a:rPr lang="en-GB" sz="1800" dirty="0"/>
                        <a:t>6 – 9</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Why does Emotional Intelligence Matter?</a:t>
                      </a:r>
                    </a:p>
                  </a:txBody>
                  <a:tcPr/>
                </a:tc>
                <a:extLst>
                  <a:ext uri="{0D108BD9-81ED-4DB2-BD59-A6C34878D82A}">
                    <a16:rowId xmlns:a16="http://schemas.microsoft.com/office/drawing/2014/main" val="3852937406"/>
                  </a:ext>
                </a:extLst>
              </a:tr>
              <a:tr h="0">
                <a:tc>
                  <a:txBody>
                    <a:bodyPr/>
                    <a:lstStyle/>
                    <a:p>
                      <a:pPr algn="ctr"/>
                      <a:r>
                        <a:rPr lang="en-GB" sz="1800" dirty="0"/>
                        <a:t>10</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The components of EI</a:t>
                      </a:r>
                    </a:p>
                  </a:txBody>
                  <a:tcPr/>
                </a:tc>
                <a:extLst>
                  <a:ext uri="{0D108BD9-81ED-4DB2-BD59-A6C34878D82A}">
                    <a16:rowId xmlns:a16="http://schemas.microsoft.com/office/drawing/2014/main" val="2937946906"/>
                  </a:ext>
                </a:extLst>
              </a:tr>
              <a:tr h="0">
                <a:tc>
                  <a:txBody>
                    <a:bodyPr/>
                    <a:lstStyle/>
                    <a:p>
                      <a:pPr algn="ctr"/>
                      <a:r>
                        <a:rPr lang="en-GB" sz="1800" dirty="0"/>
                        <a:t>11 – 12</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Self Awareness Activity</a:t>
                      </a:r>
                    </a:p>
                  </a:txBody>
                  <a:tcPr/>
                </a:tc>
                <a:extLst>
                  <a:ext uri="{0D108BD9-81ED-4DB2-BD59-A6C34878D82A}">
                    <a16:rowId xmlns:a16="http://schemas.microsoft.com/office/drawing/2014/main" val="1523503452"/>
                  </a:ext>
                </a:extLst>
              </a:tr>
              <a:tr h="0">
                <a:tc>
                  <a:txBody>
                    <a:bodyPr/>
                    <a:lstStyle/>
                    <a:p>
                      <a:pPr algn="ctr"/>
                      <a:r>
                        <a:rPr lang="en-GB" sz="1800" dirty="0"/>
                        <a:t>13</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Utilisation of Emotion</a:t>
                      </a:r>
                    </a:p>
                  </a:txBody>
                  <a:tcPr/>
                </a:tc>
                <a:extLst>
                  <a:ext uri="{0D108BD9-81ED-4DB2-BD59-A6C34878D82A}">
                    <a16:rowId xmlns:a16="http://schemas.microsoft.com/office/drawing/2014/main" val="3512172326"/>
                  </a:ext>
                </a:extLst>
              </a:tr>
              <a:tr h="0">
                <a:tc>
                  <a:txBody>
                    <a:bodyPr/>
                    <a:lstStyle/>
                    <a:p>
                      <a:pPr algn="ctr"/>
                      <a:r>
                        <a:rPr lang="en-GB" sz="1800" dirty="0"/>
                        <a:t>14</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EI and Self-reflection</a:t>
                      </a:r>
                    </a:p>
                  </a:txBody>
                  <a:tcPr/>
                </a:tc>
                <a:extLst>
                  <a:ext uri="{0D108BD9-81ED-4DB2-BD59-A6C34878D82A}">
                    <a16:rowId xmlns:a16="http://schemas.microsoft.com/office/drawing/2014/main" val="2867839914"/>
                  </a:ext>
                </a:extLst>
              </a:tr>
              <a:tr h="0">
                <a:tc>
                  <a:txBody>
                    <a:bodyPr/>
                    <a:lstStyle/>
                    <a:p>
                      <a:pPr algn="ctr"/>
                      <a:r>
                        <a:rPr lang="en-GB" sz="1800" dirty="0"/>
                        <a:t>15</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Self-reflection</a:t>
                      </a:r>
                    </a:p>
                  </a:txBody>
                  <a:tcPr/>
                </a:tc>
                <a:extLst>
                  <a:ext uri="{0D108BD9-81ED-4DB2-BD59-A6C34878D82A}">
                    <a16:rowId xmlns:a16="http://schemas.microsoft.com/office/drawing/2014/main" val="2691238003"/>
                  </a:ext>
                </a:extLst>
              </a:tr>
              <a:tr h="0">
                <a:tc>
                  <a:txBody>
                    <a:bodyPr/>
                    <a:lstStyle/>
                    <a:p>
                      <a:pPr algn="ctr"/>
                      <a:r>
                        <a:rPr lang="en-GB" sz="1800" dirty="0"/>
                        <a:t>16</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Types of reflection</a:t>
                      </a:r>
                    </a:p>
                  </a:txBody>
                  <a:tcPr/>
                </a:tc>
                <a:extLst>
                  <a:ext uri="{0D108BD9-81ED-4DB2-BD59-A6C34878D82A}">
                    <a16:rowId xmlns:a16="http://schemas.microsoft.com/office/drawing/2014/main" val="3145460327"/>
                  </a:ext>
                </a:extLst>
              </a:tr>
              <a:tr h="0">
                <a:tc>
                  <a:txBody>
                    <a:bodyPr/>
                    <a:lstStyle/>
                    <a:p>
                      <a:pPr algn="ctr"/>
                      <a:r>
                        <a:rPr lang="en-GB" sz="1800" dirty="0"/>
                        <a:t>17</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Reflection in the workplace</a:t>
                      </a:r>
                    </a:p>
                  </a:txBody>
                  <a:tcPr/>
                </a:tc>
                <a:extLst>
                  <a:ext uri="{0D108BD9-81ED-4DB2-BD59-A6C34878D82A}">
                    <a16:rowId xmlns:a16="http://schemas.microsoft.com/office/drawing/2014/main" val="1248030989"/>
                  </a:ext>
                </a:extLst>
              </a:tr>
              <a:tr h="0">
                <a:tc>
                  <a:txBody>
                    <a:bodyPr/>
                    <a:lstStyle/>
                    <a:p>
                      <a:pPr algn="ctr"/>
                      <a:r>
                        <a:rPr lang="en-GB" sz="1800" dirty="0"/>
                        <a:t>18</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Summary</a:t>
                      </a:r>
                    </a:p>
                  </a:txBody>
                  <a:tcPr/>
                </a:tc>
                <a:extLst>
                  <a:ext uri="{0D108BD9-81ED-4DB2-BD59-A6C34878D82A}">
                    <a16:rowId xmlns:a16="http://schemas.microsoft.com/office/drawing/2014/main" val="3774179779"/>
                  </a:ext>
                </a:extLst>
              </a:tr>
              <a:tr h="0">
                <a:tc>
                  <a:txBody>
                    <a:bodyPr/>
                    <a:lstStyle/>
                    <a:p>
                      <a:pPr algn="ctr"/>
                      <a:r>
                        <a:rPr lang="en-GB" sz="1800" dirty="0"/>
                        <a:t>19</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Next Session</a:t>
                      </a:r>
                    </a:p>
                  </a:txBody>
                  <a:tcPr/>
                </a:tc>
                <a:extLst>
                  <a:ext uri="{0D108BD9-81ED-4DB2-BD59-A6C34878D82A}">
                    <a16:rowId xmlns:a16="http://schemas.microsoft.com/office/drawing/2014/main" val="4195685479"/>
                  </a:ext>
                </a:extLst>
              </a:tr>
            </a:tbl>
          </a:graphicData>
        </a:graphic>
      </p:graphicFrame>
    </p:spTree>
    <p:extLst>
      <p:ext uri="{BB962C8B-B14F-4D97-AF65-F5344CB8AC3E}">
        <p14:creationId xmlns:p14="http://schemas.microsoft.com/office/powerpoint/2010/main" val="35200498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3</a:t>
            </a:fld>
            <a:r>
              <a:rPr lang="en-GB" dirty="0"/>
              <a:t> / 20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2023/2024		</a:t>
            </a:r>
            <a:r>
              <a:rPr lang="en-GB" b="1" dirty="0"/>
              <a:t> Multiple Intelligences??</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8: Emotional Intelligence</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05/12/2025</a:t>
            </a:r>
          </a:p>
        </p:txBody>
      </p:sp>
      <p:sp>
        <p:nvSpPr>
          <p:cNvPr id="7" name="TextBox 6">
            <a:extLst>
              <a:ext uri="{FF2B5EF4-FFF2-40B4-BE49-F238E27FC236}">
                <a16:creationId xmlns:a16="http://schemas.microsoft.com/office/drawing/2014/main" id="{B0AC87A5-30EF-28C0-4772-2B49AC64DAB8}"/>
              </a:ext>
            </a:extLst>
          </p:cNvPr>
          <p:cNvSpPr txBox="1"/>
          <p:nvPr/>
        </p:nvSpPr>
        <p:spPr>
          <a:xfrm>
            <a:off x="7982856" y="445531"/>
            <a:ext cx="3962399" cy="5632311"/>
          </a:xfrm>
          <a:prstGeom prst="rect">
            <a:avLst/>
          </a:prstGeom>
          <a:noFill/>
        </p:spPr>
        <p:txBody>
          <a:bodyPr wrap="square" rtlCol="0">
            <a:spAutoFit/>
          </a:bodyPr>
          <a:lstStyle/>
          <a:p>
            <a:r>
              <a:rPr lang="en-GB" sz="2400" dirty="0"/>
              <a:t>When people hear ‘intelligence’, the measure of Intelligence Quotient (IQ) is often associated.</a:t>
            </a:r>
          </a:p>
          <a:p>
            <a:endParaRPr lang="en-GB" sz="2400" dirty="0"/>
          </a:p>
          <a:p>
            <a:r>
              <a:rPr lang="en-GB" sz="2400" dirty="0"/>
              <a:t>However, Howard Gardener (1983) proposed that there are multiple intelligences, stating that six existed.</a:t>
            </a:r>
          </a:p>
          <a:p>
            <a:endParaRPr lang="en-GB" sz="2400" dirty="0"/>
          </a:p>
          <a:p>
            <a:r>
              <a:rPr lang="en-GB" sz="2400" dirty="0"/>
              <a:t>This, through further discussion and theoretical exploration, has subsequently been refined into up to eight categories.</a:t>
            </a:r>
          </a:p>
        </p:txBody>
      </p:sp>
      <p:pic>
        <p:nvPicPr>
          <p:cNvPr id="6" name="Picture 5">
            <a:extLst>
              <a:ext uri="{FF2B5EF4-FFF2-40B4-BE49-F238E27FC236}">
                <a16:creationId xmlns:a16="http://schemas.microsoft.com/office/drawing/2014/main" id="{F39CCF1E-290D-FD9D-4C51-D6A3CEE4423D}"/>
              </a:ext>
            </a:extLst>
          </p:cNvPr>
          <p:cNvPicPr>
            <a:picLocks noChangeAspect="1"/>
          </p:cNvPicPr>
          <p:nvPr/>
        </p:nvPicPr>
        <p:blipFill>
          <a:blip r:embed="rId3"/>
          <a:stretch>
            <a:fillRect/>
          </a:stretch>
        </p:blipFill>
        <p:spPr>
          <a:xfrm>
            <a:off x="5612" y="443736"/>
            <a:ext cx="7919188" cy="6022377"/>
          </a:xfrm>
          <a:prstGeom prst="rect">
            <a:avLst/>
          </a:prstGeom>
        </p:spPr>
      </p:pic>
    </p:spTree>
    <p:extLst>
      <p:ext uri="{BB962C8B-B14F-4D97-AF65-F5344CB8AC3E}">
        <p14:creationId xmlns:p14="http://schemas.microsoft.com/office/powerpoint/2010/main" val="6031321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4</a:t>
            </a:fld>
            <a:r>
              <a:rPr lang="en-GB" dirty="0"/>
              <a:t> / 20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2023/2024		</a:t>
            </a:r>
            <a:r>
              <a:rPr lang="en-GB" b="1" dirty="0"/>
              <a:t>What is Emotional Intelligence?</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8: Emotional Intelligence</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05/12/2025</a:t>
            </a:r>
          </a:p>
        </p:txBody>
      </p:sp>
      <p:pic>
        <p:nvPicPr>
          <p:cNvPr id="3" name="Picture 2">
            <a:extLst>
              <a:ext uri="{FF2B5EF4-FFF2-40B4-BE49-F238E27FC236}">
                <a16:creationId xmlns:a16="http://schemas.microsoft.com/office/drawing/2014/main" id="{34E3477B-F73A-B5B7-7569-E9B13C1DE1F7}"/>
              </a:ext>
            </a:extLst>
          </p:cNvPr>
          <p:cNvPicPr>
            <a:picLocks noChangeAspect="1"/>
          </p:cNvPicPr>
          <p:nvPr/>
        </p:nvPicPr>
        <p:blipFill rotWithShape="1">
          <a:blip r:embed="rId3">
            <a:extLst>
              <a:ext uri="{28A0092B-C50C-407E-A947-70E740481C1C}">
                <a14:useLocalDpi xmlns:a14="http://schemas.microsoft.com/office/drawing/2010/main" val="0"/>
              </a:ext>
            </a:extLst>
          </a:blip>
          <a:srcRect l="4065" r="5911"/>
          <a:stretch/>
        </p:blipFill>
        <p:spPr>
          <a:xfrm>
            <a:off x="20" y="369332"/>
            <a:ext cx="3545644"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7" name="TextBox 6">
            <a:extLst>
              <a:ext uri="{FF2B5EF4-FFF2-40B4-BE49-F238E27FC236}">
                <a16:creationId xmlns:a16="http://schemas.microsoft.com/office/drawing/2014/main" id="{B0AC87A5-30EF-28C0-4772-2B49AC64DAB8}"/>
              </a:ext>
            </a:extLst>
          </p:cNvPr>
          <p:cNvSpPr txBox="1"/>
          <p:nvPr/>
        </p:nvSpPr>
        <p:spPr>
          <a:xfrm>
            <a:off x="3551274" y="445531"/>
            <a:ext cx="8393982" cy="5944384"/>
          </a:xfrm>
          <a:prstGeom prst="rect">
            <a:avLst/>
          </a:prstGeom>
          <a:noFill/>
        </p:spPr>
        <p:txBody>
          <a:bodyPr wrap="square" rtlCol="0">
            <a:spAutoFit/>
          </a:bodyPr>
          <a:lstStyle/>
          <a:p>
            <a:r>
              <a:rPr lang="en-GB" sz="2400" dirty="0"/>
              <a:t>‘Emotional Intelligence’ has emerged relatively recently (since the 1980’s) as a concept</a:t>
            </a:r>
          </a:p>
          <a:p>
            <a:endParaRPr lang="en-GB" sz="2400" dirty="0"/>
          </a:p>
          <a:p>
            <a:r>
              <a:rPr lang="en-GB" sz="2400" dirty="0"/>
              <a:t>As a result, some of the concepts are still in development academically, and there is some overlapping terminology</a:t>
            </a:r>
          </a:p>
          <a:p>
            <a:endParaRPr lang="en-GB" sz="2400" dirty="0"/>
          </a:p>
          <a:p>
            <a:r>
              <a:rPr lang="en-GB" sz="2400" dirty="0"/>
              <a:t>Emotional intelligence is sometimes called:</a:t>
            </a:r>
          </a:p>
          <a:p>
            <a:pPr marL="342900" indent="-342900">
              <a:lnSpc>
                <a:spcPct val="150000"/>
              </a:lnSpc>
              <a:buFont typeface="Arial" panose="020B0604020202020204" pitchFamily="34" charset="0"/>
              <a:buChar char="•"/>
            </a:pPr>
            <a:r>
              <a:rPr lang="en-GB" sz="2400" dirty="0"/>
              <a:t>emotional intelligence </a:t>
            </a:r>
            <a:r>
              <a:rPr lang="en-GB" sz="2000" dirty="0"/>
              <a:t>(e.g. Goleman, 1996; Salovey and Mayer, 1990)</a:t>
            </a:r>
            <a:r>
              <a:rPr lang="en-GB" sz="2400" dirty="0"/>
              <a:t>, </a:t>
            </a:r>
          </a:p>
          <a:p>
            <a:pPr marL="342900" indent="-342900">
              <a:lnSpc>
                <a:spcPct val="150000"/>
              </a:lnSpc>
              <a:buFont typeface="Arial" panose="020B0604020202020204" pitchFamily="34" charset="0"/>
              <a:buChar char="•"/>
            </a:pPr>
            <a:r>
              <a:rPr lang="en-GB" sz="2400" dirty="0"/>
              <a:t>emotional literacy </a:t>
            </a:r>
            <a:r>
              <a:rPr lang="en-GB" sz="2000" dirty="0"/>
              <a:t>(e.g. Steiner, 1997), </a:t>
            </a:r>
            <a:endParaRPr lang="en-GB" sz="2400" dirty="0"/>
          </a:p>
          <a:p>
            <a:pPr marL="342900" indent="-342900">
              <a:lnSpc>
                <a:spcPct val="150000"/>
              </a:lnSpc>
              <a:buFont typeface="Arial" panose="020B0604020202020204" pitchFamily="34" charset="0"/>
              <a:buChar char="•"/>
            </a:pPr>
            <a:r>
              <a:rPr lang="en-GB" sz="2400" dirty="0"/>
              <a:t>emotional quotient – EQ </a:t>
            </a:r>
            <a:r>
              <a:rPr lang="en-GB" sz="2000" dirty="0"/>
              <a:t>(e.g. Goleman, 1996, 1997b; Cooper, 1997), </a:t>
            </a:r>
            <a:endParaRPr lang="en-GB" sz="2400" dirty="0"/>
          </a:p>
          <a:p>
            <a:pPr marL="342900" indent="-342900">
              <a:lnSpc>
                <a:spcPct val="150000"/>
              </a:lnSpc>
              <a:buFont typeface="Arial" panose="020B0604020202020204" pitchFamily="34" charset="0"/>
              <a:buChar char="•"/>
            </a:pPr>
            <a:r>
              <a:rPr lang="en-GB" sz="2400" dirty="0"/>
              <a:t>personal intelligences </a:t>
            </a:r>
            <a:r>
              <a:rPr lang="en-GB" sz="2000" dirty="0"/>
              <a:t>(e.g. Gardner, 1993),</a:t>
            </a:r>
            <a:r>
              <a:rPr lang="en-GB" sz="2400" dirty="0"/>
              <a:t> </a:t>
            </a:r>
          </a:p>
          <a:p>
            <a:pPr marL="342900" indent="-342900">
              <a:lnSpc>
                <a:spcPct val="150000"/>
              </a:lnSpc>
              <a:buFont typeface="Arial" panose="020B0604020202020204" pitchFamily="34" charset="0"/>
              <a:buChar char="•"/>
            </a:pPr>
            <a:r>
              <a:rPr lang="en-GB" sz="2400" dirty="0"/>
              <a:t>social intelligence </a:t>
            </a:r>
            <a:r>
              <a:rPr lang="en-GB" sz="2000" dirty="0"/>
              <a:t>(Thorndike, 1920),</a:t>
            </a:r>
          </a:p>
          <a:p>
            <a:pPr marL="342900" indent="-342900">
              <a:lnSpc>
                <a:spcPct val="150000"/>
              </a:lnSpc>
              <a:buFont typeface="Arial" panose="020B0604020202020204" pitchFamily="34" charset="0"/>
              <a:buChar char="•"/>
            </a:pPr>
            <a:r>
              <a:rPr lang="en-GB" sz="2400" dirty="0"/>
              <a:t>interpersonal intelligence </a:t>
            </a:r>
            <a:r>
              <a:rPr lang="en-GB" sz="2000" dirty="0"/>
              <a:t>(e.g. Gardner and Hatch, 1989)</a:t>
            </a:r>
            <a:endParaRPr lang="en-GB" sz="2400" dirty="0"/>
          </a:p>
        </p:txBody>
      </p:sp>
    </p:spTree>
    <p:extLst>
      <p:ext uri="{BB962C8B-B14F-4D97-AF65-F5344CB8AC3E}">
        <p14:creationId xmlns:p14="http://schemas.microsoft.com/office/powerpoint/2010/main" val="33991035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5</a:t>
            </a:fld>
            <a:r>
              <a:rPr lang="en-GB" dirty="0"/>
              <a:t> / 20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2023/2024		</a:t>
            </a:r>
            <a:r>
              <a:rPr lang="en-GB" b="1" dirty="0"/>
              <a:t>What is Emotional Intelligence?</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8: Emotional Intelligence</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05/12/2025</a:t>
            </a:r>
          </a:p>
        </p:txBody>
      </p:sp>
      <p:pic>
        <p:nvPicPr>
          <p:cNvPr id="3" name="Picture 2">
            <a:extLst>
              <a:ext uri="{FF2B5EF4-FFF2-40B4-BE49-F238E27FC236}">
                <a16:creationId xmlns:a16="http://schemas.microsoft.com/office/drawing/2014/main" id="{34E3477B-F73A-B5B7-7569-E9B13C1DE1F7}"/>
              </a:ext>
            </a:extLst>
          </p:cNvPr>
          <p:cNvPicPr>
            <a:picLocks noChangeAspect="1"/>
          </p:cNvPicPr>
          <p:nvPr/>
        </p:nvPicPr>
        <p:blipFill rotWithShape="1">
          <a:blip r:embed="rId3">
            <a:extLst>
              <a:ext uri="{28A0092B-C50C-407E-A947-70E740481C1C}">
                <a14:useLocalDpi xmlns:a14="http://schemas.microsoft.com/office/drawing/2010/main" val="0"/>
              </a:ext>
            </a:extLst>
          </a:blip>
          <a:srcRect l="16550" r="48182"/>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7" name="TextBox 6">
            <a:extLst>
              <a:ext uri="{FF2B5EF4-FFF2-40B4-BE49-F238E27FC236}">
                <a16:creationId xmlns:a16="http://schemas.microsoft.com/office/drawing/2014/main" id="{B0AC87A5-30EF-28C0-4772-2B49AC64DAB8}"/>
              </a:ext>
            </a:extLst>
          </p:cNvPr>
          <p:cNvSpPr txBox="1"/>
          <p:nvPr/>
        </p:nvSpPr>
        <p:spPr>
          <a:xfrm>
            <a:off x="3221372" y="674925"/>
            <a:ext cx="8723884" cy="5232202"/>
          </a:xfrm>
          <a:prstGeom prst="rect">
            <a:avLst/>
          </a:prstGeom>
          <a:noFill/>
        </p:spPr>
        <p:txBody>
          <a:bodyPr wrap="square" rtlCol="0">
            <a:spAutoFit/>
          </a:bodyPr>
          <a:lstStyle/>
          <a:p>
            <a:r>
              <a:rPr lang="en-GB" sz="2400" dirty="0"/>
              <a:t>‘Emotional Intelligence’ has a number of definitions:</a:t>
            </a:r>
          </a:p>
          <a:p>
            <a:endParaRPr lang="en-GB" sz="2400" dirty="0"/>
          </a:p>
          <a:p>
            <a:r>
              <a:rPr lang="en-GB" sz="2200" dirty="0"/>
              <a:t>A type of social intelligence that involves the ability to monitor one's own and others' emotions, to discriminate among them, and to use </a:t>
            </a:r>
          </a:p>
          <a:p>
            <a:r>
              <a:rPr lang="en-GB" sz="2200" dirty="0"/>
              <a:t>the information to guide one's thinking and actions (Salovey &amp; Mayer, 1990).</a:t>
            </a:r>
          </a:p>
          <a:p>
            <a:endParaRPr lang="en-GB" sz="2200" dirty="0"/>
          </a:p>
          <a:p>
            <a:r>
              <a:rPr lang="en-GB" sz="2200" dirty="0"/>
              <a:t>“An array of non-cognitive skills, capabilities and competencies that influence a person's ability to cope with environmental demands</a:t>
            </a:r>
          </a:p>
          <a:p>
            <a:r>
              <a:rPr lang="en-GB" sz="2200" dirty="0"/>
              <a:t>and pressures.” (Martinez, 1997, p. 72) </a:t>
            </a:r>
          </a:p>
          <a:p>
            <a:endParaRPr lang="en-GB" sz="2200" dirty="0"/>
          </a:p>
          <a:p>
            <a:r>
              <a:rPr lang="en-GB" sz="2200" dirty="0"/>
              <a:t>“a set of skills hypothesized to contribute to the accurate appraisal and expression of emotion in oneself and in others, the effective regulation of emotion in self and others, and the use of feelings to motivate, plan, and achieve in one’s life.” (Salovey &amp; Mayer, 1990, p. 189).</a:t>
            </a:r>
          </a:p>
        </p:txBody>
      </p:sp>
    </p:spTree>
    <p:extLst>
      <p:ext uri="{BB962C8B-B14F-4D97-AF65-F5344CB8AC3E}">
        <p14:creationId xmlns:p14="http://schemas.microsoft.com/office/powerpoint/2010/main" val="5810253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6</a:t>
            </a:fld>
            <a:r>
              <a:rPr lang="en-GB" dirty="0"/>
              <a:t> / 20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2023/2024		</a:t>
            </a:r>
            <a:r>
              <a:rPr lang="en-GB" b="1" dirty="0"/>
              <a:t>Why does Emotional Intelligence matter?</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8: Emotional Intelligence</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05/12/2025</a:t>
            </a:r>
          </a:p>
        </p:txBody>
      </p:sp>
      <p:pic>
        <p:nvPicPr>
          <p:cNvPr id="3" name="Picture 2">
            <a:extLst>
              <a:ext uri="{FF2B5EF4-FFF2-40B4-BE49-F238E27FC236}">
                <a16:creationId xmlns:a16="http://schemas.microsoft.com/office/drawing/2014/main" id="{34E3477B-F73A-B5B7-7569-E9B13C1DE1F7}"/>
              </a:ext>
            </a:extLst>
          </p:cNvPr>
          <p:cNvPicPr>
            <a:picLocks noChangeAspect="1"/>
          </p:cNvPicPr>
          <p:nvPr/>
        </p:nvPicPr>
        <p:blipFill rotWithShape="1">
          <a:blip r:embed="rId3">
            <a:extLst>
              <a:ext uri="{28A0092B-C50C-407E-A947-70E740481C1C}">
                <a14:useLocalDpi xmlns:a14="http://schemas.microsoft.com/office/drawing/2010/main" val="0"/>
              </a:ext>
            </a:extLst>
          </a:blip>
          <a:srcRect l="16550" r="48182"/>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7" name="TextBox 6">
            <a:extLst>
              <a:ext uri="{FF2B5EF4-FFF2-40B4-BE49-F238E27FC236}">
                <a16:creationId xmlns:a16="http://schemas.microsoft.com/office/drawing/2014/main" id="{B0AC87A5-30EF-28C0-4772-2B49AC64DAB8}"/>
              </a:ext>
            </a:extLst>
          </p:cNvPr>
          <p:cNvSpPr txBox="1"/>
          <p:nvPr/>
        </p:nvSpPr>
        <p:spPr>
          <a:xfrm>
            <a:off x="3221372" y="490259"/>
            <a:ext cx="8723884" cy="2677656"/>
          </a:xfrm>
          <a:prstGeom prst="rect">
            <a:avLst/>
          </a:prstGeom>
          <a:noFill/>
        </p:spPr>
        <p:txBody>
          <a:bodyPr wrap="square" rtlCol="0">
            <a:spAutoFit/>
          </a:bodyPr>
          <a:lstStyle/>
          <a:p>
            <a:r>
              <a:rPr lang="en-GB" sz="2400" dirty="0"/>
              <a:t>Increasingly, Emotional Intelligence, or EQ, is being recognised as a desirable </a:t>
            </a:r>
            <a:r>
              <a:rPr lang="en-GB" sz="2400" b="1" dirty="0"/>
              <a:t>skill</a:t>
            </a:r>
            <a:r>
              <a:rPr lang="en-GB" sz="2400" dirty="0"/>
              <a:t> in a workplace for the following reasons:</a:t>
            </a:r>
          </a:p>
          <a:p>
            <a:endParaRPr lang="en-GB" sz="2400" dirty="0"/>
          </a:p>
          <a:p>
            <a:pPr marL="342900" indent="-342900">
              <a:buFont typeface="Arial" panose="020B0604020202020204" pitchFamily="34" charset="0"/>
              <a:buChar char="•"/>
            </a:pPr>
            <a:r>
              <a:rPr lang="en-GB" sz="2400" dirty="0"/>
              <a:t>EQ increases the ability of a leaders and managers, whose role depends on the ability to understand the emotions of others to ensure good working relationships and collaboration / team-work</a:t>
            </a:r>
          </a:p>
          <a:p>
            <a:pPr marL="342900" indent="-342900">
              <a:buFont typeface="Arial" panose="020B0604020202020204" pitchFamily="34" charset="0"/>
              <a:buChar char="•"/>
            </a:pPr>
            <a:endParaRPr lang="en-GB" sz="2400" dirty="0"/>
          </a:p>
        </p:txBody>
      </p:sp>
      <p:pic>
        <p:nvPicPr>
          <p:cNvPr id="6" name="Picture 5">
            <a:extLst>
              <a:ext uri="{FF2B5EF4-FFF2-40B4-BE49-F238E27FC236}">
                <a16:creationId xmlns:a16="http://schemas.microsoft.com/office/drawing/2014/main" id="{314A6524-FD3D-3C2F-CA22-52E9DBAF97B6}"/>
              </a:ext>
            </a:extLst>
          </p:cNvPr>
          <p:cNvPicPr>
            <a:picLocks noChangeAspect="1"/>
          </p:cNvPicPr>
          <p:nvPr/>
        </p:nvPicPr>
        <p:blipFill>
          <a:blip r:embed="rId4"/>
          <a:stretch>
            <a:fillRect/>
          </a:stretch>
        </p:blipFill>
        <p:spPr>
          <a:xfrm>
            <a:off x="8661991" y="3352581"/>
            <a:ext cx="3457012" cy="2618687"/>
          </a:xfrm>
          <a:prstGeom prst="rect">
            <a:avLst/>
          </a:prstGeom>
        </p:spPr>
      </p:pic>
      <p:sp>
        <p:nvSpPr>
          <p:cNvPr id="10" name="TextBox 9">
            <a:extLst>
              <a:ext uri="{FF2B5EF4-FFF2-40B4-BE49-F238E27FC236}">
                <a16:creationId xmlns:a16="http://schemas.microsoft.com/office/drawing/2014/main" id="{8F895244-EB52-A787-F598-248A884568FD}"/>
              </a:ext>
            </a:extLst>
          </p:cNvPr>
          <p:cNvSpPr txBox="1"/>
          <p:nvPr/>
        </p:nvSpPr>
        <p:spPr>
          <a:xfrm>
            <a:off x="3221372" y="2582089"/>
            <a:ext cx="5483410" cy="3785652"/>
          </a:xfrm>
          <a:prstGeom prst="rect">
            <a:avLst/>
          </a:prstGeom>
          <a:noFill/>
        </p:spPr>
        <p:txBody>
          <a:bodyPr wrap="square">
            <a:spAutoFit/>
          </a:bodyPr>
          <a:lstStyle/>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Understanding Emotional Intelligence supports the individual in achieving their own objectives and goals</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EQ can influence a person’s problem-solving capabilities</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Deeper and more positive relationships with colleagues</a:t>
            </a:r>
          </a:p>
        </p:txBody>
      </p:sp>
    </p:spTree>
    <p:extLst>
      <p:ext uri="{BB962C8B-B14F-4D97-AF65-F5344CB8AC3E}">
        <p14:creationId xmlns:p14="http://schemas.microsoft.com/office/powerpoint/2010/main" val="22357847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7</a:t>
            </a:fld>
            <a:r>
              <a:rPr lang="en-GB" dirty="0"/>
              <a:t> / 20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2023/2024		</a:t>
            </a:r>
            <a:r>
              <a:rPr lang="en-GB" b="1" dirty="0"/>
              <a:t>Why does Emotional Intelligence matter?</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8: Emotional Intelligence</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05/12/2025</a:t>
            </a:r>
          </a:p>
        </p:txBody>
      </p:sp>
      <p:sp>
        <p:nvSpPr>
          <p:cNvPr id="7" name="TextBox 6">
            <a:extLst>
              <a:ext uri="{FF2B5EF4-FFF2-40B4-BE49-F238E27FC236}">
                <a16:creationId xmlns:a16="http://schemas.microsoft.com/office/drawing/2014/main" id="{B0AC87A5-30EF-28C0-4772-2B49AC64DAB8}"/>
              </a:ext>
            </a:extLst>
          </p:cNvPr>
          <p:cNvSpPr txBox="1"/>
          <p:nvPr/>
        </p:nvSpPr>
        <p:spPr>
          <a:xfrm>
            <a:off x="381000" y="674925"/>
            <a:ext cx="11564256" cy="3416320"/>
          </a:xfrm>
          <a:prstGeom prst="rect">
            <a:avLst/>
          </a:prstGeom>
          <a:noFill/>
        </p:spPr>
        <p:txBody>
          <a:bodyPr wrap="square" rtlCol="0">
            <a:spAutoFit/>
          </a:bodyPr>
          <a:lstStyle/>
          <a:p>
            <a:r>
              <a:rPr lang="en-GB" sz="2400" dirty="0"/>
              <a:t>It is believed that some employers identify emotional intelligence (EQ) to be as important, if not more important, than intelligence quotient (IQ).</a:t>
            </a:r>
          </a:p>
          <a:p>
            <a:endParaRPr lang="en-GB" sz="2400" dirty="0"/>
          </a:p>
          <a:p>
            <a:r>
              <a:rPr lang="en-GB" sz="2400" dirty="0"/>
              <a:t>One study found that only 25 percent of career success is attributes to IQ, whereas 75 percent is associated with a person’s EQ.</a:t>
            </a:r>
          </a:p>
          <a:p>
            <a:endParaRPr lang="en-GB" sz="2400" dirty="0"/>
          </a:p>
          <a:p>
            <a:r>
              <a:rPr lang="en-GB" sz="2400" dirty="0"/>
              <a:t>In 2020, the World Economic Fund ranked Emotional Intelligence as one of the top 10 skills required by employers</a:t>
            </a:r>
          </a:p>
          <a:p>
            <a:pPr marL="342900" indent="-342900">
              <a:buFont typeface="Arial" panose="020B0604020202020204" pitchFamily="34" charset="0"/>
              <a:buChar char="•"/>
            </a:pPr>
            <a:endParaRPr lang="en-GB" sz="2400" dirty="0"/>
          </a:p>
        </p:txBody>
      </p:sp>
      <p:pic>
        <p:nvPicPr>
          <p:cNvPr id="9" name="Picture 8">
            <a:extLst>
              <a:ext uri="{FF2B5EF4-FFF2-40B4-BE49-F238E27FC236}">
                <a16:creationId xmlns:a16="http://schemas.microsoft.com/office/drawing/2014/main" id="{FC266289-CFF1-26C4-F6D7-F79598C1A178}"/>
              </a:ext>
            </a:extLst>
          </p:cNvPr>
          <p:cNvPicPr>
            <a:picLocks noChangeAspect="1"/>
          </p:cNvPicPr>
          <p:nvPr/>
        </p:nvPicPr>
        <p:blipFill>
          <a:blip r:embed="rId3"/>
          <a:stretch>
            <a:fillRect/>
          </a:stretch>
        </p:blipFill>
        <p:spPr>
          <a:xfrm>
            <a:off x="4035941" y="3865509"/>
            <a:ext cx="4120117" cy="2317566"/>
          </a:xfrm>
          <a:prstGeom prst="rect">
            <a:avLst/>
          </a:prstGeom>
        </p:spPr>
      </p:pic>
    </p:spTree>
    <p:extLst>
      <p:ext uri="{BB962C8B-B14F-4D97-AF65-F5344CB8AC3E}">
        <p14:creationId xmlns:p14="http://schemas.microsoft.com/office/powerpoint/2010/main" val="35860314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8</a:t>
            </a:fld>
            <a:r>
              <a:rPr lang="en-GB" dirty="0"/>
              <a:t> / 20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2023/2024		</a:t>
            </a:r>
            <a:r>
              <a:rPr lang="en-GB" b="1" dirty="0"/>
              <a:t>Why does Emotional Intelligence matter?</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8: Emotional Intelligence</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05/12/2025</a:t>
            </a:r>
          </a:p>
        </p:txBody>
      </p:sp>
      <p:sp>
        <p:nvSpPr>
          <p:cNvPr id="7" name="TextBox 6">
            <a:extLst>
              <a:ext uri="{FF2B5EF4-FFF2-40B4-BE49-F238E27FC236}">
                <a16:creationId xmlns:a16="http://schemas.microsoft.com/office/drawing/2014/main" id="{B0AC87A5-30EF-28C0-4772-2B49AC64DAB8}"/>
              </a:ext>
            </a:extLst>
          </p:cNvPr>
          <p:cNvSpPr txBox="1"/>
          <p:nvPr/>
        </p:nvSpPr>
        <p:spPr>
          <a:xfrm>
            <a:off x="381000" y="674925"/>
            <a:ext cx="11564256" cy="5632311"/>
          </a:xfrm>
          <a:prstGeom prst="rect">
            <a:avLst/>
          </a:prstGeom>
          <a:noFill/>
        </p:spPr>
        <p:txBody>
          <a:bodyPr wrap="square" rtlCol="0">
            <a:spAutoFit/>
          </a:bodyPr>
          <a:lstStyle/>
          <a:p>
            <a:r>
              <a:rPr lang="en-GB" sz="2400" dirty="0"/>
              <a:t>Examples of how Emotional Intelligence can support a working environment:</a:t>
            </a:r>
          </a:p>
          <a:p>
            <a:endParaRPr lang="en-GB" sz="2400" dirty="0"/>
          </a:p>
          <a:p>
            <a:pPr marL="457200" indent="-457200">
              <a:buAutoNum type="arabicParenR"/>
            </a:pPr>
            <a:r>
              <a:rPr lang="en-GB" sz="2400" dirty="0"/>
              <a:t>Actively listening</a:t>
            </a:r>
          </a:p>
          <a:p>
            <a:pPr marL="914400" lvl="1" indent="-457200">
              <a:buFont typeface="Arial" panose="020B0604020202020204" pitchFamily="34" charset="0"/>
              <a:buChar char="•"/>
            </a:pPr>
            <a:r>
              <a:rPr lang="en-GB" sz="2400" dirty="0"/>
              <a:t>Goes beyond just hearing the words, but recognising the underlying message, emotions, and motivations. </a:t>
            </a:r>
          </a:p>
          <a:p>
            <a:pPr marL="914400" lvl="1" indent="-457200">
              <a:buFont typeface="Arial" panose="020B0604020202020204" pitchFamily="34" charset="0"/>
              <a:buChar char="•"/>
            </a:pPr>
            <a:r>
              <a:rPr lang="en-GB" sz="2400" dirty="0"/>
              <a:t>Reading body language and not jumping to conclusions and interrupting.</a:t>
            </a:r>
          </a:p>
          <a:p>
            <a:pPr marL="914400" lvl="1" indent="-457200">
              <a:buFont typeface="Arial" panose="020B0604020202020204" pitchFamily="34" charset="0"/>
              <a:buChar char="•"/>
            </a:pPr>
            <a:r>
              <a:rPr lang="en-GB" sz="2400" dirty="0"/>
              <a:t>Goes beyond hearing, listening is intentional</a:t>
            </a:r>
          </a:p>
          <a:p>
            <a:pPr marL="914400" lvl="1" indent="-457200">
              <a:buFont typeface="Arial" panose="020B0604020202020204" pitchFamily="34" charset="0"/>
              <a:buChar char="•"/>
            </a:pPr>
            <a:r>
              <a:rPr lang="en-GB" sz="2400" dirty="0"/>
              <a:t>Providing feedback is key; empathising with the speaker and letting them know they are understood.</a:t>
            </a:r>
          </a:p>
          <a:p>
            <a:pPr marL="457200" indent="-457200">
              <a:buAutoNum type="arabicParenR"/>
            </a:pPr>
            <a:r>
              <a:rPr lang="en-GB" sz="2400" dirty="0"/>
              <a:t>Responding to criticism</a:t>
            </a:r>
          </a:p>
          <a:p>
            <a:pPr marL="914400" lvl="1" indent="-457200">
              <a:buFont typeface="Arial" panose="020B0604020202020204" pitchFamily="34" charset="0"/>
              <a:buChar char="•"/>
            </a:pPr>
            <a:r>
              <a:rPr lang="en-GB" sz="2400" dirty="0"/>
              <a:t>Criticism can trigger emotional responses of anger, or resentment</a:t>
            </a:r>
          </a:p>
          <a:p>
            <a:pPr marL="914400" lvl="1" indent="-457200">
              <a:buFont typeface="Arial" panose="020B0604020202020204" pitchFamily="34" charset="0"/>
              <a:buChar char="•"/>
            </a:pPr>
            <a:r>
              <a:rPr lang="en-GB" sz="2400" dirty="0"/>
              <a:t>By removing the personal element, the listener can interpret the key message and respond appropriately</a:t>
            </a:r>
          </a:p>
          <a:p>
            <a:pPr marL="914400" lvl="1" indent="-457200">
              <a:buFont typeface="Arial" panose="020B0604020202020204" pitchFamily="34" charset="0"/>
              <a:buChar char="•"/>
            </a:pPr>
            <a:r>
              <a:rPr lang="en-GB" sz="2400" dirty="0"/>
              <a:t>Recognise (constructive) criticism as an opportunity to improve</a:t>
            </a:r>
          </a:p>
          <a:p>
            <a:endParaRPr lang="en-GB" sz="2400" dirty="0"/>
          </a:p>
        </p:txBody>
      </p:sp>
    </p:spTree>
    <p:extLst>
      <p:ext uri="{BB962C8B-B14F-4D97-AF65-F5344CB8AC3E}">
        <p14:creationId xmlns:p14="http://schemas.microsoft.com/office/powerpoint/2010/main" val="27912464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9</a:t>
            </a:fld>
            <a:r>
              <a:rPr lang="en-GB" dirty="0"/>
              <a:t> / 20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2023/2024		</a:t>
            </a:r>
            <a:r>
              <a:rPr lang="en-GB" b="1" dirty="0"/>
              <a:t>Why does Emotional Intelligence matter?</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8: Emotional Intelligence</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05/12/2025</a:t>
            </a:r>
          </a:p>
        </p:txBody>
      </p:sp>
      <p:sp>
        <p:nvSpPr>
          <p:cNvPr id="7" name="TextBox 6">
            <a:extLst>
              <a:ext uri="{FF2B5EF4-FFF2-40B4-BE49-F238E27FC236}">
                <a16:creationId xmlns:a16="http://schemas.microsoft.com/office/drawing/2014/main" id="{B0AC87A5-30EF-28C0-4772-2B49AC64DAB8}"/>
              </a:ext>
            </a:extLst>
          </p:cNvPr>
          <p:cNvSpPr txBox="1"/>
          <p:nvPr/>
        </p:nvSpPr>
        <p:spPr>
          <a:xfrm>
            <a:off x="381000" y="674925"/>
            <a:ext cx="11564256" cy="5632311"/>
          </a:xfrm>
          <a:prstGeom prst="rect">
            <a:avLst/>
          </a:prstGeom>
          <a:noFill/>
        </p:spPr>
        <p:txBody>
          <a:bodyPr wrap="square" rtlCol="0">
            <a:spAutoFit/>
          </a:bodyPr>
          <a:lstStyle/>
          <a:p>
            <a:r>
              <a:rPr lang="en-GB" sz="2400" dirty="0"/>
              <a:t>Examples of how Emotional Intelligence can support a working environment:</a:t>
            </a:r>
          </a:p>
          <a:p>
            <a:pPr lvl="1"/>
            <a:endParaRPr lang="en-GB" sz="2400" dirty="0"/>
          </a:p>
          <a:p>
            <a:pPr marL="457200" indent="-457200">
              <a:buFont typeface="+mj-lt"/>
              <a:buAutoNum type="arabicParenR" startAt="3"/>
            </a:pPr>
            <a:r>
              <a:rPr lang="en-GB" sz="2400" dirty="0"/>
              <a:t>Supporting a colleague or team when they are experiencing challenging situations</a:t>
            </a:r>
          </a:p>
          <a:p>
            <a:pPr marL="914400" lvl="1" indent="-457200">
              <a:buFont typeface="Arial" panose="020B0604020202020204" pitchFamily="34" charset="0"/>
              <a:buChar char="•"/>
            </a:pPr>
            <a:r>
              <a:rPr lang="en-GB" sz="2400" dirty="0"/>
              <a:t>When colleagues are under pressure, their emotions may inhibit their abilities e.g. doubt, or resistance to collaborate</a:t>
            </a:r>
          </a:p>
          <a:p>
            <a:pPr marL="914400" lvl="1" indent="-457200">
              <a:buFont typeface="Arial" panose="020B0604020202020204" pitchFamily="34" charset="0"/>
              <a:buChar char="•"/>
            </a:pPr>
            <a:r>
              <a:rPr lang="en-GB" sz="2400" dirty="0"/>
              <a:t>Recognising, and empathising with colleagues, allows the team to support each other and become more effective</a:t>
            </a:r>
          </a:p>
          <a:p>
            <a:pPr marL="457200" indent="-457200">
              <a:buAutoNum type="arabicParenR" startAt="3"/>
            </a:pPr>
            <a:r>
              <a:rPr lang="en-GB" sz="2400" dirty="0"/>
              <a:t>Conflict resolution</a:t>
            </a:r>
          </a:p>
          <a:p>
            <a:pPr marL="914400" lvl="1" indent="-457200">
              <a:buFont typeface="Arial" panose="020B0604020202020204" pitchFamily="34" charset="0"/>
              <a:buChar char="•"/>
            </a:pPr>
            <a:r>
              <a:rPr lang="en-GB" sz="2400" dirty="0"/>
              <a:t>When individuals exhibit strong emotional responses towards others (interrupting, shouting, arguing), there is often an underlying cause or motivation</a:t>
            </a:r>
          </a:p>
          <a:p>
            <a:pPr marL="914400" lvl="1" indent="-457200">
              <a:buFont typeface="Arial" panose="020B0604020202020204" pitchFamily="34" charset="0"/>
              <a:buChar char="•"/>
            </a:pPr>
            <a:r>
              <a:rPr lang="en-GB" sz="2400" dirty="0"/>
              <a:t>Empathising with the individual(s) is key to ensuring that they are understood and supported.</a:t>
            </a:r>
          </a:p>
          <a:p>
            <a:pPr marL="914400" lvl="1" indent="-457200">
              <a:buFont typeface="Arial" panose="020B0604020202020204" pitchFamily="34" charset="0"/>
              <a:buChar char="•"/>
            </a:pPr>
            <a:r>
              <a:rPr lang="en-GB" sz="2400" dirty="0"/>
              <a:t>Encouraging an open environment where emotional intelligence is explored facilitates conflict resolution e.g. instead of saying ‘I’m angry’, explain the thought process e.g. ‘I felt rejected when x was selected for the role as opposed to me’</a:t>
            </a:r>
          </a:p>
        </p:txBody>
      </p:sp>
    </p:spTree>
    <p:extLst>
      <p:ext uri="{BB962C8B-B14F-4D97-AF65-F5344CB8AC3E}">
        <p14:creationId xmlns:p14="http://schemas.microsoft.com/office/powerpoint/2010/main" val="33647200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10</a:t>
            </a:fld>
            <a:r>
              <a:rPr lang="en-GB" dirty="0"/>
              <a:t> / 20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2023/2024		</a:t>
            </a:r>
            <a:r>
              <a:rPr lang="en-GB" b="1" dirty="0"/>
              <a:t>The components of EI</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8: Emotional Intelligence</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05/12/2025</a:t>
            </a:r>
          </a:p>
        </p:txBody>
      </p:sp>
      <p:sp>
        <p:nvSpPr>
          <p:cNvPr id="7" name="TextBox 6">
            <a:extLst>
              <a:ext uri="{FF2B5EF4-FFF2-40B4-BE49-F238E27FC236}">
                <a16:creationId xmlns:a16="http://schemas.microsoft.com/office/drawing/2014/main" id="{B0AC87A5-30EF-28C0-4772-2B49AC64DAB8}"/>
              </a:ext>
            </a:extLst>
          </p:cNvPr>
          <p:cNvSpPr txBox="1"/>
          <p:nvPr/>
        </p:nvSpPr>
        <p:spPr>
          <a:xfrm>
            <a:off x="399144" y="674925"/>
            <a:ext cx="6434048" cy="3046988"/>
          </a:xfrm>
          <a:prstGeom prst="rect">
            <a:avLst/>
          </a:prstGeom>
          <a:noFill/>
        </p:spPr>
        <p:txBody>
          <a:bodyPr wrap="square" rtlCol="0">
            <a:spAutoFit/>
          </a:bodyPr>
          <a:lstStyle/>
          <a:p>
            <a:r>
              <a:rPr lang="en-GB" sz="2400" dirty="0"/>
              <a:t>There are typically 4 or 5 elements of Emotional Intelligence referenced.</a:t>
            </a:r>
          </a:p>
          <a:p>
            <a:r>
              <a:rPr lang="en-GB" sz="2400" dirty="0"/>
              <a:t>Salovey and Mayer (1990) proposed three, but their framework identified further sub-categories.</a:t>
            </a:r>
          </a:p>
          <a:p>
            <a:r>
              <a:rPr lang="en-GB" sz="2400" dirty="0"/>
              <a:t>Goleman (1996) expanded this into 4 classes, and these have been further refined in 5 classes.</a:t>
            </a:r>
          </a:p>
          <a:p>
            <a:endParaRPr lang="en-GB" sz="2400" dirty="0"/>
          </a:p>
          <a:p>
            <a:pPr marL="342900" indent="-342900">
              <a:buFont typeface="Arial" panose="020B0604020202020204" pitchFamily="34" charset="0"/>
              <a:buChar char="•"/>
            </a:pPr>
            <a:endParaRPr lang="en-GB" sz="2400" dirty="0"/>
          </a:p>
        </p:txBody>
      </p:sp>
      <p:pic>
        <p:nvPicPr>
          <p:cNvPr id="10" name="Picture 9">
            <a:extLst>
              <a:ext uri="{FF2B5EF4-FFF2-40B4-BE49-F238E27FC236}">
                <a16:creationId xmlns:a16="http://schemas.microsoft.com/office/drawing/2014/main" id="{06F1FD95-CDAD-655B-E39E-FB88BFA2B88C}"/>
              </a:ext>
            </a:extLst>
          </p:cNvPr>
          <p:cNvPicPr>
            <a:picLocks noChangeAspect="1"/>
          </p:cNvPicPr>
          <p:nvPr/>
        </p:nvPicPr>
        <p:blipFill rotWithShape="1">
          <a:blip r:embed="rId3">
            <a:clrChange>
              <a:clrFrom>
                <a:srgbClr val="FFFFFF"/>
              </a:clrFrom>
              <a:clrTo>
                <a:srgbClr val="FFFFFF">
                  <a:alpha val="0"/>
                </a:srgbClr>
              </a:clrTo>
            </a:clrChange>
          </a:blip>
          <a:srcRect t="2514" b="5800"/>
          <a:stretch/>
        </p:blipFill>
        <p:spPr>
          <a:xfrm>
            <a:off x="519224" y="2917714"/>
            <a:ext cx="5640571" cy="3457846"/>
          </a:xfrm>
          <a:prstGeom prst="rect">
            <a:avLst/>
          </a:prstGeom>
        </p:spPr>
      </p:pic>
      <p:pic>
        <p:nvPicPr>
          <p:cNvPr id="11" name="Picture 10">
            <a:extLst>
              <a:ext uri="{FF2B5EF4-FFF2-40B4-BE49-F238E27FC236}">
                <a16:creationId xmlns:a16="http://schemas.microsoft.com/office/drawing/2014/main" id="{6AB993D4-4A47-81AA-BD9E-BEE4AB8C1305}"/>
              </a:ext>
            </a:extLst>
          </p:cNvPr>
          <p:cNvPicPr>
            <a:picLocks noChangeAspect="1"/>
          </p:cNvPicPr>
          <p:nvPr/>
        </p:nvPicPr>
        <p:blipFill rotWithShape="1">
          <a:blip r:embed="rId4"/>
          <a:srcRect t="5924" b="20363"/>
          <a:stretch/>
        </p:blipFill>
        <p:spPr>
          <a:xfrm>
            <a:off x="6605073" y="4320618"/>
            <a:ext cx="5392883" cy="2116708"/>
          </a:xfrm>
          <a:prstGeom prst="rect">
            <a:avLst/>
          </a:prstGeom>
        </p:spPr>
      </p:pic>
      <p:pic>
        <p:nvPicPr>
          <p:cNvPr id="12" name="Picture 11">
            <a:extLst>
              <a:ext uri="{FF2B5EF4-FFF2-40B4-BE49-F238E27FC236}">
                <a16:creationId xmlns:a16="http://schemas.microsoft.com/office/drawing/2014/main" id="{80220FAB-CD22-1503-E74A-C438445D431D}"/>
              </a:ext>
            </a:extLst>
          </p:cNvPr>
          <p:cNvPicPr>
            <a:picLocks noChangeAspect="1"/>
          </p:cNvPicPr>
          <p:nvPr/>
        </p:nvPicPr>
        <p:blipFill>
          <a:blip r:embed="rId5"/>
          <a:stretch>
            <a:fillRect/>
          </a:stretch>
        </p:blipFill>
        <p:spPr>
          <a:xfrm>
            <a:off x="6636707" y="522128"/>
            <a:ext cx="5329614" cy="3645693"/>
          </a:xfrm>
          <a:prstGeom prst="rect">
            <a:avLst/>
          </a:prstGeom>
        </p:spPr>
      </p:pic>
      <p:sp>
        <p:nvSpPr>
          <p:cNvPr id="14" name="TextBox 13">
            <a:extLst>
              <a:ext uri="{FF2B5EF4-FFF2-40B4-BE49-F238E27FC236}">
                <a16:creationId xmlns:a16="http://schemas.microsoft.com/office/drawing/2014/main" id="{7E7CCA2C-0A85-9985-3689-7F0F819E6D0B}"/>
              </a:ext>
            </a:extLst>
          </p:cNvPr>
          <p:cNvSpPr txBox="1"/>
          <p:nvPr/>
        </p:nvSpPr>
        <p:spPr>
          <a:xfrm>
            <a:off x="1940441" y="6082283"/>
            <a:ext cx="3283689" cy="307777"/>
          </a:xfrm>
          <a:prstGeom prst="rect">
            <a:avLst/>
          </a:prstGeom>
          <a:noFill/>
        </p:spPr>
        <p:txBody>
          <a:bodyPr wrap="square">
            <a:spAutoFit/>
          </a:bodyPr>
          <a:lstStyle/>
          <a:p>
            <a:pPr algn="ctr"/>
            <a:r>
              <a:rPr lang="en-GB" sz="1400" dirty="0"/>
              <a:t>Source: Salovey and Mayer (1990)</a:t>
            </a:r>
          </a:p>
        </p:txBody>
      </p:sp>
      <p:sp>
        <p:nvSpPr>
          <p:cNvPr id="15" name="TextBox 14">
            <a:extLst>
              <a:ext uri="{FF2B5EF4-FFF2-40B4-BE49-F238E27FC236}">
                <a16:creationId xmlns:a16="http://schemas.microsoft.com/office/drawing/2014/main" id="{EADE5B13-FC51-E0F5-56A9-150C80B2FBA4}"/>
              </a:ext>
            </a:extLst>
          </p:cNvPr>
          <p:cNvSpPr txBox="1"/>
          <p:nvPr/>
        </p:nvSpPr>
        <p:spPr>
          <a:xfrm>
            <a:off x="8908311" y="539889"/>
            <a:ext cx="3283689" cy="307777"/>
          </a:xfrm>
          <a:prstGeom prst="rect">
            <a:avLst/>
          </a:prstGeom>
          <a:noFill/>
        </p:spPr>
        <p:txBody>
          <a:bodyPr wrap="square">
            <a:spAutoFit/>
          </a:bodyPr>
          <a:lstStyle/>
          <a:p>
            <a:pPr algn="ctr"/>
            <a:r>
              <a:rPr lang="en-GB" sz="1400" dirty="0"/>
              <a:t>Adapted from: Goleman (1996)</a:t>
            </a:r>
          </a:p>
        </p:txBody>
      </p:sp>
      <p:sp>
        <p:nvSpPr>
          <p:cNvPr id="16" name="Arrow: Right 15">
            <a:extLst>
              <a:ext uri="{FF2B5EF4-FFF2-40B4-BE49-F238E27FC236}">
                <a16:creationId xmlns:a16="http://schemas.microsoft.com/office/drawing/2014/main" id="{81F7737A-B372-C1E2-E467-945C245484A4}"/>
              </a:ext>
            </a:extLst>
          </p:cNvPr>
          <p:cNvSpPr/>
          <p:nvPr/>
        </p:nvSpPr>
        <p:spPr>
          <a:xfrm>
            <a:off x="10086752" y="1857370"/>
            <a:ext cx="163033" cy="255182"/>
          </a:xfrm>
          <a:prstGeom prst="rightArrow">
            <a:avLst/>
          </a:prstGeom>
          <a:solidFill>
            <a:srgbClr val="FF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Arrow: Right 16">
            <a:extLst>
              <a:ext uri="{FF2B5EF4-FFF2-40B4-BE49-F238E27FC236}">
                <a16:creationId xmlns:a16="http://schemas.microsoft.com/office/drawing/2014/main" id="{4241267A-7373-7750-C3D4-C9BCFA0E229D}"/>
              </a:ext>
            </a:extLst>
          </p:cNvPr>
          <p:cNvSpPr/>
          <p:nvPr/>
        </p:nvSpPr>
        <p:spPr>
          <a:xfrm rot="5400000">
            <a:off x="9157617" y="2472712"/>
            <a:ext cx="229096" cy="255182"/>
          </a:xfrm>
          <a:prstGeom prst="rightArrow">
            <a:avLst/>
          </a:prstGeom>
          <a:solidFill>
            <a:srgbClr val="FF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Arrow: Right 17">
            <a:extLst>
              <a:ext uri="{FF2B5EF4-FFF2-40B4-BE49-F238E27FC236}">
                <a16:creationId xmlns:a16="http://schemas.microsoft.com/office/drawing/2014/main" id="{EA4A7972-95BD-AFF4-53B3-E569F45C9C7B}"/>
              </a:ext>
            </a:extLst>
          </p:cNvPr>
          <p:cNvSpPr/>
          <p:nvPr/>
        </p:nvSpPr>
        <p:spPr>
          <a:xfrm rot="5400000">
            <a:off x="11392395" y="2481149"/>
            <a:ext cx="212227" cy="255181"/>
          </a:xfrm>
          <a:prstGeom prst="rightArrow">
            <a:avLst/>
          </a:prstGeom>
          <a:solidFill>
            <a:srgbClr val="00CC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Arrow: Right 18">
            <a:extLst>
              <a:ext uri="{FF2B5EF4-FFF2-40B4-BE49-F238E27FC236}">
                <a16:creationId xmlns:a16="http://schemas.microsoft.com/office/drawing/2014/main" id="{515D42DF-3553-3337-B73F-5D26BB03A99C}"/>
              </a:ext>
            </a:extLst>
          </p:cNvPr>
          <p:cNvSpPr/>
          <p:nvPr/>
        </p:nvSpPr>
        <p:spPr>
          <a:xfrm>
            <a:off x="10070802" y="3520979"/>
            <a:ext cx="265816" cy="307777"/>
          </a:xfrm>
          <a:prstGeom prst="rightArrow">
            <a:avLst/>
          </a:prstGeom>
          <a:solidFill>
            <a:srgbClr val="FFCC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8042953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11</a:t>
            </a:fld>
            <a:r>
              <a:rPr lang="en-GB" dirty="0"/>
              <a:t> / 20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2023/2024		</a:t>
            </a:r>
            <a:r>
              <a:rPr lang="en-GB" b="1" dirty="0"/>
              <a:t>Self Awareness Activity</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8: Emotional Intelligence</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05/12/2025</a:t>
            </a:r>
          </a:p>
        </p:txBody>
      </p:sp>
      <p:sp>
        <p:nvSpPr>
          <p:cNvPr id="7" name="TextBox 6">
            <a:extLst>
              <a:ext uri="{FF2B5EF4-FFF2-40B4-BE49-F238E27FC236}">
                <a16:creationId xmlns:a16="http://schemas.microsoft.com/office/drawing/2014/main" id="{B0AC87A5-30EF-28C0-4772-2B49AC64DAB8}"/>
              </a:ext>
            </a:extLst>
          </p:cNvPr>
          <p:cNvSpPr txBox="1"/>
          <p:nvPr/>
        </p:nvSpPr>
        <p:spPr>
          <a:xfrm>
            <a:off x="370568" y="464471"/>
            <a:ext cx="11688081" cy="5632311"/>
          </a:xfrm>
          <a:prstGeom prst="rect">
            <a:avLst/>
          </a:prstGeom>
          <a:noFill/>
        </p:spPr>
        <p:txBody>
          <a:bodyPr wrap="square" rtlCol="0">
            <a:spAutoFit/>
          </a:bodyPr>
          <a:lstStyle/>
          <a:p>
            <a:r>
              <a:rPr lang="en-GB" sz="2400" dirty="0">
                <a:latin typeface="Comic Sans MS" panose="030F0702030302020204" pitchFamily="66" charset="0"/>
              </a:rPr>
              <a:t>Activity: You are going to be presented examples of hypothetical struggles / hassles. Write down your first thoughts / reactions to this event.</a:t>
            </a:r>
          </a:p>
          <a:p>
            <a:r>
              <a:rPr lang="en-GB" sz="2400" dirty="0">
                <a:latin typeface="Comic Sans MS" panose="030F0702030302020204" pitchFamily="66" charset="0"/>
              </a:rPr>
              <a:t>Then, after a few moments of consideration, write down an alternative way of thinking and associated reaction. For example:</a:t>
            </a:r>
          </a:p>
          <a:p>
            <a:endParaRPr lang="en-GB" sz="2400" dirty="0">
              <a:latin typeface="Comic Sans MS" panose="030F0702030302020204" pitchFamily="66" charset="0"/>
            </a:endParaRPr>
          </a:p>
          <a:p>
            <a:r>
              <a:rPr lang="en-GB" sz="2400" b="1" dirty="0"/>
              <a:t>Scenario: </a:t>
            </a:r>
          </a:p>
          <a:p>
            <a:r>
              <a:rPr lang="en-GB" sz="2400" dirty="0"/>
              <a:t>You are travelling by car on the motorway to a meeting / conference. The motorway is closed because of an accident ahead and you are stuck still in the traffic for over an hour.</a:t>
            </a:r>
          </a:p>
          <a:p>
            <a:r>
              <a:rPr lang="en-GB" sz="2400" b="1" dirty="0"/>
              <a:t>Initial reaction:</a:t>
            </a:r>
            <a:r>
              <a:rPr lang="en-GB" sz="2400" dirty="0"/>
              <a:t>	</a:t>
            </a:r>
          </a:p>
          <a:p>
            <a:r>
              <a:rPr lang="en-GB" sz="2400" dirty="0"/>
              <a:t>Frustration, anger, annoyance. Hit steering wheel, shout, gesture, beep horn.</a:t>
            </a:r>
          </a:p>
          <a:p>
            <a:r>
              <a:rPr lang="en-GB" sz="2400" dirty="0"/>
              <a:t>Inability to carry out intended tasks – waste of time. Lack of control.</a:t>
            </a:r>
          </a:p>
          <a:p>
            <a:r>
              <a:rPr lang="en-GB" sz="2400" b="1" dirty="0"/>
              <a:t>Potential alternative:	</a:t>
            </a:r>
          </a:p>
          <a:p>
            <a:r>
              <a:rPr lang="en-GB" sz="2400" dirty="0"/>
              <a:t>Opportunity to relax (no expectations). Listen to the radio and enjoy the scenery around you.</a:t>
            </a:r>
          </a:p>
          <a:p>
            <a:r>
              <a:rPr lang="en-GB" sz="2400" dirty="0"/>
              <a:t>Opportunity to call family members or friends on the phone and catch up socially.</a:t>
            </a:r>
          </a:p>
          <a:p>
            <a:r>
              <a:rPr lang="en-GB" sz="2400" dirty="0"/>
              <a:t>Opportunity to catch up with reading.</a:t>
            </a:r>
          </a:p>
        </p:txBody>
      </p:sp>
    </p:spTree>
    <p:extLst>
      <p:ext uri="{BB962C8B-B14F-4D97-AF65-F5344CB8AC3E}">
        <p14:creationId xmlns:p14="http://schemas.microsoft.com/office/powerpoint/2010/main" val="40645896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12</a:t>
            </a:fld>
            <a:r>
              <a:rPr lang="en-GB" dirty="0"/>
              <a:t> / 20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2023/2024		</a:t>
            </a:r>
            <a:r>
              <a:rPr lang="en-GB" b="1" dirty="0"/>
              <a:t>Self Awareness Activity</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8: Emotional Intelligence</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05/12/2025</a:t>
            </a:r>
          </a:p>
        </p:txBody>
      </p:sp>
      <p:sp>
        <p:nvSpPr>
          <p:cNvPr id="7" name="TextBox 6">
            <a:extLst>
              <a:ext uri="{FF2B5EF4-FFF2-40B4-BE49-F238E27FC236}">
                <a16:creationId xmlns:a16="http://schemas.microsoft.com/office/drawing/2014/main" id="{B0AC87A5-30EF-28C0-4772-2B49AC64DAB8}"/>
              </a:ext>
            </a:extLst>
          </p:cNvPr>
          <p:cNvSpPr txBox="1"/>
          <p:nvPr/>
        </p:nvSpPr>
        <p:spPr>
          <a:xfrm>
            <a:off x="370569" y="464471"/>
            <a:ext cx="11202306" cy="5632311"/>
          </a:xfrm>
          <a:prstGeom prst="rect">
            <a:avLst/>
          </a:prstGeom>
          <a:noFill/>
        </p:spPr>
        <p:txBody>
          <a:bodyPr wrap="square" rtlCol="0">
            <a:spAutoFit/>
          </a:bodyPr>
          <a:lstStyle/>
          <a:p>
            <a:r>
              <a:rPr lang="en-GB" sz="2400" dirty="0">
                <a:latin typeface="Comic Sans MS" panose="030F0702030302020204" pitchFamily="66" charset="0"/>
              </a:rPr>
              <a:t>Activity: You are going to be presented examples of hypothetical struggles / hassles. Write down your first thoughts / reactions to this event.</a:t>
            </a:r>
          </a:p>
          <a:p>
            <a:r>
              <a:rPr lang="en-GB" sz="2400" dirty="0">
                <a:latin typeface="Comic Sans MS" panose="030F0702030302020204" pitchFamily="66" charset="0"/>
              </a:rPr>
              <a:t>Then, after a few moments of consideration, write down an alternative way of thinking and associated reaction. For example:</a:t>
            </a:r>
          </a:p>
          <a:p>
            <a:endParaRPr lang="en-GB" sz="2400" dirty="0">
              <a:latin typeface="Comic Sans MS" panose="030F0702030302020204" pitchFamily="66" charset="0"/>
            </a:endParaRPr>
          </a:p>
          <a:p>
            <a:r>
              <a:rPr lang="en-GB" sz="2400" b="1" dirty="0">
                <a:latin typeface="Comic Sans MS" panose="030F0702030302020204" pitchFamily="66" charset="0"/>
              </a:rPr>
              <a:t>Scenario 1:</a:t>
            </a:r>
          </a:p>
          <a:p>
            <a:r>
              <a:rPr lang="en-GB" sz="2400" b="1" dirty="0">
                <a:latin typeface="Comic Sans MS" panose="030F0702030302020204" pitchFamily="66" charset="0"/>
              </a:rPr>
              <a:t>Someone approaches you after a presentation and tells you that very few audience members were engaged</a:t>
            </a:r>
          </a:p>
          <a:p>
            <a:endParaRPr lang="en-GB" sz="2400" b="1" dirty="0">
              <a:latin typeface="Comic Sans MS" panose="030F0702030302020204" pitchFamily="66" charset="0"/>
            </a:endParaRPr>
          </a:p>
          <a:p>
            <a:r>
              <a:rPr lang="en-GB" sz="2400" b="1" dirty="0">
                <a:latin typeface="Comic Sans MS" panose="030F0702030302020204" pitchFamily="66" charset="0"/>
              </a:rPr>
              <a:t>Scenario 2:</a:t>
            </a:r>
          </a:p>
          <a:p>
            <a:r>
              <a:rPr lang="en-GB" sz="2400" b="1" dirty="0">
                <a:latin typeface="Comic Sans MS" panose="030F0702030302020204" pitchFamily="66" charset="0"/>
              </a:rPr>
              <a:t>Your washing machine breaks down and is full of unwashed dishes.</a:t>
            </a:r>
          </a:p>
          <a:p>
            <a:endParaRPr lang="en-GB" sz="2400" b="1" dirty="0">
              <a:latin typeface="Comic Sans MS" panose="030F0702030302020204" pitchFamily="66" charset="0"/>
            </a:endParaRPr>
          </a:p>
          <a:p>
            <a:r>
              <a:rPr lang="en-GB" sz="2400" b="1" dirty="0">
                <a:latin typeface="Comic Sans MS" panose="030F0702030302020204" pitchFamily="66" charset="0"/>
              </a:rPr>
              <a:t>Scenario 3:</a:t>
            </a:r>
          </a:p>
          <a:p>
            <a:r>
              <a:rPr lang="en-GB" sz="2400" b="1" dirty="0">
                <a:latin typeface="Comic Sans MS" panose="030F0702030302020204" pitchFamily="66" charset="0"/>
              </a:rPr>
              <a:t>You have tickets to go see a show / film with a partner / friend, but the show is cancelled the day before due to unforeseen circumstances.</a:t>
            </a:r>
          </a:p>
        </p:txBody>
      </p:sp>
    </p:spTree>
    <p:extLst>
      <p:ext uri="{BB962C8B-B14F-4D97-AF65-F5344CB8AC3E}">
        <p14:creationId xmlns:p14="http://schemas.microsoft.com/office/powerpoint/2010/main" val="38204437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13</a:t>
            </a:fld>
            <a:r>
              <a:rPr lang="en-GB" dirty="0"/>
              <a:t> / 20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2023/2024		</a:t>
            </a:r>
            <a:r>
              <a:rPr lang="en-GB" b="1" dirty="0"/>
              <a:t>Utilization of Emotion</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8: Emotional Intelligence</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05/12/2025</a:t>
            </a:r>
          </a:p>
        </p:txBody>
      </p:sp>
      <p:sp>
        <p:nvSpPr>
          <p:cNvPr id="7" name="TextBox 6">
            <a:extLst>
              <a:ext uri="{FF2B5EF4-FFF2-40B4-BE49-F238E27FC236}">
                <a16:creationId xmlns:a16="http://schemas.microsoft.com/office/drawing/2014/main" id="{B0AC87A5-30EF-28C0-4772-2B49AC64DAB8}"/>
              </a:ext>
            </a:extLst>
          </p:cNvPr>
          <p:cNvSpPr txBox="1"/>
          <p:nvPr/>
        </p:nvSpPr>
        <p:spPr>
          <a:xfrm>
            <a:off x="399143" y="674925"/>
            <a:ext cx="11537675" cy="5262979"/>
          </a:xfrm>
          <a:prstGeom prst="rect">
            <a:avLst/>
          </a:prstGeom>
          <a:noFill/>
        </p:spPr>
        <p:txBody>
          <a:bodyPr wrap="square" rtlCol="0">
            <a:spAutoFit/>
          </a:bodyPr>
          <a:lstStyle/>
          <a:p>
            <a:r>
              <a:rPr lang="en-GB" sz="2400" dirty="0"/>
              <a:t>Salovey and Mayer (1990) proposed that being able to recognise one’s emotions, and regulate them, actually allows the individual the ability to utilise them to their own benefit,</a:t>
            </a:r>
          </a:p>
          <a:p>
            <a:endParaRPr lang="en-GB" sz="2400" dirty="0"/>
          </a:p>
          <a:p>
            <a:r>
              <a:rPr lang="en-GB" sz="2400" dirty="0"/>
              <a:t>This ability facilitates problem solving and therefore can be a valuable skill.</a:t>
            </a:r>
          </a:p>
          <a:p>
            <a:endParaRPr lang="en-GB" sz="2400" dirty="0"/>
          </a:p>
          <a:p>
            <a:r>
              <a:rPr lang="en-GB" sz="2400" dirty="0"/>
              <a:t>For example, self-regulation allows an individual to redirect moods from negative to more positive ones</a:t>
            </a:r>
          </a:p>
          <a:p>
            <a:endParaRPr lang="en-GB" sz="2400" dirty="0"/>
          </a:p>
          <a:p>
            <a:r>
              <a:rPr lang="en-GB" sz="2400" dirty="0"/>
              <a:t>Thinking more positively allows individuals to imagine and foresee different outcomes with increased optimism, and therefore are more likely to pursue a wider range of options</a:t>
            </a:r>
          </a:p>
          <a:p>
            <a:endParaRPr lang="en-GB" sz="2400" dirty="0"/>
          </a:p>
          <a:p>
            <a:r>
              <a:rPr lang="en-GB" sz="2400" dirty="0"/>
              <a:t>This is incredibly valuable in creativity and problem solving, as it reduces the inhibitions with proposing solutions, which can greatly benefit teams and businesses, as well as allowing an individual to increase their prospects.</a:t>
            </a:r>
          </a:p>
        </p:txBody>
      </p:sp>
    </p:spTree>
    <p:extLst>
      <p:ext uri="{BB962C8B-B14F-4D97-AF65-F5344CB8AC3E}">
        <p14:creationId xmlns:p14="http://schemas.microsoft.com/office/powerpoint/2010/main" val="21703218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14</a:t>
            </a:fld>
            <a:r>
              <a:rPr lang="en-GB" dirty="0"/>
              <a:t> / 20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2023/2024		</a:t>
            </a:r>
            <a:r>
              <a:rPr lang="en-GB" b="1" dirty="0"/>
              <a:t>EI and Reflection</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8: Emotional Intelligence</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05/12/2025</a:t>
            </a:r>
          </a:p>
        </p:txBody>
      </p:sp>
      <p:sp>
        <p:nvSpPr>
          <p:cNvPr id="7" name="TextBox 6">
            <a:extLst>
              <a:ext uri="{FF2B5EF4-FFF2-40B4-BE49-F238E27FC236}">
                <a16:creationId xmlns:a16="http://schemas.microsoft.com/office/drawing/2014/main" id="{B0AC87A5-30EF-28C0-4772-2B49AC64DAB8}"/>
              </a:ext>
            </a:extLst>
          </p:cNvPr>
          <p:cNvSpPr txBox="1"/>
          <p:nvPr/>
        </p:nvSpPr>
        <p:spPr>
          <a:xfrm>
            <a:off x="286655" y="464471"/>
            <a:ext cx="11618686" cy="5940088"/>
          </a:xfrm>
          <a:prstGeom prst="rect">
            <a:avLst/>
          </a:prstGeom>
          <a:noFill/>
        </p:spPr>
        <p:txBody>
          <a:bodyPr wrap="square" rtlCol="0">
            <a:spAutoFit/>
          </a:bodyPr>
          <a:lstStyle/>
          <a:p>
            <a:r>
              <a:rPr lang="en-GB" sz="2400" dirty="0"/>
              <a:t>One important aspect of Emotional Intelligence is reflection</a:t>
            </a:r>
          </a:p>
          <a:p>
            <a:endParaRPr lang="en-GB" sz="2400" dirty="0"/>
          </a:p>
          <a:p>
            <a:r>
              <a:rPr lang="en-GB" sz="2400" dirty="0"/>
              <a:t>Self-reflection is the ability to witness and evaluate our own cognitive, emotional, and behavioural processes</a:t>
            </a:r>
          </a:p>
          <a:p>
            <a:endParaRPr lang="en-GB" sz="2400" dirty="0"/>
          </a:p>
          <a:p>
            <a:r>
              <a:rPr lang="en-GB" sz="2400" dirty="0"/>
              <a:t>It enables and supports the growth of soft skills e.g. interpersonal skills</a:t>
            </a:r>
          </a:p>
          <a:p>
            <a:endParaRPr lang="en-GB" sz="2400" dirty="0"/>
          </a:p>
          <a:p>
            <a:r>
              <a:rPr lang="en-GB" sz="2400" dirty="0"/>
              <a:t>Reflection is the process of looking back at previous events (personal actions or interactions with others) and, without bias, reviewing and evaluating your decisions, attitudes, desires, motivations, behaviours, and actions.</a:t>
            </a:r>
          </a:p>
          <a:p>
            <a:endParaRPr lang="en-GB" sz="2400" dirty="0"/>
          </a:p>
          <a:p>
            <a:pPr algn="ctr"/>
            <a:r>
              <a:rPr lang="en-GB" sz="2000" b="1" dirty="0">
                <a:effectLst>
                  <a:outerShdw blurRad="38100" dist="38100" dir="2700000" algn="tl">
                    <a:srgbClr val="000000">
                      <a:alpha val="43137"/>
                    </a:srgbClr>
                  </a:outerShdw>
                </a:effectLst>
                <a:latin typeface="Comic Sans MS" panose="030F0702030302020204" pitchFamily="66" charset="0"/>
              </a:rPr>
              <a:t>Event / Experience 	&gt;	Thoughts	&gt;	Emotion	&gt;	Behaviour</a:t>
            </a:r>
          </a:p>
          <a:p>
            <a:endParaRPr lang="en-GB" sz="2400" dirty="0"/>
          </a:p>
          <a:p>
            <a:r>
              <a:rPr lang="en-GB" sz="2400" dirty="0"/>
              <a:t>When reflecting on previous events, there is the opportunity to better understand the response (self-awareness) and how the response could be adapted in future (self-management)</a:t>
            </a:r>
          </a:p>
        </p:txBody>
      </p:sp>
    </p:spTree>
    <p:extLst>
      <p:ext uri="{BB962C8B-B14F-4D97-AF65-F5344CB8AC3E}">
        <p14:creationId xmlns:p14="http://schemas.microsoft.com/office/powerpoint/2010/main" val="298792046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15</a:t>
            </a:fld>
            <a:r>
              <a:rPr lang="en-GB" dirty="0"/>
              <a:t> / 20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2023/2024		</a:t>
            </a:r>
            <a:r>
              <a:rPr lang="fr-FR" b="1" dirty="0"/>
              <a:t>Self-</a:t>
            </a:r>
            <a:r>
              <a:rPr lang="en-GB" b="1" dirty="0"/>
              <a:t>Reflection</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8: Emotional Intelligence</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05/12/2025</a:t>
            </a:r>
          </a:p>
        </p:txBody>
      </p:sp>
      <p:sp>
        <p:nvSpPr>
          <p:cNvPr id="7" name="TextBox 6">
            <a:extLst>
              <a:ext uri="{FF2B5EF4-FFF2-40B4-BE49-F238E27FC236}">
                <a16:creationId xmlns:a16="http://schemas.microsoft.com/office/drawing/2014/main" id="{B0AC87A5-30EF-28C0-4772-2B49AC64DAB8}"/>
              </a:ext>
            </a:extLst>
          </p:cNvPr>
          <p:cNvSpPr txBox="1"/>
          <p:nvPr/>
        </p:nvSpPr>
        <p:spPr>
          <a:xfrm>
            <a:off x="343805" y="833803"/>
            <a:ext cx="5180695" cy="5262979"/>
          </a:xfrm>
          <a:prstGeom prst="rect">
            <a:avLst/>
          </a:prstGeom>
          <a:noFill/>
        </p:spPr>
        <p:txBody>
          <a:bodyPr wrap="square" rtlCol="0">
            <a:spAutoFit/>
          </a:bodyPr>
          <a:lstStyle/>
          <a:p>
            <a:r>
              <a:rPr lang="en-GB" sz="2400" dirty="0"/>
              <a:t>One popular model for self-reflection comes from Gibb (1988) who stated that an experience in itself does not lead to automatic learning.</a:t>
            </a:r>
          </a:p>
          <a:p>
            <a:endParaRPr lang="en-GB" sz="2400" dirty="0"/>
          </a:p>
          <a:p>
            <a:r>
              <a:rPr lang="en-GB" sz="2400" dirty="0"/>
              <a:t>Reflection is essential so that approaches to similar experiences can be approached differently in the future</a:t>
            </a:r>
          </a:p>
          <a:p>
            <a:endParaRPr lang="en-GB" sz="2400" dirty="0"/>
          </a:p>
          <a:p>
            <a:r>
              <a:rPr lang="en-GB" sz="2400" dirty="0"/>
              <a:t>Within the working environment, adopting self-reflection can improve all working interactions and an individual's own ability to conduct tasks, especially those they find emotionally challenging.</a:t>
            </a:r>
          </a:p>
        </p:txBody>
      </p:sp>
      <p:pic>
        <p:nvPicPr>
          <p:cNvPr id="3" name="Picture 2">
            <a:extLst>
              <a:ext uri="{FF2B5EF4-FFF2-40B4-BE49-F238E27FC236}">
                <a16:creationId xmlns:a16="http://schemas.microsoft.com/office/drawing/2014/main" id="{E7B3B1D6-08DA-C8D7-3FBA-5DD0118F344D}"/>
              </a:ext>
            </a:extLst>
          </p:cNvPr>
          <p:cNvPicPr>
            <a:picLocks noChangeAspect="1"/>
          </p:cNvPicPr>
          <p:nvPr/>
        </p:nvPicPr>
        <p:blipFill>
          <a:blip r:embed="rId3"/>
          <a:stretch>
            <a:fillRect/>
          </a:stretch>
        </p:blipFill>
        <p:spPr>
          <a:xfrm>
            <a:off x="6083425" y="464470"/>
            <a:ext cx="6102963" cy="6001644"/>
          </a:xfrm>
          <a:prstGeom prst="rect">
            <a:avLst/>
          </a:prstGeom>
        </p:spPr>
      </p:pic>
    </p:spTree>
    <p:extLst>
      <p:ext uri="{BB962C8B-B14F-4D97-AF65-F5344CB8AC3E}">
        <p14:creationId xmlns:p14="http://schemas.microsoft.com/office/powerpoint/2010/main" val="25400882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16</a:t>
            </a:fld>
            <a:r>
              <a:rPr lang="en-GB" dirty="0"/>
              <a:t> / 20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2023/2024		</a:t>
            </a:r>
            <a:r>
              <a:rPr lang="en-GB" b="1" dirty="0"/>
              <a:t>Types of Reflection</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8: Emotional Intelligence</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05/12/2025</a:t>
            </a:r>
          </a:p>
        </p:txBody>
      </p:sp>
      <p:sp>
        <p:nvSpPr>
          <p:cNvPr id="7" name="TextBox 6">
            <a:extLst>
              <a:ext uri="{FF2B5EF4-FFF2-40B4-BE49-F238E27FC236}">
                <a16:creationId xmlns:a16="http://schemas.microsoft.com/office/drawing/2014/main" id="{B0AC87A5-30EF-28C0-4772-2B49AC64DAB8}"/>
              </a:ext>
            </a:extLst>
          </p:cNvPr>
          <p:cNvSpPr txBox="1"/>
          <p:nvPr/>
        </p:nvSpPr>
        <p:spPr>
          <a:xfrm>
            <a:off x="286654" y="1489144"/>
            <a:ext cx="11467195" cy="4893647"/>
          </a:xfrm>
          <a:prstGeom prst="rect">
            <a:avLst/>
          </a:prstGeom>
          <a:noFill/>
        </p:spPr>
        <p:txBody>
          <a:bodyPr wrap="square" rtlCol="0">
            <a:spAutoFit/>
          </a:bodyPr>
          <a:lstStyle/>
          <a:p>
            <a:pPr marL="457200" indent="-457200">
              <a:buAutoNum type="arabicParenR"/>
            </a:pPr>
            <a:r>
              <a:rPr lang="en-GB" sz="2400" dirty="0"/>
              <a:t>Anticipatory reflection</a:t>
            </a:r>
          </a:p>
          <a:p>
            <a:pPr marL="914400" lvl="1" indent="-457200">
              <a:buFont typeface="Arial" panose="020B0604020202020204" pitchFamily="34" charset="0"/>
              <a:buChar char="•"/>
            </a:pPr>
            <a:r>
              <a:rPr lang="en-GB" sz="2000" dirty="0"/>
              <a:t>This is </a:t>
            </a:r>
            <a:r>
              <a:rPr lang="en-GB" sz="2000" b="1" i="1" dirty="0"/>
              <a:t>before</a:t>
            </a:r>
            <a:r>
              <a:rPr lang="en-GB" sz="2000" dirty="0"/>
              <a:t> the event</a:t>
            </a:r>
          </a:p>
          <a:p>
            <a:pPr marL="914400" lvl="1" indent="-457200">
              <a:buFont typeface="Arial" panose="020B0604020202020204" pitchFamily="34" charset="0"/>
              <a:buChar char="•"/>
            </a:pPr>
            <a:r>
              <a:rPr lang="en-GB" sz="2000" dirty="0"/>
              <a:t>Reflecting on how you might feel and react to something that has not yet happened, and what challenges you may face. Also, what you can do in preparation for this.</a:t>
            </a:r>
          </a:p>
          <a:p>
            <a:pPr marL="914400" lvl="1" indent="-457200">
              <a:buFont typeface="Arial" panose="020B0604020202020204" pitchFamily="34" charset="0"/>
              <a:buChar char="•"/>
            </a:pPr>
            <a:r>
              <a:rPr lang="en-GB" sz="2000" dirty="0"/>
              <a:t>Reliant on prior experiences and assumptions</a:t>
            </a:r>
          </a:p>
          <a:p>
            <a:pPr marL="457200" indent="-457200">
              <a:buAutoNum type="arabicParenR"/>
            </a:pPr>
            <a:r>
              <a:rPr lang="en-GB" sz="2400" dirty="0"/>
              <a:t>Reflection-in-action</a:t>
            </a:r>
          </a:p>
          <a:p>
            <a:pPr marL="914400" lvl="1" indent="-457200">
              <a:buFont typeface="Arial" panose="020B0604020202020204" pitchFamily="34" charset="0"/>
              <a:buChar char="•"/>
            </a:pPr>
            <a:r>
              <a:rPr lang="en-GB" sz="2000" dirty="0"/>
              <a:t>This occurs </a:t>
            </a:r>
            <a:r>
              <a:rPr lang="en-GB" sz="2000" b="1" i="1" dirty="0"/>
              <a:t>during</a:t>
            </a:r>
            <a:r>
              <a:rPr lang="en-GB" sz="2000" dirty="0"/>
              <a:t> the event</a:t>
            </a:r>
          </a:p>
          <a:p>
            <a:pPr marL="914400" lvl="1" indent="-457200">
              <a:buFont typeface="Arial" panose="020B0604020202020204" pitchFamily="34" charset="0"/>
              <a:buChar char="•"/>
            </a:pPr>
            <a:r>
              <a:rPr lang="en-GB" sz="2000" dirty="0"/>
              <a:t>Considering your existing feelings and responses, and reviewing if these are as expected / anticipated</a:t>
            </a:r>
          </a:p>
          <a:p>
            <a:pPr marL="914400" lvl="1" indent="-457200">
              <a:buFont typeface="Arial" panose="020B0604020202020204" pitchFamily="34" charset="0"/>
              <a:buChar char="•"/>
            </a:pPr>
            <a:r>
              <a:rPr lang="en-GB" sz="2000" dirty="0"/>
              <a:t>Fast thinking required and more pressure associated</a:t>
            </a:r>
          </a:p>
          <a:p>
            <a:pPr marL="457200" indent="-457200">
              <a:buAutoNum type="arabicParenR"/>
            </a:pPr>
            <a:r>
              <a:rPr lang="en-GB" sz="2400" dirty="0"/>
              <a:t>Reflection-on-action</a:t>
            </a:r>
          </a:p>
          <a:p>
            <a:pPr marL="914400" lvl="1" indent="-457200">
              <a:buFont typeface="Arial" panose="020B0604020202020204" pitchFamily="34" charset="0"/>
              <a:buChar char="•"/>
            </a:pPr>
            <a:r>
              <a:rPr lang="en-GB" sz="2000" dirty="0"/>
              <a:t>This occurs after the event</a:t>
            </a:r>
          </a:p>
          <a:p>
            <a:pPr marL="914400" lvl="1" indent="-457200">
              <a:buFont typeface="Arial" panose="020B0604020202020204" pitchFamily="34" charset="0"/>
              <a:buChar char="•"/>
            </a:pPr>
            <a:r>
              <a:rPr lang="en-GB" sz="2000" dirty="0"/>
              <a:t>Reviewing what actually happened (can be different from what you think was happening), how you felt, and managed those feelings. What you would have done differently.</a:t>
            </a:r>
          </a:p>
          <a:p>
            <a:pPr marL="914400" lvl="1" indent="-457200">
              <a:buFont typeface="Arial" panose="020B0604020202020204" pitchFamily="34" charset="0"/>
              <a:buChar char="•"/>
            </a:pPr>
            <a:r>
              <a:rPr lang="en-GB" sz="2000" dirty="0"/>
              <a:t>Less time pressure, and can be done in a variety of methods.</a:t>
            </a:r>
          </a:p>
        </p:txBody>
      </p:sp>
      <p:pic>
        <p:nvPicPr>
          <p:cNvPr id="1026" name="Picture 2" descr="Journey.Cloud">
            <a:extLst>
              <a:ext uri="{FF2B5EF4-FFF2-40B4-BE49-F238E27FC236}">
                <a16:creationId xmlns:a16="http://schemas.microsoft.com/office/drawing/2014/main" id="{D1644C48-7064-F08A-79A1-DF10717CF3E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72350" y="411778"/>
            <a:ext cx="4076700" cy="1720226"/>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BF763ADE-3526-EAAB-6982-E04322AC9F74}"/>
              </a:ext>
            </a:extLst>
          </p:cNvPr>
          <p:cNvSpPr txBox="1"/>
          <p:nvPr/>
        </p:nvSpPr>
        <p:spPr>
          <a:xfrm>
            <a:off x="286654" y="525016"/>
            <a:ext cx="7628621" cy="830997"/>
          </a:xfrm>
          <a:prstGeom prst="rect">
            <a:avLst/>
          </a:prstGeom>
          <a:noFill/>
        </p:spPr>
        <p:txBody>
          <a:bodyPr wrap="square">
            <a:spAutoFit/>
          </a:bodyPr>
          <a:lstStyle/>
          <a:p>
            <a:r>
              <a:rPr lang="en-GB" sz="2400" dirty="0"/>
              <a:t>There are three distinct phases of potential reflection (Rogers, 2001):</a:t>
            </a:r>
          </a:p>
        </p:txBody>
      </p:sp>
    </p:spTree>
    <p:extLst>
      <p:ext uri="{BB962C8B-B14F-4D97-AF65-F5344CB8AC3E}">
        <p14:creationId xmlns:p14="http://schemas.microsoft.com/office/powerpoint/2010/main" val="399698122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17</a:t>
            </a:fld>
            <a:r>
              <a:rPr lang="en-GB" dirty="0"/>
              <a:t> / 20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2023/2024		</a:t>
            </a:r>
            <a:r>
              <a:rPr lang="en-GB" b="1" dirty="0"/>
              <a:t>Reflection in the workplace</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8: Emotional Intelligence</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05/12/2025</a:t>
            </a:r>
          </a:p>
        </p:txBody>
      </p:sp>
      <p:sp>
        <p:nvSpPr>
          <p:cNvPr id="9" name="TextBox 8">
            <a:extLst>
              <a:ext uri="{FF2B5EF4-FFF2-40B4-BE49-F238E27FC236}">
                <a16:creationId xmlns:a16="http://schemas.microsoft.com/office/drawing/2014/main" id="{BF763ADE-3526-EAAB-6982-E04322AC9F74}"/>
              </a:ext>
            </a:extLst>
          </p:cNvPr>
          <p:cNvSpPr txBox="1"/>
          <p:nvPr/>
        </p:nvSpPr>
        <p:spPr>
          <a:xfrm>
            <a:off x="248554" y="464471"/>
            <a:ext cx="7628621" cy="6001643"/>
          </a:xfrm>
          <a:prstGeom prst="rect">
            <a:avLst/>
          </a:prstGeom>
          <a:noFill/>
        </p:spPr>
        <p:txBody>
          <a:bodyPr wrap="square">
            <a:spAutoFit/>
          </a:bodyPr>
          <a:lstStyle/>
          <a:p>
            <a:r>
              <a:rPr lang="en-GB" sz="2400" dirty="0"/>
              <a:t>Some workplaces encourage reflective journalling as it enhances the individuals self-esteem, their motivations (and prospects), and encourages a culture of empathy and success.</a:t>
            </a:r>
          </a:p>
          <a:p>
            <a:endParaRPr lang="en-GB" sz="2400" dirty="0"/>
          </a:p>
          <a:p>
            <a:r>
              <a:rPr lang="en-GB" sz="2400" dirty="0"/>
              <a:t>While it is not a formal part of a Personal Development Plan, it is recognised that PDP requires elements of self-reflection.</a:t>
            </a:r>
          </a:p>
          <a:p>
            <a:endParaRPr lang="en-GB" sz="2400" dirty="0"/>
          </a:p>
          <a:p>
            <a:r>
              <a:rPr lang="en-GB" sz="2400" dirty="0"/>
              <a:t>For example, in order to revalidate as a nurse, the Nursing and Midwifery Council require nurses to conduct 5 pieces of self-reflection each time they revalidate.</a:t>
            </a:r>
          </a:p>
          <a:p>
            <a:endParaRPr lang="en-GB" sz="2400" dirty="0"/>
          </a:p>
          <a:p>
            <a:r>
              <a:rPr lang="en-GB" sz="2400" dirty="0"/>
              <a:t>Ultimately, the process, which is continual, improves the emotional intelligence of the individual, but also the workplace (and those who access it e.g. patients).</a:t>
            </a:r>
          </a:p>
        </p:txBody>
      </p:sp>
      <p:pic>
        <p:nvPicPr>
          <p:cNvPr id="3" name="Picture 2">
            <a:extLst>
              <a:ext uri="{FF2B5EF4-FFF2-40B4-BE49-F238E27FC236}">
                <a16:creationId xmlns:a16="http://schemas.microsoft.com/office/drawing/2014/main" id="{64A9D200-E936-71FA-0674-459216DDD5D5}"/>
              </a:ext>
            </a:extLst>
          </p:cNvPr>
          <p:cNvPicPr>
            <a:picLocks noChangeAspect="1"/>
          </p:cNvPicPr>
          <p:nvPr/>
        </p:nvPicPr>
        <p:blipFill>
          <a:blip r:embed="rId3"/>
          <a:stretch>
            <a:fillRect/>
          </a:stretch>
        </p:blipFill>
        <p:spPr>
          <a:xfrm>
            <a:off x="7826127" y="422891"/>
            <a:ext cx="4304396" cy="6084803"/>
          </a:xfrm>
          <a:prstGeom prst="rect">
            <a:avLst/>
          </a:prstGeom>
        </p:spPr>
      </p:pic>
    </p:spTree>
    <p:extLst>
      <p:ext uri="{BB962C8B-B14F-4D97-AF65-F5344CB8AC3E}">
        <p14:creationId xmlns:p14="http://schemas.microsoft.com/office/powerpoint/2010/main" val="368569868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18</a:t>
            </a:fld>
            <a:r>
              <a:rPr lang="en-GB" dirty="0"/>
              <a:t> / 20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2023/2024		</a:t>
            </a:r>
            <a:r>
              <a:rPr lang="en-GB" b="1" dirty="0"/>
              <a:t>Summary</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en-GB" dirty="0"/>
              <a:t>A. Cunningham			Lecture 8: Emotional Intelligence</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05/12/2025</a:t>
            </a:r>
          </a:p>
        </p:txBody>
      </p:sp>
      <p:pic>
        <p:nvPicPr>
          <p:cNvPr id="3" name="Picture 2">
            <a:extLst>
              <a:ext uri="{FF2B5EF4-FFF2-40B4-BE49-F238E27FC236}">
                <a16:creationId xmlns:a16="http://schemas.microsoft.com/office/drawing/2014/main" id="{34E3477B-F73A-B5B7-7569-E9B13C1DE1F7}"/>
              </a:ext>
            </a:extLst>
          </p:cNvPr>
          <p:cNvPicPr>
            <a:picLocks noChangeAspect="1"/>
          </p:cNvPicPr>
          <p:nvPr/>
        </p:nvPicPr>
        <p:blipFill rotWithShape="1">
          <a:blip r:embed="rId3">
            <a:extLst>
              <a:ext uri="{28A0092B-C50C-407E-A947-70E740481C1C}">
                <a14:useLocalDpi xmlns:a14="http://schemas.microsoft.com/office/drawing/2010/main" val="0"/>
              </a:ext>
            </a:extLst>
          </a:blip>
          <a:srcRect l="16550" r="48182"/>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6" name="TextBox 5">
            <a:extLst>
              <a:ext uri="{FF2B5EF4-FFF2-40B4-BE49-F238E27FC236}">
                <a16:creationId xmlns:a16="http://schemas.microsoft.com/office/drawing/2014/main" id="{A77D17D6-7132-3BBB-0693-3544191A4F91}"/>
              </a:ext>
            </a:extLst>
          </p:cNvPr>
          <p:cNvSpPr txBox="1"/>
          <p:nvPr/>
        </p:nvSpPr>
        <p:spPr>
          <a:xfrm>
            <a:off x="3456752" y="907153"/>
            <a:ext cx="8167417" cy="5262979"/>
          </a:xfrm>
          <a:prstGeom prst="rect">
            <a:avLst/>
          </a:prstGeom>
          <a:noFill/>
        </p:spPr>
        <p:txBody>
          <a:bodyPr wrap="square" rtlCol="0">
            <a:spAutoFit/>
          </a:bodyPr>
          <a:lstStyle/>
          <a:p>
            <a:r>
              <a:rPr lang="en-GB" sz="2400" dirty="0"/>
              <a:t>In this lecture we covered:</a:t>
            </a:r>
          </a:p>
          <a:p>
            <a:endParaRPr lang="en-GB" sz="2400" dirty="0"/>
          </a:p>
          <a:p>
            <a:pPr marL="342900" indent="-342900">
              <a:buFont typeface="Arial" panose="020B0604020202020204" pitchFamily="34" charset="0"/>
              <a:buChar char="•"/>
            </a:pPr>
            <a:r>
              <a:rPr lang="en-GB" sz="2400" dirty="0"/>
              <a:t>The concepts and origins of Emotional Intelligence</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The significance of EI in terms of a personal development and professional soft skill</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Ways in which developing EI can aid your employability and support your professional career</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The importance of self-reflection for evaluating your own EI skills and how to improve them</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endParaRPr lang="en-GB" sz="2400" dirty="0"/>
          </a:p>
        </p:txBody>
      </p:sp>
    </p:spTree>
    <p:extLst>
      <p:ext uri="{BB962C8B-B14F-4D97-AF65-F5344CB8AC3E}">
        <p14:creationId xmlns:p14="http://schemas.microsoft.com/office/powerpoint/2010/main" val="2072660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19</a:t>
            </a:fld>
            <a:r>
              <a:rPr lang="en-GB" dirty="0"/>
              <a:t> / 20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2023/2024		</a:t>
            </a:r>
            <a:r>
              <a:rPr lang="fr-FR" b="1" dirty="0"/>
              <a:t>Next Session</a:t>
            </a:r>
            <a:endParaRPr lang="en-GB" b="1" dirty="0"/>
          </a:p>
        </p:txBody>
      </p:sp>
      <p:sp>
        <p:nvSpPr>
          <p:cNvPr id="12" name="TextBox 11">
            <a:extLst>
              <a:ext uri="{FF2B5EF4-FFF2-40B4-BE49-F238E27FC236}">
                <a16:creationId xmlns:a16="http://schemas.microsoft.com/office/drawing/2014/main" id="{38C4A143-C346-A5D7-3DFF-2CAF7FBCDBED}"/>
              </a:ext>
            </a:extLst>
          </p:cNvPr>
          <p:cNvSpPr txBox="1"/>
          <p:nvPr/>
        </p:nvSpPr>
        <p:spPr>
          <a:xfrm>
            <a:off x="3502822" y="931620"/>
            <a:ext cx="8295478" cy="5478423"/>
          </a:xfrm>
          <a:prstGeom prst="rect">
            <a:avLst/>
          </a:prstGeom>
          <a:noFill/>
        </p:spPr>
        <p:txBody>
          <a:bodyPr wrap="square" rtlCol="0">
            <a:spAutoFit/>
          </a:bodyPr>
          <a:lstStyle/>
          <a:p>
            <a:r>
              <a:rPr lang="en-GB" sz="2400" dirty="0"/>
              <a:t>The next lecture will cover:</a:t>
            </a:r>
          </a:p>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dirty="0"/>
              <a:t>UWTSD’s online “Changemakers” units</a:t>
            </a:r>
          </a:p>
          <a:p>
            <a:endParaRPr lang="en-GB" sz="2400" dirty="0"/>
          </a:p>
          <a:p>
            <a:r>
              <a:rPr lang="en-GB" sz="2400" dirty="0"/>
              <a:t>Suggested activities: </a:t>
            </a:r>
          </a:p>
          <a:p>
            <a:pPr marL="342900" indent="-342900">
              <a:buFont typeface="Arial" panose="020B0604020202020204" pitchFamily="34" charset="0"/>
              <a:buChar char="•"/>
            </a:pPr>
            <a:r>
              <a:rPr lang="en-GB" sz="2000" dirty="0"/>
              <a:t>Take a free online Emotional Intelligence quiz: </a:t>
            </a:r>
            <a:r>
              <a:rPr lang="en-GB" sz="2000" dirty="0">
                <a:hlinkClick r:id="rId3"/>
              </a:rPr>
              <a:t>EQ Emotional Intelligence Test (truity.com)</a:t>
            </a:r>
            <a:endParaRPr lang="en-GB" sz="2000" dirty="0"/>
          </a:p>
          <a:p>
            <a:pPr marL="342900" indent="-342900">
              <a:buFont typeface="Arial" panose="020B0604020202020204" pitchFamily="34" charset="0"/>
              <a:buChar char="•"/>
            </a:pPr>
            <a:r>
              <a:rPr lang="en-GB" sz="2000" dirty="0"/>
              <a:t>Try carrying out a piece of self-reflective journalling, perhaps on an experience within your time at UWTSD</a:t>
            </a:r>
          </a:p>
          <a:p>
            <a:endParaRPr lang="en-GB" sz="2400" dirty="0"/>
          </a:p>
          <a:p>
            <a:r>
              <a:rPr lang="en-GB" sz="2400" dirty="0"/>
              <a:t>Further reading: </a:t>
            </a:r>
          </a:p>
          <a:p>
            <a:pPr marL="342900" indent="-342900">
              <a:buFont typeface="Arial" panose="020B0604020202020204" pitchFamily="34" charset="0"/>
              <a:buChar char="•"/>
            </a:pPr>
            <a:r>
              <a:rPr lang="en-GB" b="0" i="0" dirty="0" err="1">
                <a:solidFill>
                  <a:srgbClr val="222222"/>
                </a:solidFill>
                <a:effectLst/>
              </a:rPr>
              <a:t>Dulewicz</a:t>
            </a:r>
            <a:r>
              <a:rPr lang="en-GB" b="0" i="0" dirty="0">
                <a:solidFill>
                  <a:srgbClr val="222222"/>
                </a:solidFill>
                <a:effectLst/>
              </a:rPr>
              <a:t>, V. and Higgs, M., 2000. Emotional intelligence–A review and evaluation study. </a:t>
            </a:r>
            <a:r>
              <a:rPr lang="en-GB" b="0" i="1" dirty="0">
                <a:solidFill>
                  <a:srgbClr val="222222"/>
                </a:solidFill>
                <a:effectLst/>
              </a:rPr>
              <a:t>Journal of managerial Psychology</a:t>
            </a:r>
            <a:r>
              <a:rPr lang="en-GB" b="0" i="0" dirty="0">
                <a:solidFill>
                  <a:srgbClr val="222222"/>
                </a:solidFill>
                <a:effectLst/>
              </a:rPr>
              <a:t>, </a:t>
            </a:r>
            <a:r>
              <a:rPr lang="en-GB" b="0" i="1" dirty="0">
                <a:solidFill>
                  <a:srgbClr val="222222"/>
                </a:solidFill>
                <a:effectLst/>
              </a:rPr>
              <a:t>15</a:t>
            </a:r>
            <a:r>
              <a:rPr lang="en-GB" b="0" i="0" dirty="0">
                <a:solidFill>
                  <a:srgbClr val="222222"/>
                </a:solidFill>
                <a:effectLst/>
              </a:rPr>
              <a:t>(4), pp.341-372.</a:t>
            </a:r>
          </a:p>
          <a:p>
            <a:pPr marL="342900" indent="-342900">
              <a:buFont typeface="Arial" panose="020B0604020202020204" pitchFamily="34" charset="0"/>
              <a:buChar char="•"/>
            </a:pPr>
            <a:r>
              <a:rPr lang="en-GB" dirty="0"/>
              <a:t>Goleman, D. (1996), Emotional Intelligence: Why It Can Matter More than IQ, Bloomsbury Publishing, London.</a:t>
            </a:r>
          </a:p>
          <a:p>
            <a:pPr marL="342900" indent="-342900">
              <a:buFont typeface="Arial" panose="020B0604020202020204" pitchFamily="34" charset="0"/>
              <a:buChar char="•"/>
            </a:pPr>
            <a:r>
              <a:rPr lang="en-GB" dirty="0"/>
              <a:t>Salovey, P. and Mayer, J.D. (1990), "Emotional intelligence", Imagination, Cognition and Personality, Vol. 9, pp. 185-211</a:t>
            </a:r>
          </a:p>
          <a:p>
            <a:pPr marL="342900" indent="-342900">
              <a:buFont typeface="Arial" panose="020B0604020202020204" pitchFamily="34" charset="0"/>
              <a:buChar char="•"/>
            </a:pPr>
            <a:endParaRPr lang="en-GB" dirty="0"/>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en-GB" dirty="0"/>
              <a:t>A. Cunningham			Lecture 8: Emotional Intelligence</a:t>
            </a:r>
          </a:p>
        </p:txBody>
      </p:sp>
      <p:sp>
        <p:nvSpPr>
          <p:cNvPr id="3" name="TextBox 2">
            <a:extLst>
              <a:ext uri="{FF2B5EF4-FFF2-40B4-BE49-F238E27FC236}">
                <a16:creationId xmlns:a16="http://schemas.microsoft.com/office/drawing/2014/main" id="{FC166DDA-B509-215E-99A6-F662175F2F0F}"/>
              </a:ext>
            </a:extLst>
          </p:cNvPr>
          <p:cNvSpPr txBox="1"/>
          <p:nvPr/>
        </p:nvSpPr>
        <p:spPr>
          <a:xfrm>
            <a:off x="10628852" y="0"/>
            <a:ext cx="1557536" cy="369332"/>
          </a:xfrm>
          <a:prstGeom prst="rect">
            <a:avLst/>
          </a:prstGeom>
          <a:noFill/>
        </p:spPr>
        <p:txBody>
          <a:bodyPr wrap="square" rtlCol="0">
            <a:spAutoFit/>
          </a:bodyPr>
          <a:lstStyle/>
          <a:p>
            <a:r>
              <a:rPr lang="en-GB" dirty="0"/>
              <a:t>05/12/2025</a:t>
            </a:r>
          </a:p>
        </p:txBody>
      </p:sp>
      <p:pic>
        <p:nvPicPr>
          <p:cNvPr id="9" name="Picture 8">
            <a:extLst>
              <a:ext uri="{FF2B5EF4-FFF2-40B4-BE49-F238E27FC236}">
                <a16:creationId xmlns:a16="http://schemas.microsoft.com/office/drawing/2014/main" id="{1DB92248-627B-A319-1BCB-647198637EC8}"/>
              </a:ext>
            </a:extLst>
          </p:cNvPr>
          <p:cNvPicPr>
            <a:picLocks noChangeAspect="1"/>
          </p:cNvPicPr>
          <p:nvPr/>
        </p:nvPicPr>
        <p:blipFill rotWithShape="1">
          <a:blip r:embed="rId4">
            <a:extLst>
              <a:ext uri="{28A0092B-C50C-407E-A947-70E740481C1C}">
                <a14:useLocalDpi xmlns:a14="http://schemas.microsoft.com/office/drawing/2010/main" val="0"/>
              </a:ext>
            </a:extLst>
          </a:blip>
          <a:srcRect l="16550" r="48182"/>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32066887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20</a:t>
            </a:fld>
            <a:r>
              <a:rPr lang="en-GB" dirty="0"/>
              <a:t> / 20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2023/2024		</a:t>
            </a:r>
            <a:r>
              <a:rPr lang="fr-FR" b="1" dirty="0"/>
              <a:t>Questions</a:t>
            </a:r>
            <a:endParaRPr lang="en-GB" b="1" dirty="0"/>
          </a:p>
        </p:txBody>
      </p:sp>
      <p:sp>
        <p:nvSpPr>
          <p:cNvPr id="12" name="TextBox 11">
            <a:extLst>
              <a:ext uri="{FF2B5EF4-FFF2-40B4-BE49-F238E27FC236}">
                <a16:creationId xmlns:a16="http://schemas.microsoft.com/office/drawing/2014/main" id="{38C4A143-C346-A5D7-3DFF-2CAF7FBCDBED}"/>
              </a:ext>
            </a:extLst>
          </p:cNvPr>
          <p:cNvSpPr txBox="1"/>
          <p:nvPr/>
        </p:nvSpPr>
        <p:spPr>
          <a:xfrm>
            <a:off x="3825380" y="2128688"/>
            <a:ext cx="7499757" cy="2062103"/>
          </a:xfrm>
          <a:prstGeom prst="rect">
            <a:avLst/>
          </a:prstGeom>
          <a:noFill/>
        </p:spPr>
        <p:txBody>
          <a:bodyPr wrap="square" rtlCol="0">
            <a:spAutoFit/>
          </a:bodyPr>
          <a:lstStyle/>
          <a:p>
            <a:pPr algn="ctr"/>
            <a:r>
              <a:rPr lang="en-GB" sz="3200" dirty="0"/>
              <a:t>Any questions?</a:t>
            </a:r>
          </a:p>
          <a:p>
            <a:endParaRPr lang="en-GB" sz="2400" dirty="0"/>
          </a:p>
          <a:p>
            <a:r>
              <a:rPr lang="en-GB" sz="2400" dirty="0"/>
              <a:t>Please contact via: </a:t>
            </a:r>
          </a:p>
          <a:p>
            <a:r>
              <a:rPr lang="en-GB" sz="2400" dirty="0"/>
              <a:t>Email:		</a:t>
            </a:r>
            <a:r>
              <a:rPr lang="en-GB" dirty="0">
                <a:hlinkClick r:id="rId2"/>
              </a:rPr>
              <a:t>a.cunningham@uwtsd.ac.uk</a:t>
            </a:r>
            <a:endParaRPr lang="en-GB" dirty="0"/>
          </a:p>
          <a:p>
            <a:r>
              <a:rPr lang="en-GB" sz="2400" dirty="0"/>
              <a:t>Teams:		</a:t>
            </a:r>
            <a:r>
              <a:rPr lang="en-GB" sz="1400" dirty="0"/>
              <a:t>“ACNA5000_Changemakers_2023_24_GRP”</a:t>
            </a:r>
            <a:endParaRPr lang="en-GB" sz="2400" dirty="0"/>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05/12/2025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8: Emotional Intelligence</a:t>
            </a:r>
          </a:p>
        </p:txBody>
      </p:sp>
      <p:pic>
        <p:nvPicPr>
          <p:cNvPr id="4" name="Picture 3">
            <a:extLst>
              <a:ext uri="{FF2B5EF4-FFF2-40B4-BE49-F238E27FC236}">
                <a16:creationId xmlns:a16="http://schemas.microsoft.com/office/drawing/2014/main" id="{DA078145-D18D-8926-2301-5D8BDD58349F}"/>
              </a:ext>
            </a:extLst>
          </p:cNvPr>
          <p:cNvPicPr>
            <a:picLocks noChangeAspect="1"/>
          </p:cNvPicPr>
          <p:nvPr/>
        </p:nvPicPr>
        <p:blipFill rotWithShape="1">
          <a:blip r:embed="rId3">
            <a:extLst>
              <a:ext uri="{28A0092B-C50C-407E-A947-70E740481C1C}">
                <a14:useLocalDpi xmlns:a14="http://schemas.microsoft.com/office/drawing/2010/main" val="0"/>
              </a:ext>
            </a:extLst>
          </a:blip>
          <a:srcRect l="16550" r="48182"/>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254519371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3">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007AC612-792E-4909-A5B0-A69F33CEF70F}">
  <we:reference id="3e0fcce7-415c-4081-926c-b4e449c650e4" version="1.1.0.1" store="EXCatalog" storeType="EXCatalog"/>
  <we:alternateReferences>
    <we:reference id="WA200004709" version="1.1.0.1" store="en-GB"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otalTime>18</TotalTime>
  <Words>2898</Words>
  <Application>Microsoft Office PowerPoint</Application>
  <PresentationFormat>Widescreen</PresentationFormat>
  <Paragraphs>306</Paragraphs>
  <Slides>20</Slides>
  <Notes>17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Arial</vt:lpstr>
      <vt:lpstr>Calibri</vt:lpstr>
      <vt:lpstr>Calibri Light</vt:lpstr>
      <vt:lpstr>Comic Sans MS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ACNA6002: Environmental Management, Assessment &amp; Auditing</dc:title>
  <dc:creator>Alisdair Cunningham</dc:creator>
  <cp:lastModifiedBy>Alisdair Cunningham</cp:lastModifiedBy>
  <cp:revision>7</cp:revision>
  <dcterms:created xsi:type="dcterms:W3CDTF">2023-07-26T10:21:48Z</dcterms:created>
  <dcterms:modified xsi:type="dcterms:W3CDTF">2025-12-12T09:19:14Z</dcterms:modified>
</cp:coreProperties>
</file>